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3"/>
    <p:sldId id="270" r:id="rId4"/>
    <p:sldId id="257" r:id="rId5"/>
    <p:sldId id="262" r:id="rId6"/>
    <p:sldId id="259" r:id="rId7"/>
    <p:sldId id="266" r:id="rId8"/>
    <p:sldId id="263" r:id="rId9"/>
    <p:sldId id="264" r:id="rId10"/>
    <p:sldId id="268" r:id="rId11"/>
  </p:sldIdLst>
  <p:sldSz cx="6858000" cy="9144000" type="screen4x3"/>
  <p:notesSz cx="6807200" cy="9939020"/>
  <p:embeddedFontLst>
    <p:embeddedFont>
      <p:font typeface="Noto Sans Japanese Regular" panose="020B0604020202020204" charset="-128"/>
      <p:regular r:id="rId17"/>
    </p:embeddedFont>
    <p:embeddedFont>
      <p:font typeface="宋体" panose="0201060003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7"/>
    <a:srgbClr val="EFEFF4"/>
    <a:srgbClr val="999999"/>
    <a:srgbClr val="F9F9F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688" y="66"/>
      </p:cViewPr>
      <p:guideLst>
        <p:guide orient="horz" pos="725"/>
        <p:guide pos="1230"/>
        <p:guide pos="3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460B-9C72-41E0-9E72-465772945B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037C-851D-43AD-BD68-50E5458968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6100F-D260-4FD4-973E-84E493AE0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6300" y="1243013"/>
            <a:ext cx="25146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50DC-12C8-4868-9FCE-C3A5825E53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271928" y="3767971"/>
            <a:ext cx="694232" cy="434971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456869" y="4281778"/>
            <a:ext cx="524486" cy="447323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378362" y="5040351"/>
            <a:ext cx="782298" cy="5634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8046" y="1804009"/>
            <a:ext cx="6180992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Antes de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Começar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pt-B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Por favor, "emparelhe"o seu iPhone com a </a:t>
            </a:r>
            <a:r>
              <a:rPr kumimoji="1" lang="pt-BR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Câmara de Tablier da </a:t>
            </a:r>
            <a:r>
              <a:rPr kumimoji="1" lang="pt-B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Pioneer </a:t>
            </a:r>
            <a:r>
              <a:rPr kumimoji="1" lang="pt-BR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através de uma ligação sem fios</a:t>
            </a:r>
            <a:r>
              <a:rPr kumimoji="1" lang="pt-B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. Se tiver alguma dúvida sobre a configuração </a:t>
            </a:r>
            <a:r>
              <a:rPr kumimoji="1" lang="pt-BR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 ligação sem fios</a:t>
            </a:r>
            <a:r>
              <a:rPr kumimoji="1" lang="pt-B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, consulte o manual do seu dispositivo.</a:t>
            </a:r>
            <a:endParaRPr kumimoji="1" lang="pt-BR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de-DE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Guia do Utilizador 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</a:t>
            </a:r>
            <a:r>
              <a:rPr kumimoji="1" lang="pt-B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Gravação em tempo real / tirar fotos estáticas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zh-CN" altLang="en-US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      </a:t>
            </a:r>
            <a:r>
              <a:rPr kumimoji="1" lang="pt-B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Para ver / apagar / guardar / partilhar vídeos     </a:t>
            </a:r>
            <a:endParaRPr kumimoji="1" lang="pt-BR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pt-B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gravados</a:t>
            </a:r>
            <a:endParaRPr kumimoji="1" lang="zh-CN" altLang="en-US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　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</a:t>
            </a:r>
            <a:r>
              <a:rPr kumimoji="1" lang="pt-B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Configurações </a:t>
            </a:r>
            <a:r>
              <a:rPr kumimoji="1" lang="pt-BR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 Câmara de Tablier</a:t>
            </a:r>
            <a:endParaRPr kumimoji="1" lang="pt-BR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Para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conectar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por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ligação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sem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fios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1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Configurações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pt-PT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MENU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 </a:t>
            </a:r>
            <a:r>
              <a:rPr lang="en-US" altLang="zh-CN" dirty="0" err="1"/>
              <a:t>Configuração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ON 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2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Definições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do iPhone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lang="en-US" altLang="zh-CN" dirty="0"/>
              <a:t> </a:t>
            </a:r>
            <a:r>
              <a:rPr lang="en-US" altLang="zh-CN" dirty="0" err="1"/>
              <a:t>Configuração</a:t>
            </a:r>
            <a:r>
              <a:rPr lang="en-US" altLang="zh-CN" dirty="0"/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Wi-Fi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ioneer_xxx</a:t>
            </a:r>
            <a:endParaRPr kumimoji="1" lang="en-US" altLang="zh-CN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 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Password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inicial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SSID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inicial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Pioneer_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xxx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Password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inicial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88888888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170" y="719240"/>
            <a:ext cx="68228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pt-B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Guia do Utilizador da aplicação Pioneer </a:t>
            </a:r>
            <a:r>
              <a:rPr kumimoji="1"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Dash Camera Connect </a:t>
            </a:r>
            <a:endParaRPr kumimoji="1"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"/>
          <a:stretch>
            <a:fillRect/>
          </a:stretch>
        </p:blipFill>
        <p:spPr>
          <a:xfrm>
            <a:off x="1946888" y="1139460"/>
            <a:ext cx="2986877" cy="6133382"/>
          </a:xfrm>
          <a:prstGeom prst="rect">
            <a:avLst/>
          </a:prstGeom>
        </p:spPr>
      </p:pic>
      <p:sp>
        <p:nvSpPr>
          <p:cNvPr id="14" name="线形标注 2(无边框) 13"/>
          <p:cNvSpPr/>
          <p:nvPr/>
        </p:nvSpPr>
        <p:spPr>
          <a:xfrm>
            <a:off x="5047930" y="5153251"/>
            <a:ext cx="1171980" cy="425003"/>
          </a:xfrm>
          <a:prstGeom prst="callout2">
            <a:avLst>
              <a:gd name="adj1" fmla="val 191479"/>
              <a:gd name="adj2" fmla="val 123617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线形标注 2(无边框) 15"/>
          <p:cNvSpPr/>
          <p:nvPr/>
        </p:nvSpPr>
        <p:spPr>
          <a:xfrm>
            <a:off x="1365794" y="5204717"/>
            <a:ext cx="1171980" cy="425003"/>
          </a:xfrm>
          <a:prstGeom prst="callout2">
            <a:avLst>
              <a:gd name="adj1" fmla="val 197540"/>
              <a:gd name="adj2" fmla="val -42400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0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392696" y="465492"/>
            <a:ext cx="1001111" cy="627246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356623" y="5632267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Tirar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foto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estática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853368" y="5290862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Gravação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manual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eventos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63910" y="521663"/>
            <a:ext cx="56940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Tirar foto estática / gravação manual de eventos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61" name="文本框 12"/>
          <p:cNvSpPr txBox="1"/>
          <p:nvPr/>
        </p:nvSpPr>
        <p:spPr>
          <a:xfrm>
            <a:off x="651491" y="7435034"/>
            <a:ext cx="6191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Também pode tirar fotos ou gravar eventos manualmente, tocando nos botões acima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marL="266700" indent="-266700"/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</a:t>
            </a:r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 função acima é desativada quando no modo de tela cheia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044145" y="30556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55720" y="30671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线形标注 2(无边框) 11"/>
          <p:cNvSpPr/>
          <p:nvPr/>
        </p:nvSpPr>
        <p:spPr>
          <a:xfrm>
            <a:off x="5321693" y="2469155"/>
            <a:ext cx="1171980" cy="425003"/>
          </a:xfrm>
          <a:prstGeom prst="callout2">
            <a:avLst>
              <a:gd name="adj1" fmla="val 191479"/>
              <a:gd name="adj2" fmla="val 85073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132740" y="2885033"/>
            <a:ext cx="133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Tela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cheia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"/>
          <a:stretch>
            <a:fillRect/>
          </a:stretch>
        </p:blipFill>
        <p:spPr>
          <a:xfrm>
            <a:off x="1927982" y="1132501"/>
            <a:ext cx="3010146" cy="6282832"/>
          </a:xfrm>
          <a:prstGeom prst="rect">
            <a:avLst/>
          </a:prstGeom>
        </p:spPr>
      </p:pic>
      <p:sp>
        <p:nvSpPr>
          <p:cNvPr id="5" name="线形标注 2(无边框) 4"/>
          <p:cNvSpPr/>
          <p:nvPr/>
        </p:nvSpPr>
        <p:spPr>
          <a:xfrm>
            <a:off x="1075377" y="2604015"/>
            <a:ext cx="1171980" cy="425003"/>
          </a:xfrm>
          <a:prstGeom prst="callout2">
            <a:avLst>
              <a:gd name="adj1" fmla="val 197540"/>
              <a:gd name="adj2" fmla="val -7006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7" name="线形标注 2(无边框) 6"/>
          <p:cNvSpPr/>
          <p:nvPr/>
        </p:nvSpPr>
        <p:spPr>
          <a:xfrm>
            <a:off x="5270489" y="896315"/>
            <a:ext cx="1171980" cy="425003"/>
          </a:xfrm>
          <a:prstGeom prst="callout2">
            <a:avLst>
              <a:gd name="adj1" fmla="val 191396"/>
              <a:gd name="adj2" fmla="val 94804"/>
              <a:gd name="adj3" fmla="val 191477"/>
              <a:gd name="adj4" fmla="val -25187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1128286" y="976643"/>
            <a:ext cx="1171980" cy="425003"/>
          </a:xfrm>
          <a:prstGeom prst="callout2">
            <a:avLst>
              <a:gd name="adj1" fmla="val 199890"/>
              <a:gd name="adj2" fmla="val -74312"/>
              <a:gd name="adj3" fmla="val 197538"/>
              <a:gd name="adj4" fmla="val 55538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1" name="线形标注 2(无边框) 10"/>
          <p:cNvSpPr/>
          <p:nvPr/>
        </p:nvSpPr>
        <p:spPr>
          <a:xfrm>
            <a:off x="1161986" y="5235205"/>
            <a:ext cx="1171980" cy="425003"/>
          </a:xfrm>
          <a:prstGeom prst="callout2">
            <a:avLst>
              <a:gd name="adj1" fmla="val 197540"/>
              <a:gd name="adj2" fmla="val -72022"/>
              <a:gd name="adj3" fmla="val 197538"/>
              <a:gd name="adj4" fmla="val 56644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5270489" y="4353300"/>
            <a:ext cx="1171980" cy="425003"/>
          </a:xfrm>
          <a:prstGeom prst="callout2">
            <a:avLst>
              <a:gd name="adj1" fmla="val 191479"/>
              <a:gd name="adj2" fmla="val 110570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5342748" y="5821331"/>
            <a:ext cx="1171980" cy="425003"/>
          </a:xfrm>
          <a:prstGeom prst="callout2">
            <a:avLst>
              <a:gd name="adj1" fmla="val 191479"/>
              <a:gd name="adj2" fmla="val 79194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34438" y="457794"/>
            <a:ext cx="660712" cy="563508"/>
          </a:xfrm>
          <a:prstGeom prst="rect">
            <a:avLst/>
          </a:prstGeom>
        </p:spPr>
      </p:pic>
      <p:sp>
        <p:nvSpPr>
          <p:cNvPr id="23" name="文本框 12"/>
          <p:cNvSpPr txBox="1"/>
          <p:nvPr/>
        </p:nvSpPr>
        <p:spPr>
          <a:xfrm>
            <a:off x="462422" y="7371249"/>
            <a:ext cx="6241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Ao tocar nos botões acima, pode visualizar dados do cartão SD da unidade principal (Cartão SD da Câmara de Tablier) ou dados descarregados no seu telefone (Dados Internos do Smartphone)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301" y="1088295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Cartão SD da Câmara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 Tablier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80789" y="1163049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Dados do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iPhone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4931" y="30802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Dados de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Vídeo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8985" y="5559721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Dados de Gravação 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 Eventos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92307" y="4352187"/>
            <a:ext cx="1790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Dados de Gravação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no Modo 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Estacionamento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21744" y="624633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Dados de Foto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1094460" y="441530"/>
            <a:ext cx="630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Selecionar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Dados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Gravados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/>
          <a:stretch>
            <a:fillRect/>
          </a:stretch>
        </p:blipFill>
        <p:spPr>
          <a:xfrm>
            <a:off x="2002327" y="1848986"/>
            <a:ext cx="2866747" cy="5994045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1965993" y="950033"/>
            <a:ext cx="1171980" cy="425003"/>
          </a:xfrm>
          <a:prstGeom prst="callout2">
            <a:avLst>
              <a:gd name="adj1" fmla="val 193481"/>
              <a:gd name="adj2" fmla="val -170138"/>
              <a:gd name="adj3" fmla="val 193360"/>
              <a:gd name="adj4" fmla="val 257919"/>
              <a:gd name="adj5" fmla="val 471186"/>
              <a:gd name="adj6" fmla="val 110343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34438" y="147239"/>
            <a:ext cx="660712" cy="563508"/>
          </a:xfrm>
          <a:prstGeom prst="rect">
            <a:avLst/>
          </a:prstGeom>
        </p:spPr>
      </p:pic>
      <p:sp>
        <p:nvSpPr>
          <p:cNvPr id="13" name="文本框 5"/>
          <p:cNvSpPr txBox="1"/>
          <p:nvPr/>
        </p:nvSpPr>
        <p:spPr>
          <a:xfrm>
            <a:off x="282145" y="1077068"/>
            <a:ext cx="294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Pressionar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uma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vez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Reproduzir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282145" y="1290136"/>
            <a:ext cx="6215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Manter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Pressionado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Descarregar ficheiro ou ir para Apagar Página de 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Seleção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657" y="7900766"/>
            <a:ext cx="6276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O ficheiro de vídeo será reproduzido quando tocado / selecionado. Pressionando e mantendo pressionado o ficheiro, o ecrã irá para Download e Apagar Página de Seleção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 operação acima também é a mesma ao selecionar os ficheiros "Evento", "Modo de Estacionamento " e "Foto"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>
            <a:off x="1197023" y="135372"/>
            <a:ext cx="6306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Visualizar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Apagar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Descarregar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Ficheiros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pt-B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Cartão SD da Câmara de Tablier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0"/>
          <a:stretch>
            <a:fillRect/>
          </a:stretch>
        </p:blipFill>
        <p:spPr>
          <a:xfrm>
            <a:off x="1930738" y="1259086"/>
            <a:ext cx="3000512" cy="6231482"/>
          </a:xfrm>
          <a:prstGeom prst="rect">
            <a:avLst/>
          </a:prstGeom>
        </p:spPr>
      </p:pic>
      <p:sp>
        <p:nvSpPr>
          <p:cNvPr id="7" name="线形标注 2(无边框) 6"/>
          <p:cNvSpPr/>
          <p:nvPr/>
        </p:nvSpPr>
        <p:spPr>
          <a:xfrm>
            <a:off x="1534473" y="6908499"/>
            <a:ext cx="1171980" cy="425003"/>
          </a:xfrm>
          <a:prstGeom prst="callout2">
            <a:avLst>
              <a:gd name="adj1" fmla="val 197540"/>
              <a:gd name="adj2" fmla="val -7312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6443" y="877985"/>
            <a:ext cx="3572811" cy="242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67717"/>
            <a:ext cx="596246" cy="50852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9070" y="735676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Download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2" name="线形标注 2(无边框) 21"/>
          <p:cNvSpPr/>
          <p:nvPr/>
        </p:nvSpPr>
        <p:spPr>
          <a:xfrm>
            <a:off x="4975965" y="6903277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52611" y="7371573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Apagar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20"/>
          <p:cNvSpPr txBox="1"/>
          <p:nvPr/>
        </p:nvSpPr>
        <p:spPr>
          <a:xfrm>
            <a:off x="1023781" y="197148"/>
            <a:ext cx="50646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Descarregar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Apagar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ficheiros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( </a:t>
            </a:r>
            <a:r>
              <a:rPr lang="pt-B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Cartão SD da Câmara de Tablier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24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5" name="线形标注 2(无边框) 4"/>
          <p:cNvSpPr/>
          <p:nvPr/>
        </p:nvSpPr>
        <p:spPr>
          <a:xfrm>
            <a:off x="1023781" y="1588857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424" y="205283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Selecionar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ficheiro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线形标注 2(无边框) 13"/>
          <p:cNvSpPr/>
          <p:nvPr/>
        </p:nvSpPr>
        <p:spPr>
          <a:xfrm>
            <a:off x="5477629" y="1046921"/>
            <a:ext cx="1171980" cy="425003"/>
          </a:xfrm>
          <a:prstGeom prst="callout2">
            <a:avLst>
              <a:gd name="adj1" fmla="val 188571"/>
              <a:gd name="adj2" fmla="val 94879"/>
              <a:gd name="adj3" fmla="val 191477"/>
              <a:gd name="adj4" fmla="val -22929"/>
              <a:gd name="adj5" fmla="val 92148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69862" y="1281178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Selecionar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todos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os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ficheiros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12"/>
          <p:cNvSpPr txBox="1"/>
          <p:nvPr/>
        </p:nvSpPr>
        <p:spPr>
          <a:xfrm>
            <a:off x="546203" y="8035880"/>
            <a:ext cx="6311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Ao tocar nos ficheiros, as marcas de seleção aparecerão, indicando a seleção do ficheiro. Após a seleção, você pode descarregar ou apagar os ficheiros selecionando os respectivos botões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/>
          <a:stretch>
            <a:fillRect/>
          </a:stretch>
        </p:blipFill>
        <p:spPr>
          <a:xfrm>
            <a:off x="2002327" y="1848986"/>
            <a:ext cx="2866747" cy="5994045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1965993" y="871816"/>
            <a:ext cx="1171980" cy="425003"/>
          </a:xfrm>
          <a:prstGeom prst="callout2">
            <a:avLst>
              <a:gd name="adj1" fmla="val 193481"/>
              <a:gd name="adj2" fmla="val -170138"/>
              <a:gd name="adj3" fmla="val 193360"/>
              <a:gd name="adj4" fmla="val 257919"/>
              <a:gd name="adj5" fmla="val 471186"/>
              <a:gd name="adj6" fmla="val 110343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7" y="133209"/>
            <a:ext cx="596246" cy="508526"/>
          </a:xfrm>
          <a:prstGeom prst="rect">
            <a:avLst/>
          </a:prstGeom>
        </p:spPr>
      </p:pic>
      <p:sp>
        <p:nvSpPr>
          <p:cNvPr id="16" name="文本框 20"/>
          <p:cNvSpPr txBox="1"/>
          <p:nvPr/>
        </p:nvSpPr>
        <p:spPr>
          <a:xfrm>
            <a:off x="1125066" y="74160"/>
            <a:ext cx="6306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Para Ver / Apagar / Partilhar Ficheiros Gravados </a:t>
            </a:r>
            <a:endParaRPr lang="pt-PT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PT" altLang="zh-CN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(Cartão SD da Câmara de Tablier)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65415" y="1081798"/>
            <a:ext cx="294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Pressionar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uma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vez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Reproduzir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165415" y="1360906"/>
            <a:ext cx="6555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Manter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Pressionado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Partilhar Ficheiro ou ir para Apagar Página de Seleção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8807" y="7835634"/>
            <a:ext cx="6276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O ficheiro de vídeo será reproduzido quando tocado / selecionado. Pressionando e mantendo pressionado o ficheiro, o ecrã irá para Partilhar e Apagar Página de Seleção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 operação acima também é a mesma ao selecionar os ficheiros "Evento", "Modo de Estacionamento" e "Foto"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>
            <a:fillRect/>
          </a:stretch>
        </p:blipFill>
        <p:spPr>
          <a:xfrm>
            <a:off x="1962785" y="1155938"/>
            <a:ext cx="2953084" cy="6107161"/>
          </a:xfrm>
          <a:prstGeom prst="rect">
            <a:avLst/>
          </a:prstGeom>
        </p:spPr>
      </p:pic>
      <p:sp>
        <p:nvSpPr>
          <p:cNvPr id="14" name="线形标注 2(无边框) 13"/>
          <p:cNvSpPr/>
          <p:nvPr/>
        </p:nvSpPr>
        <p:spPr>
          <a:xfrm>
            <a:off x="1498621" y="6650562"/>
            <a:ext cx="1171980" cy="425003"/>
          </a:xfrm>
          <a:prstGeom prst="callout2">
            <a:avLst>
              <a:gd name="adj1" fmla="val 197540"/>
              <a:gd name="adj2" fmla="val -4801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4937741" y="6651481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7283" y="828134"/>
            <a:ext cx="3381554" cy="32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6272" y="624477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50462"/>
            <a:ext cx="596246" cy="5085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50323" y="7072492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Partilhar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34123" y="86346"/>
            <a:ext cx="58862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Partilhar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Ficheiro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Apagar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Ficheiro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PT" altLang="zh-CN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(Cartão SD da Câmara de Tablier)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2" name="文本框 12"/>
          <p:cNvSpPr txBox="1"/>
          <p:nvPr/>
        </p:nvSpPr>
        <p:spPr>
          <a:xfrm>
            <a:off x="534658" y="7695450"/>
            <a:ext cx="6311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Ao tocar nos ficheiros, as marcas de seleção aparecerão, indicando a seleção do ficheiro. Após a seleção, pode partilhar ou apagar os ficheiros tocando nos respectivos botões</a:t>
            </a:r>
            <a:endParaRPr lang="pt-B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Ao tocar no botão "Partilhar", os ficheiros podem ser partilhados através de outras aplicações instaladas no dispositivo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67079" y="7076484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Apagar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37" y="1589701"/>
            <a:ext cx="1008442" cy="5662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37" y="2259557"/>
            <a:ext cx="1008442" cy="56624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37" y="2905840"/>
            <a:ext cx="1008442" cy="5662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37" y="3539325"/>
            <a:ext cx="1008442" cy="56624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37" y="4171035"/>
            <a:ext cx="1008442" cy="56624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37" y="4823065"/>
            <a:ext cx="1008442" cy="56624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37" y="5471654"/>
            <a:ext cx="1008442" cy="566244"/>
          </a:xfrm>
          <a:prstGeom prst="rect">
            <a:avLst/>
          </a:prstGeom>
        </p:spPr>
      </p:pic>
      <p:sp>
        <p:nvSpPr>
          <p:cNvPr id="27" name="线形标注 2(无边框) 26"/>
          <p:cNvSpPr/>
          <p:nvPr/>
        </p:nvSpPr>
        <p:spPr>
          <a:xfrm>
            <a:off x="1108132" y="1540441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8153" y="1997038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Selecione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ficheiro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"/>
          <p:cNvSpPr/>
          <p:nvPr/>
        </p:nvSpPr>
        <p:spPr>
          <a:xfrm>
            <a:off x="1656272" y="779754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512775"/>
            <a:ext cx="596246" cy="50852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074178" y="494095"/>
            <a:ext cx="49158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Seleção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da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Aplicação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669379" y="7451229"/>
            <a:ext cx="6311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As aplicações instaladas no seu smartphone disponíveis para partilha serão exibidas. Os ficheiros podem ser partilhados através da aplicação selecionada</a:t>
            </a:r>
            <a:endParaRPr lang="pt-BR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pt-B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As aplicações são específicas para smartphone / país / região.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>
            <a:fillRect/>
          </a:stretch>
        </p:blipFill>
        <p:spPr>
          <a:xfrm>
            <a:off x="1962785" y="1154315"/>
            <a:ext cx="2979404" cy="615442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12" y="1617059"/>
            <a:ext cx="967956" cy="5368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12" y="2256598"/>
            <a:ext cx="967956" cy="5368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12" y="2903757"/>
            <a:ext cx="967956" cy="53686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/>
          <a:srcRect b="52759"/>
          <a:stretch>
            <a:fillRect/>
          </a:stretch>
        </p:blipFill>
        <p:spPr>
          <a:xfrm>
            <a:off x="2073612" y="3541144"/>
            <a:ext cx="967956" cy="2764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14" y="4414187"/>
            <a:ext cx="840806" cy="668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6"/>
          <a:stretch>
            <a:fillRect/>
          </a:stretch>
        </p:blipFill>
        <p:spPr>
          <a:xfrm>
            <a:off x="1943895" y="1262805"/>
            <a:ext cx="2966997" cy="5982345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522303" y="345061"/>
            <a:ext cx="1178193" cy="72705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2303" y="7995668"/>
            <a:ext cx="624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Algumas configurações da unidade principal da Câmara de Tablier podem ser verificadas ou alteradas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314143" y="485257"/>
            <a:ext cx="5699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Configuração da Câmara de Tablier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3271</Words>
  <Application>WPS 演示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Noto Sans Japanese Regular</vt:lpstr>
      <vt:lpstr>苹方-简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504782</dc:creator>
  <cp:lastModifiedBy>mac</cp:lastModifiedBy>
  <cp:revision>165</cp:revision>
  <cp:lastPrinted>2021-04-12T09:54:18Z</cp:lastPrinted>
  <dcterms:created xsi:type="dcterms:W3CDTF">2021-04-12T09:54:18Z</dcterms:created>
  <dcterms:modified xsi:type="dcterms:W3CDTF">2021-04-12T09:54:18Z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