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83" r:id="rId4"/>
    <p:sldId id="284"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0" r:id="rId18"/>
    <p:sldId id="272" r:id="rId19"/>
    <p:sldId id="282" r:id="rId20"/>
    <p:sldId id="274" r:id="rId21"/>
    <p:sldId id="275"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5" autoAdjust="0"/>
    <p:restoredTop sz="94660"/>
  </p:normalViewPr>
  <p:slideViewPr>
    <p:cSldViewPr snapToGrid="0">
      <p:cViewPr varScale="1">
        <p:scale>
          <a:sx n="85" d="100"/>
          <a:sy n="85" d="100"/>
        </p:scale>
        <p:origin x="48"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9/30/2024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89870-3EBD-4406-B6C7-0D91ACAC6168}"/>
              </a:ext>
            </a:extLst>
          </p:cNvPr>
          <p:cNvSpPr>
            <a:spLocks noGrp="1"/>
          </p:cNvSpPr>
          <p:nvPr>
            <p:ph type="ctrTitle"/>
          </p:nvPr>
        </p:nvSpPr>
        <p:spPr>
          <a:xfrm>
            <a:off x="2533114" y="694994"/>
            <a:ext cx="8915399" cy="2262781"/>
          </a:xfrm>
        </p:spPr>
        <p:txBody>
          <a:bodyPr>
            <a:normAutofit/>
          </a:bodyPr>
          <a:lstStyle/>
          <a:p>
            <a:pPr algn="ctr"/>
            <a:r>
              <a:rPr lang="zh-TW" altLang="zh-CN" sz="4400" b="1" dirty="0">
                <a:effectLst/>
                <a:latin typeface="Times New Roman" panose="02020603050405020304" pitchFamily="18" charset="0"/>
                <a:ea typeface="PMingLiU" panose="02020500000000000000" pitchFamily="18" charset="-120"/>
                <a:cs typeface="Times New Roman" panose="02020603050405020304" pitchFamily="18" charset="0"/>
              </a:rPr>
              <a:t>什么是知识？</a:t>
            </a:r>
            <a:endParaRPr lang="zh-CN" altLang="en-US" sz="4400" dirty="0"/>
          </a:p>
        </p:txBody>
      </p:sp>
      <p:sp>
        <p:nvSpPr>
          <p:cNvPr id="3" name="副标题 2">
            <a:extLst>
              <a:ext uri="{FF2B5EF4-FFF2-40B4-BE49-F238E27FC236}">
                <a16:creationId xmlns:a16="http://schemas.microsoft.com/office/drawing/2014/main" id="{E7B30D58-0DA1-4C15-9CB3-C70A6044761B}"/>
              </a:ext>
            </a:extLst>
          </p:cNvPr>
          <p:cNvSpPr>
            <a:spLocks noGrp="1"/>
          </p:cNvSpPr>
          <p:nvPr>
            <p:ph type="subTitle" idx="1"/>
          </p:nvPr>
        </p:nvSpPr>
        <p:spPr>
          <a:xfrm>
            <a:off x="2426528" y="3503950"/>
            <a:ext cx="8915399" cy="1126283"/>
          </a:xfrm>
        </p:spPr>
        <p:txBody>
          <a:bodyPr>
            <a:normAutofit/>
          </a:bodyPr>
          <a:lstStyle/>
          <a:p>
            <a:pPr algn="ctr"/>
            <a:r>
              <a:rPr lang="zh-CN" altLang="en-US" sz="2800" dirty="0">
                <a:latin typeface="PMingLiU" panose="02020500000000000000" pitchFamily="18" charset="-120"/>
                <a:ea typeface="PMingLiU" panose="02020500000000000000" pitchFamily="18" charset="-120"/>
              </a:rPr>
              <a:t>邓伟生</a:t>
            </a:r>
          </a:p>
        </p:txBody>
      </p:sp>
    </p:spTree>
    <p:extLst>
      <p:ext uri="{BB962C8B-B14F-4D97-AF65-F5344CB8AC3E}">
        <p14:creationId xmlns:p14="http://schemas.microsoft.com/office/powerpoint/2010/main" val="381799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349997-F8BD-4D7F-A3E8-E1615E139433}"/>
              </a:ext>
            </a:extLst>
          </p:cNvPr>
          <p:cNvSpPr>
            <a:spLocks noGrp="1"/>
          </p:cNvSpPr>
          <p:nvPr>
            <p:ph type="title"/>
          </p:nvPr>
        </p:nvSpPr>
        <p:spPr/>
        <p:txBody>
          <a:bodyPr>
            <a:normAutofit/>
          </a:bodyPr>
          <a:lstStyle/>
          <a:p>
            <a:r>
              <a:rPr lang="zh-TW" altLang="en-US" b="1" dirty="0">
                <a:latin typeface="Times New Roman" panose="02020603050405020304" pitchFamily="18" charset="0"/>
                <a:ea typeface="PMingLiU" panose="02020500000000000000" pitchFamily="18" charset="-120"/>
                <a:cs typeface="Times New Roman" panose="02020603050405020304" pitchFamily="18" charset="0"/>
              </a:rPr>
              <a:t>乙</a:t>
            </a:r>
            <a:r>
              <a:rPr lang="zh-TW" altLang="en-US" b="1" dirty="0">
                <a:effectLst/>
                <a:latin typeface="Times New Roman" panose="02020603050405020304" pitchFamily="18" charset="0"/>
                <a:ea typeface="PMingLiU" panose="02020500000000000000" pitchFamily="18" charset="-120"/>
                <a:cs typeface="Times New Roman" panose="02020603050405020304" pitchFamily="18" charset="0"/>
              </a:rPr>
              <a:t>、</a:t>
            </a:r>
            <a:r>
              <a:rPr lang="zh-TW" altLang="zh-CN" b="1" dirty="0">
                <a:effectLst/>
                <a:latin typeface="Times New Roman" panose="02020603050405020304" pitchFamily="18" charset="0"/>
                <a:ea typeface="PMingLiU" panose="02020500000000000000" pitchFamily="18" charset="-120"/>
                <a:cs typeface="Times New Roman" panose="02020603050405020304" pitchFamily="18" charset="0"/>
              </a:rPr>
              <a:t>葛梯尔问题</a:t>
            </a:r>
            <a:endParaRPr lang="zh-CN" altLang="en-US" dirty="0"/>
          </a:p>
        </p:txBody>
      </p:sp>
      <p:sp>
        <p:nvSpPr>
          <p:cNvPr id="3" name="内容占位符 2">
            <a:extLst>
              <a:ext uri="{FF2B5EF4-FFF2-40B4-BE49-F238E27FC236}">
                <a16:creationId xmlns:a16="http://schemas.microsoft.com/office/drawing/2014/main" id="{A425C8E3-4186-48C7-B323-7F014DB85109}"/>
              </a:ext>
            </a:extLst>
          </p:cNvPr>
          <p:cNvSpPr>
            <a:spLocks noGrp="1"/>
          </p:cNvSpPr>
          <p:nvPr>
            <p:ph idx="1"/>
          </p:nvPr>
        </p:nvSpPr>
        <p:spPr>
          <a:xfrm>
            <a:off x="2589212" y="1707253"/>
            <a:ext cx="8915400" cy="4727205"/>
          </a:xfrm>
        </p:spPr>
        <p:txBody>
          <a:bodyPr/>
          <a:lstStyle/>
          <a:p>
            <a:r>
              <a:rPr lang="en-US" altLang="zh-CN" sz="1800" dirty="0" err="1">
                <a:effectLst/>
                <a:latin typeface="Times New Roman" panose="02020603050405020304" pitchFamily="18" charset="0"/>
                <a:ea typeface="PMingLiU" panose="02020500000000000000" pitchFamily="18" charset="-120"/>
              </a:rPr>
              <a:t>葛梯尔（Edmund</a:t>
            </a:r>
            <a:r>
              <a:rPr lang="en-US" altLang="zh-CN" sz="1800" dirty="0">
                <a:effectLst/>
                <a:latin typeface="Times New Roman" panose="02020603050405020304" pitchFamily="18" charset="0"/>
                <a:ea typeface="PMingLiU" panose="02020500000000000000" pitchFamily="18" charset="-120"/>
              </a:rPr>
              <a:t> L. Gettier）</a:t>
            </a:r>
            <a:r>
              <a:rPr lang="en-US" altLang="zh-CN" dirty="0">
                <a:latin typeface="Times New Roman" panose="02020603050405020304" pitchFamily="18" charset="0"/>
                <a:ea typeface="PMingLiU" panose="02020500000000000000" pitchFamily="18" charset="-120"/>
              </a:rPr>
              <a:t>1963年于</a:t>
            </a:r>
            <a:r>
              <a:rPr lang="en-US" altLang="zh-CN" i="1" dirty="0">
                <a:latin typeface="Times New Roman" panose="02020603050405020304" pitchFamily="18" charset="0"/>
                <a:ea typeface="PMingLiU" panose="02020500000000000000" pitchFamily="18" charset="-120"/>
              </a:rPr>
              <a:t>Analysis </a:t>
            </a:r>
            <a:r>
              <a:rPr lang="en-US" altLang="zh-CN" dirty="0" err="1">
                <a:latin typeface="Times New Roman" panose="02020603050405020304" pitchFamily="18" charset="0"/>
                <a:ea typeface="PMingLiU" panose="02020500000000000000" pitchFamily="18" charset="-120"/>
              </a:rPr>
              <a:t>上发表了一篇</a:t>
            </a:r>
            <a:r>
              <a:rPr lang="zh-TW" altLang="zh-CN" dirty="0">
                <a:latin typeface="Times New Roman" panose="02020603050405020304" pitchFamily="18" charset="0"/>
                <a:ea typeface="PMingLiU" panose="02020500000000000000" pitchFamily="18" charset="-120"/>
                <a:cs typeface="Times New Roman" panose="02020603050405020304" pitchFamily="18" charset="0"/>
              </a:rPr>
              <a:t>两三页的短论文</a:t>
            </a:r>
            <a:r>
              <a:rPr lang="en-US" altLang="zh-CN" sz="1800" dirty="0">
                <a:effectLst/>
                <a:latin typeface="Times New Roman" panose="02020603050405020304" pitchFamily="18" charset="0"/>
                <a:ea typeface="PMingLiU" panose="02020500000000000000" pitchFamily="18" charset="-120"/>
              </a:rPr>
              <a:t>‘Is Justified True Belief Knowledge?’ </a:t>
            </a:r>
            <a:r>
              <a:rPr lang="en-US" altLang="zh-CN" sz="1800" dirty="0" err="1">
                <a:effectLst/>
                <a:latin typeface="Times New Roman" panose="02020603050405020304" pitchFamily="18" charset="0"/>
                <a:ea typeface="PMingLiU" panose="02020500000000000000" pitchFamily="18" charset="-120"/>
              </a:rPr>
              <a:t>对知识的三条件说提出了质疑</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a:t>
            </a:r>
            <a:endParaRPr lang="en-US" altLang="zh-TW" sz="1800" dirty="0">
              <a:effectLst/>
              <a:latin typeface="Times New Roman" panose="02020603050405020304" pitchFamily="18" charset="0"/>
              <a:ea typeface="PMingLiU" panose="02020500000000000000" pitchFamily="18" charset="-120"/>
              <a:cs typeface="Times New Roman" panose="02020603050405020304" pitchFamily="18" charset="0"/>
            </a:endParaRPr>
          </a:p>
          <a:p>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问题：这三个条件合起来是否知识的充分条件？即是说，若果</a:t>
            </a:r>
            <a:r>
              <a:rPr lang="en-US" altLang="zh-CN" sz="1800" dirty="0">
                <a:effectLst/>
                <a:latin typeface="Times New Roman" panose="02020603050405020304" pitchFamily="18" charset="0"/>
                <a:ea typeface="PMingLiU" panose="02020500000000000000" pitchFamily="18" charset="-120"/>
              </a:rPr>
              <a:t>(</a:t>
            </a:r>
            <a:r>
              <a:rPr lang="en-US" altLang="zh-CN" sz="1800" dirty="0" err="1">
                <a:effectLst/>
                <a:latin typeface="Times New Roman" panose="02020603050405020304" pitchFamily="18" charset="0"/>
                <a:ea typeface="PMingLiU" panose="02020500000000000000" pitchFamily="18" charset="-120"/>
              </a:rPr>
              <a:t>i</a:t>
            </a:r>
            <a:r>
              <a:rPr lang="en-US" altLang="zh-CN" sz="1800" dirty="0">
                <a:effectLst/>
                <a:latin typeface="Times New Roman" panose="02020603050405020304" pitchFamily="18" charset="0"/>
                <a:ea typeface="PMingLiU" panose="02020500000000000000" pitchFamily="18" charset="-120"/>
              </a:rPr>
              <a:t>)P</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为真，</a:t>
            </a:r>
            <a:r>
              <a:rPr lang="en-US" altLang="zh-CN" sz="1800" dirty="0">
                <a:effectLst/>
                <a:latin typeface="Times New Roman" panose="02020603050405020304" pitchFamily="18" charset="0"/>
                <a:ea typeface="PMingLiU" panose="02020500000000000000" pitchFamily="18" charset="-120"/>
              </a:rPr>
              <a:t>(ii)S</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相信</a:t>
            </a:r>
            <a:r>
              <a:rPr lang="en-US" altLang="zh-CN" sz="1800" dirty="0">
                <a:effectLst/>
                <a:latin typeface="Times New Roman" panose="02020603050405020304" pitchFamily="18" charset="0"/>
                <a:ea typeface="PMingLiU" panose="02020500000000000000" pitchFamily="18" charset="-120"/>
              </a:rPr>
              <a:t>P</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a:t>
            </a:r>
            <a:r>
              <a:rPr lang="en-US" altLang="zh-CN" sz="1800" dirty="0">
                <a:effectLst/>
                <a:latin typeface="Times New Roman" panose="02020603050405020304" pitchFamily="18" charset="0"/>
                <a:ea typeface="PMingLiU" panose="02020500000000000000" pitchFamily="18" charset="-120"/>
              </a:rPr>
              <a:t>(iii) S</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相信</a:t>
            </a:r>
            <a:r>
              <a:rPr lang="en-US" altLang="zh-CN" sz="1800" dirty="0">
                <a:effectLst/>
                <a:latin typeface="Times New Roman" panose="02020603050405020304" pitchFamily="18" charset="0"/>
                <a:ea typeface="PMingLiU" panose="02020500000000000000" pitchFamily="18" charset="-120"/>
              </a:rPr>
              <a:t>P</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是可以得到辩护的，这三个条件都满足了，是否就足以断定</a:t>
            </a:r>
            <a:r>
              <a:rPr lang="en-US" altLang="zh-CN" sz="1800" dirty="0">
                <a:effectLst/>
                <a:latin typeface="Times New Roman" panose="02020603050405020304" pitchFamily="18" charset="0"/>
                <a:ea typeface="PMingLiU" panose="02020500000000000000" pitchFamily="18" charset="-120"/>
              </a:rPr>
              <a:t>S</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知道</a:t>
            </a:r>
            <a:r>
              <a:rPr lang="en-US" altLang="zh-CN" sz="1800" dirty="0">
                <a:effectLst/>
                <a:latin typeface="Times New Roman" panose="02020603050405020304" pitchFamily="18" charset="0"/>
                <a:ea typeface="PMingLiU" panose="02020500000000000000" pitchFamily="18" charset="-120"/>
              </a:rPr>
              <a:t>P</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呢？</a:t>
            </a:r>
            <a:endParaRPr lang="en-US" altLang="zh-TW" sz="1800" dirty="0">
              <a:effectLst/>
              <a:latin typeface="Times New Roman" panose="02020603050405020304" pitchFamily="18" charset="0"/>
              <a:ea typeface="PMingLiU" panose="02020500000000000000" pitchFamily="18" charset="-120"/>
              <a:cs typeface="Times New Roman" panose="02020603050405020304" pitchFamily="18" charset="0"/>
            </a:endParaRPr>
          </a:p>
          <a:p>
            <a:r>
              <a:rPr lang="en-US" altLang="zh-CN" sz="1800" dirty="0">
                <a:effectLst/>
                <a:latin typeface="Times New Roman" panose="02020603050405020304" pitchFamily="18" charset="0"/>
                <a:ea typeface="PMingLiU" panose="02020500000000000000" pitchFamily="18" charset="-120"/>
              </a:rPr>
              <a:t>Gettier</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提出两个反例，试图证明</a:t>
            </a:r>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就</a:t>
            </a:r>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算</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满足了三个条件，亦不足以构成知识。</a:t>
            </a:r>
            <a:endParaRPr lang="en-US" altLang="zh-TW" sz="1800" dirty="0">
              <a:effectLst/>
              <a:latin typeface="Times New Roman" panose="02020603050405020304" pitchFamily="18" charset="0"/>
              <a:ea typeface="PMingLiU" panose="02020500000000000000" pitchFamily="18" charset="-120"/>
              <a:cs typeface="Times New Roman" panose="02020603050405020304" pitchFamily="18" charset="0"/>
            </a:endParaRPr>
          </a:p>
          <a:p>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葛梯</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尔指出了两点</a:t>
            </a:r>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a:t>
            </a:r>
            <a:endParaRPr lang="en-US" altLang="zh-TW" sz="1800" dirty="0">
              <a:effectLst/>
              <a:latin typeface="Times New Roman" panose="02020603050405020304" pitchFamily="18" charset="0"/>
              <a:ea typeface="PMingLiU" panose="02020500000000000000" pitchFamily="18" charset="-120"/>
              <a:cs typeface="Times New Roman" panose="02020603050405020304" pitchFamily="18" charset="0"/>
            </a:endParaRPr>
          </a:p>
          <a:p>
            <a:pPr marL="400050" lvl="1" indent="0">
              <a:buNone/>
            </a:pPr>
            <a:r>
              <a:rPr lang="zh-TW" altLang="zh-CN" sz="1800" dirty="0">
                <a:latin typeface="Times New Roman" panose="02020603050405020304" pitchFamily="18" charset="0"/>
                <a:ea typeface="PMingLiU" panose="02020500000000000000" pitchFamily="18" charset="-120"/>
                <a:cs typeface="Times New Roman" panose="02020603050405020304" pitchFamily="18" charset="0"/>
              </a:rPr>
              <a:t>第一，如果</a:t>
            </a:r>
            <a:r>
              <a:rPr lang="en-US" altLang="zh-TW" sz="1800" dirty="0">
                <a:latin typeface="Times New Roman" panose="02020603050405020304" pitchFamily="18" charset="0"/>
                <a:ea typeface="PMingLiU" panose="02020500000000000000" pitchFamily="18" charset="-120"/>
                <a:cs typeface="Times New Roman" panose="02020603050405020304" pitchFamily="18" charset="0"/>
              </a:rPr>
              <a:t> “S</a:t>
            </a:r>
            <a:r>
              <a:rPr lang="zh-TW" altLang="zh-CN" sz="1800" dirty="0">
                <a:latin typeface="Times New Roman" panose="02020603050405020304" pitchFamily="18" charset="0"/>
                <a:ea typeface="PMingLiU" panose="02020500000000000000" pitchFamily="18" charset="-120"/>
                <a:cs typeface="Times New Roman" panose="02020603050405020304" pitchFamily="18" charset="0"/>
              </a:rPr>
              <a:t>相信</a:t>
            </a:r>
            <a:r>
              <a:rPr lang="en-US" altLang="zh-TW" sz="1800" dirty="0">
                <a:latin typeface="Times New Roman" panose="02020603050405020304" pitchFamily="18" charset="0"/>
                <a:ea typeface="PMingLiU" panose="02020500000000000000" pitchFamily="18" charset="-120"/>
                <a:cs typeface="Times New Roman" panose="02020603050405020304" pitchFamily="18" charset="0"/>
              </a:rPr>
              <a:t>P</a:t>
            </a:r>
            <a:r>
              <a:rPr lang="zh-TW" altLang="zh-CN" sz="1800" dirty="0">
                <a:latin typeface="Times New Roman" panose="02020603050405020304" pitchFamily="18" charset="0"/>
                <a:ea typeface="PMingLiU" panose="02020500000000000000" pitchFamily="18" charset="-120"/>
                <a:cs typeface="Times New Roman" panose="02020603050405020304" pitchFamily="18" charset="0"/>
              </a:rPr>
              <a:t>得到了辩护</a:t>
            </a:r>
            <a:r>
              <a:rPr lang="en-US" altLang="zh-TW" sz="1800" dirty="0">
                <a:latin typeface="Times New Roman" panose="02020603050405020304" pitchFamily="18" charset="0"/>
                <a:ea typeface="PMingLiU" panose="02020500000000000000" pitchFamily="18" charset="-120"/>
                <a:cs typeface="Times New Roman" panose="02020603050405020304" pitchFamily="18" charset="0"/>
              </a:rPr>
              <a:t>” </a:t>
            </a:r>
            <a:r>
              <a:rPr lang="zh-TW" altLang="zh-CN" sz="1800" dirty="0">
                <a:latin typeface="Times New Roman" panose="02020603050405020304" pitchFamily="18" charset="0"/>
                <a:ea typeface="PMingLiU" panose="02020500000000000000" pitchFamily="18" charset="-120"/>
                <a:cs typeface="Times New Roman" panose="02020603050405020304" pitchFamily="18" charset="0"/>
              </a:rPr>
              <a:t>是</a:t>
            </a:r>
            <a:r>
              <a:rPr lang="en-US" altLang="zh-TW" sz="1800" dirty="0">
                <a:latin typeface="Times New Roman" panose="02020603050405020304" pitchFamily="18" charset="0"/>
                <a:ea typeface="PMingLiU" panose="02020500000000000000" pitchFamily="18" charset="-120"/>
                <a:cs typeface="Times New Roman" panose="02020603050405020304" pitchFamily="18" charset="0"/>
              </a:rPr>
              <a:t> “S</a:t>
            </a:r>
            <a:r>
              <a:rPr lang="zh-TW" altLang="zh-CN" sz="1800" dirty="0">
                <a:latin typeface="Times New Roman" panose="02020603050405020304" pitchFamily="18" charset="0"/>
                <a:ea typeface="PMingLiU" panose="02020500000000000000" pitchFamily="18" charset="-120"/>
                <a:cs typeface="Times New Roman" panose="02020603050405020304" pitchFamily="18" charset="0"/>
              </a:rPr>
              <a:t>知道</a:t>
            </a:r>
            <a:r>
              <a:rPr lang="en-US" altLang="zh-TW" sz="1800" dirty="0">
                <a:latin typeface="Times New Roman" panose="02020603050405020304" pitchFamily="18" charset="0"/>
                <a:ea typeface="PMingLiU" panose="02020500000000000000" pitchFamily="18" charset="-120"/>
                <a:cs typeface="Times New Roman" panose="02020603050405020304" pitchFamily="18" charset="0"/>
              </a:rPr>
              <a:t>P” </a:t>
            </a:r>
            <a:r>
              <a:rPr lang="zh-TW" altLang="zh-CN" sz="1800" dirty="0">
                <a:latin typeface="Times New Roman" panose="02020603050405020304" pitchFamily="18" charset="0"/>
                <a:ea typeface="PMingLiU" panose="02020500000000000000" pitchFamily="18" charset="-120"/>
                <a:cs typeface="Times New Roman" panose="02020603050405020304" pitchFamily="18" charset="0"/>
              </a:rPr>
              <a:t>的必要条件，那么</a:t>
            </a:r>
            <a:r>
              <a:rPr lang="zh-TW" altLang="en-US" sz="1800" dirty="0">
                <a:latin typeface="Times New Roman" panose="02020603050405020304" pitchFamily="18" charset="0"/>
                <a:ea typeface="PMingLiU" panose="02020500000000000000" pitchFamily="18" charset="-120"/>
                <a:cs typeface="Times New Roman" panose="02020603050405020304" pitchFamily="18" charset="0"/>
              </a:rPr>
              <a:t>，有</a:t>
            </a:r>
            <a:r>
              <a:rPr lang="zh-TW" altLang="zh-CN" sz="1800" dirty="0">
                <a:latin typeface="Times New Roman" panose="02020603050405020304" pitchFamily="18" charset="0"/>
                <a:ea typeface="PMingLiU" panose="02020500000000000000" pitchFamily="18" charset="-120"/>
                <a:cs typeface="Times New Roman" panose="02020603050405020304" pitchFamily="18" charset="0"/>
              </a:rPr>
              <a:t>可能一个人相信命题Ｐ并得到了</a:t>
            </a:r>
            <a:r>
              <a:rPr lang="en-US" altLang="zh-TW" sz="1800" dirty="0">
                <a:latin typeface="Times New Roman" panose="02020603050405020304" pitchFamily="18" charset="0"/>
                <a:ea typeface="PMingLiU" panose="02020500000000000000" pitchFamily="18" charset="-120"/>
                <a:cs typeface="Times New Roman" panose="02020603050405020304" pitchFamily="18" charset="0"/>
              </a:rPr>
              <a:t> “</a:t>
            </a:r>
            <a:r>
              <a:rPr lang="zh-TW" altLang="zh-CN" sz="1800" dirty="0">
                <a:latin typeface="Times New Roman" panose="02020603050405020304" pitchFamily="18" charset="0"/>
                <a:ea typeface="PMingLiU" panose="02020500000000000000" pitchFamily="18" charset="-120"/>
                <a:cs typeface="Times New Roman" panose="02020603050405020304" pitchFamily="18" charset="0"/>
              </a:rPr>
              <a:t>辩护</a:t>
            </a:r>
            <a:r>
              <a:rPr lang="en-US" altLang="zh-TW" sz="1800" dirty="0">
                <a:latin typeface="Times New Roman" panose="02020603050405020304" pitchFamily="18" charset="0"/>
                <a:ea typeface="PMingLiU" panose="02020500000000000000" pitchFamily="18" charset="-120"/>
                <a:cs typeface="Times New Roman" panose="02020603050405020304" pitchFamily="18" charset="0"/>
              </a:rPr>
              <a:t>”</a:t>
            </a:r>
            <a:r>
              <a:rPr lang="zh-TW" altLang="zh-CN" sz="1800" dirty="0">
                <a:latin typeface="Times New Roman" panose="02020603050405020304" pitchFamily="18" charset="0"/>
                <a:ea typeface="PMingLiU" panose="02020500000000000000" pitchFamily="18" charset="-120"/>
                <a:cs typeface="Times New Roman" panose="02020603050405020304" pitchFamily="18" charset="0"/>
              </a:rPr>
              <a:t>，但命题Ｐ事实上却是假</a:t>
            </a:r>
            <a:r>
              <a:rPr lang="zh-TW" altLang="en-US" sz="1800" dirty="0">
                <a:latin typeface="Times New Roman" panose="02020603050405020304" pitchFamily="18" charset="0"/>
                <a:ea typeface="PMingLiU" panose="02020500000000000000" pitchFamily="18" charset="-120"/>
                <a:cs typeface="Times New Roman" panose="02020603050405020304" pitchFamily="18" charset="0"/>
              </a:rPr>
              <a:t>的</a:t>
            </a:r>
            <a:r>
              <a:rPr lang="zh-TW" altLang="zh-CN" sz="1800" dirty="0">
                <a:latin typeface="Times New Roman" panose="02020603050405020304" pitchFamily="18" charset="0"/>
                <a:ea typeface="PMingLiU" panose="02020500000000000000" pitchFamily="18" charset="-120"/>
                <a:cs typeface="Times New Roman" panose="02020603050405020304" pitchFamily="18" charset="0"/>
              </a:rPr>
              <a:t>。</a:t>
            </a:r>
            <a:endParaRPr lang="en-US" altLang="zh-TW" sz="1800" dirty="0">
              <a:latin typeface="Times New Roman" panose="02020603050405020304" pitchFamily="18" charset="0"/>
              <a:ea typeface="PMingLiU" panose="02020500000000000000" pitchFamily="18" charset="-120"/>
              <a:cs typeface="Times New Roman" panose="02020603050405020304" pitchFamily="18" charset="0"/>
            </a:endParaRPr>
          </a:p>
          <a:p>
            <a:pPr marL="400050" lvl="1" indent="0">
              <a:buNone/>
            </a:pPr>
            <a:r>
              <a:rPr lang="zh-TW" altLang="zh-CN" sz="1800" dirty="0">
                <a:latin typeface="Times New Roman" panose="02020603050405020304" pitchFamily="18" charset="0"/>
                <a:ea typeface="PMingLiU" panose="02020500000000000000" pitchFamily="18" charset="-120"/>
                <a:cs typeface="Times New Roman" panose="02020603050405020304" pitchFamily="18" charset="0"/>
              </a:rPr>
              <a:t>第二，对于任何一个命题</a:t>
            </a:r>
            <a:r>
              <a:rPr lang="en-US" altLang="zh-TW" sz="1800" dirty="0">
                <a:latin typeface="Times New Roman" panose="02020603050405020304" pitchFamily="18" charset="0"/>
                <a:ea typeface="PMingLiU" panose="02020500000000000000" pitchFamily="18" charset="-120"/>
                <a:cs typeface="Times New Roman" panose="02020603050405020304" pitchFamily="18" charset="0"/>
              </a:rPr>
              <a:t>P</a:t>
            </a:r>
            <a:r>
              <a:rPr lang="zh-TW" altLang="zh-CN" sz="1800" dirty="0">
                <a:latin typeface="Times New Roman" panose="02020603050405020304" pitchFamily="18" charset="0"/>
                <a:ea typeface="PMingLiU" panose="02020500000000000000" pitchFamily="18" charset="-120"/>
                <a:cs typeface="Times New Roman" panose="02020603050405020304" pitchFamily="18" charset="0"/>
              </a:rPr>
              <a:t>，如果</a:t>
            </a:r>
            <a:r>
              <a:rPr lang="en-US" altLang="zh-TW" sz="1800" dirty="0">
                <a:latin typeface="Times New Roman" panose="02020603050405020304" pitchFamily="18" charset="0"/>
                <a:ea typeface="PMingLiU" panose="02020500000000000000" pitchFamily="18" charset="-120"/>
                <a:cs typeface="Times New Roman" panose="02020603050405020304" pitchFamily="18" charset="0"/>
              </a:rPr>
              <a:t>S</a:t>
            </a:r>
            <a:r>
              <a:rPr lang="zh-TW" altLang="zh-CN" sz="1800" dirty="0">
                <a:latin typeface="Times New Roman" panose="02020603050405020304" pitchFamily="18" charset="0"/>
                <a:ea typeface="PMingLiU" panose="02020500000000000000" pitchFamily="18" charset="-120"/>
                <a:cs typeface="Times New Roman" panose="02020603050405020304" pitchFamily="18" charset="0"/>
              </a:rPr>
              <a:t>相信</a:t>
            </a:r>
            <a:r>
              <a:rPr lang="en-US" altLang="zh-TW" sz="1800" dirty="0">
                <a:latin typeface="Times New Roman" panose="02020603050405020304" pitchFamily="18" charset="0"/>
                <a:ea typeface="PMingLiU" panose="02020500000000000000" pitchFamily="18" charset="-120"/>
                <a:cs typeface="Times New Roman" panose="02020603050405020304" pitchFamily="18" charset="0"/>
              </a:rPr>
              <a:t>P</a:t>
            </a:r>
            <a:r>
              <a:rPr lang="zh-TW" altLang="en-US" sz="1800" dirty="0">
                <a:latin typeface="Times New Roman" panose="02020603050405020304" pitchFamily="18" charset="0"/>
                <a:ea typeface="PMingLiU" panose="02020500000000000000" pitchFamily="18" charset="-120"/>
                <a:cs typeface="Times New Roman" panose="02020603050405020304" pitchFamily="18" charset="0"/>
              </a:rPr>
              <a:t>并</a:t>
            </a:r>
            <a:r>
              <a:rPr lang="zh-TW" altLang="zh-CN" sz="1800" dirty="0">
                <a:latin typeface="Times New Roman" panose="02020603050405020304" pitchFamily="18" charset="0"/>
                <a:ea typeface="PMingLiU" panose="02020500000000000000" pitchFamily="18" charset="-120"/>
                <a:cs typeface="Times New Roman" panose="02020603050405020304" pitchFamily="18" charset="0"/>
              </a:rPr>
              <a:t>得到了辩护，而且</a:t>
            </a:r>
            <a:r>
              <a:rPr lang="en-US" altLang="zh-TW" sz="1800" dirty="0">
                <a:latin typeface="Times New Roman" panose="02020603050405020304" pitchFamily="18" charset="0"/>
                <a:ea typeface="PMingLiU" panose="02020500000000000000" pitchFamily="18" charset="-120"/>
                <a:cs typeface="Times New Roman" panose="02020603050405020304" pitchFamily="18" charset="0"/>
              </a:rPr>
              <a:t>P</a:t>
            </a:r>
            <a:r>
              <a:rPr lang="zh-TW" altLang="zh-CN" sz="1800" dirty="0">
                <a:latin typeface="Times New Roman" panose="02020603050405020304" pitchFamily="18" charset="0"/>
                <a:ea typeface="PMingLiU" panose="02020500000000000000" pitchFamily="18" charset="-120"/>
                <a:cs typeface="Times New Roman" panose="02020603050405020304" pitchFamily="18" charset="0"/>
              </a:rPr>
              <a:t>蕴涵着</a:t>
            </a:r>
            <a:r>
              <a:rPr lang="en-US" altLang="zh-TW" sz="1800" dirty="0">
                <a:latin typeface="Times New Roman" panose="02020603050405020304" pitchFamily="18" charset="0"/>
                <a:ea typeface="PMingLiU" panose="02020500000000000000" pitchFamily="18" charset="-120"/>
                <a:cs typeface="Times New Roman" panose="02020603050405020304" pitchFamily="18" charset="0"/>
              </a:rPr>
              <a:t>Q</a:t>
            </a:r>
            <a:r>
              <a:rPr lang="zh-TW" altLang="en-US" sz="1800" dirty="0">
                <a:latin typeface="Times New Roman" panose="02020603050405020304" pitchFamily="18" charset="0"/>
                <a:ea typeface="PMingLiU" panose="02020500000000000000" pitchFamily="18" charset="-120"/>
                <a:cs typeface="Times New Roman" panose="02020603050405020304" pitchFamily="18" charset="0"/>
              </a:rPr>
              <a:t>（</a:t>
            </a:r>
            <a:r>
              <a:rPr lang="en-US" altLang="zh-TW" sz="1800" dirty="0">
                <a:latin typeface="Times New Roman" panose="02020603050405020304" pitchFamily="18" charset="0"/>
                <a:ea typeface="PMingLiU" panose="02020500000000000000" pitchFamily="18" charset="-120"/>
                <a:cs typeface="Times New Roman" panose="02020603050405020304" pitchFamily="18" charset="0"/>
              </a:rPr>
              <a:t>S</a:t>
            </a:r>
            <a:r>
              <a:rPr lang="zh-TW" altLang="en-US" sz="1800" dirty="0">
                <a:latin typeface="Times New Roman" panose="02020603050405020304" pitchFamily="18" charset="0"/>
                <a:ea typeface="PMingLiU" panose="02020500000000000000" pitchFamily="18" charset="-120"/>
                <a:cs typeface="Times New Roman" panose="02020603050405020304" pitchFamily="18" charset="0"/>
              </a:rPr>
              <a:t>可以</a:t>
            </a:r>
            <a:r>
              <a:rPr lang="zh-TW" altLang="zh-CN" sz="1800" dirty="0">
                <a:latin typeface="Times New Roman" panose="02020603050405020304" pitchFamily="18" charset="0"/>
                <a:ea typeface="PMingLiU" panose="02020500000000000000" pitchFamily="18" charset="-120"/>
                <a:cs typeface="Times New Roman" panose="02020603050405020304" pitchFamily="18" charset="0"/>
              </a:rPr>
              <a:t>从</a:t>
            </a:r>
            <a:r>
              <a:rPr lang="en-US" altLang="zh-TW" sz="1800" dirty="0">
                <a:latin typeface="Times New Roman" panose="02020603050405020304" pitchFamily="18" charset="0"/>
                <a:ea typeface="PMingLiU" panose="02020500000000000000" pitchFamily="18" charset="-120"/>
                <a:cs typeface="Times New Roman" panose="02020603050405020304" pitchFamily="18" charset="0"/>
              </a:rPr>
              <a:t>P</a:t>
            </a:r>
            <a:r>
              <a:rPr lang="zh-TW" altLang="zh-CN" sz="1800" dirty="0">
                <a:latin typeface="Times New Roman" panose="02020603050405020304" pitchFamily="18" charset="0"/>
                <a:ea typeface="PMingLiU" panose="02020500000000000000" pitchFamily="18" charset="-120"/>
                <a:cs typeface="Times New Roman" panose="02020603050405020304" pitchFamily="18" charset="0"/>
              </a:rPr>
              <a:t>演绎</a:t>
            </a:r>
            <a:r>
              <a:rPr lang="zh-TW" altLang="en-US" sz="1800" dirty="0">
                <a:latin typeface="Times New Roman" panose="02020603050405020304" pitchFamily="18" charset="0"/>
                <a:ea typeface="PMingLiU" panose="02020500000000000000" pitchFamily="18" charset="-120"/>
                <a:cs typeface="Times New Roman" panose="02020603050405020304" pitchFamily="18" charset="0"/>
              </a:rPr>
              <a:t>地推论</a:t>
            </a:r>
            <a:r>
              <a:rPr lang="zh-TW" altLang="zh-CN" sz="1800" dirty="0">
                <a:latin typeface="Times New Roman" panose="02020603050405020304" pitchFamily="18" charset="0"/>
                <a:ea typeface="PMingLiU" panose="02020500000000000000" pitchFamily="18" charset="-120"/>
                <a:cs typeface="Times New Roman" panose="02020603050405020304" pitchFamily="18" charset="0"/>
              </a:rPr>
              <a:t>出</a:t>
            </a:r>
            <a:r>
              <a:rPr lang="en-US" altLang="zh-TW" sz="1800" dirty="0">
                <a:latin typeface="Times New Roman" panose="02020603050405020304" pitchFamily="18" charset="0"/>
                <a:ea typeface="PMingLiU" panose="02020500000000000000" pitchFamily="18" charset="-120"/>
                <a:cs typeface="Times New Roman" panose="02020603050405020304" pitchFamily="18" charset="0"/>
              </a:rPr>
              <a:t>Q</a:t>
            </a:r>
            <a:r>
              <a:rPr lang="zh-TW" altLang="en-US" sz="1800" dirty="0">
                <a:latin typeface="Times New Roman" panose="02020603050405020304" pitchFamily="18" charset="0"/>
                <a:ea typeface="PMingLiU" panose="02020500000000000000" pitchFamily="18" charset="-120"/>
                <a:cs typeface="Times New Roman" panose="02020603050405020304" pitchFamily="18" charset="0"/>
              </a:rPr>
              <a:t>）</a:t>
            </a:r>
            <a:r>
              <a:rPr lang="zh-TW" altLang="zh-CN" sz="1800" dirty="0">
                <a:latin typeface="Times New Roman" panose="02020603050405020304" pitchFamily="18" charset="0"/>
                <a:ea typeface="PMingLiU" panose="02020500000000000000" pitchFamily="18" charset="-120"/>
                <a:cs typeface="Times New Roman" panose="02020603050405020304" pitchFamily="18" charset="0"/>
              </a:rPr>
              <a:t>，</a:t>
            </a:r>
            <a:r>
              <a:rPr lang="zh-TW" altLang="en-US" sz="1800" dirty="0">
                <a:latin typeface="Times New Roman" panose="02020603050405020304" pitchFamily="18" charset="0"/>
                <a:ea typeface="PMingLiU" panose="02020500000000000000" pitchFamily="18" charset="-120"/>
                <a:cs typeface="Times New Roman" panose="02020603050405020304" pitchFamily="18" charset="0"/>
              </a:rPr>
              <a:t>那么</a:t>
            </a:r>
            <a:r>
              <a:rPr lang="zh-TW" altLang="zh-CN" sz="1800" dirty="0">
                <a:latin typeface="Times New Roman" panose="02020603050405020304" pitchFamily="18" charset="0"/>
                <a:ea typeface="PMingLiU" panose="02020500000000000000" pitchFamily="18" charset="-120"/>
                <a:cs typeface="Times New Roman" panose="02020603050405020304" pitchFamily="18" charset="0"/>
              </a:rPr>
              <a:t>，</a:t>
            </a:r>
            <a:r>
              <a:rPr lang="en-US" altLang="zh-TW" sz="1800" dirty="0">
                <a:latin typeface="Times New Roman" panose="02020603050405020304" pitchFamily="18" charset="0"/>
                <a:ea typeface="PMingLiU" panose="02020500000000000000" pitchFamily="18" charset="-120"/>
                <a:cs typeface="Times New Roman" panose="02020603050405020304" pitchFamily="18" charset="0"/>
              </a:rPr>
              <a:t>S</a:t>
            </a:r>
            <a:r>
              <a:rPr lang="zh-TW" altLang="zh-CN" sz="1800" dirty="0">
                <a:latin typeface="Times New Roman" panose="02020603050405020304" pitchFamily="18" charset="0"/>
                <a:ea typeface="PMingLiU" panose="02020500000000000000" pitchFamily="18" charset="-120"/>
                <a:cs typeface="Times New Roman" panose="02020603050405020304" pitchFamily="18" charset="0"/>
              </a:rPr>
              <a:t>相信</a:t>
            </a:r>
            <a:r>
              <a:rPr lang="en-US" altLang="zh-TW" sz="1800" dirty="0">
                <a:latin typeface="Times New Roman" panose="02020603050405020304" pitchFamily="18" charset="0"/>
                <a:ea typeface="PMingLiU" panose="02020500000000000000" pitchFamily="18" charset="-120"/>
                <a:cs typeface="Times New Roman" panose="02020603050405020304" pitchFamily="18" charset="0"/>
              </a:rPr>
              <a:t>Q</a:t>
            </a:r>
            <a:r>
              <a:rPr lang="zh-TW" altLang="zh-CN" sz="1800" dirty="0">
                <a:latin typeface="Times New Roman" panose="02020603050405020304" pitchFamily="18" charset="0"/>
                <a:ea typeface="PMingLiU" panose="02020500000000000000" pitchFamily="18" charset="-120"/>
                <a:cs typeface="Times New Roman" panose="02020603050405020304" pitchFamily="18" charset="0"/>
              </a:rPr>
              <a:t>也同样得到了辩护。</a:t>
            </a:r>
            <a:endParaRPr lang="en-US" altLang="zh-TW" sz="1800" dirty="0">
              <a:latin typeface="Times New Roman" panose="02020603050405020304" pitchFamily="18" charset="0"/>
              <a:ea typeface="PMingLiU" panose="02020500000000000000" pitchFamily="18" charset="-120"/>
              <a:cs typeface="Times New Roman" panose="02020603050405020304" pitchFamily="18" charset="0"/>
            </a:endParaRPr>
          </a:p>
          <a:p>
            <a:r>
              <a:rPr lang="zh-TW" altLang="zh-CN" dirty="0">
                <a:latin typeface="Times New Roman" panose="02020603050405020304" pitchFamily="18" charset="0"/>
                <a:ea typeface="PMingLiU" panose="02020500000000000000" pitchFamily="18" charset="-120"/>
                <a:cs typeface="Times New Roman" panose="02020603050405020304" pitchFamily="18" charset="0"/>
              </a:rPr>
              <a:t>就是根据这两点，</a:t>
            </a:r>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葛梯</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尔</a:t>
            </a:r>
            <a:r>
              <a:rPr lang="zh-TW" altLang="zh-CN" dirty="0">
                <a:latin typeface="Times New Roman" panose="02020603050405020304" pitchFamily="18" charset="0"/>
                <a:ea typeface="PMingLiU" panose="02020500000000000000" pitchFamily="18" charset="-120"/>
                <a:cs typeface="Times New Roman" panose="02020603050405020304" pitchFamily="18" charset="0"/>
              </a:rPr>
              <a:t>举两个例证说明传统</a:t>
            </a:r>
            <a:r>
              <a:rPr lang="zh-TW" altLang="en-US" dirty="0">
                <a:latin typeface="Times New Roman" panose="02020603050405020304" pitchFamily="18" charset="0"/>
                <a:ea typeface="PMingLiU" panose="02020500000000000000" pitchFamily="18" charset="-120"/>
                <a:cs typeface="Times New Roman" panose="02020603050405020304" pitchFamily="18" charset="0"/>
              </a:rPr>
              <a:t>的</a:t>
            </a:r>
            <a:r>
              <a:rPr lang="zh-TW" altLang="zh-CN" dirty="0">
                <a:latin typeface="Times New Roman" panose="02020603050405020304" pitchFamily="18" charset="0"/>
                <a:ea typeface="PMingLiU" panose="02020500000000000000" pitchFamily="18" charset="-120"/>
                <a:cs typeface="Times New Roman" panose="02020603050405020304" pitchFamily="18" charset="0"/>
              </a:rPr>
              <a:t>知识定义</a:t>
            </a:r>
            <a:r>
              <a:rPr lang="zh-TW" altLang="en-US" dirty="0">
                <a:latin typeface="Times New Roman" panose="02020603050405020304" pitchFamily="18" charset="0"/>
                <a:ea typeface="PMingLiU" panose="02020500000000000000" pitchFamily="18" charset="-120"/>
                <a:cs typeface="Times New Roman" panose="02020603050405020304" pitchFamily="18" charset="0"/>
              </a:rPr>
              <a:t>是不成立的</a:t>
            </a:r>
            <a:r>
              <a:rPr lang="zh-TW" altLang="zh-CN" dirty="0">
                <a:latin typeface="Times New Roman" panose="02020603050405020304" pitchFamily="18" charset="0"/>
                <a:ea typeface="PMingLiU" panose="02020500000000000000" pitchFamily="18" charset="-12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endParaRPr lang="en-US" altLang="zh-TW" sz="1800" dirty="0">
              <a:effectLst/>
              <a:latin typeface="Times New Roman" panose="02020603050405020304" pitchFamily="18" charset="0"/>
              <a:ea typeface="PMingLiU"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4255526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958872-908B-4CCA-8020-952995B652BA}"/>
              </a:ext>
            </a:extLst>
          </p:cNvPr>
          <p:cNvSpPr>
            <a:spLocks noGrp="1"/>
          </p:cNvSpPr>
          <p:nvPr>
            <p:ph type="title"/>
          </p:nvPr>
        </p:nvSpPr>
        <p:spPr/>
        <p:txBody>
          <a:bodyPr/>
          <a:lstStyle/>
          <a:p>
            <a:r>
              <a:rPr lang="zh-TW" altLang="en-US" b="1" dirty="0">
                <a:latin typeface="Times New Roman" panose="02020603050405020304" pitchFamily="18" charset="0"/>
                <a:ea typeface="PMingLiU" panose="02020500000000000000" pitchFamily="18" charset="-120"/>
                <a:cs typeface="Times New Roman" panose="02020603050405020304" pitchFamily="18" charset="0"/>
              </a:rPr>
              <a:t>乙</a:t>
            </a:r>
            <a:r>
              <a:rPr lang="zh-TW" altLang="en-US" b="1" dirty="0">
                <a:effectLst/>
                <a:latin typeface="Times New Roman" panose="02020603050405020304" pitchFamily="18" charset="0"/>
                <a:ea typeface="PMingLiU" panose="02020500000000000000" pitchFamily="18" charset="-120"/>
                <a:cs typeface="Times New Roman" panose="02020603050405020304" pitchFamily="18" charset="0"/>
              </a:rPr>
              <a:t>、</a:t>
            </a:r>
            <a:r>
              <a:rPr lang="zh-TW" altLang="zh-CN" b="1" dirty="0">
                <a:effectLst/>
                <a:latin typeface="Times New Roman" panose="02020603050405020304" pitchFamily="18" charset="0"/>
                <a:ea typeface="PMingLiU" panose="02020500000000000000" pitchFamily="18" charset="-120"/>
                <a:cs typeface="Times New Roman" panose="02020603050405020304" pitchFamily="18" charset="0"/>
              </a:rPr>
              <a:t>葛梯尔问题</a:t>
            </a:r>
            <a:endParaRPr lang="zh-CN" altLang="en-US" dirty="0"/>
          </a:p>
        </p:txBody>
      </p:sp>
      <p:sp>
        <p:nvSpPr>
          <p:cNvPr id="3" name="内容占位符 2">
            <a:extLst>
              <a:ext uri="{FF2B5EF4-FFF2-40B4-BE49-F238E27FC236}">
                <a16:creationId xmlns:a16="http://schemas.microsoft.com/office/drawing/2014/main" id="{4045C400-4FC2-4BB6-94B1-88CFEC7CA0B2}"/>
              </a:ext>
            </a:extLst>
          </p:cNvPr>
          <p:cNvSpPr>
            <a:spLocks noGrp="1"/>
          </p:cNvSpPr>
          <p:nvPr>
            <p:ph idx="1"/>
          </p:nvPr>
        </p:nvSpPr>
        <p:spPr>
          <a:xfrm>
            <a:off x="2592925" y="1690423"/>
            <a:ext cx="8915400" cy="4760865"/>
          </a:xfrm>
        </p:spPr>
        <p:txBody>
          <a:bodyPr/>
          <a:lstStyle/>
          <a:p>
            <a:r>
              <a:rPr lang="en-US" altLang="zh-TW" sz="1800" kern="100" dirty="0">
                <a:effectLst/>
                <a:latin typeface="Times New Roman" panose="02020603050405020304" pitchFamily="18" charset="0"/>
                <a:ea typeface="PMingLiU" panose="02020500000000000000" pitchFamily="18" charset="-120"/>
              </a:rPr>
              <a:t>2.1 </a:t>
            </a:r>
            <a:r>
              <a:rPr lang="zh-TW" altLang="zh-CN" sz="1800" kern="100" dirty="0">
                <a:effectLst/>
                <a:latin typeface="Times New Roman" panose="02020603050405020304" pitchFamily="18" charset="0"/>
                <a:ea typeface="PMingLiU" panose="02020500000000000000" pitchFamily="18" charset="-120"/>
              </a:rPr>
              <a:t>例证</a:t>
            </a:r>
            <a:r>
              <a:rPr lang="en-US" altLang="zh-CN" sz="1800" kern="100" dirty="0">
                <a:effectLst/>
                <a:latin typeface="Times New Roman" panose="02020603050405020304" pitchFamily="18" charset="0"/>
                <a:ea typeface="PMingLiU" panose="02020500000000000000" pitchFamily="18" charset="-120"/>
              </a:rPr>
              <a:t>(</a:t>
            </a:r>
            <a:r>
              <a:rPr lang="zh-TW" altLang="zh-CN" sz="1800" kern="100" dirty="0">
                <a:effectLst/>
                <a:latin typeface="Times New Roman" panose="02020603050405020304" pitchFamily="18" charset="0"/>
                <a:ea typeface="PMingLiU" panose="02020500000000000000" pitchFamily="18" charset="-120"/>
              </a:rPr>
              <a:t>一</a:t>
            </a:r>
            <a:r>
              <a:rPr lang="en-US" altLang="zh-CN" sz="1800" kern="100" dirty="0">
                <a:effectLst/>
                <a:latin typeface="Times New Roman" panose="02020603050405020304" pitchFamily="18" charset="0"/>
                <a:ea typeface="PMingLiU" panose="02020500000000000000" pitchFamily="18" charset="-120"/>
              </a:rPr>
              <a:t>)</a:t>
            </a:r>
            <a:endParaRPr lang="zh-CN" altLang="zh-CN" sz="1800" kern="100" dirty="0">
              <a:effectLst/>
              <a:latin typeface="Times New Roman" panose="02020603050405020304" pitchFamily="18" charset="0"/>
              <a:ea typeface="PMingLiU" panose="02020500000000000000" pitchFamily="18" charset="-120"/>
            </a:endParaRPr>
          </a:p>
          <a:p>
            <a:r>
              <a:rPr lang="zh-TW" altLang="zh-CN" sz="1800" kern="100" dirty="0">
                <a:effectLst/>
                <a:latin typeface="Times New Roman" panose="02020603050405020304" pitchFamily="18" charset="0"/>
                <a:ea typeface="PMingLiU" panose="02020500000000000000" pitchFamily="18" charset="-120"/>
              </a:rPr>
              <a:t>假定</a:t>
            </a:r>
            <a:r>
              <a:rPr lang="zh-TW" altLang="en-US" sz="1800" kern="100" dirty="0">
                <a:effectLst/>
                <a:latin typeface="Times New Roman" panose="02020603050405020304" pitchFamily="18" charset="0"/>
                <a:ea typeface="PMingLiU" panose="02020500000000000000" pitchFamily="18" charset="-120"/>
              </a:rPr>
              <a:t>史</a:t>
            </a:r>
            <a:r>
              <a:rPr lang="zh-TW" altLang="zh-CN" sz="1800" kern="100" dirty="0">
                <a:effectLst/>
                <a:latin typeface="Times New Roman" panose="02020603050405020304" pitchFamily="18" charset="0"/>
                <a:ea typeface="PMingLiU" panose="02020500000000000000" pitchFamily="18" charset="-120"/>
              </a:rPr>
              <a:t>密</a:t>
            </a:r>
            <a:r>
              <a:rPr lang="zh-TW" altLang="en-US" sz="1800" kern="100" dirty="0">
                <a:effectLst/>
                <a:latin typeface="Times New Roman" panose="02020603050405020304" pitchFamily="18" charset="0"/>
                <a:ea typeface="PMingLiU" panose="02020500000000000000" pitchFamily="18" charset="-120"/>
              </a:rPr>
              <a:t>斯</a:t>
            </a:r>
            <a:r>
              <a:rPr lang="zh-TW" altLang="zh-CN" sz="1800" kern="100" dirty="0">
                <a:effectLst/>
                <a:latin typeface="Times New Roman" panose="02020603050405020304" pitchFamily="18" charset="0"/>
                <a:ea typeface="PMingLiU" panose="02020500000000000000" pitchFamily="18" charset="-120"/>
              </a:rPr>
              <a:t>和钟斯同时申请某项工作，并且进一步假定</a:t>
            </a:r>
            <a:r>
              <a:rPr lang="zh-TW" altLang="en-US" sz="1800" kern="100" dirty="0">
                <a:effectLst/>
                <a:latin typeface="Times New Roman" panose="02020603050405020304" pitchFamily="18" charset="0"/>
                <a:ea typeface="PMingLiU" panose="02020500000000000000" pitchFamily="18" charset="-120"/>
              </a:rPr>
              <a:t>史</a:t>
            </a:r>
            <a:r>
              <a:rPr lang="zh-TW" altLang="zh-CN" kern="100" dirty="0">
                <a:latin typeface="Times New Roman" panose="02020603050405020304" pitchFamily="18" charset="0"/>
                <a:ea typeface="PMingLiU" panose="02020500000000000000" pitchFamily="18" charset="-120"/>
              </a:rPr>
              <a:t>密</a:t>
            </a:r>
            <a:r>
              <a:rPr lang="zh-TW" altLang="en-US" kern="100" dirty="0">
                <a:latin typeface="Times New Roman" panose="02020603050405020304" pitchFamily="18" charset="0"/>
                <a:ea typeface="PMingLiU" panose="02020500000000000000" pitchFamily="18" charset="-120"/>
              </a:rPr>
              <a:t>斯</a:t>
            </a:r>
            <a:r>
              <a:rPr lang="zh-TW" altLang="zh-CN" kern="100" dirty="0">
                <a:latin typeface="Times New Roman" panose="02020603050405020304" pitchFamily="18" charset="0"/>
                <a:ea typeface="PMingLiU" panose="02020500000000000000" pitchFamily="18" charset="-120"/>
              </a:rPr>
              <a:t>有充足的证据</a:t>
            </a:r>
            <a:r>
              <a:rPr lang="zh-TW" altLang="en-US" kern="100" dirty="0">
                <a:latin typeface="Times New Roman" panose="02020603050405020304" pitchFamily="18" charset="0"/>
                <a:ea typeface="PMingLiU" panose="02020500000000000000" pitchFamily="18" charset="-120"/>
              </a:rPr>
              <a:t>相信</a:t>
            </a:r>
            <a:r>
              <a:rPr lang="zh-TW" altLang="zh-CN" sz="1800" kern="100" dirty="0">
                <a:effectLst/>
                <a:latin typeface="Times New Roman" panose="02020603050405020304" pitchFamily="18" charset="0"/>
                <a:ea typeface="PMingLiU" panose="02020500000000000000" pitchFamily="18" charset="-120"/>
              </a:rPr>
              <a:t>下列的联言命题：</a:t>
            </a:r>
            <a:endParaRPr lang="zh-CN" altLang="zh-CN" sz="1800" kern="100" dirty="0">
              <a:effectLst/>
              <a:latin typeface="Times New Roman" panose="02020603050405020304" pitchFamily="18" charset="0"/>
              <a:ea typeface="PMingLiU" panose="02020500000000000000" pitchFamily="18" charset="-120"/>
            </a:endParaRPr>
          </a:p>
          <a:p>
            <a:pPr marL="0" indent="0">
              <a:buNone/>
            </a:pPr>
            <a:r>
              <a:rPr lang="en-US" altLang="zh-CN" sz="1800" kern="100" dirty="0">
                <a:effectLst/>
                <a:latin typeface="Times New Roman" panose="02020603050405020304" pitchFamily="18" charset="0"/>
                <a:ea typeface="PMingLiU" panose="02020500000000000000" pitchFamily="18" charset="-120"/>
              </a:rPr>
              <a:t>	( P1) </a:t>
            </a:r>
            <a:r>
              <a:rPr lang="zh-TW" altLang="zh-CN" sz="1800" kern="100" dirty="0">
                <a:effectLst/>
                <a:latin typeface="Times New Roman" panose="02020603050405020304" pitchFamily="18" charset="0"/>
                <a:ea typeface="PMingLiU" panose="02020500000000000000" pitchFamily="18" charset="-120"/>
              </a:rPr>
              <a:t>钟斯将会得到这一工作，而且钟斯的口袋中有十枚硬币。</a:t>
            </a:r>
            <a:endParaRPr lang="zh-CN" altLang="zh-CN" sz="1800" kern="100" dirty="0">
              <a:effectLst/>
              <a:latin typeface="Times New Roman" panose="02020603050405020304" pitchFamily="18" charset="0"/>
              <a:ea typeface="PMingLiU" panose="02020500000000000000" pitchFamily="18" charset="-120"/>
            </a:endParaRPr>
          </a:p>
          <a:p>
            <a:pPr marL="400050" lvl="1" indent="0">
              <a:buNone/>
            </a:pPr>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史</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密</a:t>
            </a:r>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斯</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的证据可能是公司经理向他</a:t>
            </a:r>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说选中了</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钟斯，而且在十分钟前</a:t>
            </a:r>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史</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密</a:t>
            </a:r>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斯</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亲自数了钟斯口袋中的硬币。</a:t>
            </a:r>
            <a:endParaRPr lang="en-US" altLang="zh-TW" sz="1800" dirty="0">
              <a:effectLst/>
              <a:latin typeface="Times New Roman" panose="02020603050405020304" pitchFamily="18" charset="0"/>
              <a:ea typeface="PMingLiU" panose="02020500000000000000" pitchFamily="18" charset="-120"/>
              <a:cs typeface="Times New Roman" panose="02020603050405020304" pitchFamily="18" charset="0"/>
            </a:endParaRPr>
          </a:p>
          <a:p>
            <a:r>
              <a:rPr lang="zh-TW" altLang="zh-CN" sz="1800" kern="100" dirty="0">
                <a:effectLst/>
                <a:latin typeface="Times New Roman" panose="02020603050405020304" pitchFamily="18" charset="0"/>
                <a:ea typeface="PMingLiU" panose="02020500000000000000" pitchFamily="18" charset="-120"/>
              </a:rPr>
              <a:t>上述联言命题</a:t>
            </a:r>
            <a:r>
              <a:rPr lang="en-US" altLang="zh-CN" sz="1800" kern="100" dirty="0">
                <a:effectLst/>
                <a:latin typeface="Times New Roman" panose="02020603050405020304" pitchFamily="18" charset="0"/>
                <a:ea typeface="PMingLiU" panose="02020500000000000000" pitchFamily="18" charset="-120"/>
              </a:rPr>
              <a:t>P1</a:t>
            </a:r>
            <a:r>
              <a:rPr lang="zh-TW" altLang="zh-CN" sz="1800" kern="100" dirty="0">
                <a:effectLst/>
                <a:latin typeface="Times New Roman" panose="02020603050405020304" pitchFamily="18" charset="0"/>
                <a:ea typeface="PMingLiU" panose="02020500000000000000" pitchFamily="18" charset="-120"/>
              </a:rPr>
              <a:t>蕴涵着：</a:t>
            </a:r>
            <a:endParaRPr lang="zh-CN" altLang="zh-CN" sz="1800" kern="100" dirty="0">
              <a:effectLst/>
              <a:latin typeface="Times New Roman" panose="02020603050405020304" pitchFamily="18" charset="0"/>
              <a:ea typeface="PMingLiU" panose="02020500000000000000" pitchFamily="18" charset="-120"/>
            </a:endParaRPr>
          </a:p>
          <a:p>
            <a:pPr marL="0" indent="0">
              <a:buNone/>
            </a:pPr>
            <a:r>
              <a:rPr lang="en-US" altLang="zh-CN" sz="1800" kern="100" dirty="0">
                <a:effectLst/>
                <a:latin typeface="Times New Roman" panose="02020603050405020304" pitchFamily="18" charset="0"/>
                <a:ea typeface="PMingLiU" panose="02020500000000000000" pitchFamily="18" charset="-120"/>
              </a:rPr>
              <a:t>	( P2) </a:t>
            </a:r>
            <a:r>
              <a:rPr lang="zh-TW" altLang="zh-CN" sz="1800" kern="100" dirty="0">
                <a:effectLst/>
                <a:latin typeface="Times New Roman" panose="02020603050405020304" pitchFamily="18" charset="0"/>
                <a:ea typeface="PMingLiU" panose="02020500000000000000" pitchFamily="18" charset="-120"/>
              </a:rPr>
              <a:t>将</a:t>
            </a:r>
            <a:r>
              <a:rPr lang="zh-TW" altLang="en-US" sz="1800" kern="100" dirty="0">
                <a:effectLst/>
                <a:latin typeface="Times New Roman" panose="02020603050405020304" pitchFamily="18" charset="0"/>
                <a:ea typeface="PMingLiU" panose="02020500000000000000" pitchFamily="18" charset="-120"/>
              </a:rPr>
              <a:t>会</a:t>
            </a:r>
            <a:r>
              <a:rPr lang="zh-TW" altLang="zh-CN" sz="1800" kern="100" dirty="0">
                <a:effectLst/>
                <a:latin typeface="Times New Roman" panose="02020603050405020304" pitchFamily="18" charset="0"/>
                <a:ea typeface="PMingLiU" panose="02020500000000000000" pitchFamily="18" charset="-120"/>
              </a:rPr>
              <a:t>得到这份工作的人的口袋中有十枚硬币。</a:t>
            </a:r>
            <a:endParaRPr lang="zh-CN" altLang="zh-CN" sz="1800" kern="100" dirty="0">
              <a:effectLst/>
              <a:latin typeface="Times New Roman" panose="02020603050405020304" pitchFamily="18" charset="0"/>
              <a:ea typeface="PMingLiU" panose="02020500000000000000" pitchFamily="18" charset="-120"/>
            </a:endParaRPr>
          </a:p>
          <a:p>
            <a:endParaRPr lang="zh-CN" altLang="en-US" dirty="0"/>
          </a:p>
        </p:txBody>
      </p:sp>
    </p:spTree>
    <p:extLst>
      <p:ext uri="{BB962C8B-B14F-4D97-AF65-F5344CB8AC3E}">
        <p14:creationId xmlns:p14="http://schemas.microsoft.com/office/powerpoint/2010/main" val="2634626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DC076A-521A-49AC-83FE-E475CCA55FAF}"/>
              </a:ext>
            </a:extLst>
          </p:cNvPr>
          <p:cNvSpPr>
            <a:spLocks noGrp="1"/>
          </p:cNvSpPr>
          <p:nvPr>
            <p:ph type="title"/>
          </p:nvPr>
        </p:nvSpPr>
        <p:spPr/>
        <p:txBody>
          <a:bodyPr/>
          <a:lstStyle/>
          <a:p>
            <a:r>
              <a:rPr lang="zh-TW" altLang="en-US" b="1" dirty="0">
                <a:latin typeface="Times New Roman" panose="02020603050405020304" pitchFamily="18" charset="0"/>
                <a:ea typeface="PMingLiU" panose="02020500000000000000" pitchFamily="18" charset="-120"/>
                <a:cs typeface="Times New Roman" panose="02020603050405020304" pitchFamily="18" charset="0"/>
              </a:rPr>
              <a:t>乙</a:t>
            </a:r>
            <a:r>
              <a:rPr lang="zh-TW" altLang="en-US" b="1" dirty="0">
                <a:effectLst/>
                <a:latin typeface="Times New Roman" panose="02020603050405020304" pitchFamily="18" charset="0"/>
                <a:ea typeface="PMingLiU" panose="02020500000000000000" pitchFamily="18" charset="-120"/>
                <a:cs typeface="Times New Roman" panose="02020603050405020304" pitchFamily="18" charset="0"/>
              </a:rPr>
              <a:t>、</a:t>
            </a:r>
            <a:r>
              <a:rPr lang="zh-TW" altLang="zh-CN" b="1" dirty="0">
                <a:effectLst/>
                <a:latin typeface="Times New Roman" panose="02020603050405020304" pitchFamily="18" charset="0"/>
                <a:ea typeface="PMingLiU" panose="02020500000000000000" pitchFamily="18" charset="-120"/>
                <a:cs typeface="Times New Roman" panose="02020603050405020304" pitchFamily="18" charset="0"/>
              </a:rPr>
              <a:t>葛梯尔问题</a:t>
            </a:r>
            <a:endParaRPr lang="zh-CN" altLang="en-US" dirty="0"/>
          </a:p>
        </p:txBody>
      </p:sp>
      <p:sp>
        <p:nvSpPr>
          <p:cNvPr id="3" name="内容占位符 2">
            <a:extLst>
              <a:ext uri="{FF2B5EF4-FFF2-40B4-BE49-F238E27FC236}">
                <a16:creationId xmlns:a16="http://schemas.microsoft.com/office/drawing/2014/main" id="{6E872807-65B2-4A28-8F20-81D54834E86D}"/>
              </a:ext>
            </a:extLst>
          </p:cNvPr>
          <p:cNvSpPr>
            <a:spLocks noGrp="1"/>
          </p:cNvSpPr>
          <p:nvPr>
            <p:ph idx="1"/>
          </p:nvPr>
        </p:nvSpPr>
        <p:spPr>
          <a:xfrm>
            <a:off x="2589212" y="1673596"/>
            <a:ext cx="8915400" cy="4368176"/>
          </a:xfrm>
        </p:spPr>
        <p:txBody>
          <a:bodyPr>
            <a:normAutofit/>
          </a:bodyPr>
          <a:lstStyle/>
          <a:p>
            <a:r>
              <a:rPr lang="zh-TW" altLang="zh-CN" sz="1800" kern="100" dirty="0">
                <a:effectLst/>
                <a:latin typeface="Times New Roman" panose="02020603050405020304" pitchFamily="18" charset="0"/>
                <a:ea typeface="PMingLiU" panose="02020500000000000000" pitchFamily="18" charset="-120"/>
              </a:rPr>
              <a:t>我们可以进一步假定</a:t>
            </a:r>
            <a:r>
              <a:rPr lang="zh-TW" altLang="en-US" sz="1800" kern="100" dirty="0">
                <a:effectLst/>
                <a:latin typeface="Times New Roman" panose="02020603050405020304" pitchFamily="18" charset="0"/>
                <a:ea typeface="PMingLiU" panose="02020500000000000000" pitchFamily="18" charset="-120"/>
              </a:rPr>
              <a:t>，</a:t>
            </a:r>
            <a:r>
              <a:rPr lang="zh-TW" altLang="zh-CN" sz="1800" kern="100" dirty="0">
                <a:effectLst/>
                <a:latin typeface="Times New Roman" panose="02020603050405020304" pitchFamily="18" charset="0"/>
                <a:ea typeface="PMingLiU" panose="02020500000000000000" pitchFamily="18" charset="-120"/>
              </a:rPr>
              <a:t>史密斯看到了从联言命题</a:t>
            </a:r>
            <a:r>
              <a:rPr lang="en-US" altLang="zh-CN" sz="1800" kern="100" dirty="0">
                <a:effectLst/>
                <a:latin typeface="Times New Roman" panose="02020603050405020304" pitchFamily="18" charset="0"/>
                <a:ea typeface="PMingLiU" panose="02020500000000000000" pitchFamily="18" charset="-120"/>
              </a:rPr>
              <a:t>P1</a:t>
            </a:r>
            <a:r>
              <a:rPr lang="zh-TW" altLang="zh-CN" sz="1800" kern="100" dirty="0">
                <a:effectLst/>
                <a:latin typeface="Times New Roman" panose="02020603050405020304" pitchFamily="18" charset="0"/>
                <a:ea typeface="PMingLiU" panose="02020500000000000000" pitchFamily="18" charset="-120"/>
              </a:rPr>
              <a:t>到命题</a:t>
            </a:r>
            <a:r>
              <a:rPr lang="en-US" altLang="zh-CN" sz="1800" kern="100" dirty="0">
                <a:effectLst/>
                <a:latin typeface="Times New Roman" panose="02020603050405020304" pitchFamily="18" charset="0"/>
                <a:ea typeface="PMingLiU" panose="02020500000000000000" pitchFamily="18" charset="-120"/>
              </a:rPr>
              <a:t>P2</a:t>
            </a:r>
            <a:r>
              <a:rPr lang="zh-TW" altLang="zh-CN" sz="1800" kern="100" dirty="0">
                <a:effectLst/>
                <a:latin typeface="Times New Roman" panose="02020603050405020304" pitchFamily="18" charset="0"/>
                <a:ea typeface="PMingLiU" panose="02020500000000000000" pitchFamily="18" charset="-120"/>
              </a:rPr>
              <a:t>的蕴涵关系，</a:t>
            </a:r>
            <a:r>
              <a:rPr lang="zh-TW" altLang="en-US" sz="1800" kern="100" dirty="0">
                <a:effectLst/>
                <a:latin typeface="Times New Roman" panose="02020603050405020304" pitchFamily="18" charset="0"/>
                <a:ea typeface="PMingLiU" panose="02020500000000000000" pitchFamily="18" charset="-120"/>
              </a:rPr>
              <a:t>并</a:t>
            </a:r>
            <a:r>
              <a:rPr lang="zh-TW" altLang="zh-CN" sz="1800" kern="100" dirty="0">
                <a:effectLst/>
                <a:latin typeface="Times New Roman" panose="02020603050405020304" pitchFamily="18" charset="0"/>
                <a:ea typeface="PMingLiU" panose="02020500000000000000" pitchFamily="18" charset="-120"/>
              </a:rPr>
              <a:t>在联言命题</a:t>
            </a:r>
            <a:r>
              <a:rPr lang="en-US" altLang="zh-CN" sz="1800" kern="100" dirty="0">
                <a:effectLst/>
                <a:latin typeface="Times New Roman" panose="02020603050405020304" pitchFamily="18" charset="0"/>
                <a:ea typeface="PMingLiU" panose="02020500000000000000" pitchFamily="18" charset="-120"/>
              </a:rPr>
              <a:t>P1</a:t>
            </a:r>
            <a:r>
              <a:rPr lang="zh-TW" altLang="zh-CN" sz="1800" kern="100" dirty="0">
                <a:effectLst/>
                <a:latin typeface="Times New Roman" panose="02020603050405020304" pitchFamily="18" charset="0"/>
                <a:ea typeface="PMingLiU" panose="02020500000000000000" pitchFamily="18" charset="-120"/>
              </a:rPr>
              <a:t>的基础上接受了命题</a:t>
            </a:r>
            <a:r>
              <a:rPr lang="en-US" altLang="zh-CN" sz="1800" kern="100" dirty="0">
                <a:effectLst/>
                <a:latin typeface="Times New Roman" panose="02020603050405020304" pitchFamily="18" charset="0"/>
                <a:ea typeface="PMingLiU" panose="02020500000000000000" pitchFamily="18" charset="-120"/>
              </a:rPr>
              <a:t>P2</a:t>
            </a:r>
            <a:r>
              <a:rPr lang="zh-TW" altLang="zh-CN" sz="1800" kern="100" dirty="0">
                <a:effectLst/>
                <a:latin typeface="Times New Roman" panose="02020603050405020304" pitchFamily="18" charset="0"/>
                <a:ea typeface="PMingLiU" panose="02020500000000000000" pitchFamily="18" charset="-120"/>
              </a:rPr>
              <a:t>，</a:t>
            </a:r>
            <a:r>
              <a:rPr lang="zh-TW" altLang="en-US" sz="1800" kern="100" dirty="0">
                <a:effectLst/>
                <a:latin typeface="Times New Roman" panose="02020603050405020304" pitchFamily="18" charset="0"/>
                <a:ea typeface="PMingLiU" panose="02020500000000000000" pitchFamily="18" charset="-120"/>
              </a:rPr>
              <a:t>而</a:t>
            </a:r>
            <a:r>
              <a:rPr lang="zh-TW" altLang="zh-CN" sz="1800" kern="100" dirty="0">
                <a:effectLst/>
                <a:latin typeface="Times New Roman" panose="02020603050405020304" pitchFamily="18" charset="0"/>
                <a:ea typeface="PMingLiU" panose="02020500000000000000" pitchFamily="18" charset="-120"/>
              </a:rPr>
              <a:t>且他对命题</a:t>
            </a:r>
            <a:r>
              <a:rPr lang="en-US" altLang="zh-CN" sz="1800" kern="100" dirty="0">
                <a:effectLst/>
                <a:latin typeface="Times New Roman" panose="02020603050405020304" pitchFamily="18" charset="0"/>
                <a:ea typeface="PMingLiU" panose="02020500000000000000" pitchFamily="18" charset="-120"/>
              </a:rPr>
              <a:t>P1</a:t>
            </a:r>
            <a:r>
              <a:rPr lang="zh-TW" altLang="zh-CN" sz="1800" kern="100" dirty="0">
                <a:effectLst/>
                <a:latin typeface="Times New Roman" panose="02020603050405020304" pitchFamily="18" charset="0"/>
                <a:ea typeface="PMingLiU" panose="02020500000000000000" pitchFamily="18" charset="-120"/>
              </a:rPr>
              <a:t>有充足的证据。</a:t>
            </a:r>
            <a:r>
              <a:rPr lang="zh-TW" altLang="en-US" sz="1800" kern="100" dirty="0">
                <a:effectLst/>
                <a:latin typeface="Times New Roman" panose="02020603050405020304" pitchFamily="18" charset="0"/>
                <a:ea typeface="PMingLiU" panose="02020500000000000000" pitchFamily="18" charset="-120"/>
              </a:rPr>
              <a:t>很</a:t>
            </a:r>
            <a:r>
              <a:rPr lang="zh-TW" altLang="zh-CN" sz="1800" kern="100" dirty="0">
                <a:effectLst/>
                <a:latin typeface="Times New Roman" panose="02020603050405020304" pitchFamily="18" charset="0"/>
                <a:ea typeface="PMingLiU" panose="02020500000000000000" pitchFamily="18" charset="-120"/>
              </a:rPr>
              <a:t>清楚，在这例证中，史密斯相信命题</a:t>
            </a:r>
            <a:r>
              <a:rPr lang="en-US" altLang="zh-CN" sz="1800" kern="100" dirty="0">
                <a:effectLst/>
                <a:latin typeface="Times New Roman" panose="02020603050405020304" pitchFamily="18" charset="0"/>
                <a:ea typeface="PMingLiU" panose="02020500000000000000" pitchFamily="18" charset="-120"/>
              </a:rPr>
              <a:t>P2</a:t>
            </a:r>
            <a:r>
              <a:rPr lang="zh-TW" altLang="zh-CN" sz="1800" kern="100" dirty="0">
                <a:effectLst/>
                <a:latin typeface="Times New Roman" panose="02020603050405020304" pitchFamily="18" charset="0"/>
                <a:ea typeface="PMingLiU" panose="02020500000000000000" pitchFamily="18" charset="-120"/>
              </a:rPr>
              <a:t>是真的</a:t>
            </a:r>
            <a:r>
              <a:rPr lang="zh-TW" altLang="en-US" sz="1800" kern="100" dirty="0">
                <a:effectLst/>
                <a:latin typeface="Times New Roman" panose="02020603050405020304" pitchFamily="18" charset="0"/>
                <a:ea typeface="PMingLiU" panose="02020500000000000000" pitchFamily="18" charset="-120"/>
              </a:rPr>
              <a:t>，并且</a:t>
            </a:r>
            <a:r>
              <a:rPr lang="zh-TW" altLang="zh-CN" sz="1800" kern="100" dirty="0">
                <a:effectLst/>
                <a:latin typeface="Times New Roman" panose="02020603050405020304" pitchFamily="18" charset="0"/>
                <a:ea typeface="PMingLiU" panose="02020500000000000000" pitchFamily="18" charset="-120"/>
              </a:rPr>
              <a:t>得到了辩护。</a:t>
            </a:r>
            <a:endParaRPr lang="zh-CN" altLang="zh-CN" sz="1800" kern="100" dirty="0">
              <a:effectLst/>
              <a:latin typeface="Times New Roman" panose="02020603050405020304" pitchFamily="18" charset="0"/>
              <a:ea typeface="PMingLiU" panose="02020500000000000000" pitchFamily="18" charset="-120"/>
            </a:endParaRPr>
          </a:p>
          <a:p>
            <a:r>
              <a:rPr lang="zh-TW" altLang="zh-CN" sz="1800" kern="100" dirty="0">
                <a:effectLst/>
                <a:latin typeface="Times New Roman" panose="02020603050405020304" pitchFamily="18" charset="0"/>
                <a:ea typeface="PMingLiU" panose="02020500000000000000" pitchFamily="18" charset="-120"/>
              </a:rPr>
              <a:t>但是，史密斯本人并不知道，</a:t>
            </a:r>
            <a:r>
              <a:rPr lang="zh-TW" altLang="en-US" sz="1800" kern="100" dirty="0">
                <a:effectLst/>
                <a:latin typeface="Times New Roman" panose="02020603050405020304" pitchFamily="18" charset="0"/>
                <a:ea typeface="PMingLiU" panose="02020500000000000000" pitchFamily="18" charset="-120"/>
              </a:rPr>
              <a:t>事实上</a:t>
            </a:r>
            <a:r>
              <a:rPr lang="zh-TW" altLang="zh-CN" sz="1800" kern="100" dirty="0">
                <a:effectLst/>
                <a:latin typeface="Times New Roman" panose="02020603050405020304" pitchFamily="18" charset="0"/>
                <a:ea typeface="PMingLiU" panose="02020500000000000000" pitchFamily="18" charset="-120"/>
              </a:rPr>
              <a:t>是他而不是钟斯将得到这一份工作。而且同样凑巧的是，史密斯也不知道，他自己的口袋中也有十枚硬币。这样，我们就可以清楚地看到，联言命题</a:t>
            </a:r>
            <a:r>
              <a:rPr lang="en-US" altLang="zh-CN" sz="1800" kern="100" dirty="0">
                <a:effectLst/>
                <a:latin typeface="Times New Roman" panose="02020603050405020304" pitchFamily="18" charset="0"/>
                <a:ea typeface="PMingLiU" panose="02020500000000000000" pitchFamily="18" charset="-120"/>
              </a:rPr>
              <a:t>P1</a:t>
            </a:r>
            <a:r>
              <a:rPr lang="zh-TW" altLang="zh-CN" sz="1800" kern="100" dirty="0">
                <a:effectLst/>
                <a:latin typeface="Times New Roman" panose="02020603050405020304" pitchFamily="18" charset="0"/>
                <a:ea typeface="PMingLiU" panose="02020500000000000000" pitchFamily="18" charset="-120"/>
              </a:rPr>
              <a:t>是假的，而从这一假的命题</a:t>
            </a:r>
            <a:r>
              <a:rPr lang="en-US" altLang="zh-CN" sz="1800" kern="100" dirty="0">
                <a:effectLst/>
                <a:latin typeface="Times New Roman" panose="02020603050405020304" pitchFamily="18" charset="0"/>
                <a:ea typeface="PMingLiU" panose="02020500000000000000" pitchFamily="18" charset="-120"/>
              </a:rPr>
              <a:t>P1</a:t>
            </a:r>
            <a:r>
              <a:rPr lang="zh-TW" altLang="zh-CN" sz="1800" kern="100" dirty="0">
                <a:effectLst/>
                <a:latin typeface="Times New Roman" panose="02020603050405020304" pitchFamily="18" charset="0"/>
                <a:ea typeface="PMingLiU" panose="02020500000000000000" pitchFamily="18" charset="-120"/>
              </a:rPr>
              <a:t>却推演出了真命题</a:t>
            </a:r>
            <a:r>
              <a:rPr lang="en-US" altLang="zh-CN" sz="1800" kern="100" dirty="0">
                <a:effectLst/>
                <a:latin typeface="Times New Roman" panose="02020603050405020304" pitchFamily="18" charset="0"/>
                <a:ea typeface="PMingLiU" panose="02020500000000000000" pitchFamily="18" charset="-120"/>
              </a:rPr>
              <a:t>P2</a:t>
            </a:r>
            <a:r>
              <a:rPr lang="zh-TW" altLang="zh-CN" sz="1800" kern="100" dirty="0">
                <a:effectLst/>
                <a:latin typeface="Times New Roman" panose="02020603050405020304" pitchFamily="18" charset="0"/>
                <a:ea typeface="PMingLiU" panose="02020500000000000000" pitchFamily="18" charset="-120"/>
              </a:rPr>
              <a:t>。</a:t>
            </a:r>
            <a:endParaRPr lang="zh-CN" altLang="zh-CN" sz="1800" kern="100" dirty="0">
              <a:effectLst/>
              <a:latin typeface="Times New Roman" panose="02020603050405020304" pitchFamily="18" charset="0"/>
              <a:ea typeface="PMingLiU" panose="02020500000000000000" pitchFamily="18" charset="-120"/>
            </a:endParaRPr>
          </a:p>
          <a:p>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在上述的例证中：一，命题</a:t>
            </a:r>
            <a:r>
              <a:rPr lang="en-US" altLang="zh-CN" sz="1800" dirty="0">
                <a:effectLst/>
                <a:latin typeface="Times New Roman" panose="02020603050405020304" pitchFamily="18" charset="0"/>
                <a:ea typeface="PMingLiU" panose="02020500000000000000" pitchFamily="18" charset="-120"/>
              </a:rPr>
              <a:t>P2</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是真的；二，史密斯相信命题</a:t>
            </a:r>
            <a:r>
              <a:rPr lang="en-US" altLang="zh-CN" sz="1800" dirty="0">
                <a:effectLst/>
                <a:latin typeface="Times New Roman" panose="02020603050405020304" pitchFamily="18" charset="0"/>
                <a:ea typeface="PMingLiU" panose="02020500000000000000" pitchFamily="18" charset="-120"/>
              </a:rPr>
              <a:t>P2</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是真的；三，史密斯相信命题</a:t>
            </a:r>
            <a:r>
              <a:rPr lang="en-US" altLang="zh-CN" sz="1800" dirty="0">
                <a:effectLst/>
                <a:latin typeface="Times New Roman" panose="02020603050405020304" pitchFamily="18" charset="0"/>
                <a:ea typeface="PMingLiU" panose="02020500000000000000" pitchFamily="18" charset="-120"/>
              </a:rPr>
              <a:t>P2</a:t>
            </a:r>
            <a:r>
              <a:rPr lang="zh-CN" altLang="en-US" dirty="0">
                <a:latin typeface="Times New Roman" panose="02020603050405020304" pitchFamily="18" charset="0"/>
                <a:ea typeface="PMingLiU" panose="02020500000000000000" pitchFamily="18" charset="-120"/>
                <a:cs typeface="Times New Roman" panose="02020603050405020304" pitchFamily="18" charset="0"/>
              </a:rPr>
              <a:t>为</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真</a:t>
            </a:r>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是</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得到了辩护</a:t>
            </a:r>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的</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a:t>
            </a:r>
            <a:endParaRPr lang="en-US" altLang="zh-TW" sz="1800" dirty="0">
              <a:effectLst/>
              <a:latin typeface="Times New Roman" panose="02020603050405020304" pitchFamily="18" charset="0"/>
              <a:ea typeface="PMingLiU" panose="02020500000000000000" pitchFamily="18" charset="-120"/>
              <a:cs typeface="Times New Roman" panose="02020603050405020304" pitchFamily="18" charset="0"/>
            </a:endParaRPr>
          </a:p>
          <a:p>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但是，</a:t>
            </a:r>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很明显</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史密斯并不知道命题</a:t>
            </a:r>
            <a:r>
              <a:rPr lang="en-US" altLang="zh-CN" sz="1800" dirty="0">
                <a:effectLst/>
                <a:latin typeface="Times New Roman" panose="02020603050405020304" pitchFamily="18" charset="0"/>
                <a:ea typeface="PMingLiU" panose="02020500000000000000" pitchFamily="18" charset="-120"/>
              </a:rPr>
              <a:t>P2</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是真的。因为命题</a:t>
            </a:r>
            <a:r>
              <a:rPr lang="en-US" altLang="zh-CN" sz="1800" dirty="0">
                <a:effectLst/>
                <a:latin typeface="Times New Roman" panose="02020603050405020304" pitchFamily="18" charset="0"/>
                <a:ea typeface="PMingLiU" panose="02020500000000000000" pitchFamily="18" charset="-120"/>
              </a:rPr>
              <a:t>P2</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的真是根据于史密斯口袋中的硬币的数量，但</a:t>
            </a:r>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他本人却是不知道的</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。他相信命题</a:t>
            </a:r>
            <a:r>
              <a:rPr lang="en-US" altLang="zh-CN" sz="1800" dirty="0">
                <a:effectLst/>
                <a:latin typeface="Times New Roman" panose="02020603050405020304" pitchFamily="18" charset="0"/>
                <a:ea typeface="PMingLiU" panose="02020500000000000000" pitchFamily="18" charset="-120"/>
              </a:rPr>
              <a:t>P2</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的真依据</a:t>
            </a:r>
            <a:r>
              <a:rPr lang="zh-TW" altLang="en-US" dirty="0">
                <a:latin typeface="Times New Roman" panose="02020603050405020304" pitchFamily="18" charset="0"/>
                <a:ea typeface="PMingLiU" panose="02020500000000000000" pitchFamily="18" charset="-120"/>
                <a:cs typeface="Times New Roman" panose="02020603050405020304" pitchFamily="18" charset="0"/>
              </a:rPr>
              <a:t>的是</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钟斯口袋中的硬币数目。</a:t>
            </a:r>
            <a:endParaRPr lang="zh-CN" altLang="en-US" dirty="0"/>
          </a:p>
        </p:txBody>
      </p:sp>
    </p:spTree>
    <p:extLst>
      <p:ext uri="{BB962C8B-B14F-4D97-AF65-F5344CB8AC3E}">
        <p14:creationId xmlns:p14="http://schemas.microsoft.com/office/powerpoint/2010/main" val="1686078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4E0B42-EC5C-44BB-A3DC-A030020118D6}"/>
              </a:ext>
            </a:extLst>
          </p:cNvPr>
          <p:cNvSpPr>
            <a:spLocks noGrp="1"/>
          </p:cNvSpPr>
          <p:nvPr>
            <p:ph type="title"/>
          </p:nvPr>
        </p:nvSpPr>
        <p:spPr/>
        <p:txBody>
          <a:bodyPr/>
          <a:lstStyle/>
          <a:p>
            <a:r>
              <a:rPr lang="zh-TW" altLang="en-US" b="1" dirty="0">
                <a:latin typeface="Times New Roman" panose="02020603050405020304" pitchFamily="18" charset="0"/>
                <a:ea typeface="PMingLiU" panose="02020500000000000000" pitchFamily="18" charset="-120"/>
                <a:cs typeface="Times New Roman" panose="02020603050405020304" pitchFamily="18" charset="0"/>
              </a:rPr>
              <a:t>乙</a:t>
            </a:r>
            <a:r>
              <a:rPr lang="zh-TW" altLang="en-US" b="1" dirty="0">
                <a:effectLst/>
                <a:latin typeface="Times New Roman" panose="02020603050405020304" pitchFamily="18" charset="0"/>
                <a:ea typeface="PMingLiU" panose="02020500000000000000" pitchFamily="18" charset="-120"/>
                <a:cs typeface="Times New Roman" panose="02020603050405020304" pitchFamily="18" charset="0"/>
              </a:rPr>
              <a:t>、</a:t>
            </a:r>
            <a:r>
              <a:rPr lang="zh-TW" altLang="zh-CN" b="1" dirty="0">
                <a:effectLst/>
                <a:latin typeface="Times New Roman" panose="02020603050405020304" pitchFamily="18" charset="0"/>
                <a:ea typeface="PMingLiU" panose="02020500000000000000" pitchFamily="18" charset="-120"/>
                <a:cs typeface="Times New Roman" panose="02020603050405020304" pitchFamily="18" charset="0"/>
              </a:rPr>
              <a:t>葛梯尔问题</a:t>
            </a:r>
            <a:endParaRPr lang="zh-CN" altLang="en-US" dirty="0"/>
          </a:p>
        </p:txBody>
      </p:sp>
      <p:sp>
        <p:nvSpPr>
          <p:cNvPr id="3" name="内容占位符 2">
            <a:extLst>
              <a:ext uri="{FF2B5EF4-FFF2-40B4-BE49-F238E27FC236}">
                <a16:creationId xmlns:a16="http://schemas.microsoft.com/office/drawing/2014/main" id="{15DCFE17-DF44-4842-A140-B93FE785DDFB}"/>
              </a:ext>
            </a:extLst>
          </p:cNvPr>
          <p:cNvSpPr>
            <a:spLocks noGrp="1"/>
          </p:cNvSpPr>
          <p:nvPr>
            <p:ph idx="1"/>
          </p:nvPr>
        </p:nvSpPr>
        <p:spPr>
          <a:xfrm>
            <a:off x="2592925" y="1673594"/>
            <a:ext cx="8915400" cy="4738425"/>
          </a:xfrm>
        </p:spPr>
        <p:txBody>
          <a:bodyPr>
            <a:normAutofit/>
          </a:bodyPr>
          <a:lstStyle/>
          <a:p>
            <a:r>
              <a:rPr lang="en-US" altLang="zh-CN" sz="1800" kern="100" dirty="0">
                <a:effectLst/>
                <a:latin typeface="Times New Roman" panose="02020603050405020304" pitchFamily="18" charset="0"/>
                <a:ea typeface="PMingLiU" panose="02020500000000000000" pitchFamily="18" charset="-120"/>
              </a:rPr>
              <a:t>2.2  </a:t>
            </a:r>
            <a:r>
              <a:rPr lang="zh-TW" altLang="zh-CN" sz="1800" kern="100" dirty="0">
                <a:effectLst/>
                <a:latin typeface="Times New Roman" panose="02020603050405020304" pitchFamily="18" charset="0"/>
                <a:ea typeface="PMingLiU" panose="02020500000000000000" pitchFamily="18" charset="-120"/>
              </a:rPr>
              <a:t>例证</a:t>
            </a:r>
            <a:r>
              <a:rPr lang="en-US" altLang="zh-CN" sz="1800" kern="100" dirty="0">
                <a:effectLst/>
                <a:latin typeface="Times New Roman" panose="02020603050405020304" pitchFamily="18" charset="0"/>
                <a:ea typeface="PMingLiU" panose="02020500000000000000" pitchFamily="18" charset="-120"/>
              </a:rPr>
              <a:t>(</a:t>
            </a:r>
            <a:r>
              <a:rPr lang="zh-TW" altLang="zh-CN" sz="1800" kern="100" dirty="0">
                <a:effectLst/>
                <a:latin typeface="Times New Roman" panose="02020603050405020304" pitchFamily="18" charset="0"/>
                <a:ea typeface="PMingLiU" panose="02020500000000000000" pitchFamily="18" charset="-120"/>
              </a:rPr>
              <a:t>二</a:t>
            </a:r>
            <a:r>
              <a:rPr lang="en-US" altLang="zh-CN" sz="1800" kern="100" dirty="0">
                <a:effectLst/>
                <a:latin typeface="Times New Roman" panose="02020603050405020304" pitchFamily="18" charset="0"/>
                <a:ea typeface="PMingLiU" panose="02020500000000000000" pitchFamily="18" charset="-120"/>
              </a:rPr>
              <a:t>)</a:t>
            </a:r>
            <a:endParaRPr lang="zh-CN" altLang="zh-CN" sz="1800" kern="100" dirty="0">
              <a:effectLst/>
              <a:latin typeface="Times New Roman" panose="02020603050405020304" pitchFamily="18" charset="0"/>
              <a:ea typeface="PMingLiU" panose="02020500000000000000" pitchFamily="18" charset="-120"/>
            </a:endParaRPr>
          </a:p>
          <a:p>
            <a:r>
              <a:rPr lang="zh-TW" altLang="zh-CN" sz="1800" kern="100" dirty="0">
                <a:effectLst/>
                <a:latin typeface="Times New Roman" panose="02020603050405020304" pitchFamily="18" charset="0"/>
                <a:ea typeface="PMingLiU" panose="02020500000000000000" pitchFamily="18" charset="-120"/>
              </a:rPr>
              <a:t>让我们假定史密斯有强有力的证据相信下列命题</a:t>
            </a:r>
            <a:r>
              <a:rPr lang="en-US" altLang="zh-CN" sz="1800" kern="100" dirty="0">
                <a:effectLst/>
                <a:latin typeface="Times New Roman" panose="02020603050405020304" pitchFamily="18" charset="0"/>
                <a:ea typeface="PMingLiU" panose="02020500000000000000" pitchFamily="18" charset="-120"/>
              </a:rPr>
              <a:t>P3</a:t>
            </a:r>
            <a:r>
              <a:rPr lang="zh-TW" altLang="zh-CN" sz="1800" kern="100" dirty="0">
                <a:effectLst/>
                <a:latin typeface="Times New Roman" panose="02020603050405020304" pitchFamily="18" charset="0"/>
                <a:ea typeface="PMingLiU" panose="02020500000000000000" pitchFamily="18" charset="-120"/>
              </a:rPr>
              <a:t>：</a:t>
            </a:r>
            <a:endParaRPr lang="zh-CN" altLang="zh-CN" sz="1800" kern="100" dirty="0">
              <a:effectLst/>
              <a:latin typeface="Times New Roman" panose="02020603050405020304" pitchFamily="18" charset="0"/>
              <a:ea typeface="PMingLiU" panose="02020500000000000000" pitchFamily="18" charset="-120"/>
            </a:endParaRPr>
          </a:p>
          <a:p>
            <a:pPr marL="0" indent="0">
              <a:buNone/>
            </a:pPr>
            <a:r>
              <a:rPr lang="en-US" altLang="zh-CN" sz="1800" kern="100" dirty="0">
                <a:effectLst/>
                <a:latin typeface="Times New Roman" panose="02020603050405020304" pitchFamily="18" charset="0"/>
                <a:ea typeface="PMingLiU" panose="02020500000000000000" pitchFamily="18" charset="-120"/>
              </a:rPr>
              <a:t>	(P3) </a:t>
            </a:r>
            <a:r>
              <a:rPr lang="zh-TW" altLang="zh-CN" sz="1800" kern="100" dirty="0">
                <a:effectLst/>
                <a:latin typeface="Times New Roman" panose="02020603050405020304" pitchFamily="18" charset="0"/>
                <a:ea typeface="PMingLiU" panose="02020500000000000000" pitchFamily="18" charset="-120"/>
              </a:rPr>
              <a:t>钟斯有辆福特车。</a:t>
            </a:r>
            <a:endParaRPr lang="zh-CN" altLang="zh-CN" sz="1800" kern="100" dirty="0">
              <a:effectLst/>
              <a:latin typeface="Times New Roman" panose="02020603050405020304" pitchFamily="18" charset="0"/>
              <a:ea typeface="PMingLiU" panose="02020500000000000000" pitchFamily="18" charset="-120"/>
            </a:endParaRPr>
          </a:p>
          <a:p>
            <a:r>
              <a:rPr lang="zh-TW" altLang="zh-CN" sz="1800" kern="100" dirty="0">
                <a:effectLst/>
                <a:latin typeface="Times New Roman" panose="02020603050405020304" pitchFamily="18" charset="0"/>
                <a:ea typeface="PMingLiU" panose="02020500000000000000" pitchFamily="18" charset="-120"/>
              </a:rPr>
              <a:t>史密斯的证据得自于下列事实，即据他记忆所及，钟斯在过去很长一段时期确实有辆车，而且就是福特车，在前几天钟斯还让他坐过这部福特车。</a:t>
            </a:r>
            <a:endParaRPr lang="en-US" altLang="zh-TW" sz="1800" kern="100" dirty="0">
              <a:effectLst/>
              <a:latin typeface="Times New Roman" panose="02020603050405020304" pitchFamily="18" charset="0"/>
              <a:ea typeface="PMingLiU" panose="02020500000000000000" pitchFamily="18" charset="-120"/>
            </a:endParaRPr>
          </a:p>
          <a:p>
            <a:r>
              <a:rPr lang="zh-TW" altLang="zh-CN" sz="1800" kern="100" dirty="0">
                <a:effectLst/>
                <a:latin typeface="Times New Roman" panose="02020603050405020304" pitchFamily="18" charset="0"/>
                <a:ea typeface="PMingLiU" panose="02020500000000000000" pitchFamily="18" charset="-120"/>
              </a:rPr>
              <a:t>现在让我们再进一步假定，史密斯还有另一个朋友布朗，但他不清楚布朗现在究竟</a:t>
            </a:r>
            <a:r>
              <a:rPr lang="zh-TW" altLang="en-US" sz="1800" kern="100" dirty="0">
                <a:effectLst/>
                <a:latin typeface="Times New Roman" panose="02020603050405020304" pitchFamily="18" charset="0"/>
                <a:ea typeface="PMingLiU" panose="02020500000000000000" pitchFamily="18" charset="-120"/>
              </a:rPr>
              <a:t>身</a:t>
            </a:r>
            <a:r>
              <a:rPr lang="zh-TW" altLang="zh-CN" sz="1800" kern="100" dirty="0">
                <a:effectLst/>
                <a:latin typeface="Times New Roman" panose="02020603050405020304" pitchFamily="18" charset="0"/>
                <a:ea typeface="PMingLiU" panose="02020500000000000000" pitchFamily="18" charset="-120"/>
              </a:rPr>
              <a:t>在何处。史密斯于是随意选了三个地名，构成了下列三个</a:t>
            </a:r>
            <a:r>
              <a:rPr lang="zh-TW" altLang="en-US" kern="100" dirty="0">
                <a:latin typeface="Times New Roman" panose="02020603050405020304" pitchFamily="18" charset="0"/>
                <a:ea typeface="PMingLiU" panose="02020500000000000000" pitchFamily="18" charset="-120"/>
              </a:rPr>
              <a:t>选言（析取）</a:t>
            </a:r>
            <a:r>
              <a:rPr lang="zh-TW" altLang="zh-CN" sz="1800" kern="100" dirty="0">
                <a:effectLst/>
                <a:latin typeface="Times New Roman" panose="02020603050405020304" pitchFamily="18" charset="0"/>
                <a:ea typeface="PMingLiU" panose="02020500000000000000" pitchFamily="18" charset="-120"/>
              </a:rPr>
              <a:t>命题：</a:t>
            </a:r>
            <a:endParaRPr lang="zh-CN" altLang="zh-CN" sz="1800" kern="100" dirty="0">
              <a:effectLst/>
              <a:latin typeface="Times New Roman" panose="02020603050405020304" pitchFamily="18" charset="0"/>
              <a:ea typeface="PMingLiU" panose="02020500000000000000" pitchFamily="18" charset="-120"/>
            </a:endParaRPr>
          </a:p>
          <a:p>
            <a:pPr marL="0" indent="0">
              <a:buNone/>
            </a:pPr>
            <a:r>
              <a:rPr lang="en-US" altLang="zh-CN" sz="1800" kern="100" dirty="0">
                <a:effectLst/>
                <a:latin typeface="Times New Roman" panose="02020603050405020304" pitchFamily="18" charset="0"/>
                <a:ea typeface="PMingLiU" panose="02020500000000000000" pitchFamily="18" charset="-120"/>
              </a:rPr>
              <a:t>	(P4) </a:t>
            </a:r>
            <a:r>
              <a:rPr lang="zh-TW" altLang="zh-CN" sz="1800" kern="100" dirty="0">
                <a:effectLst/>
                <a:latin typeface="Times New Roman" panose="02020603050405020304" pitchFamily="18" charset="0"/>
                <a:ea typeface="PMingLiU" panose="02020500000000000000" pitchFamily="18" charset="-120"/>
              </a:rPr>
              <a:t>钟斯有一辆福特车，或者布朗在波士顿。</a:t>
            </a:r>
            <a:endParaRPr lang="zh-CN" altLang="zh-CN" sz="1800" kern="100" dirty="0">
              <a:effectLst/>
              <a:latin typeface="Times New Roman" panose="02020603050405020304" pitchFamily="18" charset="0"/>
              <a:ea typeface="PMingLiU" panose="02020500000000000000" pitchFamily="18" charset="-120"/>
            </a:endParaRPr>
          </a:p>
          <a:p>
            <a:pPr marL="0" indent="0">
              <a:buNone/>
            </a:pPr>
            <a:r>
              <a:rPr lang="en-US" altLang="zh-CN" sz="1800" kern="100" dirty="0">
                <a:effectLst/>
                <a:latin typeface="Times New Roman" panose="02020603050405020304" pitchFamily="18" charset="0"/>
                <a:ea typeface="PMingLiU" panose="02020500000000000000" pitchFamily="18" charset="-120"/>
              </a:rPr>
              <a:t>	(P5) </a:t>
            </a:r>
            <a:r>
              <a:rPr lang="zh-TW" altLang="zh-CN" sz="1800" kern="100" dirty="0">
                <a:effectLst/>
                <a:latin typeface="Times New Roman" panose="02020603050405020304" pitchFamily="18" charset="0"/>
                <a:ea typeface="PMingLiU" panose="02020500000000000000" pitchFamily="18" charset="-120"/>
              </a:rPr>
              <a:t>钟斯有一辆福特车，或者布朗在巴塞罗那。</a:t>
            </a:r>
            <a:endParaRPr lang="zh-CN" altLang="zh-CN" sz="1800" kern="100" dirty="0">
              <a:effectLst/>
              <a:latin typeface="Times New Roman" panose="02020603050405020304" pitchFamily="18" charset="0"/>
              <a:ea typeface="PMingLiU" panose="02020500000000000000" pitchFamily="18" charset="-120"/>
            </a:endParaRPr>
          </a:p>
          <a:p>
            <a:pPr marL="0" indent="0">
              <a:buNone/>
            </a:pPr>
            <a:r>
              <a:rPr lang="en-US" altLang="zh-CN" sz="1800" kern="100" dirty="0">
                <a:effectLst/>
                <a:latin typeface="Times New Roman" panose="02020603050405020304" pitchFamily="18" charset="0"/>
                <a:ea typeface="PMingLiU" panose="02020500000000000000" pitchFamily="18" charset="-120"/>
              </a:rPr>
              <a:t>	(P6) </a:t>
            </a:r>
            <a:r>
              <a:rPr lang="zh-TW" altLang="zh-CN" sz="1800" kern="100" dirty="0">
                <a:effectLst/>
                <a:latin typeface="Times New Roman" panose="02020603050405020304" pitchFamily="18" charset="0"/>
                <a:ea typeface="PMingLiU" panose="02020500000000000000" pitchFamily="18" charset="-120"/>
              </a:rPr>
              <a:t>钟斯有一辆福特车，或者布朗在东京。</a:t>
            </a:r>
            <a:endParaRPr lang="zh-CN" altLang="zh-CN" sz="1800" kern="100" dirty="0">
              <a:effectLst/>
              <a:latin typeface="Times New Roman" panose="02020603050405020304" pitchFamily="18" charset="0"/>
              <a:ea typeface="PMingLiU" panose="02020500000000000000" pitchFamily="18" charset="-120"/>
            </a:endParaRPr>
          </a:p>
          <a:p>
            <a:endParaRPr lang="zh-CN" altLang="en-US" dirty="0"/>
          </a:p>
        </p:txBody>
      </p:sp>
    </p:spTree>
    <p:extLst>
      <p:ext uri="{BB962C8B-B14F-4D97-AF65-F5344CB8AC3E}">
        <p14:creationId xmlns:p14="http://schemas.microsoft.com/office/powerpoint/2010/main" val="3930273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71A30-465D-458E-A420-4BBA87DCE5DC}"/>
              </a:ext>
            </a:extLst>
          </p:cNvPr>
          <p:cNvSpPr>
            <a:spLocks noGrp="1"/>
          </p:cNvSpPr>
          <p:nvPr>
            <p:ph type="title"/>
          </p:nvPr>
        </p:nvSpPr>
        <p:spPr/>
        <p:txBody>
          <a:bodyPr/>
          <a:lstStyle/>
          <a:p>
            <a:r>
              <a:rPr lang="zh-TW" altLang="en-US" b="1" dirty="0">
                <a:latin typeface="Times New Roman" panose="02020603050405020304" pitchFamily="18" charset="0"/>
                <a:ea typeface="PMingLiU" panose="02020500000000000000" pitchFamily="18" charset="-120"/>
                <a:cs typeface="Times New Roman" panose="02020603050405020304" pitchFamily="18" charset="0"/>
              </a:rPr>
              <a:t>乙</a:t>
            </a:r>
            <a:r>
              <a:rPr lang="zh-TW" altLang="en-US" b="1" dirty="0">
                <a:effectLst/>
                <a:latin typeface="Times New Roman" panose="02020603050405020304" pitchFamily="18" charset="0"/>
                <a:ea typeface="PMingLiU" panose="02020500000000000000" pitchFamily="18" charset="-120"/>
                <a:cs typeface="Times New Roman" panose="02020603050405020304" pitchFamily="18" charset="0"/>
              </a:rPr>
              <a:t>、</a:t>
            </a:r>
            <a:r>
              <a:rPr lang="zh-TW" altLang="zh-CN" b="1" dirty="0">
                <a:effectLst/>
                <a:latin typeface="Times New Roman" panose="02020603050405020304" pitchFamily="18" charset="0"/>
                <a:ea typeface="PMingLiU" panose="02020500000000000000" pitchFamily="18" charset="-120"/>
                <a:cs typeface="Times New Roman" panose="02020603050405020304" pitchFamily="18" charset="0"/>
              </a:rPr>
              <a:t>葛梯尔问题</a:t>
            </a:r>
            <a:endParaRPr lang="zh-CN" altLang="en-US" dirty="0"/>
          </a:p>
        </p:txBody>
      </p:sp>
      <p:sp>
        <p:nvSpPr>
          <p:cNvPr id="3" name="内容占位符 2">
            <a:extLst>
              <a:ext uri="{FF2B5EF4-FFF2-40B4-BE49-F238E27FC236}">
                <a16:creationId xmlns:a16="http://schemas.microsoft.com/office/drawing/2014/main" id="{AAC9FC0C-9C36-44EF-ABE3-E983CF906BFF}"/>
              </a:ext>
            </a:extLst>
          </p:cNvPr>
          <p:cNvSpPr>
            <a:spLocks noGrp="1"/>
          </p:cNvSpPr>
          <p:nvPr>
            <p:ph idx="1"/>
          </p:nvPr>
        </p:nvSpPr>
        <p:spPr>
          <a:xfrm>
            <a:off x="2592925" y="1667985"/>
            <a:ext cx="8915400" cy="4693546"/>
          </a:xfrm>
        </p:spPr>
        <p:txBody>
          <a:bodyPr>
            <a:normAutofit/>
          </a:bodyPr>
          <a:lstStyle/>
          <a:p>
            <a:r>
              <a:rPr lang="zh-TW" altLang="zh-CN" kern="100" dirty="0">
                <a:latin typeface="Times New Roman" panose="02020603050405020304" pitchFamily="18" charset="0"/>
                <a:ea typeface="PMingLiU" panose="02020500000000000000" pitchFamily="18" charset="-120"/>
              </a:rPr>
              <a:t>命题</a:t>
            </a:r>
            <a:r>
              <a:rPr lang="en-US" altLang="zh-CN" kern="100" dirty="0">
                <a:latin typeface="Times New Roman" panose="02020603050405020304" pitchFamily="18" charset="0"/>
                <a:ea typeface="PMingLiU" panose="02020500000000000000" pitchFamily="18" charset="-120"/>
              </a:rPr>
              <a:t>P3</a:t>
            </a:r>
            <a:r>
              <a:rPr lang="zh-TW" altLang="zh-CN" kern="100" dirty="0">
                <a:latin typeface="Times New Roman" panose="02020603050405020304" pitchFamily="18" charset="0"/>
                <a:ea typeface="PMingLiU" panose="02020500000000000000" pitchFamily="18" charset="-120"/>
              </a:rPr>
              <a:t>蕴涵上述三个命题</a:t>
            </a:r>
            <a:r>
              <a:rPr lang="zh-TW" altLang="zh-CN" sz="1800" kern="100" dirty="0">
                <a:effectLst/>
                <a:latin typeface="Times New Roman" panose="02020603050405020304" pitchFamily="18" charset="0"/>
                <a:ea typeface="PMingLiU" panose="02020500000000000000" pitchFamily="18" charset="-120"/>
              </a:rPr>
              <a:t>。假定史密斯</a:t>
            </a:r>
            <a:r>
              <a:rPr lang="zh-TW" altLang="en-US" sz="1800" kern="100" dirty="0">
                <a:effectLst/>
                <a:latin typeface="Times New Roman" panose="02020603050405020304" pitchFamily="18" charset="0"/>
                <a:ea typeface="PMingLiU" panose="02020500000000000000" pitchFamily="18" charset="-120"/>
              </a:rPr>
              <a:t>知道这种</a:t>
            </a:r>
            <a:r>
              <a:rPr lang="zh-TW" altLang="zh-CN" sz="1800" kern="100" dirty="0">
                <a:effectLst/>
                <a:latin typeface="Times New Roman" panose="02020603050405020304" pitchFamily="18" charset="0"/>
                <a:ea typeface="PMingLiU" panose="02020500000000000000" pitchFamily="18" charset="-120"/>
              </a:rPr>
              <a:t>蕴涵关系，而且根据命题</a:t>
            </a:r>
            <a:r>
              <a:rPr lang="en-US" altLang="zh-CN" sz="1800" kern="100" dirty="0">
                <a:effectLst/>
                <a:latin typeface="Times New Roman" panose="02020603050405020304" pitchFamily="18" charset="0"/>
                <a:ea typeface="PMingLiU" panose="02020500000000000000" pitchFamily="18" charset="-120"/>
              </a:rPr>
              <a:t>P3</a:t>
            </a:r>
            <a:r>
              <a:rPr lang="zh-TW" altLang="zh-CN" sz="1800" kern="100" dirty="0">
                <a:effectLst/>
                <a:latin typeface="Times New Roman" panose="02020603050405020304" pitchFamily="18" charset="0"/>
                <a:ea typeface="PMingLiU" panose="02020500000000000000" pitchFamily="18" charset="-120"/>
              </a:rPr>
              <a:t>去接受命题</a:t>
            </a:r>
            <a:r>
              <a:rPr lang="en-US" altLang="zh-CN" sz="1800" kern="100" dirty="0">
                <a:effectLst/>
                <a:latin typeface="Times New Roman" panose="02020603050405020304" pitchFamily="18" charset="0"/>
                <a:ea typeface="PMingLiU" panose="02020500000000000000" pitchFamily="18" charset="-120"/>
              </a:rPr>
              <a:t>P4</a:t>
            </a:r>
            <a:r>
              <a:rPr lang="zh-TW" altLang="zh-CN" sz="1800" kern="100" dirty="0">
                <a:effectLst/>
                <a:latin typeface="Times New Roman" panose="02020603050405020304" pitchFamily="18" charset="0"/>
                <a:ea typeface="PMingLiU" panose="02020500000000000000" pitchFamily="18" charset="-120"/>
              </a:rPr>
              <a:t>、</a:t>
            </a:r>
            <a:r>
              <a:rPr lang="en-US" altLang="zh-CN" sz="1800" kern="100" dirty="0">
                <a:effectLst/>
                <a:latin typeface="Times New Roman" panose="02020603050405020304" pitchFamily="18" charset="0"/>
                <a:ea typeface="PMingLiU" panose="02020500000000000000" pitchFamily="18" charset="-120"/>
              </a:rPr>
              <a:t>P5</a:t>
            </a:r>
            <a:r>
              <a:rPr lang="zh-TW" altLang="zh-CN" sz="1800" kern="100" dirty="0">
                <a:effectLst/>
                <a:latin typeface="Times New Roman" panose="02020603050405020304" pitchFamily="18" charset="0"/>
                <a:ea typeface="PMingLiU" panose="02020500000000000000" pitchFamily="18" charset="-120"/>
              </a:rPr>
              <a:t>、</a:t>
            </a:r>
            <a:r>
              <a:rPr lang="en-US" altLang="zh-CN" sz="1800" kern="100" dirty="0">
                <a:effectLst/>
                <a:latin typeface="Times New Roman" panose="02020603050405020304" pitchFamily="18" charset="0"/>
                <a:ea typeface="PMingLiU" panose="02020500000000000000" pitchFamily="18" charset="-120"/>
              </a:rPr>
              <a:t>P6</a:t>
            </a:r>
            <a:r>
              <a:rPr lang="zh-TW" altLang="zh-CN" sz="1800" kern="100" dirty="0">
                <a:effectLst/>
                <a:latin typeface="Times New Roman" panose="02020603050405020304" pitchFamily="18" charset="0"/>
                <a:ea typeface="PMingLiU" panose="02020500000000000000" pitchFamily="18" charset="-120"/>
              </a:rPr>
              <a:t>。史密斯从自己有充分证据的命题</a:t>
            </a:r>
            <a:r>
              <a:rPr lang="en-US" altLang="zh-CN" sz="1800" kern="100" dirty="0">
                <a:effectLst/>
                <a:latin typeface="Times New Roman" panose="02020603050405020304" pitchFamily="18" charset="0"/>
                <a:ea typeface="PMingLiU" panose="02020500000000000000" pitchFamily="18" charset="-120"/>
              </a:rPr>
              <a:t>P3推论</a:t>
            </a:r>
            <a:r>
              <a:rPr lang="zh-TW" altLang="zh-CN" sz="1800" kern="100" dirty="0">
                <a:effectLst/>
                <a:latin typeface="Times New Roman" panose="02020603050405020304" pitchFamily="18" charset="0"/>
                <a:ea typeface="PMingLiU" panose="02020500000000000000" pitchFamily="18" charset="-120"/>
              </a:rPr>
              <a:t>出了命题</a:t>
            </a:r>
            <a:r>
              <a:rPr lang="en-US" altLang="zh-CN" sz="1800" kern="100" dirty="0">
                <a:effectLst/>
                <a:latin typeface="Times New Roman" panose="02020603050405020304" pitchFamily="18" charset="0"/>
                <a:ea typeface="PMingLiU" panose="02020500000000000000" pitchFamily="18" charset="-120"/>
              </a:rPr>
              <a:t>P4</a:t>
            </a:r>
            <a:r>
              <a:rPr lang="zh-TW" altLang="zh-CN" sz="1800" kern="100" dirty="0">
                <a:effectLst/>
                <a:latin typeface="Times New Roman" panose="02020603050405020304" pitchFamily="18" charset="0"/>
                <a:ea typeface="PMingLiU" panose="02020500000000000000" pitchFamily="18" charset="-120"/>
              </a:rPr>
              <a:t>、</a:t>
            </a:r>
            <a:r>
              <a:rPr lang="en-US" altLang="zh-CN" sz="1800" kern="100" dirty="0">
                <a:effectLst/>
                <a:latin typeface="Times New Roman" panose="02020603050405020304" pitchFamily="18" charset="0"/>
                <a:ea typeface="PMingLiU" panose="02020500000000000000" pitchFamily="18" charset="-120"/>
              </a:rPr>
              <a:t>P5</a:t>
            </a:r>
            <a:r>
              <a:rPr lang="zh-TW" altLang="zh-CN" sz="1800" kern="100" dirty="0">
                <a:effectLst/>
                <a:latin typeface="Times New Roman" panose="02020603050405020304" pitchFamily="18" charset="0"/>
                <a:ea typeface="PMingLiU" panose="02020500000000000000" pitchFamily="18" charset="-120"/>
              </a:rPr>
              <a:t>、</a:t>
            </a:r>
            <a:r>
              <a:rPr lang="en-US" altLang="zh-CN" sz="1800" kern="100" dirty="0">
                <a:effectLst/>
                <a:latin typeface="Times New Roman" panose="02020603050405020304" pitchFamily="18" charset="0"/>
                <a:ea typeface="PMingLiU" panose="02020500000000000000" pitchFamily="18" charset="-120"/>
              </a:rPr>
              <a:t>P6</a:t>
            </a:r>
            <a:r>
              <a:rPr lang="zh-TW" altLang="zh-CN" sz="1800" kern="100" dirty="0">
                <a:effectLst/>
                <a:latin typeface="Times New Roman" panose="02020603050405020304" pitchFamily="18" charset="0"/>
                <a:ea typeface="PMingLiU" panose="02020500000000000000" pitchFamily="18" charset="-120"/>
              </a:rPr>
              <a:t>。于是，史密斯也就完全辩护了自己可以相信这三个命题中的任何一个。当然，史密斯并不知道布朗的行踪。</a:t>
            </a:r>
            <a:endParaRPr lang="zh-CN" altLang="zh-CN" sz="1800" kern="100" dirty="0">
              <a:effectLst/>
              <a:latin typeface="Times New Roman" panose="02020603050405020304" pitchFamily="18" charset="0"/>
              <a:ea typeface="PMingLiU" panose="02020500000000000000" pitchFamily="18" charset="-120"/>
            </a:endParaRPr>
          </a:p>
          <a:p>
            <a:r>
              <a:rPr lang="zh-TW" altLang="zh-CN" sz="1800" kern="100" dirty="0">
                <a:effectLst/>
                <a:latin typeface="Times New Roman" panose="02020603050405020304" pitchFamily="18" charset="0"/>
                <a:ea typeface="PMingLiU" panose="02020500000000000000" pitchFamily="18" charset="-120"/>
              </a:rPr>
              <a:t>但是，现在让我们又假定两个条件。第一，钟斯事实</a:t>
            </a:r>
            <a:r>
              <a:rPr lang="zh-TW" altLang="en-US" sz="1800" kern="100" dirty="0">
                <a:effectLst/>
                <a:latin typeface="Times New Roman" panose="02020603050405020304" pitchFamily="18" charset="0"/>
                <a:ea typeface="PMingLiU" panose="02020500000000000000" pitchFamily="18" charset="-120"/>
              </a:rPr>
              <a:t>上没有</a:t>
            </a:r>
            <a:r>
              <a:rPr lang="zh-TW" altLang="zh-CN" sz="1800" kern="100" dirty="0">
                <a:effectLst/>
                <a:latin typeface="Times New Roman" panose="02020603050405020304" pitchFamily="18" charset="0"/>
                <a:ea typeface="PMingLiU" panose="02020500000000000000" pitchFamily="18" charset="-120"/>
              </a:rPr>
              <a:t>福特车，他现在驾驶的车是租来的。第二，由于完全的巧合，而且史密斯本人也并不知道</a:t>
            </a:r>
            <a:r>
              <a:rPr lang="zh-TW" altLang="zh-CN" kern="100" dirty="0">
                <a:latin typeface="Times New Roman" panose="02020603050405020304" pitchFamily="18" charset="0"/>
                <a:ea typeface="PMingLiU" panose="02020500000000000000" pitchFamily="18" charset="-120"/>
              </a:rPr>
              <a:t>，布朗现在</a:t>
            </a:r>
            <a:r>
              <a:rPr lang="zh-TW" altLang="en-US" kern="100" dirty="0">
                <a:latin typeface="Times New Roman" panose="02020603050405020304" pitchFamily="18" charset="0"/>
                <a:ea typeface="PMingLiU" panose="02020500000000000000" pitchFamily="18" charset="-120"/>
              </a:rPr>
              <a:t>正好在</a:t>
            </a:r>
            <a:r>
              <a:rPr lang="zh-TW" altLang="zh-CN" kern="100" dirty="0">
                <a:latin typeface="Times New Roman" panose="02020603050405020304" pitchFamily="18" charset="0"/>
                <a:ea typeface="PMingLiU" panose="02020500000000000000" pitchFamily="18" charset="-120"/>
              </a:rPr>
              <a:t>命题</a:t>
            </a:r>
            <a:r>
              <a:rPr lang="en-US" altLang="zh-CN" sz="1800" kern="100" dirty="0">
                <a:effectLst/>
                <a:latin typeface="Times New Roman" panose="02020603050405020304" pitchFamily="18" charset="0"/>
                <a:ea typeface="PMingLiU" panose="02020500000000000000" pitchFamily="18" charset="-120"/>
              </a:rPr>
              <a:t>P5</a:t>
            </a:r>
            <a:r>
              <a:rPr lang="zh-TW" altLang="zh-CN" sz="1800" kern="100" dirty="0">
                <a:effectLst/>
                <a:latin typeface="Times New Roman" panose="02020603050405020304" pitchFamily="18" charset="0"/>
                <a:ea typeface="PMingLiU" panose="02020500000000000000" pitchFamily="18" charset="-120"/>
              </a:rPr>
              <a:t>提到的巴塞罗</a:t>
            </a:r>
            <a:r>
              <a:rPr lang="zh-TW" altLang="en-US" sz="1800" kern="100" dirty="0">
                <a:effectLst/>
                <a:latin typeface="Times New Roman" panose="02020603050405020304" pitchFamily="18" charset="0"/>
                <a:ea typeface="PMingLiU" panose="02020500000000000000" pitchFamily="18" charset="-120"/>
              </a:rPr>
              <a:t>那</a:t>
            </a:r>
            <a:r>
              <a:rPr lang="zh-TW" altLang="zh-CN" sz="1800" kern="100" dirty="0">
                <a:effectLst/>
                <a:latin typeface="Times New Roman" panose="02020603050405020304" pitchFamily="18" charset="0"/>
                <a:ea typeface="PMingLiU" panose="02020500000000000000" pitchFamily="18" charset="-120"/>
              </a:rPr>
              <a:t>。</a:t>
            </a:r>
            <a:endParaRPr lang="en-US" altLang="zh-TW" sz="1800" kern="100" dirty="0">
              <a:effectLst/>
              <a:latin typeface="Times New Roman" panose="02020603050405020304" pitchFamily="18" charset="0"/>
              <a:ea typeface="PMingLiU" panose="02020500000000000000" pitchFamily="18" charset="-120"/>
            </a:endParaRPr>
          </a:p>
          <a:p>
            <a:r>
              <a:rPr lang="zh-TW" altLang="zh-CN" sz="1800" kern="100" dirty="0">
                <a:effectLst/>
                <a:latin typeface="Times New Roman" panose="02020603050405020304" pitchFamily="18" charset="0"/>
                <a:ea typeface="PMingLiU" panose="02020500000000000000" pitchFamily="18" charset="-120"/>
              </a:rPr>
              <a:t>如果设定了这两个条件，那么史密斯并不知道命题</a:t>
            </a:r>
            <a:r>
              <a:rPr lang="en-US" altLang="zh-CN" sz="1800" kern="100" dirty="0">
                <a:effectLst/>
                <a:latin typeface="Times New Roman" panose="02020603050405020304" pitchFamily="18" charset="0"/>
                <a:ea typeface="PMingLiU" panose="02020500000000000000" pitchFamily="18" charset="-120"/>
              </a:rPr>
              <a:t>P5</a:t>
            </a:r>
            <a:r>
              <a:rPr lang="zh-TW" altLang="zh-CN" sz="1800" kern="100" dirty="0">
                <a:effectLst/>
                <a:latin typeface="Times New Roman" panose="02020603050405020304" pitchFamily="18" charset="0"/>
                <a:ea typeface="PMingLiU" panose="02020500000000000000" pitchFamily="18" charset="-120"/>
              </a:rPr>
              <a:t>是真的，尽管</a:t>
            </a:r>
            <a:r>
              <a:rPr lang="zh-TW" altLang="en-US" sz="1800" kern="100" dirty="0">
                <a:effectLst/>
                <a:latin typeface="Times New Roman" panose="02020603050405020304" pitchFamily="18" charset="0"/>
                <a:ea typeface="PMingLiU" panose="02020500000000000000" pitchFamily="18" charset="-120"/>
              </a:rPr>
              <a:t>（</a:t>
            </a:r>
            <a:r>
              <a:rPr lang="en-US" altLang="zh-TW" sz="1800" kern="100" dirty="0">
                <a:effectLst/>
                <a:latin typeface="Times New Roman" panose="02020603050405020304" pitchFamily="18" charset="0"/>
                <a:ea typeface="PMingLiU" panose="02020500000000000000" pitchFamily="18" charset="-120"/>
              </a:rPr>
              <a:t>1）</a:t>
            </a:r>
            <a:r>
              <a:rPr lang="zh-TW" altLang="zh-CN" sz="1800" kern="100" dirty="0">
                <a:effectLst/>
                <a:latin typeface="Times New Roman" panose="02020603050405020304" pitchFamily="18" charset="0"/>
                <a:ea typeface="PMingLiU" panose="02020500000000000000" pitchFamily="18" charset="-120"/>
              </a:rPr>
              <a:t>命题</a:t>
            </a:r>
            <a:r>
              <a:rPr lang="en-US" altLang="zh-CN" sz="1800" kern="100" dirty="0">
                <a:effectLst/>
                <a:latin typeface="Times New Roman" panose="02020603050405020304" pitchFamily="18" charset="0"/>
                <a:ea typeface="PMingLiU" panose="02020500000000000000" pitchFamily="18" charset="-120"/>
              </a:rPr>
              <a:t>P5</a:t>
            </a:r>
            <a:r>
              <a:rPr lang="zh-TW" altLang="zh-CN" sz="1800" kern="100" dirty="0">
                <a:effectLst/>
                <a:latin typeface="Times New Roman" panose="02020603050405020304" pitchFamily="18" charset="0"/>
                <a:ea typeface="PMingLiU" panose="02020500000000000000" pitchFamily="18" charset="-120"/>
              </a:rPr>
              <a:t>是真的，</a:t>
            </a:r>
            <a:r>
              <a:rPr lang="zh-TW" altLang="en-US" sz="1800" kern="100" dirty="0">
                <a:effectLst/>
                <a:latin typeface="Times New Roman" panose="02020603050405020304" pitchFamily="18" charset="0"/>
                <a:ea typeface="PMingLiU" panose="02020500000000000000" pitchFamily="18" charset="-120"/>
              </a:rPr>
              <a:t>（</a:t>
            </a:r>
            <a:r>
              <a:rPr lang="en-US" altLang="zh-TW" sz="1800" kern="100" dirty="0">
                <a:effectLst/>
                <a:latin typeface="Times New Roman" panose="02020603050405020304" pitchFamily="18" charset="0"/>
                <a:ea typeface="PMingLiU" panose="02020500000000000000" pitchFamily="18" charset="-120"/>
              </a:rPr>
              <a:t>2）</a:t>
            </a:r>
            <a:r>
              <a:rPr lang="zh-TW" altLang="zh-CN" sz="1800" kern="100" dirty="0">
                <a:effectLst/>
                <a:latin typeface="Times New Roman" panose="02020603050405020304" pitchFamily="18" charset="0"/>
                <a:ea typeface="PMingLiU" panose="02020500000000000000" pitchFamily="18" charset="-120"/>
              </a:rPr>
              <a:t>史密斯本人也相信命题</a:t>
            </a:r>
            <a:r>
              <a:rPr lang="en-US" altLang="zh-CN" sz="1800" kern="100" dirty="0">
                <a:effectLst/>
                <a:latin typeface="Times New Roman" panose="02020603050405020304" pitchFamily="18" charset="0"/>
                <a:ea typeface="PMingLiU" panose="02020500000000000000" pitchFamily="18" charset="-120"/>
              </a:rPr>
              <a:t>P5</a:t>
            </a:r>
            <a:r>
              <a:rPr lang="zh-TW" altLang="zh-CN" sz="1800" kern="100" dirty="0">
                <a:effectLst/>
                <a:latin typeface="Times New Roman" panose="02020603050405020304" pitchFamily="18" charset="0"/>
                <a:ea typeface="PMingLiU" panose="02020500000000000000" pitchFamily="18" charset="-120"/>
              </a:rPr>
              <a:t>是真的，</a:t>
            </a:r>
            <a:r>
              <a:rPr lang="zh-TW" altLang="en-US" sz="1800" kern="100" dirty="0">
                <a:effectLst/>
                <a:latin typeface="Times New Roman" panose="02020603050405020304" pitchFamily="18" charset="0"/>
                <a:ea typeface="PMingLiU" panose="02020500000000000000" pitchFamily="18" charset="-120"/>
              </a:rPr>
              <a:t>（</a:t>
            </a:r>
            <a:r>
              <a:rPr lang="en-US" altLang="zh-TW" sz="1800" kern="100" dirty="0">
                <a:effectLst/>
                <a:latin typeface="Times New Roman" panose="02020603050405020304" pitchFamily="18" charset="0"/>
                <a:ea typeface="PMingLiU" panose="02020500000000000000" pitchFamily="18" charset="-120"/>
              </a:rPr>
              <a:t>3）</a:t>
            </a:r>
            <a:r>
              <a:rPr lang="zh-TW" altLang="zh-CN" sz="1800" kern="100" dirty="0">
                <a:effectLst/>
                <a:latin typeface="Times New Roman" panose="02020603050405020304" pitchFamily="18" charset="0"/>
                <a:ea typeface="PMingLiU" panose="02020500000000000000" pitchFamily="18" charset="-120"/>
              </a:rPr>
              <a:t>史密斯相信命题</a:t>
            </a:r>
            <a:r>
              <a:rPr lang="en-US" altLang="zh-CN" sz="1800" kern="100" dirty="0">
                <a:effectLst/>
                <a:latin typeface="Times New Roman" panose="02020603050405020304" pitchFamily="18" charset="0"/>
                <a:ea typeface="PMingLiU" panose="02020500000000000000" pitchFamily="18" charset="-120"/>
              </a:rPr>
              <a:t>P5</a:t>
            </a:r>
            <a:r>
              <a:rPr lang="zh-TW" altLang="zh-CN" sz="1800" kern="100" dirty="0">
                <a:effectLst/>
                <a:latin typeface="Times New Roman" panose="02020603050405020304" pitchFamily="18" charset="0"/>
                <a:ea typeface="PMingLiU" panose="02020500000000000000" pitchFamily="18" charset="-120"/>
              </a:rPr>
              <a:t>是真的</a:t>
            </a:r>
            <a:r>
              <a:rPr lang="zh-TW" altLang="en-US" sz="1800" kern="100" dirty="0">
                <a:effectLst/>
                <a:latin typeface="Times New Roman" panose="02020603050405020304" pitchFamily="18" charset="0"/>
                <a:ea typeface="PMingLiU" panose="02020500000000000000" pitchFamily="18" charset="-120"/>
              </a:rPr>
              <a:t>并且</a:t>
            </a:r>
            <a:r>
              <a:rPr lang="zh-TW" altLang="zh-CN" sz="1800" kern="100" dirty="0">
                <a:effectLst/>
                <a:latin typeface="Times New Roman" panose="02020603050405020304" pitchFamily="18" charset="0"/>
                <a:ea typeface="PMingLiU" panose="02020500000000000000" pitchFamily="18" charset="-120"/>
              </a:rPr>
              <a:t>得到了辩护。</a:t>
            </a:r>
            <a:endParaRPr lang="zh-CN" altLang="zh-CN" sz="1800" kern="100" dirty="0">
              <a:effectLst/>
              <a:latin typeface="Times New Roman" panose="02020603050405020304" pitchFamily="18" charset="0"/>
              <a:ea typeface="PMingLiU" panose="02020500000000000000" pitchFamily="18" charset="-120"/>
            </a:endParaRPr>
          </a:p>
          <a:p>
            <a:pPr marL="0" indent="0">
              <a:buNone/>
            </a:pPr>
            <a:endParaRPr lang="zh-CN" altLang="zh-CN" sz="1800" kern="100" dirty="0">
              <a:effectLst/>
              <a:latin typeface="Times New Roman" panose="02020603050405020304" pitchFamily="18" charset="0"/>
              <a:ea typeface="PMingLiU" panose="02020500000000000000" pitchFamily="18" charset="-120"/>
            </a:endParaRPr>
          </a:p>
          <a:p>
            <a:r>
              <a:rPr lang="zh-TW" altLang="en-US" dirty="0">
                <a:latin typeface="Times New Roman" panose="02020603050405020304" pitchFamily="18" charset="0"/>
                <a:ea typeface="PMingLiU" panose="02020500000000000000" pitchFamily="18" charset="-120"/>
                <a:cs typeface="Times New Roman" panose="02020603050405020304" pitchFamily="18" charset="0"/>
              </a:rPr>
              <a:t>葛梯</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尔的上述两个例证显示，传统以来对知识所下的定义是不充分的。</a:t>
            </a:r>
            <a:endParaRPr lang="zh-CN" altLang="en-US" dirty="0"/>
          </a:p>
        </p:txBody>
      </p:sp>
    </p:spTree>
    <p:extLst>
      <p:ext uri="{BB962C8B-B14F-4D97-AF65-F5344CB8AC3E}">
        <p14:creationId xmlns:p14="http://schemas.microsoft.com/office/powerpoint/2010/main" val="3156358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3DF838-E8B2-4013-9E03-6F58D0E48BD3}"/>
              </a:ext>
            </a:extLst>
          </p:cNvPr>
          <p:cNvSpPr>
            <a:spLocks noGrp="1"/>
          </p:cNvSpPr>
          <p:nvPr>
            <p:ph type="title"/>
          </p:nvPr>
        </p:nvSpPr>
        <p:spPr/>
        <p:txBody>
          <a:bodyPr/>
          <a:lstStyle/>
          <a:p>
            <a:r>
              <a:rPr lang="zh-TW" altLang="en-US" b="1" dirty="0">
                <a:latin typeface="Times New Roman" panose="02020603050405020304" pitchFamily="18" charset="0"/>
                <a:ea typeface="PMingLiU" panose="02020500000000000000" pitchFamily="18" charset="-120"/>
                <a:cs typeface="Times New Roman" panose="02020603050405020304" pitchFamily="18" charset="0"/>
              </a:rPr>
              <a:t>乙</a:t>
            </a:r>
            <a:r>
              <a:rPr lang="zh-TW" altLang="en-US" b="1" dirty="0">
                <a:effectLst/>
                <a:latin typeface="Times New Roman" panose="02020603050405020304" pitchFamily="18" charset="0"/>
                <a:ea typeface="PMingLiU" panose="02020500000000000000" pitchFamily="18" charset="-120"/>
                <a:cs typeface="Times New Roman" panose="02020603050405020304" pitchFamily="18" charset="0"/>
              </a:rPr>
              <a:t>、</a:t>
            </a:r>
            <a:r>
              <a:rPr lang="zh-TW" altLang="zh-CN" b="1" dirty="0">
                <a:effectLst/>
                <a:latin typeface="Times New Roman" panose="02020603050405020304" pitchFamily="18" charset="0"/>
                <a:ea typeface="PMingLiU" panose="02020500000000000000" pitchFamily="18" charset="-120"/>
                <a:cs typeface="Times New Roman" panose="02020603050405020304" pitchFamily="18" charset="0"/>
              </a:rPr>
              <a:t>葛梯尔问题</a:t>
            </a:r>
            <a:endParaRPr lang="zh-CN" altLang="en-US" dirty="0"/>
          </a:p>
        </p:txBody>
      </p:sp>
      <p:sp>
        <p:nvSpPr>
          <p:cNvPr id="3" name="内容占位符 2">
            <a:extLst>
              <a:ext uri="{FF2B5EF4-FFF2-40B4-BE49-F238E27FC236}">
                <a16:creationId xmlns:a16="http://schemas.microsoft.com/office/drawing/2014/main" id="{950250D2-8401-4A18-8ADE-C888CEB36197}"/>
              </a:ext>
            </a:extLst>
          </p:cNvPr>
          <p:cNvSpPr>
            <a:spLocks noGrp="1"/>
          </p:cNvSpPr>
          <p:nvPr>
            <p:ph idx="1"/>
          </p:nvPr>
        </p:nvSpPr>
        <p:spPr>
          <a:xfrm>
            <a:off x="2589212" y="1679205"/>
            <a:ext cx="8915400" cy="4923548"/>
          </a:xfrm>
        </p:spPr>
        <p:txBody>
          <a:bodyPr/>
          <a:lstStyle/>
          <a:p>
            <a:r>
              <a:rPr lang="zh-TW" altLang="en-US" kern="100" dirty="0">
                <a:latin typeface="Times New Roman" panose="02020603050405020304" pitchFamily="18" charset="0"/>
                <a:ea typeface="PMingLiU" panose="02020500000000000000" pitchFamily="18" charset="-120"/>
              </a:rPr>
              <a:t>葛梯尔</a:t>
            </a:r>
            <a:r>
              <a:rPr lang="zh-TW" altLang="zh-CN" kern="100" dirty="0">
                <a:effectLst/>
                <a:latin typeface="Times New Roman" panose="02020603050405020304" pitchFamily="18" charset="0"/>
                <a:ea typeface="PMingLiU" panose="02020500000000000000" pitchFamily="18" charset="-120"/>
              </a:rPr>
              <a:t>反例的逻辑结构：</a:t>
            </a:r>
            <a:endParaRPr lang="zh-CN" altLang="zh-CN" kern="100" dirty="0">
              <a:effectLst/>
              <a:latin typeface="Times New Roman" panose="02020603050405020304" pitchFamily="18" charset="0"/>
              <a:ea typeface="PMingLiU" panose="02020500000000000000" pitchFamily="18" charset="-120"/>
            </a:endParaRPr>
          </a:p>
          <a:p>
            <a:r>
              <a:rPr lang="zh-TW" altLang="zh-CN" kern="100" dirty="0">
                <a:effectLst/>
                <a:latin typeface="Times New Roman" panose="02020603050405020304" pitchFamily="18" charset="0"/>
                <a:ea typeface="PMingLiU" panose="02020500000000000000" pitchFamily="18" charset="-120"/>
              </a:rPr>
              <a:t>设</a:t>
            </a:r>
            <a:r>
              <a:rPr lang="en-US" altLang="zh-CN" kern="100" dirty="0">
                <a:effectLst/>
                <a:latin typeface="Times New Roman" panose="02020603050405020304" pitchFamily="18" charset="0"/>
                <a:ea typeface="PMingLiU" panose="02020500000000000000" pitchFamily="18" charset="-120"/>
              </a:rPr>
              <a:t>S</a:t>
            </a:r>
            <a:r>
              <a:rPr lang="zh-TW" altLang="zh-CN" kern="100" dirty="0">
                <a:effectLst/>
                <a:latin typeface="Times New Roman" panose="02020603050405020304" pitchFamily="18" charset="0"/>
                <a:ea typeface="PMingLiU" panose="02020500000000000000" pitchFamily="18" charset="-120"/>
              </a:rPr>
              <a:t>相当于〔例一〕及〔例二〕中的史密斯，</a:t>
            </a:r>
            <a:r>
              <a:rPr lang="en-US" altLang="zh-CN" kern="100" dirty="0">
                <a:effectLst/>
                <a:latin typeface="Times New Roman" panose="02020603050405020304" pitchFamily="18" charset="0"/>
                <a:ea typeface="PMingLiU" panose="02020500000000000000" pitchFamily="18" charset="-120"/>
              </a:rPr>
              <a:t>P</a:t>
            </a:r>
            <a:r>
              <a:rPr lang="zh-TW" altLang="zh-CN" kern="100" dirty="0">
                <a:effectLst/>
                <a:latin typeface="Times New Roman" panose="02020603050405020304" pitchFamily="18" charset="0"/>
                <a:ea typeface="PMingLiU" panose="02020500000000000000" pitchFamily="18" charset="-120"/>
              </a:rPr>
              <a:t>相当于〔例一〕中的</a:t>
            </a:r>
            <a:r>
              <a:rPr lang="en-US" altLang="zh-CN" kern="100" dirty="0">
                <a:effectLst/>
                <a:latin typeface="Times New Roman" panose="02020603050405020304" pitchFamily="18" charset="0"/>
                <a:ea typeface="PMingLiU" panose="02020500000000000000" pitchFamily="18" charset="-120"/>
              </a:rPr>
              <a:t>(P1)</a:t>
            </a:r>
            <a:r>
              <a:rPr lang="zh-TW" altLang="zh-CN" kern="100" dirty="0">
                <a:effectLst/>
                <a:latin typeface="Times New Roman" panose="02020603050405020304" pitchFamily="18" charset="0"/>
                <a:ea typeface="PMingLiU" panose="02020500000000000000" pitchFamily="18" charset="-120"/>
              </a:rPr>
              <a:t>及〔例二〕中的</a:t>
            </a:r>
            <a:r>
              <a:rPr lang="en-US" altLang="zh-CN" kern="100" dirty="0">
                <a:effectLst/>
                <a:latin typeface="Times New Roman" panose="02020603050405020304" pitchFamily="18" charset="0"/>
                <a:ea typeface="PMingLiU" panose="02020500000000000000" pitchFamily="18" charset="-120"/>
              </a:rPr>
              <a:t>(P3)</a:t>
            </a:r>
            <a:r>
              <a:rPr lang="zh-TW" altLang="zh-CN" kern="100" dirty="0">
                <a:effectLst/>
                <a:latin typeface="Times New Roman" panose="02020603050405020304" pitchFamily="18" charset="0"/>
                <a:ea typeface="PMingLiU" panose="02020500000000000000" pitchFamily="18" charset="-120"/>
              </a:rPr>
              <a:t>，</a:t>
            </a:r>
            <a:r>
              <a:rPr lang="en-US" altLang="zh-CN" kern="100" dirty="0">
                <a:effectLst/>
                <a:latin typeface="Times New Roman" panose="02020603050405020304" pitchFamily="18" charset="0"/>
                <a:ea typeface="PMingLiU" panose="02020500000000000000" pitchFamily="18" charset="-120"/>
              </a:rPr>
              <a:t>Q</a:t>
            </a:r>
            <a:r>
              <a:rPr lang="zh-TW" altLang="zh-CN" kern="100" dirty="0">
                <a:effectLst/>
                <a:latin typeface="Times New Roman" panose="02020603050405020304" pitchFamily="18" charset="0"/>
                <a:ea typeface="PMingLiU" panose="02020500000000000000" pitchFamily="18" charset="-120"/>
              </a:rPr>
              <a:t>相当于〔例一〕中的</a:t>
            </a:r>
            <a:r>
              <a:rPr lang="en-US" altLang="zh-CN" kern="100" dirty="0">
                <a:effectLst/>
                <a:latin typeface="Times New Roman" panose="02020603050405020304" pitchFamily="18" charset="0"/>
                <a:ea typeface="PMingLiU" panose="02020500000000000000" pitchFamily="18" charset="-120"/>
              </a:rPr>
              <a:t>(P2)</a:t>
            </a:r>
            <a:r>
              <a:rPr lang="zh-TW" altLang="zh-CN" kern="100" dirty="0">
                <a:effectLst/>
                <a:latin typeface="Times New Roman" panose="02020603050405020304" pitchFamily="18" charset="0"/>
                <a:ea typeface="PMingLiU" panose="02020500000000000000" pitchFamily="18" charset="-120"/>
              </a:rPr>
              <a:t>及〔例二〕中的</a:t>
            </a:r>
            <a:r>
              <a:rPr lang="en-US" altLang="zh-CN" kern="100" dirty="0">
                <a:effectLst/>
                <a:latin typeface="Times New Roman" panose="02020603050405020304" pitchFamily="18" charset="0"/>
                <a:ea typeface="PMingLiU" panose="02020500000000000000" pitchFamily="18" charset="-120"/>
              </a:rPr>
              <a:t>(P5)</a:t>
            </a:r>
            <a:r>
              <a:rPr lang="zh-TW" altLang="zh-CN" kern="100" dirty="0">
                <a:effectLst/>
                <a:latin typeface="Times New Roman" panose="02020603050405020304" pitchFamily="18" charset="0"/>
                <a:ea typeface="PMingLiU" panose="02020500000000000000" pitchFamily="18" charset="-120"/>
              </a:rPr>
              <a:t>。我们得到</a:t>
            </a:r>
            <a:r>
              <a:rPr lang="zh-TW" altLang="en-US" kern="100" dirty="0">
                <a:latin typeface="Times New Roman" panose="02020603050405020304" pitchFamily="18" charset="0"/>
                <a:ea typeface="PMingLiU" panose="02020500000000000000" pitchFamily="18" charset="-120"/>
              </a:rPr>
              <a:t>葛梯尔</a:t>
            </a:r>
            <a:r>
              <a:rPr lang="zh-TW" altLang="zh-CN" kern="100" dirty="0">
                <a:effectLst/>
                <a:latin typeface="Times New Roman" panose="02020603050405020304" pitchFamily="18" charset="0"/>
                <a:ea typeface="PMingLiU" panose="02020500000000000000" pitchFamily="18" charset="-120"/>
              </a:rPr>
              <a:t>反例的逻辑结构如下：</a:t>
            </a:r>
            <a:endParaRPr lang="zh-CN" altLang="zh-CN" kern="100" dirty="0">
              <a:effectLst/>
              <a:latin typeface="Times New Roman" panose="02020603050405020304" pitchFamily="18" charset="0"/>
              <a:ea typeface="PMingLiU" panose="02020500000000000000" pitchFamily="18" charset="-120"/>
            </a:endParaRPr>
          </a:p>
          <a:p>
            <a:pPr marL="742950" lvl="1" indent="-285750">
              <a:buFont typeface="+mj-lt"/>
              <a:buAutoNum type="alphaLcParenBoth"/>
              <a:tabLst>
                <a:tab pos="533400" algn="l"/>
              </a:tabLst>
            </a:pPr>
            <a:r>
              <a:rPr lang="en-US" altLang="zh-CN" sz="1800" kern="100" dirty="0">
                <a:effectLst/>
                <a:latin typeface="Times New Roman" panose="02020603050405020304" pitchFamily="18" charset="0"/>
                <a:ea typeface="PMingLiU" panose="02020500000000000000" pitchFamily="18" charset="-120"/>
              </a:rPr>
              <a:t>S</a:t>
            </a:r>
            <a:r>
              <a:rPr lang="zh-TW" altLang="zh-CN" sz="1800" kern="100" dirty="0">
                <a:effectLst/>
                <a:latin typeface="Times New Roman" panose="02020603050405020304" pitchFamily="18" charset="0"/>
                <a:ea typeface="PMingLiU" panose="02020500000000000000" pitchFamily="18" charset="-120"/>
              </a:rPr>
              <a:t>相信</a:t>
            </a:r>
            <a:r>
              <a:rPr lang="en-US" altLang="zh-CN" sz="1800" kern="100" dirty="0">
                <a:effectLst/>
                <a:latin typeface="Times New Roman" panose="02020603050405020304" pitchFamily="18" charset="0"/>
                <a:ea typeface="PMingLiU" panose="02020500000000000000" pitchFamily="18" charset="-120"/>
              </a:rPr>
              <a:t>P</a:t>
            </a:r>
            <a:r>
              <a:rPr lang="zh-TW" altLang="zh-CN" sz="1800" kern="100" dirty="0">
                <a:effectLst/>
                <a:latin typeface="Times New Roman" panose="02020603050405020304" pitchFamily="18" charset="0"/>
                <a:ea typeface="PMingLiU" panose="02020500000000000000" pitchFamily="18" charset="-120"/>
              </a:rPr>
              <a:t>。</a:t>
            </a:r>
            <a:endParaRPr lang="zh-CN" altLang="zh-CN" sz="1800" kern="100" dirty="0">
              <a:effectLst/>
              <a:latin typeface="Times New Roman" panose="02020603050405020304" pitchFamily="18" charset="0"/>
              <a:ea typeface="PMingLiU" panose="02020500000000000000" pitchFamily="18" charset="-120"/>
            </a:endParaRPr>
          </a:p>
          <a:p>
            <a:pPr marL="742950" lvl="1" indent="-285750">
              <a:buFont typeface="+mj-lt"/>
              <a:buAutoNum type="alphaLcParenBoth"/>
              <a:tabLst>
                <a:tab pos="533400" algn="l"/>
              </a:tabLst>
            </a:pPr>
            <a:r>
              <a:rPr lang="en-US" altLang="zh-CN" sz="1800" kern="100" dirty="0">
                <a:effectLst/>
                <a:latin typeface="Times New Roman" panose="02020603050405020304" pitchFamily="18" charset="0"/>
                <a:ea typeface="PMingLiU" panose="02020500000000000000" pitchFamily="18" charset="-120"/>
              </a:rPr>
              <a:t>S</a:t>
            </a:r>
            <a:r>
              <a:rPr lang="zh-TW" altLang="zh-CN" sz="1800" kern="100" dirty="0">
                <a:effectLst/>
                <a:latin typeface="Times New Roman" panose="02020603050405020304" pitchFamily="18" charset="0"/>
                <a:ea typeface="PMingLiU" panose="02020500000000000000" pitchFamily="18" charset="-120"/>
              </a:rPr>
              <a:t>相信</a:t>
            </a:r>
            <a:r>
              <a:rPr lang="en-US" altLang="zh-CN" sz="1800" kern="100" dirty="0">
                <a:effectLst/>
                <a:latin typeface="Times New Roman" panose="02020603050405020304" pitchFamily="18" charset="0"/>
                <a:ea typeface="PMingLiU" panose="02020500000000000000" pitchFamily="18" charset="-120"/>
              </a:rPr>
              <a:t>P</a:t>
            </a:r>
            <a:r>
              <a:rPr lang="zh-TW" altLang="zh-CN" sz="1800" kern="100" dirty="0">
                <a:effectLst/>
                <a:latin typeface="Times New Roman" panose="02020603050405020304" pitchFamily="18" charset="0"/>
                <a:ea typeface="PMingLiU" panose="02020500000000000000" pitchFamily="18" charset="-120"/>
              </a:rPr>
              <a:t>是可以得到辩护的。</a:t>
            </a:r>
            <a:endParaRPr lang="zh-CN" altLang="zh-CN" sz="1800" kern="100" dirty="0">
              <a:effectLst/>
              <a:latin typeface="Times New Roman" panose="02020603050405020304" pitchFamily="18" charset="0"/>
              <a:ea typeface="PMingLiU" panose="02020500000000000000" pitchFamily="18" charset="-120"/>
            </a:endParaRPr>
          </a:p>
          <a:p>
            <a:pPr marL="742950" lvl="1" indent="-285750">
              <a:buFont typeface="+mj-lt"/>
              <a:buAutoNum type="alphaLcParenBoth"/>
              <a:tabLst>
                <a:tab pos="533400" algn="l"/>
              </a:tabLst>
            </a:pPr>
            <a:r>
              <a:rPr lang="en-US" altLang="zh-CN" sz="1800" kern="100" dirty="0">
                <a:effectLst/>
                <a:latin typeface="Times New Roman" panose="02020603050405020304" pitchFamily="18" charset="0"/>
                <a:ea typeface="PMingLiU" panose="02020500000000000000" pitchFamily="18" charset="-120"/>
              </a:rPr>
              <a:t>S</a:t>
            </a:r>
            <a:r>
              <a:rPr lang="zh-TW" altLang="zh-CN" sz="1800" kern="100" dirty="0">
                <a:effectLst/>
                <a:latin typeface="Times New Roman" panose="02020603050405020304" pitchFamily="18" charset="0"/>
                <a:ea typeface="PMingLiU" panose="02020500000000000000" pitchFamily="18" charset="-120"/>
              </a:rPr>
              <a:t>由</a:t>
            </a:r>
            <a:r>
              <a:rPr lang="en-US" altLang="zh-CN" sz="1800" kern="100" dirty="0">
                <a:effectLst/>
                <a:latin typeface="Times New Roman" panose="02020603050405020304" pitchFamily="18" charset="0"/>
                <a:ea typeface="PMingLiU" panose="02020500000000000000" pitchFamily="18" charset="-120"/>
              </a:rPr>
              <a:t>P</a:t>
            </a:r>
            <a:r>
              <a:rPr lang="zh-TW" altLang="zh-CN" sz="1800" kern="100" dirty="0">
                <a:effectLst/>
                <a:latin typeface="Times New Roman" panose="02020603050405020304" pitchFamily="18" charset="0"/>
                <a:ea typeface="PMingLiU" panose="02020500000000000000" pitchFamily="18" charset="-120"/>
              </a:rPr>
              <a:t>推</a:t>
            </a:r>
            <a:r>
              <a:rPr lang="zh-TW" altLang="en-US" sz="1800" kern="100" dirty="0">
                <a:effectLst/>
                <a:latin typeface="Times New Roman" panose="02020603050405020304" pitchFamily="18" charset="0"/>
                <a:ea typeface="PMingLiU" panose="02020500000000000000" pitchFamily="18" charset="-120"/>
              </a:rPr>
              <a:t>论</a:t>
            </a:r>
            <a:r>
              <a:rPr lang="zh-TW" altLang="zh-CN" sz="1800" kern="100" dirty="0">
                <a:effectLst/>
                <a:latin typeface="Times New Roman" panose="02020603050405020304" pitchFamily="18" charset="0"/>
                <a:ea typeface="PMingLiU" panose="02020500000000000000" pitchFamily="18" charset="-120"/>
              </a:rPr>
              <a:t>出</a:t>
            </a:r>
            <a:r>
              <a:rPr lang="en-US" altLang="zh-CN" sz="1800" kern="100" dirty="0">
                <a:effectLst/>
                <a:latin typeface="Times New Roman" panose="02020603050405020304" pitchFamily="18" charset="0"/>
                <a:ea typeface="PMingLiU" panose="02020500000000000000" pitchFamily="18" charset="-120"/>
              </a:rPr>
              <a:t>Q</a:t>
            </a:r>
            <a:r>
              <a:rPr lang="zh-TW" altLang="zh-CN" sz="1800" kern="100" dirty="0">
                <a:effectLst/>
                <a:latin typeface="Times New Roman" panose="02020603050405020304" pitchFamily="18" charset="0"/>
                <a:ea typeface="PMingLiU" panose="02020500000000000000" pitchFamily="18" charset="-120"/>
              </a:rPr>
              <a:t>，且因而相信</a:t>
            </a:r>
            <a:r>
              <a:rPr lang="en-US" altLang="zh-CN" sz="1800" kern="100" dirty="0">
                <a:effectLst/>
                <a:latin typeface="Times New Roman" panose="02020603050405020304" pitchFamily="18" charset="0"/>
                <a:ea typeface="PMingLiU" panose="02020500000000000000" pitchFamily="18" charset="-120"/>
              </a:rPr>
              <a:t>Q</a:t>
            </a:r>
            <a:r>
              <a:rPr lang="zh-TW" altLang="zh-CN" sz="1800" kern="100" dirty="0">
                <a:effectLst/>
                <a:latin typeface="Times New Roman" panose="02020603050405020304" pitchFamily="18" charset="0"/>
                <a:ea typeface="PMingLiU" panose="02020500000000000000" pitchFamily="18" charset="-120"/>
              </a:rPr>
              <a:t>。</a:t>
            </a:r>
            <a:endParaRPr lang="zh-CN" altLang="zh-CN" sz="1800" kern="100" dirty="0">
              <a:effectLst/>
              <a:latin typeface="Times New Roman" panose="02020603050405020304" pitchFamily="18" charset="0"/>
              <a:ea typeface="PMingLiU" panose="02020500000000000000" pitchFamily="18" charset="-120"/>
            </a:endParaRPr>
          </a:p>
          <a:p>
            <a:pPr lvl="1">
              <a:buFont typeface="+mj-lt"/>
              <a:buAutoNum type="alphaLcParenBoth"/>
              <a:tabLst>
                <a:tab pos="533400" algn="l"/>
              </a:tabLst>
            </a:pPr>
            <a:r>
              <a:rPr lang="en-US" altLang="zh-CN" sz="1800" kern="100" dirty="0">
                <a:effectLst/>
                <a:latin typeface="Times New Roman" panose="02020603050405020304" pitchFamily="18" charset="0"/>
                <a:ea typeface="PMingLiU" panose="02020500000000000000" pitchFamily="18" charset="-120"/>
              </a:rPr>
              <a:t>P</a:t>
            </a:r>
            <a:r>
              <a:rPr lang="zh-TW" altLang="zh-CN" sz="1800" kern="100" dirty="0">
                <a:effectLst/>
                <a:latin typeface="Times New Roman" panose="02020603050405020304" pitchFamily="18" charset="0"/>
                <a:ea typeface="PMingLiU" panose="02020500000000000000" pitchFamily="18" charset="-120"/>
              </a:rPr>
              <a:t>涵蕴</a:t>
            </a:r>
            <a:r>
              <a:rPr lang="en-US" altLang="zh-CN" sz="1800" kern="100" dirty="0">
                <a:effectLst/>
                <a:latin typeface="Times New Roman" panose="02020603050405020304" pitchFamily="18" charset="0"/>
                <a:ea typeface="PMingLiU" panose="02020500000000000000" pitchFamily="18" charset="-120"/>
              </a:rPr>
              <a:t>Q</a:t>
            </a:r>
            <a:r>
              <a:rPr lang="zh-TW" altLang="zh-CN" sz="1800" kern="100" dirty="0">
                <a:effectLst/>
                <a:latin typeface="Times New Roman" panose="02020603050405020304" pitchFamily="18" charset="0"/>
                <a:ea typeface="PMingLiU" panose="02020500000000000000" pitchFamily="18" charset="-120"/>
              </a:rPr>
              <a:t>；换言之</a:t>
            </a:r>
            <a:r>
              <a:rPr lang="zh-TW" altLang="zh-CN" sz="1800" kern="100" dirty="0">
                <a:latin typeface="Times New Roman" panose="02020603050405020304" pitchFamily="18" charset="0"/>
                <a:ea typeface="PMingLiU" panose="02020500000000000000" pitchFamily="18" charset="-120"/>
              </a:rPr>
              <a:t>，由</a:t>
            </a:r>
            <a:r>
              <a:rPr lang="en-US" altLang="zh-CN" sz="1800" kern="100" dirty="0">
                <a:latin typeface="Times New Roman" panose="02020603050405020304" pitchFamily="18" charset="0"/>
                <a:ea typeface="PMingLiU" panose="02020500000000000000" pitchFamily="18" charset="-120"/>
              </a:rPr>
              <a:t>P</a:t>
            </a:r>
            <a:r>
              <a:rPr lang="zh-TW" altLang="zh-CN" sz="1800" kern="100" dirty="0">
                <a:latin typeface="Times New Roman" panose="02020603050405020304" pitchFamily="18" charset="0"/>
                <a:ea typeface="PMingLiU" panose="02020500000000000000" pitchFamily="18" charset="-120"/>
              </a:rPr>
              <a:t>确实可</a:t>
            </a:r>
            <a:r>
              <a:rPr lang="zh-TW" altLang="en-US" sz="1800" kern="100" dirty="0">
                <a:latin typeface="Times New Roman" panose="02020603050405020304" pitchFamily="18" charset="0"/>
                <a:ea typeface="PMingLiU" panose="02020500000000000000" pitchFamily="18" charset="-120"/>
              </a:rPr>
              <a:t>以</a:t>
            </a:r>
            <a:r>
              <a:rPr lang="zh-TW" altLang="zh-CN" sz="1800" kern="100" dirty="0">
                <a:latin typeface="Times New Roman" panose="02020603050405020304" pitchFamily="18" charset="0"/>
                <a:ea typeface="PMingLiU" panose="02020500000000000000" pitchFamily="18" charset="-120"/>
              </a:rPr>
              <a:t>推</a:t>
            </a:r>
            <a:r>
              <a:rPr lang="zh-TW" altLang="en-US" sz="1800" kern="100" dirty="0">
                <a:latin typeface="Times New Roman" panose="02020603050405020304" pitchFamily="18" charset="0"/>
                <a:ea typeface="PMingLiU" panose="02020500000000000000" pitchFamily="18" charset="-120"/>
              </a:rPr>
              <a:t>论</a:t>
            </a:r>
            <a:r>
              <a:rPr lang="zh-TW" altLang="zh-CN" sz="1800" kern="100" dirty="0">
                <a:latin typeface="Times New Roman" panose="02020603050405020304" pitchFamily="18" charset="0"/>
                <a:ea typeface="PMingLiU" panose="02020500000000000000" pitchFamily="18" charset="-120"/>
              </a:rPr>
              <a:t>出</a:t>
            </a:r>
            <a:r>
              <a:rPr lang="en-US" altLang="zh-CN" sz="1800" kern="100" dirty="0">
                <a:effectLst/>
                <a:latin typeface="Times New Roman" panose="02020603050405020304" pitchFamily="18" charset="0"/>
                <a:ea typeface="PMingLiU" panose="02020500000000000000" pitchFamily="18" charset="-120"/>
              </a:rPr>
              <a:t>Q</a:t>
            </a:r>
            <a:r>
              <a:rPr lang="zh-TW" altLang="zh-CN" sz="1800" kern="100" dirty="0">
                <a:effectLst/>
                <a:latin typeface="Times New Roman" panose="02020603050405020304" pitchFamily="18" charset="0"/>
                <a:ea typeface="PMingLiU" panose="02020500000000000000" pitchFamily="18" charset="-120"/>
              </a:rPr>
              <a:t>。</a:t>
            </a:r>
            <a:endParaRPr lang="zh-CN" altLang="zh-CN" sz="1800" kern="100" dirty="0">
              <a:effectLst/>
              <a:latin typeface="Times New Roman" panose="02020603050405020304" pitchFamily="18" charset="0"/>
              <a:ea typeface="PMingLiU" panose="02020500000000000000" pitchFamily="18" charset="-120"/>
            </a:endParaRPr>
          </a:p>
          <a:p>
            <a:pPr marL="742950" lvl="1" indent="-285750">
              <a:buFont typeface="+mj-lt"/>
              <a:buAutoNum type="alphaLcParenBoth"/>
              <a:tabLst>
                <a:tab pos="533400" algn="l"/>
              </a:tabLst>
            </a:pPr>
            <a:r>
              <a:rPr lang="zh-TW" altLang="zh-CN" sz="1800" kern="100" dirty="0">
                <a:effectLst/>
                <a:latin typeface="Times New Roman" panose="02020603050405020304" pitchFamily="18" charset="0"/>
                <a:ea typeface="PMingLiU" panose="02020500000000000000" pitchFamily="18" charset="-120"/>
              </a:rPr>
              <a:t>因此，</a:t>
            </a:r>
            <a:r>
              <a:rPr lang="en-US" altLang="zh-CN" sz="1800" kern="100" dirty="0">
                <a:effectLst/>
                <a:latin typeface="Times New Roman" panose="02020603050405020304" pitchFamily="18" charset="0"/>
                <a:ea typeface="PMingLiU" panose="02020500000000000000" pitchFamily="18" charset="-120"/>
              </a:rPr>
              <a:t>P</a:t>
            </a:r>
            <a:r>
              <a:rPr lang="zh-TW" altLang="zh-CN" sz="1800" kern="100" dirty="0">
                <a:effectLst/>
                <a:latin typeface="Times New Roman" panose="02020603050405020304" pitchFamily="18" charset="0"/>
                <a:ea typeface="PMingLiU" panose="02020500000000000000" pitchFamily="18" charset="-120"/>
              </a:rPr>
              <a:t>使得</a:t>
            </a:r>
            <a:r>
              <a:rPr lang="en-US" altLang="zh-CN" sz="1800" kern="100" dirty="0">
                <a:effectLst/>
                <a:latin typeface="Times New Roman" panose="02020603050405020304" pitchFamily="18" charset="0"/>
                <a:ea typeface="PMingLiU" panose="02020500000000000000" pitchFamily="18" charset="-120"/>
              </a:rPr>
              <a:t>S</a:t>
            </a:r>
            <a:r>
              <a:rPr lang="zh-TW" altLang="zh-CN" sz="1800" kern="100" dirty="0">
                <a:effectLst/>
                <a:latin typeface="Times New Roman" panose="02020603050405020304" pitchFamily="18" charset="0"/>
                <a:ea typeface="PMingLiU" panose="02020500000000000000" pitchFamily="18" charset="-120"/>
              </a:rPr>
              <a:t>相信</a:t>
            </a:r>
            <a:r>
              <a:rPr lang="en-US" altLang="zh-CN" sz="1800" kern="100" dirty="0">
                <a:effectLst/>
                <a:latin typeface="Times New Roman" panose="02020603050405020304" pitchFamily="18" charset="0"/>
                <a:ea typeface="PMingLiU" panose="02020500000000000000" pitchFamily="18" charset="-120"/>
              </a:rPr>
              <a:t>Q</a:t>
            </a:r>
            <a:r>
              <a:rPr lang="zh-TW" altLang="zh-CN" sz="1800" kern="100" dirty="0">
                <a:effectLst/>
                <a:latin typeface="Times New Roman" panose="02020603050405020304" pitchFamily="18" charset="0"/>
                <a:ea typeface="PMingLiU" panose="02020500000000000000" pitchFamily="18" charset="-120"/>
              </a:rPr>
              <a:t>是可以得到辩护的。</a:t>
            </a:r>
            <a:endParaRPr lang="zh-CN" altLang="zh-CN" sz="1800" kern="100" dirty="0">
              <a:effectLst/>
              <a:latin typeface="Times New Roman" panose="02020603050405020304" pitchFamily="18" charset="0"/>
              <a:ea typeface="PMingLiU" panose="02020500000000000000" pitchFamily="18" charset="-120"/>
            </a:endParaRPr>
          </a:p>
          <a:p>
            <a:pPr marL="742950" lvl="1" indent="-285750">
              <a:buFont typeface="+mj-lt"/>
              <a:buAutoNum type="alphaLcParenBoth"/>
              <a:tabLst>
                <a:tab pos="533400" algn="l"/>
              </a:tabLst>
            </a:pPr>
            <a:r>
              <a:rPr lang="en-US" altLang="zh-CN" sz="1800" kern="100" dirty="0">
                <a:effectLst/>
                <a:latin typeface="Times New Roman" panose="02020603050405020304" pitchFamily="18" charset="0"/>
                <a:ea typeface="PMingLiU" panose="02020500000000000000" pitchFamily="18" charset="-120"/>
              </a:rPr>
              <a:t>P</a:t>
            </a:r>
            <a:r>
              <a:rPr lang="zh-TW" altLang="zh-CN" sz="1800" kern="100" dirty="0">
                <a:effectLst/>
                <a:latin typeface="Times New Roman" panose="02020603050405020304" pitchFamily="18" charset="0"/>
                <a:ea typeface="PMingLiU" panose="02020500000000000000" pitchFamily="18" charset="-120"/>
              </a:rPr>
              <a:t>为假。</a:t>
            </a:r>
            <a:endParaRPr lang="zh-CN" altLang="zh-CN" sz="1800" kern="100" dirty="0">
              <a:effectLst/>
              <a:latin typeface="Times New Roman" panose="02020603050405020304" pitchFamily="18" charset="0"/>
              <a:ea typeface="PMingLiU" panose="02020500000000000000" pitchFamily="18" charset="-120"/>
            </a:endParaRPr>
          </a:p>
          <a:p>
            <a:pPr marL="742950" lvl="1" indent="-285750">
              <a:buFont typeface="+mj-lt"/>
              <a:buAutoNum type="alphaLcParenBoth"/>
              <a:tabLst>
                <a:tab pos="533400" algn="l"/>
              </a:tabLst>
            </a:pPr>
            <a:r>
              <a:rPr lang="en-US" altLang="zh-CN" sz="1800" kern="100" dirty="0">
                <a:effectLst/>
                <a:latin typeface="Times New Roman" panose="02020603050405020304" pitchFamily="18" charset="0"/>
                <a:ea typeface="PMingLiU" panose="02020500000000000000" pitchFamily="18" charset="-120"/>
              </a:rPr>
              <a:t>Q</a:t>
            </a:r>
            <a:r>
              <a:rPr lang="zh-TW" altLang="zh-CN" sz="1800" kern="100" dirty="0">
                <a:effectLst/>
                <a:latin typeface="Times New Roman" panose="02020603050405020304" pitchFamily="18" charset="0"/>
                <a:ea typeface="PMingLiU" panose="02020500000000000000" pitchFamily="18" charset="-120"/>
              </a:rPr>
              <a:t>为真。</a:t>
            </a:r>
            <a:endParaRPr lang="zh-CN" altLang="zh-CN" sz="1800" kern="100" dirty="0">
              <a:effectLst/>
              <a:latin typeface="Times New Roman" panose="02020603050405020304" pitchFamily="18" charset="0"/>
              <a:ea typeface="PMingLiU" panose="02020500000000000000" pitchFamily="18" charset="-120"/>
            </a:endParaRPr>
          </a:p>
          <a:p>
            <a:pPr marL="742950" lvl="1" indent="-285750">
              <a:buFont typeface="+mj-lt"/>
              <a:buAutoNum type="alphaLcParenBoth"/>
              <a:tabLst>
                <a:tab pos="533400" algn="l"/>
              </a:tabLst>
            </a:pPr>
            <a:r>
              <a:rPr lang="zh-TW" altLang="zh-CN" sz="1800" kern="100" dirty="0">
                <a:effectLst/>
                <a:latin typeface="Times New Roman" panose="02020603050405020304" pitchFamily="18" charset="0"/>
                <a:ea typeface="PMingLiU" panose="02020500000000000000" pitchFamily="18" charset="-120"/>
              </a:rPr>
              <a:t>因此，</a:t>
            </a:r>
            <a:r>
              <a:rPr lang="en-US" altLang="zh-CN" sz="1800" kern="100" dirty="0">
                <a:effectLst/>
                <a:latin typeface="Times New Roman" panose="02020603050405020304" pitchFamily="18" charset="0"/>
                <a:ea typeface="PMingLiU" panose="02020500000000000000" pitchFamily="18" charset="-120"/>
              </a:rPr>
              <a:t>S</a:t>
            </a:r>
            <a:r>
              <a:rPr lang="zh-TW" altLang="zh-CN" sz="1800" kern="100" dirty="0">
                <a:effectLst/>
                <a:latin typeface="Times New Roman" panose="02020603050405020304" pitchFamily="18" charset="0"/>
                <a:ea typeface="PMingLiU" panose="02020500000000000000" pitchFamily="18" charset="-120"/>
              </a:rPr>
              <a:t>相信</a:t>
            </a:r>
            <a:r>
              <a:rPr lang="en-US" altLang="zh-CN" sz="1800" kern="100" dirty="0">
                <a:effectLst/>
                <a:latin typeface="Times New Roman" panose="02020603050405020304" pitchFamily="18" charset="0"/>
                <a:ea typeface="PMingLiU" panose="02020500000000000000" pitchFamily="18" charset="-120"/>
              </a:rPr>
              <a:t>Q</a:t>
            </a:r>
            <a:r>
              <a:rPr lang="zh-TW" altLang="zh-CN" sz="1800" kern="100" dirty="0">
                <a:effectLst/>
                <a:latin typeface="Times New Roman" panose="02020603050405020304" pitchFamily="18" charset="0"/>
                <a:ea typeface="PMingLiU" panose="02020500000000000000" pitchFamily="18" charset="-120"/>
              </a:rPr>
              <a:t>是可以得到辩护的，但</a:t>
            </a:r>
            <a:r>
              <a:rPr lang="en-US" altLang="zh-CN" sz="1800" kern="100" dirty="0">
                <a:effectLst/>
                <a:latin typeface="Times New Roman" panose="02020603050405020304" pitchFamily="18" charset="0"/>
                <a:ea typeface="PMingLiU" panose="02020500000000000000" pitchFamily="18" charset="-120"/>
              </a:rPr>
              <a:t>S</a:t>
            </a:r>
            <a:r>
              <a:rPr lang="zh-TW" altLang="zh-CN" sz="1800" kern="100" dirty="0">
                <a:effectLst/>
                <a:latin typeface="Times New Roman" panose="02020603050405020304" pitchFamily="18" charset="0"/>
                <a:ea typeface="PMingLiU" panose="02020500000000000000" pitchFamily="18" charset="-120"/>
              </a:rPr>
              <a:t>不知道</a:t>
            </a:r>
            <a:r>
              <a:rPr lang="en-US" altLang="zh-CN" sz="1800" kern="100" dirty="0">
                <a:effectLst/>
                <a:latin typeface="Times New Roman" panose="02020603050405020304" pitchFamily="18" charset="0"/>
                <a:ea typeface="PMingLiU" panose="02020500000000000000" pitchFamily="18" charset="-120"/>
              </a:rPr>
              <a:t>Q</a:t>
            </a:r>
            <a:r>
              <a:rPr lang="zh-TW" altLang="zh-CN" sz="1800" kern="100" dirty="0">
                <a:effectLst/>
                <a:latin typeface="Times New Roman" panose="02020603050405020304" pitchFamily="18" charset="0"/>
                <a:ea typeface="PMingLiU" panose="02020500000000000000" pitchFamily="18" charset="-120"/>
              </a:rPr>
              <a:t>。</a:t>
            </a:r>
            <a:endParaRPr lang="zh-CN" altLang="zh-CN" sz="1800" kern="100" dirty="0">
              <a:effectLst/>
              <a:latin typeface="Times New Roman" panose="02020603050405020304" pitchFamily="18" charset="0"/>
              <a:ea typeface="PMingLiU" panose="02020500000000000000" pitchFamily="18" charset="-120"/>
            </a:endParaRPr>
          </a:p>
          <a:p>
            <a:endParaRPr lang="zh-CN" altLang="en-US" dirty="0"/>
          </a:p>
        </p:txBody>
      </p:sp>
    </p:spTree>
    <p:extLst>
      <p:ext uri="{BB962C8B-B14F-4D97-AF65-F5344CB8AC3E}">
        <p14:creationId xmlns:p14="http://schemas.microsoft.com/office/powerpoint/2010/main" val="2824477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DA766-C1DE-4B3B-A717-15D7DACFA81C}"/>
              </a:ext>
            </a:extLst>
          </p:cNvPr>
          <p:cNvSpPr>
            <a:spLocks noGrp="1"/>
          </p:cNvSpPr>
          <p:nvPr>
            <p:ph type="title"/>
          </p:nvPr>
        </p:nvSpPr>
        <p:spPr/>
        <p:txBody>
          <a:bodyPr/>
          <a:lstStyle/>
          <a:p>
            <a:r>
              <a:rPr lang="zh-TW" altLang="en-US" b="1" dirty="0">
                <a:latin typeface="Times New Roman" panose="02020603050405020304" pitchFamily="18" charset="0"/>
                <a:ea typeface="PMingLiU" panose="02020500000000000000" pitchFamily="18" charset="-120"/>
                <a:cs typeface="Times New Roman" panose="02020603050405020304" pitchFamily="18" charset="0"/>
              </a:rPr>
              <a:t>乙</a:t>
            </a:r>
            <a:r>
              <a:rPr lang="zh-TW" altLang="en-US" b="1" dirty="0">
                <a:effectLst/>
                <a:latin typeface="Times New Roman" panose="02020603050405020304" pitchFamily="18" charset="0"/>
                <a:ea typeface="PMingLiU" panose="02020500000000000000" pitchFamily="18" charset="-120"/>
                <a:cs typeface="Times New Roman" panose="02020603050405020304" pitchFamily="18" charset="0"/>
              </a:rPr>
              <a:t>、</a:t>
            </a:r>
            <a:r>
              <a:rPr lang="zh-TW" altLang="zh-CN" b="1" dirty="0">
                <a:effectLst/>
                <a:latin typeface="Times New Roman" panose="02020603050405020304" pitchFamily="18" charset="0"/>
                <a:ea typeface="PMingLiU" panose="02020500000000000000" pitchFamily="18" charset="-120"/>
                <a:cs typeface="Times New Roman" panose="02020603050405020304" pitchFamily="18" charset="0"/>
              </a:rPr>
              <a:t>葛梯尔问题</a:t>
            </a:r>
            <a:endParaRPr lang="zh-CN" altLang="en-US" dirty="0"/>
          </a:p>
        </p:txBody>
      </p:sp>
      <p:sp>
        <p:nvSpPr>
          <p:cNvPr id="3" name="内容占位符 2">
            <a:extLst>
              <a:ext uri="{FF2B5EF4-FFF2-40B4-BE49-F238E27FC236}">
                <a16:creationId xmlns:a16="http://schemas.microsoft.com/office/drawing/2014/main" id="{92C19969-EC5D-4689-9524-FC0EBD0EF064}"/>
              </a:ext>
            </a:extLst>
          </p:cNvPr>
          <p:cNvSpPr>
            <a:spLocks noGrp="1"/>
          </p:cNvSpPr>
          <p:nvPr>
            <p:ph idx="1"/>
          </p:nvPr>
        </p:nvSpPr>
        <p:spPr>
          <a:xfrm>
            <a:off x="2592925" y="1712863"/>
            <a:ext cx="8879149" cy="3777622"/>
          </a:xfrm>
        </p:spPr>
        <p:txBody>
          <a:bodyPr/>
          <a:lstStyle/>
          <a:p>
            <a:r>
              <a:rPr lang="zh-TW" altLang="en-US" kern="100" dirty="0">
                <a:latin typeface="Times New Roman" panose="02020603050405020304" pitchFamily="18" charset="0"/>
                <a:ea typeface="PMingLiU" panose="02020500000000000000" pitchFamily="18" charset="-120"/>
              </a:rPr>
              <a:t>葛梯尔</a:t>
            </a:r>
            <a:r>
              <a:rPr lang="zh-TW" altLang="zh-CN" sz="1800" kern="100" dirty="0">
                <a:effectLst/>
                <a:latin typeface="Times New Roman" panose="02020603050405020304" pitchFamily="18" charset="0"/>
                <a:ea typeface="PMingLiU" panose="02020500000000000000" pitchFamily="18" charset="-120"/>
              </a:rPr>
              <a:t>反例可以成立，是假定了以下三个原则：</a:t>
            </a:r>
            <a:endParaRPr lang="zh-CN" altLang="zh-CN" sz="1800" kern="100" dirty="0">
              <a:effectLst/>
              <a:latin typeface="Times New Roman" panose="02020603050405020304" pitchFamily="18" charset="0"/>
              <a:ea typeface="PMingLiU" panose="02020500000000000000" pitchFamily="18" charset="-120"/>
            </a:endParaRPr>
          </a:p>
          <a:p>
            <a:pPr marL="400050" lvl="1" indent="0">
              <a:buNone/>
            </a:pPr>
            <a:r>
              <a:rPr lang="zh-TW" altLang="zh-CN" sz="1800" kern="100" dirty="0">
                <a:effectLst/>
                <a:latin typeface="Times New Roman" panose="02020603050405020304" pitchFamily="18" charset="0"/>
                <a:ea typeface="PMingLiU" panose="02020500000000000000" pitchFamily="18" charset="-120"/>
              </a:rPr>
              <a:t>原则</a:t>
            </a:r>
            <a:r>
              <a:rPr lang="en-US" altLang="zh-CN" sz="1800" kern="100" dirty="0">
                <a:effectLst/>
                <a:latin typeface="Times New Roman" panose="02020603050405020304" pitchFamily="18" charset="0"/>
                <a:ea typeface="PMingLiU" panose="02020500000000000000" pitchFamily="18" charset="-120"/>
              </a:rPr>
              <a:t>(A)</a:t>
            </a:r>
            <a:r>
              <a:rPr lang="zh-TW" altLang="zh-CN" sz="1800" kern="100" dirty="0">
                <a:effectLst/>
                <a:latin typeface="Times New Roman" panose="02020603050405020304" pitchFamily="18" charset="0"/>
                <a:ea typeface="PMingLiU" panose="02020500000000000000" pitchFamily="18" charset="-120"/>
              </a:rPr>
              <a:t>：</a:t>
            </a:r>
            <a:r>
              <a:rPr lang="en-US" altLang="zh-CN" sz="1800" kern="100" dirty="0">
                <a:effectLst/>
                <a:latin typeface="Times New Roman" panose="02020603050405020304" pitchFamily="18" charset="0"/>
                <a:ea typeface="PMingLiU" panose="02020500000000000000" pitchFamily="18" charset="-120"/>
              </a:rPr>
              <a:t>S</a:t>
            </a:r>
            <a:r>
              <a:rPr lang="zh-TW" altLang="zh-CN" sz="1800" kern="100" dirty="0">
                <a:effectLst/>
                <a:latin typeface="Times New Roman" panose="02020603050405020304" pitchFamily="18" charset="0"/>
                <a:ea typeface="PMingLiU" panose="02020500000000000000" pitchFamily="18" charset="-120"/>
              </a:rPr>
              <a:t>得到辩护地相信的命题</a:t>
            </a:r>
            <a:r>
              <a:rPr lang="en-US" altLang="zh-CN" sz="1800" kern="100" dirty="0">
                <a:effectLst/>
                <a:latin typeface="Times New Roman" panose="02020603050405020304" pitchFamily="18" charset="0"/>
                <a:ea typeface="PMingLiU" panose="02020500000000000000" pitchFamily="18" charset="-120"/>
              </a:rPr>
              <a:t>P</a:t>
            </a:r>
            <a:r>
              <a:rPr lang="zh-TW" altLang="zh-CN" sz="1800" kern="100" dirty="0">
                <a:effectLst/>
                <a:latin typeface="Times New Roman" panose="02020603050405020304" pitchFamily="18" charset="0"/>
                <a:ea typeface="PMingLiU" panose="02020500000000000000" pitchFamily="18" charset="-120"/>
              </a:rPr>
              <a:t>有可能为假。</a:t>
            </a:r>
            <a:r>
              <a:rPr lang="en-US" altLang="zh-CN" sz="1800" kern="100" dirty="0">
                <a:effectLst/>
                <a:latin typeface="Times New Roman" panose="02020603050405020304" pitchFamily="18" charset="0"/>
                <a:ea typeface="PMingLiU" panose="02020500000000000000" pitchFamily="18" charset="-120"/>
              </a:rPr>
              <a:t>(b</a:t>
            </a:r>
            <a:r>
              <a:rPr lang="zh-TW" altLang="zh-CN" sz="1800" kern="100" dirty="0">
                <a:effectLst/>
                <a:latin typeface="Times New Roman" panose="02020603050405020304" pitchFamily="18" charset="0"/>
                <a:ea typeface="PMingLiU" panose="02020500000000000000" pitchFamily="18" charset="-120"/>
              </a:rPr>
              <a:t>，</a:t>
            </a:r>
            <a:r>
              <a:rPr lang="en-US" altLang="zh-CN" sz="1800" kern="100" dirty="0">
                <a:effectLst/>
                <a:latin typeface="Times New Roman" panose="02020603050405020304" pitchFamily="18" charset="0"/>
                <a:ea typeface="PMingLiU" panose="02020500000000000000" pitchFamily="18" charset="-120"/>
              </a:rPr>
              <a:t>f</a:t>
            </a:r>
            <a:r>
              <a:rPr lang="zh-TW" altLang="zh-CN" sz="1800" kern="100" dirty="0">
                <a:effectLst/>
                <a:latin typeface="Times New Roman" panose="02020603050405020304" pitchFamily="18" charset="0"/>
                <a:ea typeface="PMingLiU" panose="02020500000000000000" pitchFamily="18" charset="-120"/>
              </a:rPr>
              <a:t>必定有一个为假，否则无法推</a:t>
            </a:r>
            <a:r>
              <a:rPr lang="zh-TW" altLang="en-US" sz="1800" kern="100" dirty="0">
                <a:effectLst/>
                <a:latin typeface="Times New Roman" panose="02020603050405020304" pitchFamily="18" charset="0"/>
                <a:ea typeface="PMingLiU" panose="02020500000000000000" pitchFamily="18" charset="-120"/>
              </a:rPr>
              <a:t>论</a:t>
            </a:r>
            <a:r>
              <a:rPr lang="zh-TW" altLang="zh-CN" sz="1800" kern="100" dirty="0">
                <a:effectLst/>
                <a:latin typeface="Times New Roman" panose="02020603050405020304" pitchFamily="18" charset="0"/>
                <a:ea typeface="PMingLiU" panose="02020500000000000000" pitchFamily="18" charset="-120"/>
              </a:rPr>
              <a:t>出</a:t>
            </a:r>
            <a:r>
              <a:rPr lang="en-US" altLang="zh-CN" sz="1800" kern="100" dirty="0">
                <a:effectLst/>
                <a:latin typeface="Times New Roman" panose="02020603050405020304" pitchFamily="18" charset="0"/>
                <a:ea typeface="PMingLiU" panose="02020500000000000000" pitchFamily="18" charset="-120"/>
              </a:rPr>
              <a:t>h</a:t>
            </a:r>
            <a:r>
              <a:rPr lang="zh-TW" altLang="zh-CN" sz="1800" kern="100" dirty="0">
                <a:effectLst/>
                <a:latin typeface="Times New Roman" panose="02020603050405020304" pitchFamily="18" charset="0"/>
                <a:ea typeface="PMingLiU" panose="02020500000000000000" pitchFamily="18" charset="-120"/>
              </a:rPr>
              <a:t>，因为</a:t>
            </a:r>
            <a:r>
              <a:rPr lang="en-US" altLang="zh-CN" sz="1800" kern="100" dirty="0">
                <a:effectLst/>
                <a:latin typeface="Times New Roman" panose="02020603050405020304" pitchFamily="18" charset="0"/>
                <a:ea typeface="PMingLiU" panose="02020500000000000000" pitchFamily="18" charset="-120"/>
              </a:rPr>
              <a:t>h</a:t>
            </a:r>
            <a:r>
              <a:rPr lang="zh-TW" altLang="zh-CN" sz="1800" kern="100" dirty="0">
                <a:effectLst/>
                <a:latin typeface="Times New Roman" panose="02020603050405020304" pitchFamily="18" charset="0"/>
                <a:ea typeface="PMingLiU" panose="02020500000000000000" pitchFamily="18" charset="-120"/>
              </a:rPr>
              <a:t>前半要求</a:t>
            </a:r>
            <a:r>
              <a:rPr lang="en-US" altLang="zh-CN" sz="1800" kern="100" dirty="0">
                <a:effectLst/>
                <a:latin typeface="Times New Roman" panose="02020603050405020304" pitchFamily="18" charset="0"/>
                <a:ea typeface="PMingLiU" panose="02020500000000000000" pitchFamily="18" charset="-120"/>
              </a:rPr>
              <a:t>b</a:t>
            </a:r>
            <a:r>
              <a:rPr lang="zh-TW" altLang="zh-CN" sz="1800" kern="100" dirty="0">
                <a:effectLst/>
                <a:latin typeface="Times New Roman" panose="02020603050405020304" pitchFamily="18" charset="0"/>
                <a:ea typeface="PMingLiU" panose="02020500000000000000" pitchFamily="18" charset="-120"/>
              </a:rPr>
              <a:t>，后半要求</a:t>
            </a:r>
            <a:r>
              <a:rPr lang="en-US" altLang="zh-CN" sz="1800" kern="100" dirty="0">
                <a:effectLst/>
                <a:latin typeface="Times New Roman" panose="02020603050405020304" pitchFamily="18" charset="0"/>
                <a:ea typeface="PMingLiU" panose="02020500000000000000" pitchFamily="18" charset="-120"/>
              </a:rPr>
              <a:t>f</a:t>
            </a:r>
            <a:r>
              <a:rPr lang="zh-TW" altLang="zh-CN" sz="1800" kern="100" dirty="0">
                <a:effectLst/>
                <a:latin typeface="Times New Roman" panose="02020603050405020304" pitchFamily="18" charset="0"/>
                <a:ea typeface="PMingLiU" panose="02020500000000000000" pitchFamily="18" charset="-120"/>
              </a:rPr>
              <a:t>。</a:t>
            </a:r>
            <a:r>
              <a:rPr lang="en-US" altLang="zh-CN" sz="1800" kern="100" dirty="0">
                <a:effectLst/>
                <a:latin typeface="Times New Roman" panose="02020603050405020304" pitchFamily="18" charset="0"/>
                <a:ea typeface="PMingLiU" panose="02020500000000000000" pitchFamily="18" charset="-120"/>
              </a:rPr>
              <a:t>)</a:t>
            </a:r>
            <a:endParaRPr lang="zh-CN" altLang="zh-CN" sz="1800" kern="100" dirty="0">
              <a:effectLst/>
              <a:latin typeface="Times New Roman" panose="02020603050405020304" pitchFamily="18" charset="0"/>
              <a:ea typeface="PMingLiU" panose="02020500000000000000" pitchFamily="18" charset="-120"/>
            </a:endParaRPr>
          </a:p>
          <a:p>
            <a:pPr marL="400050" lvl="1" indent="0">
              <a:buNone/>
            </a:pPr>
            <a:r>
              <a:rPr lang="zh-TW" altLang="zh-CN" sz="1800" kern="100" dirty="0">
                <a:effectLst/>
                <a:latin typeface="Times New Roman" panose="02020603050405020304" pitchFamily="18" charset="0"/>
                <a:ea typeface="PMingLiU" panose="02020500000000000000" pitchFamily="18" charset="-120"/>
              </a:rPr>
              <a:t>原则</a:t>
            </a:r>
            <a:r>
              <a:rPr lang="en-US" altLang="zh-CN" sz="1800" kern="100" dirty="0">
                <a:effectLst/>
                <a:latin typeface="Times New Roman" panose="02020603050405020304" pitchFamily="18" charset="0"/>
                <a:ea typeface="PMingLiU" panose="02020500000000000000" pitchFamily="18" charset="-120"/>
              </a:rPr>
              <a:t>(B)</a:t>
            </a:r>
            <a:r>
              <a:rPr lang="zh-TW" altLang="zh-CN" sz="1800" kern="100" dirty="0">
                <a:effectLst/>
                <a:latin typeface="Times New Roman" panose="02020603050405020304" pitchFamily="18" charset="0"/>
                <a:ea typeface="PMingLiU" panose="02020500000000000000" pitchFamily="18" charset="-120"/>
              </a:rPr>
              <a:t>：一个假的语句</a:t>
            </a:r>
            <a:r>
              <a:rPr lang="en-US" altLang="zh-CN" sz="1800" kern="100" dirty="0">
                <a:effectLst/>
                <a:latin typeface="Times New Roman" panose="02020603050405020304" pitchFamily="18" charset="0"/>
                <a:ea typeface="PMingLiU" panose="02020500000000000000" pitchFamily="18" charset="-120"/>
              </a:rPr>
              <a:t>P</a:t>
            </a:r>
            <a:r>
              <a:rPr lang="zh-TW" altLang="zh-CN" sz="1800" kern="100" dirty="0">
                <a:effectLst/>
                <a:latin typeface="Times New Roman" panose="02020603050405020304" pitchFamily="18" charset="0"/>
                <a:ea typeface="PMingLiU" panose="02020500000000000000" pitchFamily="18" charset="-120"/>
              </a:rPr>
              <a:t>，有可能提供辩护，使</a:t>
            </a:r>
            <a:r>
              <a:rPr lang="en-US" altLang="zh-CN" sz="1800" kern="100" dirty="0">
                <a:effectLst/>
                <a:latin typeface="Times New Roman" panose="02020603050405020304" pitchFamily="18" charset="0"/>
                <a:ea typeface="PMingLiU" panose="02020500000000000000" pitchFamily="18" charset="-120"/>
              </a:rPr>
              <a:t>S</a:t>
            </a:r>
            <a:r>
              <a:rPr lang="zh-TW" altLang="zh-CN" sz="1800" kern="100" dirty="0">
                <a:effectLst/>
                <a:latin typeface="Times New Roman" panose="02020603050405020304" pitchFamily="18" charset="0"/>
                <a:ea typeface="PMingLiU" panose="02020500000000000000" pitchFamily="18" charset="-120"/>
              </a:rPr>
              <a:t>相信另一语句</a:t>
            </a:r>
            <a:r>
              <a:rPr lang="en-US" altLang="zh-CN" sz="1800" kern="100" dirty="0">
                <a:effectLst/>
                <a:latin typeface="Times New Roman" panose="02020603050405020304" pitchFamily="18" charset="0"/>
                <a:ea typeface="PMingLiU" panose="02020500000000000000" pitchFamily="18" charset="-120"/>
              </a:rPr>
              <a:t>Q</a:t>
            </a:r>
            <a:r>
              <a:rPr lang="zh-TW" altLang="zh-CN" sz="1800" kern="100" dirty="0">
                <a:effectLst/>
                <a:latin typeface="Times New Roman" panose="02020603050405020304" pitchFamily="18" charset="0"/>
                <a:ea typeface="PMingLiU" panose="02020500000000000000" pitchFamily="18" charset="-120"/>
              </a:rPr>
              <a:t>。</a:t>
            </a:r>
            <a:r>
              <a:rPr lang="en-US" altLang="zh-CN" sz="1800" kern="100" dirty="0">
                <a:effectLst/>
                <a:latin typeface="Times New Roman" panose="02020603050405020304" pitchFamily="18" charset="0"/>
                <a:ea typeface="PMingLiU" panose="02020500000000000000" pitchFamily="18" charset="-120"/>
              </a:rPr>
              <a:t>(</a:t>
            </a:r>
            <a:r>
              <a:rPr lang="zh-TW" altLang="zh-CN" sz="1800" kern="100" dirty="0">
                <a:effectLst/>
                <a:latin typeface="Times New Roman" panose="02020603050405020304" pitchFamily="18" charset="0"/>
                <a:ea typeface="PMingLiU" panose="02020500000000000000" pitchFamily="18" charset="-120"/>
              </a:rPr>
              <a:t>如果只有真的语句才能提供辩护的理由，则</a:t>
            </a:r>
            <a:r>
              <a:rPr lang="en-US" altLang="zh-CN" sz="1800" kern="100" dirty="0">
                <a:effectLst/>
                <a:latin typeface="Times New Roman" panose="02020603050405020304" pitchFamily="18" charset="0"/>
                <a:ea typeface="PMingLiU" panose="02020500000000000000" pitchFamily="18" charset="-120"/>
              </a:rPr>
              <a:t>e</a:t>
            </a:r>
            <a:r>
              <a:rPr lang="zh-TW" altLang="zh-CN" sz="1800" kern="100" dirty="0">
                <a:effectLst/>
                <a:latin typeface="Times New Roman" panose="02020603050405020304" pitchFamily="18" charset="0"/>
                <a:ea typeface="PMingLiU" panose="02020500000000000000" pitchFamily="18" charset="-120"/>
              </a:rPr>
              <a:t>、</a:t>
            </a:r>
            <a:r>
              <a:rPr lang="en-US" altLang="zh-CN" sz="1800" kern="100" dirty="0">
                <a:effectLst/>
                <a:latin typeface="Times New Roman" panose="02020603050405020304" pitchFamily="18" charset="0"/>
                <a:ea typeface="PMingLiU" panose="02020500000000000000" pitchFamily="18" charset="-120"/>
              </a:rPr>
              <a:t>f</a:t>
            </a:r>
            <a:r>
              <a:rPr lang="zh-TW" altLang="zh-CN" sz="1800" kern="100" dirty="0">
                <a:effectLst/>
                <a:latin typeface="Times New Roman" panose="02020603050405020304" pitchFamily="18" charset="0"/>
                <a:ea typeface="PMingLiU" panose="02020500000000000000" pitchFamily="18" charset="-120"/>
              </a:rPr>
              <a:t>必有一个为假，否则无法推</a:t>
            </a:r>
            <a:r>
              <a:rPr lang="zh-TW" altLang="en-US" sz="1800" kern="100" dirty="0">
                <a:effectLst/>
                <a:latin typeface="Times New Roman" panose="02020603050405020304" pitchFamily="18" charset="0"/>
                <a:ea typeface="PMingLiU" panose="02020500000000000000" pitchFamily="18" charset="-120"/>
              </a:rPr>
              <a:t>论</a:t>
            </a:r>
            <a:r>
              <a:rPr lang="zh-TW" altLang="zh-CN" sz="1800" kern="100" dirty="0">
                <a:effectLst/>
                <a:latin typeface="Times New Roman" panose="02020603050405020304" pitchFamily="18" charset="0"/>
                <a:ea typeface="PMingLiU" panose="02020500000000000000" pitchFamily="18" charset="-120"/>
              </a:rPr>
              <a:t>出</a:t>
            </a:r>
            <a:r>
              <a:rPr lang="en-US" altLang="zh-CN" sz="1800" kern="100" dirty="0">
                <a:effectLst/>
                <a:latin typeface="Times New Roman" panose="02020603050405020304" pitchFamily="18" charset="0"/>
                <a:ea typeface="PMingLiU" panose="02020500000000000000" pitchFamily="18" charset="-120"/>
              </a:rPr>
              <a:t>h</a:t>
            </a:r>
            <a:r>
              <a:rPr lang="zh-TW" altLang="zh-CN" sz="1800" kern="100" dirty="0">
                <a:effectLst/>
                <a:latin typeface="Times New Roman" panose="02020603050405020304" pitchFamily="18" charset="0"/>
                <a:ea typeface="PMingLiU" panose="02020500000000000000" pitchFamily="18" charset="-120"/>
              </a:rPr>
              <a:t>。</a:t>
            </a:r>
            <a:r>
              <a:rPr lang="en-US" altLang="zh-CN" sz="1800" kern="100" dirty="0">
                <a:effectLst/>
                <a:latin typeface="Times New Roman" panose="02020603050405020304" pitchFamily="18" charset="0"/>
                <a:ea typeface="PMingLiU" panose="02020500000000000000" pitchFamily="18" charset="-120"/>
              </a:rPr>
              <a:t>)</a:t>
            </a:r>
            <a:endParaRPr lang="zh-CN" altLang="zh-CN" sz="1800" kern="100" dirty="0">
              <a:effectLst/>
              <a:latin typeface="Times New Roman" panose="02020603050405020304" pitchFamily="18" charset="0"/>
              <a:ea typeface="PMingLiU" panose="02020500000000000000" pitchFamily="18" charset="-120"/>
            </a:endParaRPr>
          </a:p>
          <a:p>
            <a:pPr marL="400050" lvl="1" indent="0">
              <a:buNone/>
            </a:pPr>
            <a:r>
              <a:rPr lang="zh-TW" altLang="zh-CN" sz="1800" kern="100" dirty="0">
                <a:effectLst/>
                <a:latin typeface="Times New Roman" panose="02020603050405020304" pitchFamily="18" charset="0"/>
                <a:ea typeface="PMingLiU" panose="02020500000000000000" pitchFamily="18" charset="-120"/>
              </a:rPr>
              <a:t>原则</a:t>
            </a:r>
            <a:r>
              <a:rPr lang="en-US" altLang="zh-CN" sz="1800" kern="100" dirty="0">
                <a:effectLst/>
                <a:latin typeface="Times New Roman" panose="02020603050405020304" pitchFamily="18" charset="0"/>
                <a:ea typeface="PMingLiU" panose="02020500000000000000" pitchFamily="18" charset="-120"/>
              </a:rPr>
              <a:t>(C)</a:t>
            </a:r>
            <a:r>
              <a:rPr lang="zh-TW" altLang="zh-CN" sz="1800" kern="100" dirty="0">
                <a:effectLst/>
                <a:latin typeface="Times New Roman" panose="02020603050405020304" pitchFamily="18" charset="0"/>
                <a:ea typeface="PMingLiU" panose="02020500000000000000" pitchFamily="18" charset="-120"/>
              </a:rPr>
              <a:t>：</a:t>
            </a:r>
            <a:r>
              <a:rPr lang="zh-TW" altLang="en-US" sz="1800" kern="100" dirty="0">
                <a:effectLst/>
                <a:latin typeface="Times New Roman" panose="02020603050405020304" pitchFamily="18" charset="0"/>
                <a:ea typeface="PMingLiU" panose="02020500000000000000" pitchFamily="18" charset="-120"/>
              </a:rPr>
              <a:t>如果</a:t>
            </a:r>
            <a:r>
              <a:rPr lang="en-US" altLang="zh-CN" sz="1800" kern="100" dirty="0">
                <a:effectLst/>
                <a:latin typeface="Times New Roman" panose="02020603050405020304" pitchFamily="18" charset="0"/>
                <a:ea typeface="PMingLiU" panose="02020500000000000000" pitchFamily="18" charset="-120"/>
              </a:rPr>
              <a:t>S</a:t>
            </a:r>
            <a:r>
              <a:rPr lang="zh-TW" altLang="zh-CN" sz="1800" kern="100" dirty="0">
                <a:effectLst/>
                <a:latin typeface="Times New Roman" panose="02020603050405020304" pitchFamily="18" charset="0"/>
                <a:ea typeface="PMingLiU" panose="02020500000000000000" pitchFamily="18" charset="-120"/>
              </a:rPr>
              <a:t>相信</a:t>
            </a:r>
            <a:r>
              <a:rPr lang="en-US" altLang="zh-CN" sz="1800" kern="100" dirty="0">
                <a:effectLst/>
                <a:latin typeface="Times New Roman" panose="02020603050405020304" pitchFamily="18" charset="0"/>
                <a:ea typeface="PMingLiU" panose="02020500000000000000" pitchFamily="18" charset="-120"/>
              </a:rPr>
              <a:t>P</a:t>
            </a:r>
            <a:r>
              <a:rPr lang="zh-TW" altLang="zh-CN" sz="1800" kern="100" dirty="0">
                <a:effectLst/>
                <a:latin typeface="Times New Roman" panose="02020603050405020304" pitchFamily="18" charset="0"/>
                <a:ea typeface="PMingLiU" panose="02020500000000000000" pitchFamily="18" charset="-120"/>
              </a:rPr>
              <a:t>是得到了辩护的，</a:t>
            </a:r>
            <a:r>
              <a:rPr lang="zh-TW" altLang="en-US" sz="1800" kern="100" dirty="0">
                <a:effectLst/>
                <a:latin typeface="Times New Roman" panose="02020603050405020304" pitchFamily="18" charset="0"/>
                <a:ea typeface="PMingLiU" panose="02020500000000000000" pitchFamily="18" charset="-120"/>
              </a:rPr>
              <a:t>而</a:t>
            </a:r>
            <a:r>
              <a:rPr lang="zh-TW" altLang="zh-CN" sz="1800" kern="100" dirty="0">
                <a:effectLst/>
                <a:latin typeface="Times New Roman" panose="02020603050405020304" pitchFamily="18" charset="0"/>
                <a:ea typeface="PMingLiU" panose="02020500000000000000" pitchFamily="18" charset="-120"/>
              </a:rPr>
              <a:t>且由</a:t>
            </a:r>
            <a:r>
              <a:rPr lang="en-US" altLang="zh-CN" sz="1800" kern="100" dirty="0">
                <a:effectLst/>
                <a:latin typeface="Times New Roman" panose="02020603050405020304" pitchFamily="18" charset="0"/>
                <a:ea typeface="PMingLiU" panose="02020500000000000000" pitchFamily="18" charset="-120"/>
              </a:rPr>
              <a:t>P</a:t>
            </a:r>
            <a:r>
              <a:rPr lang="zh-TW" altLang="zh-CN" sz="1800" kern="100" dirty="0">
                <a:effectLst/>
                <a:latin typeface="Times New Roman" panose="02020603050405020304" pitchFamily="18" charset="0"/>
                <a:ea typeface="PMingLiU" panose="02020500000000000000" pitchFamily="18" charset="-120"/>
              </a:rPr>
              <a:t>正确地推出</a:t>
            </a:r>
            <a:r>
              <a:rPr lang="en-US" altLang="zh-CN" sz="1800" kern="100" dirty="0">
                <a:effectLst/>
                <a:latin typeface="Times New Roman" panose="02020603050405020304" pitchFamily="18" charset="0"/>
                <a:ea typeface="PMingLiU" panose="02020500000000000000" pitchFamily="18" charset="-120"/>
              </a:rPr>
              <a:t>Q</a:t>
            </a:r>
            <a:r>
              <a:rPr lang="zh-TW" altLang="zh-CN" sz="1800" kern="100" dirty="0">
                <a:effectLst/>
                <a:latin typeface="Times New Roman" panose="02020603050405020304" pitchFamily="18" charset="0"/>
                <a:ea typeface="PMingLiU" panose="02020500000000000000" pitchFamily="18" charset="-120"/>
              </a:rPr>
              <a:t>，则</a:t>
            </a:r>
            <a:r>
              <a:rPr lang="en-US" altLang="zh-CN" sz="1800" kern="100" dirty="0">
                <a:effectLst/>
                <a:latin typeface="Times New Roman" panose="02020603050405020304" pitchFamily="18" charset="0"/>
                <a:ea typeface="PMingLiU" panose="02020500000000000000" pitchFamily="18" charset="-120"/>
              </a:rPr>
              <a:t>S</a:t>
            </a:r>
            <a:r>
              <a:rPr lang="zh-TW" altLang="zh-CN" sz="1800" kern="100" dirty="0">
                <a:effectLst/>
                <a:latin typeface="Times New Roman" panose="02020603050405020304" pitchFamily="18" charset="0"/>
                <a:ea typeface="PMingLiU" panose="02020500000000000000" pitchFamily="18" charset="-120"/>
              </a:rPr>
              <a:t>相信</a:t>
            </a:r>
            <a:r>
              <a:rPr lang="en-US" altLang="zh-CN" sz="1800" kern="100" dirty="0">
                <a:effectLst/>
                <a:latin typeface="Times New Roman" panose="02020603050405020304" pitchFamily="18" charset="0"/>
                <a:ea typeface="PMingLiU" panose="02020500000000000000" pitchFamily="18" charset="-120"/>
              </a:rPr>
              <a:t>Q</a:t>
            </a:r>
            <a:r>
              <a:rPr lang="zh-TW" altLang="zh-CN" sz="1800" kern="100" dirty="0">
                <a:effectLst/>
                <a:latin typeface="Times New Roman" panose="02020603050405020304" pitchFamily="18" charset="0"/>
                <a:ea typeface="PMingLiU" panose="02020500000000000000" pitchFamily="18" charset="-120"/>
              </a:rPr>
              <a:t>也是得到了辩护的。</a:t>
            </a:r>
            <a:endParaRPr lang="zh-CN" altLang="zh-CN" sz="1800" kern="100" dirty="0">
              <a:effectLst/>
              <a:latin typeface="Times New Roman" panose="02020603050405020304" pitchFamily="18" charset="0"/>
              <a:ea typeface="PMingLiU" panose="02020500000000000000" pitchFamily="18" charset="-120"/>
            </a:endParaRPr>
          </a:p>
          <a:p>
            <a:endParaRPr lang="zh-CN" altLang="en-US" dirty="0"/>
          </a:p>
        </p:txBody>
      </p:sp>
    </p:spTree>
    <p:extLst>
      <p:ext uri="{BB962C8B-B14F-4D97-AF65-F5344CB8AC3E}">
        <p14:creationId xmlns:p14="http://schemas.microsoft.com/office/powerpoint/2010/main" val="2505152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CC37D4-9032-4499-B81D-E843E0F06F32}"/>
              </a:ext>
            </a:extLst>
          </p:cNvPr>
          <p:cNvSpPr>
            <a:spLocks noGrp="1"/>
          </p:cNvSpPr>
          <p:nvPr>
            <p:ph type="title"/>
          </p:nvPr>
        </p:nvSpPr>
        <p:spPr/>
        <p:txBody>
          <a:bodyPr>
            <a:normAutofit/>
          </a:bodyPr>
          <a:lstStyle/>
          <a:p>
            <a:r>
              <a:rPr lang="zh-TW" altLang="en-US" b="1" dirty="0">
                <a:effectLst/>
                <a:latin typeface="Times New Roman" panose="02020603050405020304" pitchFamily="18" charset="0"/>
                <a:ea typeface="PMingLiU" panose="02020500000000000000" pitchFamily="18" charset="-120"/>
                <a:cs typeface="Times New Roman" panose="02020603050405020304" pitchFamily="18" charset="0"/>
              </a:rPr>
              <a:t>丙、</a:t>
            </a:r>
            <a:r>
              <a:rPr lang="zh-TW" altLang="zh-CN" b="1" dirty="0">
                <a:effectLst/>
                <a:latin typeface="Times New Roman" panose="02020603050405020304" pitchFamily="18" charset="0"/>
                <a:ea typeface="PMingLiU" panose="02020500000000000000" pitchFamily="18" charset="-120"/>
                <a:cs typeface="Times New Roman" panose="02020603050405020304" pitchFamily="18" charset="0"/>
              </a:rPr>
              <a:t>回应</a:t>
            </a:r>
            <a:r>
              <a:rPr lang="zh-TW" altLang="en-US" b="1" dirty="0">
                <a:effectLst/>
                <a:latin typeface="Times New Roman" panose="02020603050405020304" pitchFamily="18" charset="0"/>
                <a:ea typeface="PMingLiU" panose="02020500000000000000" pitchFamily="18" charset="-120"/>
                <a:cs typeface="Times New Roman" panose="02020603050405020304" pitchFamily="18" charset="0"/>
              </a:rPr>
              <a:t>：否定构成反例</a:t>
            </a:r>
            <a:endParaRPr lang="zh-CN" altLang="en-US" dirty="0"/>
          </a:p>
        </p:txBody>
      </p:sp>
      <p:sp>
        <p:nvSpPr>
          <p:cNvPr id="3" name="内容占位符 2">
            <a:extLst>
              <a:ext uri="{FF2B5EF4-FFF2-40B4-BE49-F238E27FC236}">
                <a16:creationId xmlns:a16="http://schemas.microsoft.com/office/drawing/2014/main" id="{65A956BB-2EDA-4DB0-BB2A-479F10B61208}"/>
              </a:ext>
            </a:extLst>
          </p:cNvPr>
          <p:cNvSpPr>
            <a:spLocks noGrp="1"/>
          </p:cNvSpPr>
          <p:nvPr>
            <p:ph idx="1"/>
          </p:nvPr>
        </p:nvSpPr>
        <p:spPr>
          <a:xfrm>
            <a:off x="2589212" y="1712864"/>
            <a:ext cx="8915400" cy="3777622"/>
          </a:xfrm>
        </p:spPr>
        <p:txBody>
          <a:bodyPr>
            <a:normAutofit/>
          </a:bodyPr>
          <a:lstStyle/>
          <a:p>
            <a:r>
              <a:rPr lang="zh-TW" altLang="zh-CN" kern="100" dirty="0">
                <a:effectLst/>
                <a:latin typeface="Times New Roman" panose="02020603050405020304" pitchFamily="18" charset="0"/>
                <a:ea typeface="PMingLiU" panose="02020500000000000000" pitchFamily="18" charset="-120"/>
              </a:rPr>
              <a:t>否定</a:t>
            </a:r>
            <a:r>
              <a:rPr lang="zh-TW" altLang="en-US" kern="100" dirty="0">
                <a:latin typeface="Times New Roman" panose="02020603050405020304" pitchFamily="18" charset="0"/>
                <a:ea typeface="PMingLiU" panose="02020500000000000000" pitchFamily="18" charset="-120"/>
              </a:rPr>
              <a:t>葛梯尔</a:t>
            </a:r>
            <a:r>
              <a:rPr lang="zh-TW" altLang="zh-CN" kern="100" dirty="0">
                <a:effectLst/>
                <a:latin typeface="Times New Roman" panose="02020603050405020304" pitchFamily="18" charset="0"/>
                <a:ea typeface="PMingLiU" panose="02020500000000000000" pitchFamily="18" charset="-120"/>
              </a:rPr>
              <a:t>的</a:t>
            </a:r>
            <a:r>
              <a:rPr lang="zh-TW" altLang="en-US" kern="100" dirty="0">
                <a:effectLst/>
                <a:latin typeface="Times New Roman" panose="02020603050405020304" pitchFamily="18" charset="0"/>
                <a:ea typeface="PMingLiU" panose="02020500000000000000" pitchFamily="18" charset="-120"/>
              </a:rPr>
              <a:t>两个</a:t>
            </a:r>
            <a:r>
              <a:rPr lang="zh-TW" altLang="zh-CN" kern="100" dirty="0">
                <a:effectLst/>
                <a:latin typeface="Times New Roman" panose="02020603050405020304" pitchFamily="18" charset="0"/>
                <a:ea typeface="PMingLiU" panose="02020500000000000000" pitchFamily="18" charset="-120"/>
              </a:rPr>
              <a:t>例子，构成传统</a:t>
            </a:r>
            <a:r>
              <a:rPr lang="zh-TW" altLang="en-US" kern="100" dirty="0">
                <a:effectLst/>
                <a:latin typeface="Times New Roman" panose="02020603050405020304" pitchFamily="18" charset="0"/>
                <a:ea typeface="PMingLiU" panose="02020500000000000000" pitchFamily="18" charset="-120"/>
              </a:rPr>
              <a:t>对知识</a:t>
            </a:r>
            <a:r>
              <a:rPr lang="zh-TW" altLang="zh-CN" kern="100" dirty="0">
                <a:effectLst/>
                <a:latin typeface="Times New Roman" panose="02020603050405020304" pitchFamily="18" charset="0"/>
                <a:ea typeface="PMingLiU" panose="02020500000000000000" pitchFamily="18" charset="-120"/>
              </a:rPr>
              <a:t>分析的反例。</a:t>
            </a:r>
            <a:endParaRPr lang="en-US" altLang="zh-TW" kern="100" dirty="0">
              <a:effectLst/>
              <a:latin typeface="Times New Roman" panose="02020603050405020304" pitchFamily="18" charset="0"/>
              <a:ea typeface="PMingLiU" panose="02020500000000000000" pitchFamily="18" charset="-120"/>
            </a:endParaRPr>
          </a:p>
          <a:p>
            <a:r>
              <a:rPr lang="zh-TW" altLang="zh-CN" kern="100" dirty="0">
                <a:effectLst/>
                <a:latin typeface="Times New Roman" panose="02020603050405020304" pitchFamily="18" charset="0"/>
                <a:ea typeface="PMingLiU" panose="02020500000000000000" pitchFamily="18" charset="-120"/>
              </a:rPr>
              <a:t>原则</a:t>
            </a:r>
            <a:r>
              <a:rPr lang="en-US" altLang="zh-CN" kern="100" dirty="0">
                <a:effectLst/>
                <a:latin typeface="Times New Roman" panose="02020603050405020304" pitchFamily="18" charset="0"/>
                <a:ea typeface="PMingLiU" panose="02020500000000000000" pitchFamily="18" charset="-120"/>
              </a:rPr>
              <a:t>A</a:t>
            </a:r>
            <a:r>
              <a:rPr lang="zh-TW" altLang="zh-CN" kern="100" dirty="0">
                <a:effectLst/>
                <a:latin typeface="Times New Roman" panose="02020603050405020304" pitchFamily="18" charset="0"/>
                <a:ea typeface="PMingLiU" panose="02020500000000000000" pitchFamily="18" charset="-120"/>
              </a:rPr>
              <a:t>和</a:t>
            </a:r>
            <a:r>
              <a:rPr lang="en-US" altLang="zh-CN" kern="100" dirty="0">
                <a:effectLst/>
                <a:latin typeface="Times New Roman" panose="02020603050405020304" pitchFamily="18" charset="0"/>
                <a:ea typeface="PMingLiU" panose="02020500000000000000" pitchFamily="18" charset="-120"/>
              </a:rPr>
              <a:t>C</a:t>
            </a:r>
            <a:r>
              <a:rPr lang="zh-TW" altLang="zh-CN" kern="100" dirty="0">
                <a:effectLst/>
                <a:latin typeface="Times New Roman" panose="02020603050405020304" pitchFamily="18" charset="0"/>
                <a:ea typeface="PMingLiU" panose="02020500000000000000" pitchFamily="18" charset="-120"/>
              </a:rPr>
              <a:t>都有人提出反对，但很难成立。</a:t>
            </a:r>
            <a:endParaRPr lang="zh-CN" altLang="zh-CN" kern="100" dirty="0">
              <a:effectLst/>
              <a:latin typeface="Times New Roman" panose="02020603050405020304" pitchFamily="18" charset="0"/>
              <a:ea typeface="PMingLiU" panose="02020500000000000000" pitchFamily="18" charset="-120"/>
            </a:endParaRPr>
          </a:p>
          <a:p>
            <a:r>
              <a:rPr lang="zh-TW" altLang="zh-CN" kern="100" dirty="0">
                <a:effectLst/>
                <a:latin typeface="Times New Roman" panose="02020603050405020304" pitchFamily="18" charset="0"/>
                <a:ea typeface="PMingLiU" panose="02020500000000000000" pitchFamily="18" charset="-120"/>
              </a:rPr>
              <a:t>对</a:t>
            </a:r>
            <a:r>
              <a:rPr lang="zh-TW" altLang="en-US" kern="100" dirty="0">
                <a:effectLst/>
                <a:latin typeface="Times New Roman" panose="02020603050405020304" pitchFamily="18" charset="0"/>
                <a:ea typeface="PMingLiU" panose="02020500000000000000" pitchFamily="18" charset="-120"/>
              </a:rPr>
              <a:t>原则</a:t>
            </a:r>
            <a:r>
              <a:rPr lang="en-US" altLang="zh-CN" kern="100" dirty="0">
                <a:effectLst/>
                <a:latin typeface="Times New Roman" panose="02020603050405020304" pitchFamily="18" charset="0"/>
                <a:ea typeface="PMingLiU" panose="02020500000000000000" pitchFamily="18" charset="-120"/>
              </a:rPr>
              <a:t>A</a:t>
            </a:r>
            <a:r>
              <a:rPr lang="zh-TW" altLang="zh-CN" kern="100" dirty="0">
                <a:effectLst/>
                <a:latin typeface="Times New Roman" panose="02020603050405020304" pitchFamily="18" charset="0"/>
                <a:ea typeface="PMingLiU" panose="02020500000000000000" pitchFamily="18" charset="-120"/>
              </a:rPr>
              <a:t>而言，我们有不少的经验知识初时是得到辩护的，但却最终发现为假。</a:t>
            </a:r>
            <a:r>
              <a:rPr lang="zh-TW" altLang="en-US" kern="100" dirty="0">
                <a:effectLst/>
                <a:latin typeface="Times New Roman" panose="02020603050405020304" pitchFamily="18" charset="0"/>
                <a:ea typeface="PMingLiU" panose="02020500000000000000" pitchFamily="18" charset="-120"/>
              </a:rPr>
              <a:t>例如牛顿的定律。</a:t>
            </a:r>
            <a:endParaRPr lang="zh-CN" altLang="zh-CN" kern="100" dirty="0">
              <a:effectLst/>
              <a:latin typeface="Times New Roman" panose="02020603050405020304" pitchFamily="18" charset="0"/>
              <a:ea typeface="PMingLiU" panose="02020500000000000000" pitchFamily="18" charset="-120"/>
            </a:endParaRPr>
          </a:p>
          <a:p>
            <a:pPr marL="742950" lvl="1" indent="-285750">
              <a:buFont typeface="+mj-lt"/>
              <a:buAutoNum type="arabicPeriod"/>
              <a:tabLst>
                <a:tab pos="552450" algn="l"/>
              </a:tabLst>
            </a:pPr>
            <a:r>
              <a:rPr lang="en-US" altLang="zh-TW" sz="1800" kern="100" dirty="0">
                <a:latin typeface="Times New Roman" panose="02020603050405020304" pitchFamily="18" charset="0"/>
                <a:ea typeface="PMingLiU" panose="02020500000000000000" pitchFamily="18" charset="-120"/>
                <a:cs typeface="Times New Roman" panose="02020603050405020304" pitchFamily="18" charset="0"/>
              </a:rPr>
              <a:t>“</a:t>
            </a:r>
            <a:r>
              <a:rPr lang="zh-TW" altLang="zh-CN" sz="1800" kern="100" dirty="0">
                <a:effectLst/>
                <a:latin typeface="Times New Roman" panose="02020603050405020304" pitchFamily="18" charset="0"/>
                <a:ea typeface="PMingLiU" panose="02020500000000000000" pitchFamily="18" charset="-120"/>
                <a:cs typeface="Times New Roman" panose="02020603050405020304" pitchFamily="18" charset="0"/>
              </a:rPr>
              <a:t>真</a:t>
            </a:r>
            <a:r>
              <a:rPr lang="en-US" altLang="zh-TW" sz="1800" kern="100" dirty="0">
                <a:effectLst/>
                <a:latin typeface="Times New Roman" panose="02020603050405020304" pitchFamily="18" charset="0"/>
                <a:ea typeface="PMingLiU" panose="02020500000000000000" pitchFamily="18" charset="-120"/>
                <a:cs typeface="Times New Roman" panose="02020603050405020304" pitchFamily="18" charset="0"/>
              </a:rPr>
              <a:t>”</a:t>
            </a:r>
            <a:r>
              <a:rPr lang="en-US"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zh-TW" altLang="zh-CN" sz="1800" kern="100" dirty="0">
                <a:effectLst/>
                <a:latin typeface="Times New Roman" panose="02020603050405020304" pitchFamily="18" charset="0"/>
                <a:ea typeface="PMingLiU" panose="02020500000000000000" pitchFamily="18" charset="-120"/>
                <a:cs typeface="Times New Roman" panose="02020603050405020304" pitchFamily="18" charset="0"/>
              </a:rPr>
              <a:t>知识</a:t>
            </a:r>
            <a:r>
              <a:rPr lang="en-US"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zh-TW" altLang="zh-CN" sz="1800" kern="100" dirty="0">
                <a:effectLst/>
                <a:latin typeface="Times New Roman" panose="02020603050405020304" pitchFamily="18" charset="0"/>
                <a:ea typeface="PMingLiU" panose="02020500000000000000" pitchFamily="18" charset="-120"/>
                <a:cs typeface="Times New Roman" panose="02020603050405020304" pitchFamily="18" charset="0"/>
              </a:rPr>
              <a:t>与得到</a:t>
            </a:r>
            <a:r>
              <a:rPr lang="en-US" altLang="zh-TW" sz="1800" kern="100" dirty="0">
                <a:latin typeface="Times New Roman" panose="02020603050405020304" pitchFamily="18" charset="0"/>
                <a:ea typeface="PMingLiU" panose="02020500000000000000" pitchFamily="18" charset="-120"/>
                <a:cs typeface="Times New Roman" panose="02020603050405020304" pitchFamily="18" charset="0"/>
              </a:rPr>
              <a:t> “</a:t>
            </a:r>
            <a:r>
              <a:rPr lang="zh-TW" altLang="zh-CN" sz="1800" kern="100" dirty="0">
                <a:effectLst/>
                <a:latin typeface="Times New Roman" panose="02020603050405020304" pitchFamily="18" charset="0"/>
                <a:ea typeface="PMingLiU" panose="02020500000000000000" pitchFamily="18" charset="-120"/>
                <a:cs typeface="Times New Roman" panose="02020603050405020304" pitchFamily="18" charset="0"/>
              </a:rPr>
              <a:t>辩护</a:t>
            </a:r>
            <a:r>
              <a:rPr lang="en-US" altLang="zh-TW" sz="1800" kern="100" dirty="0">
                <a:effectLst/>
                <a:latin typeface="Times New Roman" panose="02020603050405020304" pitchFamily="18" charset="0"/>
                <a:ea typeface="PMingLiU" panose="02020500000000000000" pitchFamily="18" charset="-120"/>
                <a:cs typeface="Times New Roman" panose="02020603050405020304" pitchFamily="18" charset="0"/>
              </a:rPr>
              <a:t>” </a:t>
            </a:r>
            <a:r>
              <a:rPr lang="zh-TW" altLang="zh-CN" sz="1800" kern="100" dirty="0">
                <a:effectLst/>
                <a:latin typeface="Times New Roman" panose="02020603050405020304" pitchFamily="18" charset="0"/>
                <a:ea typeface="PMingLiU" panose="02020500000000000000" pitchFamily="18" charset="-120"/>
                <a:cs typeface="Times New Roman" panose="02020603050405020304" pitchFamily="18" charset="0"/>
              </a:rPr>
              <a:t>是两个不同的概念。</a:t>
            </a:r>
            <a:endPar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Font typeface="+mj-lt"/>
              <a:buAutoNum type="arabicPeriod"/>
              <a:tabLst>
                <a:tab pos="552450" algn="l"/>
              </a:tabLst>
            </a:pPr>
            <a:r>
              <a:rPr lang="zh-TW" altLang="zh-CN" sz="1800" kern="100" dirty="0">
                <a:effectLst/>
                <a:latin typeface="Times New Roman" panose="02020603050405020304" pitchFamily="18" charset="0"/>
                <a:ea typeface="PMingLiU" panose="02020500000000000000" pitchFamily="18" charset="-120"/>
                <a:cs typeface="Times New Roman" panose="02020603050405020304" pitchFamily="18" charset="0"/>
              </a:rPr>
              <a:t>我们有很多归纳出来的知识，但由归纳论证所提供的理由</a:t>
            </a:r>
            <a:r>
              <a:rPr lang="zh-TW" altLang="en-US" sz="1800" kern="100" dirty="0">
                <a:effectLst/>
                <a:latin typeface="Times New Roman" panose="02020603050405020304" pitchFamily="18" charset="0"/>
                <a:ea typeface="PMingLiU" panose="02020500000000000000" pitchFamily="18" charset="-120"/>
                <a:cs typeface="Times New Roman" panose="02020603050405020304" pitchFamily="18" charset="0"/>
              </a:rPr>
              <a:t>很多时</a:t>
            </a:r>
            <a:r>
              <a:rPr lang="zh-TW" altLang="zh-CN" sz="1800" kern="100" dirty="0">
                <a:effectLst/>
                <a:latin typeface="Times New Roman" panose="02020603050405020304" pitchFamily="18" charset="0"/>
                <a:ea typeface="PMingLiU" panose="02020500000000000000" pitchFamily="18" charset="-120"/>
                <a:cs typeface="Times New Roman" panose="02020603050405020304" pitchFamily="18" charset="0"/>
              </a:rPr>
              <a:t>是不充分的</a:t>
            </a:r>
            <a:r>
              <a:rPr lang="zh-TW" altLang="en-US" sz="1800" kern="100" dirty="0">
                <a:effectLst/>
                <a:latin typeface="Times New Roman" panose="02020603050405020304" pitchFamily="18" charset="0"/>
                <a:ea typeface="PMingLiU" panose="02020500000000000000" pitchFamily="18" charset="-120"/>
                <a:cs typeface="Times New Roman" panose="02020603050405020304" pitchFamily="18" charset="0"/>
              </a:rPr>
              <a:t>，即不能保证为真</a:t>
            </a:r>
            <a:r>
              <a:rPr lang="zh-TW" altLang="zh-CN" sz="1800" kern="100" dirty="0">
                <a:effectLst/>
                <a:latin typeface="Times New Roman" panose="02020603050405020304" pitchFamily="18" charset="0"/>
                <a:ea typeface="PMingLiU" panose="02020500000000000000" pitchFamily="18" charset="-120"/>
                <a:cs typeface="Times New Roman" panose="02020603050405020304" pitchFamily="18" charset="0"/>
              </a:rPr>
              <a:t>。</a:t>
            </a:r>
            <a:endPar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altLang="zh-CN" kern="100" dirty="0">
                <a:effectLst/>
                <a:latin typeface="Times New Roman" panose="02020603050405020304" pitchFamily="18" charset="0"/>
                <a:ea typeface="PMingLiU" panose="02020500000000000000" pitchFamily="18" charset="-120"/>
              </a:rPr>
              <a:t> </a:t>
            </a:r>
            <a:r>
              <a:rPr lang="zh-TW" altLang="zh-CN" dirty="0">
                <a:effectLst/>
                <a:latin typeface="Times New Roman" panose="02020603050405020304" pitchFamily="18" charset="0"/>
                <a:ea typeface="PMingLiU" panose="02020500000000000000" pitchFamily="18" charset="-120"/>
                <a:cs typeface="Times New Roman" panose="02020603050405020304" pitchFamily="18" charset="0"/>
              </a:rPr>
              <a:t>对</a:t>
            </a:r>
            <a:r>
              <a:rPr lang="zh-TW" altLang="en-US" dirty="0">
                <a:effectLst/>
                <a:latin typeface="Times New Roman" panose="02020603050405020304" pitchFamily="18" charset="0"/>
                <a:ea typeface="PMingLiU" panose="02020500000000000000" pitchFamily="18" charset="-120"/>
                <a:cs typeface="Times New Roman" panose="02020603050405020304" pitchFamily="18" charset="0"/>
              </a:rPr>
              <a:t>原则</a:t>
            </a:r>
            <a:r>
              <a:rPr lang="en-US" altLang="zh-CN" dirty="0">
                <a:effectLst/>
                <a:latin typeface="Times New Roman" panose="02020603050405020304" pitchFamily="18" charset="0"/>
                <a:ea typeface="PMingLiU" panose="02020500000000000000" pitchFamily="18" charset="-120"/>
              </a:rPr>
              <a:t>C</a:t>
            </a:r>
            <a:r>
              <a:rPr lang="zh-TW" altLang="zh-CN" dirty="0">
                <a:effectLst/>
                <a:latin typeface="Times New Roman" panose="02020603050405020304" pitchFamily="18" charset="0"/>
                <a:ea typeface="PMingLiU" panose="02020500000000000000" pitchFamily="18" charset="-120"/>
                <a:cs typeface="Times New Roman" panose="02020603050405020304" pitchFamily="18" charset="0"/>
              </a:rPr>
              <a:t>而言，这是逻辑中之涵蕴关系，似乎没有理由怀疑。</a:t>
            </a:r>
            <a:endParaRPr lang="zh-CN" altLang="en-US" dirty="0"/>
          </a:p>
        </p:txBody>
      </p:sp>
    </p:spTree>
    <p:extLst>
      <p:ext uri="{BB962C8B-B14F-4D97-AF65-F5344CB8AC3E}">
        <p14:creationId xmlns:p14="http://schemas.microsoft.com/office/powerpoint/2010/main" val="2558141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9A05B7-0B80-48CD-9CD6-2DFE6A273C2B}"/>
              </a:ext>
            </a:extLst>
          </p:cNvPr>
          <p:cNvSpPr>
            <a:spLocks noGrp="1"/>
          </p:cNvSpPr>
          <p:nvPr>
            <p:ph type="title"/>
          </p:nvPr>
        </p:nvSpPr>
        <p:spPr/>
        <p:txBody>
          <a:bodyPr/>
          <a:lstStyle/>
          <a:p>
            <a:r>
              <a:rPr lang="zh-TW" altLang="en-US" b="1" dirty="0">
                <a:effectLst/>
                <a:latin typeface="Times New Roman" panose="02020603050405020304" pitchFamily="18" charset="0"/>
                <a:ea typeface="PMingLiU" panose="02020500000000000000" pitchFamily="18" charset="-120"/>
                <a:cs typeface="Times New Roman" panose="02020603050405020304" pitchFamily="18" charset="0"/>
              </a:rPr>
              <a:t>丙、</a:t>
            </a:r>
            <a:r>
              <a:rPr lang="zh-TW" altLang="zh-CN" b="1" dirty="0">
                <a:effectLst/>
                <a:latin typeface="Times New Roman" panose="02020603050405020304" pitchFamily="18" charset="0"/>
                <a:ea typeface="PMingLiU" panose="02020500000000000000" pitchFamily="18" charset="-120"/>
                <a:cs typeface="Times New Roman" panose="02020603050405020304" pitchFamily="18" charset="0"/>
              </a:rPr>
              <a:t>回应</a:t>
            </a:r>
            <a:r>
              <a:rPr lang="zh-TW" altLang="en-US" b="1" dirty="0">
                <a:effectLst/>
                <a:latin typeface="Times New Roman" panose="02020603050405020304" pitchFamily="18" charset="0"/>
                <a:ea typeface="PMingLiU" panose="02020500000000000000" pitchFamily="18" charset="-120"/>
                <a:cs typeface="Times New Roman" panose="02020603050405020304" pitchFamily="18" charset="0"/>
              </a:rPr>
              <a:t>：否定构成反例</a:t>
            </a:r>
            <a:endParaRPr lang="zh-CN" altLang="en-US" dirty="0"/>
          </a:p>
        </p:txBody>
      </p:sp>
      <p:sp>
        <p:nvSpPr>
          <p:cNvPr id="3" name="内容占位符 2">
            <a:extLst>
              <a:ext uri="{FF2B5EF4-FFF2-40B4-BE49-F238E27FC236}">
                <a16:creationId xmlns:a16="http://schemas.microsoft.com/office/drawing/2014/main" id="{D1AEE1A3-E405-4372-89E8-4D48FB2D77A8}"/>
              </a:ext>
            </a:extLst>
          </p:cNvPr>
          <p:cNvSpPr>
            <a:spLocks noGrp="1"/>
          </p:cNvSpPr>
          <p:nvPr>
            <p:ph idx="1"/>
          </p:nvPr>
        </p:nvSpPr>
        <p:spPr>
          <a:xfrm>
            <a:off x="2589212" y="1679204"/>
            <a:ext cx="8915400" cy="4138175"/>
          </a:xfrm>
        </p:spPr>
        <p:txBody>
          <a:bodyPr>
            <a:normAutofit/>
          </a:bodyPr>
          <a:lstStyle/>
          <a:p>
            <a:r>
              <a:rPr lang="zh-TW" altLang="zh-CN" sz="1800" kern="100" dirty="0">
                <a:effectLst/>
                <a:latin typeface="Times New Roman" panose="02020603050405020304" pitchFamily="18" charset="0"/>
                <a:ea typeface="PMingLiU" panose="02020500000000000000" pitchFamily="18" charset="-120"/>
              </a:rPr>
              <a:t>反对原则</a:t>
            </a:r>
            <a:r>
              <a:rPr lang="en-US" altLang="zh-CN" sz="1800" kern="100" dirty="0">
                <a:effectLst/>
                <a:latin typeface="Times New Roman" panose="02020603050405020304" pitchFamily="18" charset="0"/>
                <a:ea typeface="PMingLiU" panose="02020500000000000000" pitchFamily="18" charset="-120"/>
              </a:rPr>
              <a:t>(B)</a:t>
            </a:r>
            <a:r>
              <a:rPr lang="zh-TW" altLang="zh-CN" sz="1800" kern="100" dirty="0">
                <a:effectLst/>
                <a:latin typeface="Times New Roman" panose="02020603050405020304" pitchFamily="18" charset="0"/>
                <a:ea typeface="PMingLiU" panose="02020500000000000000" pitchFamily="18" charset="-120"/>
              </a:rPr>
              <a:t>：</a:t>
            </a:r>
            <a:endParaRPr lang="en-US" altLang="zh-TW" sz="1800" kern="100" dirty="0">
              <a:effectLst/>
              <a:latin typeface="Times New Roman" panose="02020603050405020304" pitchFamily="18" charset="0"/>
              <a:ea typeface="PMingLiU" panose="02020500000000000000" pitchFamily="18" charset="-120"/>
            </a:endParaRPr>
          </a:p>
          <a:p>
            <a:r>
              <a:rPr lang="zh-TW" altLang="en-US" sz="1800" kern="100" dirty="0">
                <a:effectLst/>
                <a:latin typeface="Times New Roman" panose="02020603050405020304" pitchFamily="18" charset="0"/>
                <a:ea typeface="PMingLiU" panose="02020500000000000000" pitchFamily="18" charset="-120"/>
              </a:rPr>
              <a:t>有些哲学家认为，</a:t>
            </a:r>
            <a:r>
              <a:rPr lang="zh-TW" altLang="zh-CN" sz="1800" kern="100" dirty="0">
                <a:effectLst/>
                <a:latin typeface="Times New Roman" panose="02020603050405020304" pitchFamily="18" charset="0"/>
                <a:ea typeface="PMingLiU" panose="02020500000000000000" pitchFamily="18" charset="-120"/>
              </a:rPr>
              <a:t>葛梯尔的反例有缺陷，因为这些</a:t>
            </a:r>
            <a:r>
              <a:rPr lang="zh-TW" altLang="en-US" sz="1800" kern="100" dirty="0">
                <a:effectLst/>
                <a:latin typeface="Times New Roman" panose="02020603050405020304" pitchFamily="18" charset="0"/>
                <a:ea typeface="PMingLiU" panose="02020500000000000000" pitchFamily="18" charset="-120"/>
              </a:rPr>
              <a:t>反</a:t>
            </a:r>
            <a:r>
              <a:rPr lang="zh-TW" altLang="zh-CN" sz="1800" kern="100" dirty="0">
                <a:effectLst/>
                <a:latin typeface="Times New Roman" panose="02020603050405020304" pitchFamily="18" charset="0"/>
                <a:ea typeface="PMingLiU" panose="02020500000000000000" pitchFamily="18" charset="-120"/>
              </a:rPr>
              <a:t>例依赖于原则</a:t>
            </a:r>
            <a:r>
              <a:rPr lang="en-US" altLang="zh-CN" sz="1800" kern="100" dirty="0">
                <a:effectLst/>
                <a:latin typeface="Times New Roman" panose="02020603050405020304" pitchFamily="18" charset="0"/>
                <a:ea typeface="PMingLiU" panose="02020500000000000000" pitchFamily="18" charset="-120"/>
              </a:rPr>
              <a:t>B</a:t>
            </a:r>
            <a:r>
              <a:rPr lang="zh-TW" altLang="zh-CN" sz="1800" kern="100" dirty="0">
                <a:effectLst/>
                <a:latin typeface="Times New Roman" panose="02020603050405020304" pitchFamily="18" charset="0"/>
                <a:ea typeface="PMingLiU" panose="02020500000000000000" pitchFamily="18" charset="-120"/>
              </a:rPr>
              <a:t>，即假命题能够用来辩护人们对其它命题的信念。</a:t>
            </a:r>
            <a:endParaRPr lang="en-US" altLang="zh-TW" sz="1800" kern="100" dirty="0">
              <a:effectLst/>
              <a:latin typeface="Times New Roman" panose="02020603050405020304" pitchFamily="18" charset="0"/>
              <a:ea typeface="PMingLiU" panose="02020500000000000000" pitchFamily="18" charset="-120"/>
            </a:endParaRPr>
          </a:p>
          <a:p>
            <a:r>
              <a:rPr lang="zh-TW" altLang="en-US" sz="1800" kern="100" dirty="0">
                <a:effectLst/>
                <a:latin typeface="Times New Roman" panose="02020603050405020304" pitchFamily="18" charset="0"/>
                <a:ea typeface="PMingLiU" panose="02020500000000000000" pitchFamily="18" charset="-120"/>
              </a:rPr>
              <a:t>但是，</a:t>
            </a:r>
            <a:r>
              <a:rPr lang="zh-TW" altLang="zh-CN" sz="1800" kern="100" dirty="0">
                <a:effectLst/>
                <a:latin typeface="Times New Roman" panose="02020603050405020304" pitchFamily="18" charset="0"/>
                <a:ea typeface="PMingLiU" panose="02020500000000000000" pitchFamily="18" charset="-120"/>
              </a:rPr>
              <a:t>他</a:t>
            </a:r>
            <a:r>
              <a:rPr lang="zh-TW" altLang="en-US" sz="1800" kern="100" dirty="0">
                <a:effectLst/>
                <a:latin typeface="Times New Roman" panose="02020603050405020304" pitchFamily="18" charset="0"/>
                <a:ea typeface="PMingLiU" panose="02020500000000000000" pitchFamily="18" charset="-120"/>
              </a:rPr>
              <a:t>们</a:t>
            </a:r>
            <a:r>
              <a:rPr lang="zh-TW" altLang="zh-CN" sz="1800" kern="100" dirty="0">
                <a:effectLst/>
                <a:latin typeface="Times New Roman" panose="02020603050405020304" pitchFamily="18" charset="0"/>
                <a:ea typeface="PMingLiU" panose="02020500000000000000" pitchFamily="18" charset="-120"/>
              </a:rPr>
              <a:t>认为，</a:t>
            </a:r>
            <a:r>
              <a:rPr lang="zh-TW" altLang="en-US" sz="1800" kern="100" dirty="0">
                <a:effectLst/>
                <a:latin typeface="Times New Roman" panose="02020603050405020304" pitchFamily="18" charset="0"/>
                <a:ea typeface="PMingLiU" panose="02020500000000000000" pitchFamily="18" charset="-120"/>
              </a:rPr>
              <a:t>原则</a:t>
            </a:r>
            <a:r>
              <a:rPr lang="en-US" altLang="zh-TW" sz="1800" kern="100" dirty="0" err="1">
                <a:effectLst/>
                <a:latin typeface="Times New Roman" panose="02020603050405020304" pitchFamily="18" charset="0"/>
                <a:ea typeface="PMingLiU" panose="02020500000000000000" pitchFamily="18" charset="-120"/>
              </a:rPr>
              <a:t>B是错误的</a:t>
            </a:r>
            <a:r>
              <a:rPr lang="en-US" altLang="zh-TW" sz="1800" kern="100" dirty="0">
                <a:effectLst/>
                <a:latin typeface="Times New Roman" panose="02020603050405020304" pitchFamily="18" charset="0"/>
                <a:ea typeface="PMingLiU" panose="02020500000000000000" pitchFamily="18" charset="-120"/>
              </a:rPr>
              <a:t>，</a:t>
            </a:r>
            <a:r>
              <a:rPr lang="zh-TW" altLang="zh-CN" sz="1800" kern="100" dirty="0">
                <a:effectLst/>
                <a:latin typeface="Times New Roman" panose="02020603050405020304" pitchFamily="18" charset="0"/>
                <a:ea typeface="PMingLiU" panose="02020500000000000000" pitchFamily="18" charset="-120"/>
              </a:rPr>
              <a:t>只有当命题</a:t>
            </a:r>
            <a:r>
              <a:rPr lang="en-US" altLang="zh-CN" sz="1800" kern="100" dirty="0">
                <a:effectLst/>
                <a:latin typeface="Times New Roman" panose="02020603050405020304" pitchFamily="18" charset="0"/>
                <a:ea typeface="PMingLiU" panose="02020500000000000000" pitchFamily="18" charset="-120"/>
              </a:rPr>
              <a:t>P</a:t>
            </a:r>
            <a:r>
              <a:rPr lang="zh-TW" altLang="zh-CN" sz="1800" kern="100" dirty="0">
                <a:effectLst/>
                <a:latin typeface="Times New Roman" panose="02020603050405020304" pitchFamily="18" charset="0"/>
                <a:ea typeface="PMingLiU" panose="02020500000000000000" pitchFamily="18" charset="-120"/>
              </a:rPr>
              <a:t>被认为是真的时候，它才能够用来辩护另一</a:t>
            </a:r>
            <a:r>
              <a:rPr lang="zh-TW" altLang="en-US" sz="1800" kern="100" dirty="0">
                <a:effectLst/>
                <a:latin typeface="Times New Roman" panose="02020603050405020304" pitchFamily="18" charset="0"/>
                <a:ea typeface="PMingLiU" panose="02020500000000000000" pitchFamily="18" charset="-120"/>
              </a:rPr>
              <a:t>个</a:t>
            </a:r>
            <a:r>
              <a:rPr lang="zh-TW" altLang="zh-CN" sz="1800" kern="100" dirty="0">
                <a:effectLst/>
                <a:latin typeface="Times New Roman" panose="02020603050405020304" pitchFamily="18" charset="0"/>
                <a:ea typeface="PMingLiU" panose="02020500000000000000" pitchFamily="18" charset="-120"/>
              </a:rPr>
              <a:t>命题</a:t>
            </a:r>
            <a:r>
              <a:rPr lang="en-US" altLang="zh-CN" sz="1800" kern="100" dirty="0">
                <a:effectLst/>
                <a:latin typeface="Times New Roman" panose="02020603050405020304" pitchFamily="18" charset="0"/>
                <a:ea typeface="PMingLiU" panose="02020500000000000000" pitchFamily="18" charset="-120"/>
              </a:rPr>
              <a:t>H</a:t>
            </a:r>
            <a:r>
              <a:rPr lang="zh-TW" altLang="zh-CN" sz="1800" kern="100" dirty="0">
                <a:effectLst/>
                <a:latin typeface="Times New Roman" panose="02020603050405020304" pitchFamily="18" charset="0"/>
                <a:ea typeface="PMingLiU" panose="02020500000000000000" pitchFamily="18" charset="-120"/>
              </a:rPr>
              <a:t>。</a:t>
            </a:r>
            <a:endParaRPr lang="zh-CN" altLang="zh-CN" sz="1800" kern="100" dirty="0">
              <a:effectLst/>
              <a:latin typeface="Times New Roman" panose="02020603050405020304" pitchFamily="18" charset="0"/>
              <a:ea typeface="PMingLiU" panose="02020500000000000000" pitchFamily="18" charset="-120"/>
            </a:endParaRPr>
          </a:p>
          <a:p>
            <a:r>
              <a:rPr lang="zh-TW" altLang="en-US" sz="1800" kern="100" dirty="0">
                <a:effectLst/>
                <a:latin typeface="Times New Roman" panose="02020603050405020304" pitchFamily="18" charset="0"/>
                <a:ea typeface="PMingLiU" panose="02020500000000000000" pitchFamily="18" charset="-120"/>
              </a:rPr>
              <a:t>反对者提出</a:t>
            </a:r>
            <a:r>
              <a:rPr lang="zh-TW" altLang="zh-CN" sz="1800" kern="100" dirty="0">
                <a:effectLst/>
                <a:latin typeface="Times New Roman" panose="02020603050405020304" pitchFamily="18" charset="0"/>
                <a:ea typeface="PMingLiU" panose="02020500000000000000" pitchFamily="18" charset="-120"/>
              </a:rPr>
              <a:t>的例子：</a:t>
            </a:r>
            <a:endParaRPr lang="zh-CN" altLang="zh-CN" sz="1800" kern="100" dirty="0">
              <a:effectLst/>
              <a:latin typeface="Times New Roman" panose="02020603050405020304" pitchFamily="18" charset="0"/>
              <a:ea typeface="PMingLiU" panose="02020500000000000000" pitchFamily="18" charset="-120"/>
            </a:endParaRPr>
          </a:p>
          <a:p>
            <a:r>
              <a:rPr lang="zh-TW" altLang="zh-CN" sz="1800" kern="100" dirty="0">
                <a:effectLst/>
                <a:latin typeface="Times New Roman" panose="02020603050405020304" pitchFamily="18" charset="0"/>
                <a:ea typeface="PMingLiU" panose="02020500000000000000" pitchFamily="18" charset="-120"/>
              </a:rPr>
              <a:t>假定史密斯的同事詹姆士告诉他有一辆福特车，并给他看了他的车证</a:t>
            </a:r>
            <a:r>
              <a:rPr lang="zh-TW" altLang="en-US" kern="100" dirty="0">
                <a:latin typeface="Times New Roman" panose="02020603050405020304" pitchFamily="18" charset="0"/>
                <a:ea typeface="PMingLiU" panose="02020500000000000000" pitchFamily="18" charset="-120"/>
              </a:rPr>
              <a:t>（</a:t>
            </a:r>
            <a:r>
              <a:rPr lang="zh-TW" altLang="zh-CN" sz="1800" kern="100" dirty="0">
                <a:effectLst/>
                <a:latin typeface="Times New Roman" panose="02020603050405020304" pitchFamily="18" charset="0"/>
                <a:ea typeface="PMingLiU" panose="02020500000000000000" pitchFamily="18" charset="-120"/>
              </a:rPr>
              <a:t>实际上他并没有福特车</a:t>
            </a:r>
            <a:r>
              <a:rPr lang="zh-TW" altLang="en-US" kern="100" dirty="0">
                <a:latin typeface="Times New Roman" panose="02020603050405020304" pitchFamily="18" charset="0"/>
                <a:ea typeface="PMingLiU" panose="02020500000000000000" pitchFamily="18" charset="-120"/>
              </a:rPr>
              <a:t>）</a:t>
            </a:r>
            <a:r>
              <a:rPr lang="zh-TW" altLang="zh-CN" sz="1800" kern="100" dirty="0">
                <a:effectLst/>
                <a:latin typeface="Times New Roman" panose="02020603050405020304" pitchFamily="18" charset="0"/>
                <a:ea typeface="PMingLiU" panose="02020500000000000000" pitchFamily="18" charset="-120"/>
              </a:rPr>
              <a:t>。我们</a:t>
            </a:r>
            <a:r>
              <a:rPr lang="zh-TW" altLang="en-US" sz="1800" kern="100" dirty="0">
                <a:effectLst/>
                <a:latin typeface="Times New Roman" panose="02020603050405020304" pitchFamily="18" charset="0"/>
                <a:ea typeface="PMingLiU" panose="02020500000000000000" pitchFamily="18" charset="-120"/>
              </a:rPr>
              <a:t>可以</a:t>
            </a:r>
            <a:r>
              <a:rPr lang="zh-TW" altLang="zh-CN" sz="1800" kern="100" dirty="0">
                <a:effectLst/>
                <a:latin typeface="Times New Roman" panose="02020603050405020304" pitchFamily="18" charset="0"/>
                <a:ea typeface="PMingLiU" panose="02020500000000000000" pitchFamily="18" charset="-120"/>
              </a:rPr>
              <a:t>进一步假定，詹姆士在与史密斯的交往中一直是诚实可靠的。</a:t>
            </a:r>
            <a:endParaRPr lang="zh-CN" altLang="en-US" sz="1800" dirty="0"/>
          </a:p>
        </p:txBody>
      </p:sp>
    </p:spTree>
    <p:extLst>
      <p:ext uri="{BB962C8B-B14F-4D97-AF65-F5344CB8AC3E}">
        <p14:creationId xmlns:p14="http://schemas.microsoft.com/office/powerpoint/2010/main" val="2201688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1F7141-B6DC-4A37-B4B9-E2E385B2F6C2}"/>
              </a:ext>
            </a:extLst>
          </p:cNvPr>
          <p:cNvSpPr>
            <a:spLocks noGrp="1"/>
          </p:cNvSpPr>
          <p:nvPr>
            <p:ph type="title"/>
          </p:nvPr>
        </p:nvSpPr>
        <p:spPr/>
        <p:txBody>
          <a:bodyPr/>
          <a:lstStyle/>
          <a:p>
            <a:r>
              <a:rPr lang="zh-TW" altLang="en-US" b="1" dirty="0">
                <a:effectLst/>
                <a:latin typeface="Times New Roman" panose="02020603050405020304" pitchFamily="18" charset="0"/>
                <a:ea typeface="PMingLiU" panose="02020500000000000000" pitchFamily="18" charset="-120"/>
                <a:cs typeface="Times New Roman" panose="02020603050405020304" pitchFamily="18" charset="0"/>
              </a:rPr>
              <a:t>丙、</a:t>
            </a:r>
            <a:r>
              <a:rPr lang="zh-TW" altLang="zh-CN" b="1" dirty="0">
                <a:effectLst/>
                <a:latin typeface="Times New Roman" panose="02020603050405020304" pitchFamily="18" charset="0"/>
                <a:ea typeface="PMingLiU" panose="02020500000000000000" pitchFamily="18" charset="-120"/>
                <a:cs typeface="Times New Roman" panose="02020603050405020304" pitchFamily="18" charset="0"/>
              </a:rPr>
              <a:t>回应</a:t>
            </a:r>
            <a:r>
              <a:rPr lang="zh-TW" altLang="en-US" b="1" dirty="0">
                <a:effectLst/>
                <a:latin typeface="Times New Roman" panose="02020603050405020304" pitchFamily="18" charset="0"/>
                <a:ea typeface="PMingLiU" panose="02020500000000000000" pitchFamily="18" charset="-120"/>
                <a:cs typeface="Times New Roman" panose="02020603050405020304" pitchFamily="18" charset="0"/>
              </a:rPr>
              <a:t>：否定构成反例</a:t>
            </a:r>
            <a:endParaRPr lang="zh-CN" altLang="en-US" dirty="0"/>
          </a:p>
        </p:txBody>
      </p:sp>
      <p:sp>
        <p:nvSpPr>
          <p:cNvPr id="3" name="内容占位符 2">
            <a:extLst>
              <a:ext uri="{FF2B5EF4-FFF2-40B4-BE49-F238E27FC236}">
                <a16:creationId xmlns:a16="http://schemas.microsoft.com/office/drawing/2014/main" id="{BFF3003F-09D1-4F4A-BFEA-3F765925EAC9}"/>
              </a:ext>
            </a:extLst>
          </p:cNvPr>
          <p:cNvSpPr>
            <a:spLocks noGrp="1"/>
          </p:cNvSpPr>
          <p:nvPr>
            <p:ph idx="1"/>
          </p:nvPr>
        </p:nvSpPr>
        <p:spPr>
          <a:xfrm>
            <a:off x="2589212" y="1662374"/>
            <a:ext cx="8915400" cy="4571515"/>
          </a:xfrm>
        </p:spPr>
        <p:txBody>
          <a:bodyPr/>
          <a:lstStyle/>
          <a:p>
            <a:r>
              <a:rPr lang="zh-TW" altLang="zh-CN" sz="1800" kern="100" dirty="0">
                <a:effectLst/>
                <a:latin typeface="Times New Roman" panose="02020603050405020304" pitchFamily="18" charset="0"/>
                <a:ea typeface="PMingLiU" panose="02020500000000000000" pitchFamily="18" charset="-120"/>
              </a:rPr>
              <a:t>我们可以把</a:t>
            </a:r>
            <a:r>
              <a:rPr lang="zh-TW" altLang="en-US" sz="1800" kern="100" dirty="0">
                <a:effectLst/>
                <a:latin typeface="Times New Roman" panose="02020603050405020304" pitchFamily="18" charset="0"/>
                <a:ea typeface="PMingLiU" panose="02020500000000000000" pitchFamily="18" charset="-120"/>
              </a:rPr>
              <a:t>這個例子</a:t>
            </a:r>
            <a:r>
              <a:rPr lang="zh-TW" altLang="zh-CN" sz="1800" kern="100" dirty="0">
                <a:effectLst/>
                <a:latin typeface="Times New Roman" panose="02020603050405020304" pitchFamily="18" charset="0"/>
                <a:ea typeface="PMingLiU" panose="02020500000000000000" pitchFamily="18" charset="-120"/>
              </a:rPr>
              <a:t>的证据组成一个联言命题叫作</a:t>
            </a:r>
            <a:r>
              <a:rPr lang="en-US" altLang="zh-CN" sz="1800" kern="100" dirty="0">
                <a:effectLst/>
                <a:latin typeface="Times New Roman" panose="02020603050405020304" pitchFamily="18" charset="0"/>
                <a:ea typeface="PMingLiU" panose="02020500000000000000" pitchFamily="18" charset="-120"/>
              </a:rPr>
              <a:t>M</a:t>
            </a:r>
            <a:r>
              <a:rPr lang="zh-TW" altLang="zh-CN" sz="1800" kern="100" dirty="0">
                <a:effectLst/>
                <a:latin typeface="Times New Roman" panose="02020603050405020304" pitchFamily="18" charset="0"/>
                <a:ea typeface="PMingLiU" panose="02020500000000000000" pitchFamily="18" charset="-120"/>
              </a:rPr>
              <a:t>。</a:t>
            </a:r>
            <a:endParaRPr lang="en-US" altLang="zh-TW" kern="100" dirty="0">
              <a:latin typeface="Times New Roman" panose="02020603050405020304" pitchFamily="18" charset="0"/>
              <a:ea typeface="PMingLiU" panose="02020500000000000000" pitchFamily="18" charset="-120"/>
            </a:endParaRPr>
          </a:p>
          <a:p>
            <a:pPr marL="400050" lvl="1" indent="0">
              <a:buNone/>
            </a:pPr>
            <a:r>
              <a:rPr lang="en-US" altLang="zh-CN" sz="1800" kern="100" dirty="0">
                <a:effectLst/>
                <a:latin typeface="Times New Roman" panose="02020603050405020304" pitchFamily="18" charset="0"/>
                <a:ea typeface="PMingLiU" panose="02020500000000000000" pitchFamily="18" charset="-120"/>
              </a:rPr>
              <a:t>M</a:t>
            </a:r>
            <a:r>
              <a:rPr lang="zh-TW" altLang="zh-CN" sz="1800" kern="100" dirty="0">
                <a:effectLst/>
                <a:latin typeface="Times New Roman" panose="02020603050405020304" pitchFamily="18" charset="0"/>
                <a:ea typeface="PMingLiU" panose="02020500000000000000" pitchFamily="18" charset="-120"/>
              </a:rPr>
              <a:t>：詹姆士告诉史密斯他有一辆福特车并给他看了他的车证，而且此人在与史密斯的交往中一直是诚实可靠的。</a:t>
            </a:r>
            <a:endParaRPr lang="zh-CN" altLang="zh-CN" sz="1800" kern="100" dirty="0">
              <a:effectLst/>
              <a:latin typeface="Times New Roman" panose="02020603050405020304" pitchFamily="18" charset="0"/>
              <a:ea typeface="PMingLiU" panose="02020500000000000000" pitchFamily="18" charset="-120"/>
            </a:endParaRPr>
          </a:p>
          <a:p>
            <a:r>
              <a:rPr lang="zh-TW" altLang="zh-CN" sz="1800" kern="100" dirty="0">
                <a:effectLst/>
                <a:latin typeface="Times New Roman" panose="02020603050405020304" pitchFamily="18" charset="0"/>
                <a:ea typeface="PMingLiU" panose="02020500000000000000" pitchFamily="18" charset="-120"/>
              </a:rPr>
              <a:t>这样一来，史密斯相信詹姆士有一辆福特车的信念得到了辩护</a:t>
            </a:r>
            <a:r>
              <a:rPr lang="en-US" altLang="zh-CN" sz="1800" kern="100" dirty="0">
                <a:effectLst/>
                <a:latin typeface="Times New Roman" panose="02020603050405020304" pitchFamily="18" charset="0"/>
                <a:ea typeface="PMingLiU" panose="02020500000000000000" pitchFamily="18" charset="-120"/>
              </a:rPr>
              <a:t>(</a:t>
            </a:r>
            <a:r>
              <a:rPr lang="zh-TW" altLang="zh-CN" sz="1800" kern="100" dirty="0">
                <a:effectLst/>
                <a:latin typeface="Times New Roman" panose="02020603050405020304" pitchFamily="18" charset="0"/>
                <a:ea typeface="PMingLiU" panose="02020500000000000000" pitchFamily="18" charset="-120"/>
              </a:rPr>
              <a:t>这一命题为</a:t>
            </a:r>
            <a:r>
              <a:rPr lang="en-US" altLang="zh-CN" sz="1800" kern="100" dirty="0">
                <a:effectLst/>
                <a:latin typeface="Times New Roman" panose="02020603050405020304" pitchFamily="18" charset="0"/>
                <a:ea typeface="PMingLiU" panose="02020500000000000000" pitchFamily="18" charset="-120"/>
              </a:rPr>
              <a:t>R)</a:t>
            </a:r>
            <a:r>
              <a:rPr lang="zh-TW" altLang="zh-CN" sz="1800" kern="100" dirty="0">
                <a:effectLst/>
                <a:latin typeface="Times New Roman" panose="02020603050405020304" pitchFamily="18" charset="0"/>
                <a:ea typeface="PMingLiU" panose="02020500000000000000" pitchFamily="18" charset="-120"/>
              </a:rPr>
              <a:t>：</a:t>
            </a:r>
            <a:endParaRPr lang="zh-CN" altLang="zh-CN" sz="1800" kern="100" dirty="0">
              <a:effectLst/>
              <a:latin typeface="Times New Roman" panose="02020603050405020304" pitchFamily="18" charset="0"/>
              <a:ea typeface="PMingLiU" panose="02020500000000000000" pitchFamily="18" charset="-120"/>
            </a:endParaRPr>
          </a:p>
          <a:p>
            <a:pPr marL="0" indent="0">
              <a:buNone/>
            </a:pPr>
            <a:r>
              <a:rPr lang="en-US" altLang="zh-CN" sz="1800" kern="100" dirty="0">
                <a:effectLst/>
                <a:latin typeface="Times New Roman" panose="02020603050405020304" pitchFamily="18" charset="0"/>
                <a:ea typeface="PMingLiU" panose="02020500000000000000" pitchFamily="18" charset="-120"/>
              </a:rPr>
              <a:t>	R</a:t>
            </a:r>
            <a:r>
              <a:rPr lang="zh-TW" altLang="zh-CN" sz="1800" kern="100" dirty="0">
                <a:effectLst/>
                <a:latin typeface="Times New Roman" panose="02020603050405020304" pitchFamily="18" charset="0"/>
                <a:ea typeface="PMingLiU" panose="02020500000000000000" pitchFamily="18" charset="-120"/>
              </a:rPr>
              <a:t>：史密斯相信詹姆士有一辆福特车。</a:t>
            </a:r>
            <a:endParaRPr lang="zh-CN" altLang="zh-CN" sz="1800" kern="100" dirty="0">
              <a:effectLst/>
              <a:latin typeface="Times New Roman" panose="02020603050405020304" pitchFamily="18" charset="0"/>
              <a:ea typeface="PMingLiU" panose="02020500000000000000" pitchFamily="18" charset="-120"/>
            </a:endParaRPr>
          </a:p>
          <a:p>
            <a:r>
              <a:rPr lang="zh-TW" altLang="en-US" sz="1800" kern="100" dirty="0">
                <a:effectLst/>
                <a:latin typeface="Times New Roman" panose="02020603050405020304" pitchFamily="18" charset="0"/>
                <a:ea typeface="PMingLiU" panose="02020500000000000000" pitchFamily="18" charset="-120"/>
              </a:rPr>
              <a:t>刚巧，他办公室里另一个人</a:t>
            </a:r>
            <a:r>
              <a:rPr lang="zh-TW" altLang="zh-CN" sz="1800" kern="100" dirty="0">
                <a:effectLst/>
                <a:latin typeface="Times New Roman" panose="02020603050405020304" pitchFamily="18" charset="0"/>
                <a:ea typeface="PMingLiU" panose="02020500000000000000" pitchFamily="18" charset="-120"/>
              </a:rPr>
              <a:t>有一辆福特车</a:t>
            </a:r>
            <a:r>
              <a:rPr lang="zh-TW" altLang="en-US" sz="1800" kern="100" dirty="0">
                <a:effectLst/>
                <a:latin typeface="Times New Roman" panose="02020603050405020304" pitchFamily="18" charset="0"/>
                <a:ea typeface="PMingLiU" panose="02020500000000000000" pitchFamily="18" charset="-120"/>
              </a:rPr>
              <a:t>，</a:t>
            </a:r>
            <a:r>
              <a:rPr lang="zh-TW" altLang="zh-CN" sz="1800" kern="100" dirty="0">
                <a:effectLst/>
                <a:latin typeface="Times New Roman" panose="02020603050405020304" pitchFamily="18" charset="0"/>
                <a:ea typeface="PMingLiU" panose="02020500000000000000" pitchFamily="18" charset="-120"/>
              </a:rPr>
              <a:t>结果是他关于他的办公室的某</a:t>
            </a:r>
            <a:r>
              <a:rPr lang="zh-TW" altLang="en-US" sz="1800" kern="100" dirty="0">
                <a:effectLst/>
                <a:latin typeface="Times New Roman" panose="02020603050405020304" pitchFamily="18" charset="0"/>
                <a:ea typeface="PMingLiU" panose="02020500000000000000" pitchFamily="18" charset="-120"/>
              </a:rPr>
              <a:t>个</a:t>
            </a:r>
            <a:r>
              <a:rPr lang="zh-TW" altLang="zh-CN" sz="1800" kern="100" dirty="0">
                <a:effectLst/>
                <a:latin typeface="Times New Roman" panose="02020603050405020304" pitchFamily="18" charset="0"/>
                <a:ea typeface="PMingLiU" panose="02020500000000000000" pitchFamily="18" charset="-120"/>
              </a:rPr>
              <a:t>人有一辆福特车的信念也得到了辩护</a:t>
            </a:r>
            <a:r>
              <a:rPr lang="zh-TW" altLang="en-US" sz="1800" kern="100" dirty="0">
                <a:effectLst/>
                <a:latin typeface="Times New Roman" panose="02020603050405020304" pitchFamily="18" charset="0"/>
                <a:ea typeface="PMingLiU" panose="02020500000000000000" pitchFamily="18" charset="-120"/>
              </a:rPr>
              <a:t>并且是真的</a:t>
            </a:r>
            <a:r>
              <a:rPr lang="en-US" altLang="zh-CN" sz="1800" kern="100" dirty="0">
                <a:effectLst/>
                <a:latin typeface="Times New Roman" panose="02020603050405020304" pitchFamily="18" charset="0"/>
                <a:ea typeface="PMingLiU" panose="02020500000000000000" pitchFamily="18" charset="-120"/>
              </a:rPr>
              <a:t>(</a:t>
            </a:r>
            <a:r>
              <a:rPr lang="zh-TW" altLang="zh-CN" sz="1800" kern="100" dirty="0">
                <a:effectLst/>
                <a:latin typeface="Times New Roman" panose="02020603050405020304" pitchFamily="18" charset="0"/>
                <a:ea typeface="PMingLiU" panose="02020500000000000000" pitchFamily="18" charset="-120"/>
              </a:rPr>
              <a:t>这一命题为</a:t>
            </a:r>
            <a:r>
              <a:rPr lang="en-US" altLang="zh-CN" sz="1800" kern="100" dirty="0">
                <a:effectLst/>
                <a:latin typeface="Times New Roman" panose="02020603050405020304" pitchFamily="18" charset="0"/>
                <a:ea typeface="PMingLiU" panose="02020500000000000000" pitchFamily="18" charset="-120"/>
              </a:rPr>
              <a:t>H)</a:t>
            </a:r>
            <a:r>
              <a:rPr lang="zh-TW" altLang="zh-CN" sz="1800" kern="100" dirty="0">
                <a:effectLst/>
                <a:latin typeface="Times New Roman" panose="02020603050405020304" pitchFamily="18" charset="0"/>
                <a:ea typeface="PMingLiU" panose="02020500000000000000" pitchFamily="18" charset="-120"/>
              </a:rPr>
              <a:t>：</a:t>
            </a:r>
            <a:endParaRPr lang="zh-CN" altLang="zh-CN" sz="1800" kern="100" dirty="0">
              <a:effectLst/>
              <a:latin typeface="Times New Roman" panose="02020603050405020304" pitchFamily="18" charset="0"/>
              <a:ea typeface="PMingLiU" panose="02020500000000000000" pitchFamily="18" charset="-120"/>
            </a:endParaRPr>
          </a:p>
          <a:p>
            <a:pPr marL="400050" lvl="1" indent="0">
              <a:buNone/>
            </a:pPr>
            <a:r>
              <a:rPr lang="en-US" altLang="zh-CN" sz="1800" dirty="0">
                <a:effectLst/>
                <a:latin typeface="Times New Roman" panose="02020603050405020304" pitchFamily="18" charset="0"/>
                <a:ea typeface="PMingLiU" panose="02020500000000000000" pitchFamily="18" charset="-120"/>
              </a:rPr>
              <a:t> H</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：史密斯相信他的办公室的某</a:t>
            </a:r>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个</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人有一辆福特车。</a:t>
            </a:r>
            <a:endParaRPr lang="en-US" altLang="zh-TW" sz="1800" dirty="0">
              <a:effectLst/>
              <a:latin typeface="Times New Roman" panose="02020603050405020304" pitchFamily="18" charset="0"/>
              <a:ea typeface="PMingLiU" panose="02020500000000000000" pitchFamily="18" charset="-120"/>
              <a:cs typeface="Times New Roman" panose="02020603050405020304" pitchFamily="18" charset="0"/>
            </a:endParaRPr>
          </a:p>
          <a:p>
            <a:pPr marL="400050" lvl="1" indent="0">
              <a:buNone/>
            </a:pPr>
            <a:endParaRPr lang="zh-CN" altLang="en-US" sz="1800" dirty="0"/>
          </a:p>
          <a:p>
            <a:endParaRPr lang="zh-CN" altLang="en-US" dirty="0"/>
          </a:p>
        </p:txBody>
      </p:sp>
    </p:spTree>
    <p:extLst>
      <p:ext uri="{BB962C8B-B14F-4D97-AF65-F5344CB8AC3E}">
        <p14:creationId xmlns:p14="http://schemas.microsoft.com/office/powerpoint/2010/main" val="3096054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FC98FC-414D-4602-837C-261653FBB2AA}"/>
              </a:ext>
            </a:extLst>
          </p:cNvPr>
          <p:cNvSpPr>
            <a:spLocks noGrp="1"/>
          </p:cNvSpPr>
          <p:nvPr>
            <p:ph type="title"/>
          </p:nvPr>
        </p:nvSpPr>
        <p:spPr/>
        <p:txBody>
          <a:bodyPr/>
          <a:lstStyle/>
          <a:p>
            <a:r>
              <a:rPr lang="zh-CN" altLang="en-US" dirty="0"/>
              <a:t>甲、</a:t>
            </a:r>
            <a:r>
              <a:rPr lang="zh-TW" altLang="zh-CN" dirty="0">
                <a:effectLst/>
                <a:latin typeface="Times New Roman" panose="02020603050405020304" pitchFamily="18" charset="0"/>
                <a:ea typeface="PMingLiU" panose="02020500000000000000" pitchFamily="18" charset="-120"/>
                <a:cs typeface="Times New Roman" panose="02020603050405020304" pitchFamily="18" charset="0"/>
              </a:rPr>
              <a:t>知识的三条件说</a:t>
            </a:r>
            <a:endParaRPr lang="zh-CN" altLang="en-US" dirty="0"/>
          </a:p>
        </p:txBody>
      </p:sp>
      <p:sp>
        <p:nvSpPr>
          <p:cNvPr id="3" name="内容占位符 2">
            <a:extLst>
              <a:ext uri="{FF2B5EF4-FFF2-40B4-BE49-F238E27FC236}">
                <a16:creationId xmlns:a16="http://schemas.microsoft.com/office/drawing/2014/main" id="{96457FFD-4910-44D2-A9AE-9BAADA9EBBF2}"/>
              </a:ext>
            </a:extLst>
          </p:cNvPr>
          <p:cNvSpPr>
            <a:spLocks noGrp="1"/>
          </p:cNvSpPr>
          <p:nvPr>
            <p:ph idx="1"/>
          </p:nvPr>
        </p:nvSpPr>
        <p:spPr>
          <a:xfrm>
            <a:off x="2589212" y="1712864"/>
            <a:ext cx="8915400" cy="4985256"/>
          </a:xfrm>
        </p:spPr>
        <p:txBody>
          <a:bodyPr>
            <a:normAutofit/>
          </a:bodyPr>
          <a:lstStyle/>
          <a:p>
            <a:r>
              <a:rPr lang="zh-TW" altLang="en-US" sz="2000" dirty="0">
                <a:solidFill>
                  <a:srgbClr val="FF0000"/>
                </a:solidFill>
                <a:effectLst/>
                <a:latin typeface="Times New Roman" panose="02020603050405020304" pitchFamily="18" charset="0"/>
                <a:ea typeface="PMingLiU" panose="02020500000000000000" pitchFamily="18" charset="-120"/>
                <a:cs typeface="Times New Roman" panose="02020603050405020304" pitchFamily="18" charset="0"/>
              </a:rPr>
              <a:t>一、</a:t>
            </a:r>
            <a:r>
              <a:rPr lang="zh-TW" altLang="zh-CN" sz="2000" dirty="0">
                <a:solidFill>
                  <a:srgbClr val="FF0000"/>
                </a:solidFill>
                <a:effectLst/>
                <a:latin typeface="Times New Roman" panose="02020603050405020304" pitchFamily="18" charset="0"/>
                <a:ea typeface="PMingLiU" panose="02020500000000000000" pitchFamily="18" charset="-120"/>
                <a:cs typeface="Times New Roman" panose="02020603050405020304" pitchFamily="18" charset="0"/>
              </a:rPr>
              <a:t>三种</a:t>
            </a:r>
            <a:r>
              <a:rPr lang="zh-CN" altLang="en-US" sz="2000" dirty="0">
                <a:solidFill>
                  <a:srgbClr val="FF0000"/>
                </a:solidFill>
                <a:effectLst/>
                <a:latin typeface="Times New Roman" panose="02020603050405020304" pitchFamily="18" charset="0"/>
                <a:ea typeface="PMingLiU" panose="02020500000000000000" pitchFamily="18" charset="-120"/>
                <a:cs typeface="Times New Roman" panose="02020603050405020304" pitchFamily="18" charset="0"/>
              </a:rPr>
              <a:t>“</a:t>
            </a:r>
            <a:r>
              <a:rPr lang="zh-TW" altLang="zh-CN" sz="2000" dirty="0">
                <a:solidFill>
                  <a:srgbClr val="FF0000"/>
                </a:solidFill>
                <a:effectLst/>
                <a:latin typeface="Times New Roman" panose="02020603050405020304" pitchFamily="18" charset="0"/>
                <a:ea typeface="PMingLiU" panose="02020500000000000000" pitchFamily="18" charset="-120"/>
                <a:cs typeface="Times New Roman" panose="02020603050405020304" pitchFamily="18" charset="0"/>
              </a:rPr>
              <a:t>知道</a:t>
            </a:r>
            <a:r>
              <a:rPr lang="zh-CN" altLang="en-US" sz="2000" dirty="0">
                <a:solidFill>
                  <a:srgbClr val="FF0000"/>
                </a:solidFill>
                <a:effectLst/>
                <a:latin typeface="Times New Roman" panose="02020603050405020304" pitchFamily="18" charset="0"/>
                <a:ea typeface="PMingLiU" panose="02020500000000000000" pitchFamily="18" charset="-120"/>
                <a:cs typeface="Times New Roman" panose="02020603050405020304" pitchFamily="18" charset="0"/>
              </a:rPr>
              <a:t>”</a:t>
            </a:r>
            <a:r>
              <a:rPr lang="zh-TW" altLang="zh-CN" sz="2000" dirty="0">
                <a:solidFill>
                  <a:srgbClr val="FF0000"/>
                </a:solidFill>
                <a:effectLst/>
                <a:latin typeface="Times New Roman" panose="02020603050405020304" pitchFamily="18" charset="0"/>
                <a:ea typeface="PMingLiU" panose="02020500000000000000" pitchFamily="18" charset="-120"/>
                <a:cs typeface="Times New Roman" panose="02020603050405020304" pitchFamily="18" charset="0"/>
              </a:rPr>
              <a:t>：</a:t>
            </a:r>
            <a:endParaRPr lang="en-US" altLang="zh-TW" sz="2000" dirty="0">
              <a:solidFill>
                <a:srgbClr val="FF0000"/>
              </a:solidFill>
              <a:effectLst/>
              <a:latin typeface="Times New Roman" panose="02020603050405020304" pitchFamily="18" charset="0"/>
              <a:ea typeface="PMingLiU" panose="02020500000000000000" pitchFamily="18" charset="-120"/>
              <a:cs typeface="Times New Roman" panose="02020603050405020304" pitchFamily="18" charset="0"/>
            </a:endParaRPr>
          </a:p>
          <a:p>
            <a:r>
              <a:rPr lang="en-US" altLang="zh-CN" sz="1800" dirty="0">
                <a:effectLst/>
                <a:latin typeface="Times New Roman" panose="02020603050405020304" pitchFamily="18" charset="0"/>
                <a:ea typeface="PMingLiU" panose="02020500000000000000" pitchFamily="18" charset="-120"/>
                <a:cs typeface="Times New Roman" panose="02020603050405020304" pitchFamily="18" charset="0"/>
              </a:rPr>
              <a:t>1. </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知道什么</a:t>
            </a:r>
            <a:r>
              <a:rPr lang="en-US" altLang="zh-CN" sz="1800" dirty="0">
                <a:effectLst/>
                <a:latin typeface="Times New Roman" panose="02020603050405020304" pitchFamily="18" charset="0"/>
                <a:ea typeface="PMingLiU" panose="02020500000000000000" pitchFamily="18" charset="-120"/>
              </a:rPr>
              <a:t>(knowing that)</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a:t>
            </a:r>
            <a:endParaRPr lang="en-US" altLang="zh-TW" sz="1800" dirty="0">
              <a:effectLst/>
              <a:latin typeface="Times New Roman" panose="02020603050405020304" pitchFamily="18" charset="0"/>
              <a:ea typeface="PMingLiU" panose="02020500000000000000" pitchFamily="18" charset="-120"/>
              <a:cs typeface="Times New Roman" panose="02020603050405020304" pitchFamily="18" charset="0"/>
            </a:endParaRPr>
          </a:p>
          <a:p>
            <a:pPr marL="400050" lvl="1" indent="0">
              <a:buNone/>
            </a:pP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一般可以用命题</a:t>
            </a:r>
            <a:r>
              <a:rPr lang="en-US" altLang="zh-CN" sz="1800" dirty="0">
                <a:effectLst/>
                <a:latin typeface="Times New Roman" panose="02020603050405020304" pitchFamily="18" charset="0"/>
                <a:ea typeface="PMingLiU" panose="02020500000000000000" pitchFamily="18" charset="-120"/>
              </a:rPr>
              <a:t>(proposition)</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来表达，表达的是一个可以具有真假值的事态。例如，</a:t>
            </a:r>
            <a:r>
              <a:rPr lang="zh-CN" altLang="en-US" sz="1800" dirty="0">
                <a:effectLst/>
                <a:latin typeface="Times New Roman" panose="02020603050405020304" pitchFamily="18" charset="0"/>
                <a:ea typeface="PMingLiU" panose="02020500000000000000" pitchFamily="18" charset="-120"/>
                <a:cs typeface="Times New Roman" panose="02020603050405020304" pitchFamily="18" charset="0"/>
              </a:rPr>
              <a:t>“清华大学在北京”</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a:t>
            </a:r>
            <a:r>
              <a:rPr lang="zh-CN" altLang="en-US" sz="1800" dirty="0">
                <a:latin typeface="Times New Roman" panose="02020603050405020304" pitchFamily="18" charset="0"/>
                <a:ea typeface="PMingLiU" panose="02020500000000000000" pitchFamily="18" charset="-120"/>
                <a:cs typeface="Times New Roman" panose="02020603050405020304" pitchFamily="18" charset="0"/>
              </a:rPr>
              <a:t>“</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雪是白的</a:t>
            </a:r>
            <a:r>
              <a:rPr lang="zh-CN" altLang="en-US" sz="1800" dirty="0">
                <a:effectLst/>
                <a:latin typeface="Times New Roman" panose="02020603050405020304" pitchFamily="18" charset="0"/>
                <a:ea typeface="PMingLiU" panose="02020500000000000000" pitchFamily="18" charset="-120"/>
                <a:cs typeface="Times New Roman" panose="02020603050405020304" pitchFamily="18" charset="0"/>
              </a:rPr>
              <a:t>”</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等等。当我们在这些命题前面加上</a:t>
            </a:r>
            <a:r>
              <a:rPr lang="zh-CN" altLang="en-US" sz="1800" dirty="0">
                <a:effectLst/>
                <a:latin typeface="Times New Roman" panose="02020603050405020304" pitchFamily="18" charset="0"/>
                <a:ea typeface="PMingLiU" panose="02020500000000000000" pitchFamily="18" charset="-120"/>
                <a:cs typeface="Times New Roman" panose="02020603050405020304" pitchFamily="18" charset="0"/>
              </a:rPr>
              <a:t>“</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知道</a:t>
            </a:r>
            <a:r>
              <a:rPr lang="zh-CN" altLang="en-US" sz="1800" dirty="0">
                <a:effectLst/>
                <a:latin typeface="Times New Roman" panose="02020603050405020304" pitchFamily="18" charset="0"/>
                <a:ea typeface="PMingLiU" panose="02020500000000000000" pitchFamily="18" charset="-120"/>
                <a:cs typeface="Times New Roman" panose="02020603050405020304" pitchFamily="18" charset="0"/>
              </a:rPr>
              <a:t>”</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，就构成了一系列的知识主张。</a:t>
            </a:r>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这是</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命题知识。</a:t>
            </a:r>
            <a:endParaRPr lang="en-US" altLang="zh-TW" sz="1800" dirty="0">
              <a:effectLst/>
              <a:latin typeface="Times New Roman" panose="02020603050405020304" pitchFamily="18" charset="0"/>
              <a:ea typeface="PMingLiU" panose="02020500000000000000" pitchFamily="18" charset="-120"/>
              <a:cs typeface="Times New Roman" panose="02020603050405020304" pitchFamily="18" charset="0"/>
            </a:endParaRPr>
          </a:p>
          <a:p>
            <a:r>
              <a:rPr lang="en-US" altLang="zh-CN" sz="1800" dirty="0">
                <a:effectLst/>
                <a:latin typeface="Times New Roman" panose="02020603050405020304" pitchFamily="18" charset="0"/>
                <a:ea typeface="PMingLiU" panose="02020500000000000000" pitchFamily="18" charset="-120"/>
                <a:cs typeface="Times New Roman" panose="02020603050405020304" pitchFamily="18" charset="0"/>
              </a:rPr>
              <a:t>2. </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知道如何做</a:t>
            </a:r>
            <a:r>
              <a:rPr lang="en-US" altLang="zh-CN" sz="1800" dirty="0">
                <a:effectLst/>
                <a:latin typeface="Times New Roman" panose="02020603050405020304" pitchFamily="18" charset="0"/>
                <a:ea typeface="PMingLiU" panose="02020500000000000000" pitchFamily="18" charset="-120"/>
              </a:rPr>
              <a:t>(knowing how)</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a:t>
            </a:r>
            <a:endParaRPr lang="en-US" altLang="zh-TW" sz="1800" dirty="0">
              <a:effectLst/>
              <a:latin typeface="Times New Roman" panose="02020603050405020304" pitchFamily="18" charset="0"/>
              <a:ea typeface="PMingLiU" panose="02020500000000000000" pitchFamily="18" charset="-120"/>
              <a:cs typeface="Times New Roman" panose="02020603050405020304" pitchFamily="18" charset="0"/>
            </a:endParaRPr>
          </a:p>
          <a:p>
            <a:pPr marL="400050" lvl="1" indent="0">
              <a:buNone/>
            </a:pP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这种</a:t>
            </a:r>
            <a:r>
              <a:rPr lang="zh-CN" altLang="en-US" sz="1800" dirty="0">
                <a:effectLst/>
                <a:latin typeface="Times New Roman" panose="02020603050405020304" pitchFamily="18" charset="0"/>
                <a:ea typeface="PMingLiU" panose="02020500000000000000" pitchFamily="18" charset="-120"/>
                <a:cs typeface="Times New Roman" panose="02020603050405020304" pitchFamily="18" charset="0"/>
              </a:rPr>
              <a:t>“</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知道</a:t>
            </a:r>
            <a:r>
              <a:rPr lang="zh-CN" altLang="en-US" sz="1800" dirty="0">
                <a:effectLst/>
                <a:latin typeface="Times New Roman" panose="02020603050405020304" pitchFamily="18" charset="0"/>
                <a:ea typeface="PMingLiU" panose="02020500000000000000" pitchFamily="18" charset="-120"/>
                <a:cs typeface="Times New Roman" panose="02020603050405020304" pitchFamily="18" charset="0"/>
              </a:rPr>
              <a:t>”</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或</a:t>
            </a:r>
            <a:r>
              <a:rPr lang="zh-CN" altLang="en-US" sz="1800" dirty="0">
                <a:latin typeface="Times New Roman" panose="02020603050405020304" pitchFamily="18" charset="0"/>
                <a:ea typeface="PMingLiU" panose="02020500000000000000" pitchFamily="18" charset="-120"/>
                <a:cs typeface="Times New Roman" panose="02020603050405020304" pitchFamily="18" charset="0"/>
              </a:rPr>
              <a:t>“</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懂得</a:t>
            </a:r>
            <a:r>
              <a:rPr lang="zh-CN" altLang="en-US" sz="1800" dirty="0">
                <a:effectLst/>
                <a:latin typeface="Times New Roman" panose="02020603050405020304" pitchFamily="18" charset="0"/>
                <a:ea typeface="PMingLiU" panose="02020500000000000000" pitchFamily="18" charset="-120"/>
                <a:cs typeface="Times New Roman" panose="02020603050405020304" pitchFamily="18" charset="0"/>
              </a:rPr>
              <a:t>”</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，指的是具有某种能力</a:t>
            </a:r>
            <a:r>
              <a:rPr lang="en-US" altLang="zh-CN" sz="1800" dirty="0">
                <a:effectLst/>
                <a:latin typeface="Times New Roman" panose="02020603050405020304" pitchFamily="18" charset="0"/>
                <a:ea typeface="PMingLiU" panose="02020500000000000000" pitchFamily="18" charset="-120"/>
              </a:rPr>
              <a:t>(competence)</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，例如知道如何弹琴，弹结他，游泳等。</a:t>
            </a:r>
            <a:r>
              <a:rPr lang="zh-TW" altLang="en-US" sz="1800" dirty="0">
                <a:latin typeface="Times New Roman" panose="02020603050405020304" pitchFamily="18" charset="0"/>
                <a:ea typeface="PMingLiU" panose="02020500000000000000" pitchFamily="18" charset="-120"/>
                <a:cs typeface="Times New Roman" panose="02020603050405020304" pitchFamily="18" charset="0"/>
              </a:rPr>
              <a:t>一个人熟读了一本钢琴教程，知道了所有有关弹琴的命题知识，并不一定就能弹钢琴。</a:t>
            </a:r>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这是</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实践知识。</a:t>
            </a:r>
            <a:endParaRPr lang="en-US" altLang="zh-TW" sz="1800" dirty="0">
              <a:effectLst/>
              <a:latin typeface="Times New Roman" panose="02020603050405020304" pitchFamily="18" charset="0"/>
              <a:ea typeface="PMingLiU" panose="02020500000000000000" pitchFamily="18" charset="-120"/>
              <a:cs typeface="Times New Roman" panose="02020603050405020304" pitchFamily="18" charset="0"/>
            </a:endParaRPr>
          </a:p>
          <a:p>
            <a:r>
              <a:rPr lang="en-US" altLang="zh-CN" sz="1800" dirty="0">
                <a:effectLst/>
                <a:latin typeface="Times New Roman" panose="02020603050405020304" pitchFamily="18" charset="0"/>
                <a:ea typeface="PMingLiU" panose="02020500000000000000" pitchFamily="18" charset="-120"/>
                <a:cs typeface="Times New Roman" panose="02020603050405020304" pitchFamily="18" charset="0"/>
              </a:rPr>
              <a:t>3. </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亲知</a:t>
            </a:r>
            <a:r>
              <a:rPr lang="en-US" altLang="zh-CN" sz="1800" dirty="0">
                <a:effectLst/>
                <a:latin typeface="Times New Roman" panose="02020603050405020304" pitchFamily="18" charset="0"/>
                <a:ea typeface="PMingLiU" panose="02020500000000000000" pitchFamily="18" charset="-120"/>
              </a:rPr>
              <a:t>(knowledge by acquaintance)</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a:t>
            </a:r>
            <a:endParaRPr lang="en-US" altLang="zh-TW" sz="1800" dirty="0">
              <a:effectLst/>
              <a:latin typeface="Times New Roman" panose="02020603050405020304" pitchFamily="18" charset="0"/>
              <a:ea typeface="PMingLiU" panose="02020500000000000000" pitchFamily="18" charset="-120"/>
              <a:cs typeface="Times New Roman" panose="02020603050405020304" pitchFamily="18" charset="0"/>
            </a:endParaRPr>
          </a:p>
          <a:p>
            <a:pPr marL="400050" lvl="1" indent="0">
              <a:buNone/>
            </a:pP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对那个东西有直接的</a:t>
            </a:r>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经验或</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体验，例如，你在</a:t>
            </a:r>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北京</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住了很久，你很了解或熟悉</a:t>
            </a:r>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北京</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，或者你跟某人相处了很久而对他很了解，就是这类知识。它不同于前两者，是因为这种了解，并不一定能用命题表达出来，而另一方面，又不一定涉及到具体的行动。</a:t>
            </a:r>
            <a:r>
              <a:rPr lang="en-US" altLang="zh-TW" sz="1800" dirty="0">
                <a:latin typeface="Times New Roman" panose="02020603050405020304" pitchFamily="18" charset="0"/>
                <a:ea typeface="PMingLiU" panose="02020500000000000000" pitchFamily="18" charset="-120"/>
                <a:cs typeface="Times New Roman" panose="02020603050405020304" pitchFamily="18" charset="0"/>
              </a:rPr>
              <a:t>  </a:t>
            </a:r>
          </a:p>
          <a:p>
            <a:endParaRPr lang="zh-CN" altLang="en-US" dirty="0"/>
          </a:p>
        </p:txBody>
      </p:sp>
    </p:spTree>
    <p:extLst>
      <p:ext uri="{BB962C8B-B14F-4D97-AF65-F5344CB8AC3E}">
        <p14:creationId xmlns:p14="http://schemas.microsoft.com/office/powerpoint/2010/main" val="2626708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1E8553-3196-46A7-A0E0-FD36D6EABE8F}"/>
              </a:ext>
            </a:extLst>
          </p:cNvPr>
          <p:cNvSpPr>
            <a:spLocks noGrp="1"/>
          </p:cNvSpPr>
          <p:nvPr>
            <p:ph type="title"/>
          </p:nvPr>
        </p:nvSpPr>
        <p:spPr/>
        <p:txBody>
          <a:bodyPr/>
          <a:lstStyle/>
          <a:p>
            <a:r>
              <a:rPr lang="zh-TW" altLang="en-US" b="1" dirty="0">
                <a:effectLst/>
                <a:latin typeface="Times New Roman" panose="02020603050405020304" pitchFamily="18" charset="0"/>
                <a:ea typeface="PMingLiU" panose="02020500000000000000" pitchFamily="18" charset="-120"/>
                <a:cs typeface="Times New Roman" panose="02020603050405020304" pitchFamily="18" charset="0"/>
              </a:rPr>
              <a:t>丙、</a:t>
            </a:r>
            <a:r>
              <a:rPr lang="zh-TW" altLang="zh-CN" b="1" dirty="0">
                <a:effectLst/>
                <a:latin typeface="Times New Roman" panose="02020603050405020304" pitchFamily="18" charset="0"/>
                <a:ea typeface="PMingLiU" panose="02020500000000000000" pitchFamily="18" charset="-120"/>
                <a:cs typeface="Times New Roman" panose="02020603050405020304" pitchFamily="18" charset="0"/>
              </a:rPr>
              <a:t>回应</a:t>
            </a:r>
            <a:r>
              <a:rPr lang="zh-TW" altLang="en-US" b="1" dirty="0">
                <a:effectLst/>
                <a:latin typeface="Times New Roman" panose="02020603050405020304" pitchFamily="18" charset="0"/>
                <a:ea typeface="PMingLiU" panose="02020500000000000000" pitchFamily="18" charset="-120"/>
                <a:cs typeface="Times New Roman" panose="02020603050405020304" pitchFamily="18" charset="0"/>
              </a:rPr>
              <a:t>：否定构成反例</a:t>
            </a:r>
            <a:endParaRPr lang="zh-CN" altLang="en-US" dirty="0"/>
          </a:p>
        </p:txBody>
      </p:sp>
      <p:sp>
        <p:nvSpPr>
          <p:cNvPr id="3" name="内容占位符 2">
            <a:extLst>
              <a:ext uri="{FF2B5EF4-FFF2-40B4-BE49-F238E27FC236}">
                <a16:creationId xmlns:a16="http://schemas.microsoft.com/office/drawing/2014/main" id="{271CAF4F-1517-4A63-B025-E9E5F2AEA9FD}"/>
              </a:ext>
            </a:extLst>
          </p:cNvPr>
          <p:cNvSpPr>
            <a:spLocks noGrp="1"/>
          </p:cNvSpPr>
          <p:nvPr>
            <p:ph idx="1"/>
          </p:nvPr>
        </p:nvSpPr>
        <p:spPr>
          <a:xfrm>
            <a:off x="2592925" y="1639936"/>
            <a:ext cx="8915400" cy="4811352"/>
          </a:xfrm>
        </p:spPr>
        <p:txBody>
          <a:bodyPr/>
          <a:lstStyle/>
          <a:p>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通过上述的例证，我们可以看到，命题</a:t>
            </a:r>
            <a:r>
              <a:rPr lang="en-US" altLang="zh-CN" sz="1800" dirty="0">
                <a:effectLst/>
                <a:latin typeface="Times New Roman" panose="02020603050405020304" pitchFamily="18" charset="0"/>
                <a:ea typeface="PMingLiU" panose="02020500000000000000" pitchFamily="18" charset="-120"/>
              </a:rPr>
              <a:t>M</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和命题</a:t>
            </a:r>
            <a:r>
              <a:rPr lang="en-US" altLang="zh-CN" sz="1800" dirty="0">
                <a:effectLst/>
                <a:latin typeface="Times New Roman" panose="02020603050405020304" pitchFamily="18" charset="0"/>
                <a:ea typeface="PMingLiU" panose="02020500000000000000" pitchFamily="18" charset="-120"/>
              </a:rPr>
              <a:t>H</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是真的，而命题</a:t>
            </a:r>
            <a:r>
              <a:rPr lang="en-US" altLang="zh-CN" sz="1800" dirty="0">
                <a:effectLst/>
                <a:latin typeface="Times New Roman" panose="02020603050405020304" pitchFamily="18" charset="0"/>
                <a:ea typeface="PMingLiU" panose="02020500000000000000" pitchFamily="18" charset="-120"/>
              </a:rPr>
              <a:t>R</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却是假的。因为史密斯相信命题</a:t>
            </a:r>
            <a:r>
              <a:rPr lang="en-US" altLang="zh-CN" sz="1800" dirty="0">
                <a:effectLst/>
                <a:latin typeface="Times New Roman" panose="02020603050405020304" pitchFamily="18" charset="0"/>
                <a:ea typeface="PMingLiU" panose="02020500000000000000" pitchFamily="18" charset="-120"/>
              </a:rPr>
              <a:t>H</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并得到了辩护，然而事实是他却并不知道命题</a:t>
            </a:r>
            <a:r>
              <a:rPr lang="en-US" altLang="zh-CN" sz="1800" dirty="0">
                <a:effectLst/>
                <a:latin typeface="Times New Roman" panose="02020603050405020304" pitchFamily="18" charset="0"/>
                <a:ea typeface="PMingLiU" panose="02020500000000000000" pitchFamily="18" charset="-120"/>
              </a:rPr>
              <a:t>H</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a:t>
            </a:r>
            <a:endParaRPr lang="en-US" altLang="zh-TW" sz="1800" dirty="0">
              <a:effectLst/>
              <a:latin typeface="Times New Roman" panose="02020603050405020304" pitchFamily="18" charset="0"/>
              <a:ea typeface="PMingLiU" panose="02020500000000000000" pitchFamily="18" charset="-120"/>
              <a:cs typeface="Times New Roman" panose="02020603050405020304" pitchFamily="18" charset="0"/>
            </a:endParaRPr>
          </a:p>
          <a:p>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在这一例证中用来辩护命题</a:t>
            </a:r>
            <a:r>
              <a:rPr lang="en-US" altLang="zh-CN" sz="1800" dirty="0">
                <a:effectLst/>
                <a:latin typeface="Times New Roman" panose="02020603050405020304" pitchFamily="18" charset="0"/>
                <a:ea typeface="PMingLiU" panose="02020500000000000000" pitchFamily="18" charset="-120"/>
              </a:rPr>
              <a:t>H</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的是命题</a:t>
            </a:r>
            <a:r>
              <a:rPr lang="en-US" altLang="zh-CN" sz="1800" dirty="0">
                <a:effectLst/>
                <a:latin typeface="Times New Roman" panose="02020603050405020304" pitchFamily="18" charset="0"/>
                <a:ea typeface="PMingLiU" panose="02020500000000000000" pitchFamily="18" charset="-120"/>
              </a:rPr>
              <a:t>R</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a:t>
            </a:r>
            <a:endParaRPr lang="en-US" altLang="zh-TW" sz="1800" dirty="0">
              <a:effectLst/>
              <a:latin typeface="Times New Roman" panose="02020603050405020304" pitchFamily="18" charset="0"/>
              <a:ea typeface="PMingLiU" panose="02020500000000000000" pitchFamily="18" charset="-120"/>
              <a:cs typeface="Times New Roman" panose="02020603050405020304" pitchFamily="18" charset="0"/>
            </a:endParaRPr>
          </a:p>
          <a:p>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但既然命题</a:t>
            </a:r>
            <a:r>
              <a:rPr lang="en-US" altLang="zh-CN" sz="1800" dirty="0">
                <a:effectLst/>
                <a:latin typeface="Times New Roman" panose="02020603050405020304" pitchFamily="18" charset="0"/>
                <a:ea typeface="PMingLiU" panose="02020500000000000000" pitchFamily="18" charset="-120"/>
              </a:rPr>
              <a:t>R</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是假的，</a:t>
            </a:r>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按照反对者的立场，</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它</a:t>
            </a:r>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并不能为其他的命题进行辩护，</a:t>
            </a:r>
            <a:r>
              <a:rPr lang="zh-TW" altLang="zh-CN" dirty="0">
                <a:latin typeface="Times New Roman" panose="02020603050405020304" pitchFamily="18" charset="0"/>
                <a:ea typeface="PMingLiU" panose="02020500000000000000" pitchFamily="18" charset="-120"/>
                <a:cs typeface="Times New Roman" panose="02020603050405020304" pitchFamily="18" charset="0"/>
              </a:rPr>
              <a:t>所以</a:t>
            </a:r>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它</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什么都没有辩护。</a:t>
            </a:r>
            <a:endParaRPr lang="en-US" altLang="zh-TW" sz="1800" dirty="0">
              <a:effectLst/>
              <a:latin typeface="Times New Roman" panose="02020603050405020304" pitchFamily="18" charset="0"/>
              <a:ea typeface="PMingLiU" panose="02020500000000000000" pitchFamily="18" charset="-120"/>
              <a:cs typeface="Times New Roman" panose="02020603050405020304" pitchFamily="18" charset="0"/>
            </a:endParaRPr>
          </a:p>
          <a:p>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可见，如果原则</a:t>
            </a:r>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a:t>
            </a:r>
            <a:r>
              <a:rPr lang="en-US" altLang="zh-TW" sz="1800" dirty="0">
                <a:effectLst/>
                <a:latin typeface="Times New Roman" panose="02020603050405020304" pitchFamily="18" charset="0"/>
                <a:ea typeface="PMingLiU" panose="02020500000000000000" pitchFamily="18" charset="-120"/>
                <a:cs typeface="Times New Roman" panose="02020603050405020304" pitchFamily="18" charset="0"/>
              </a:rPr>
              <a:t>B）</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是错误的，那么类似于葛梯尔的反例</a:t>
            </a:r>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就会失</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效。</a:t>
            </a:r>
            <a:endParaRPr lang="en-US" altLang="zh-TW" dirty="0">
              <a:latin typeface="Times New Roman" panose="02020603050405020304" pitchFamily="18" charset="0"/>
              <a:ea typeface="PMingLiU" panose="02020500000000000000" pitchFamily="18" charset="-120"/>
              <a:cs typeface="Times New Roman" panose="02020603050405020304" pitchFamily="18" charset="0"/>
            </a:endParaRPr>
          </a:p>
          <a:p>
            <a:pPr marL="0" indent="0">
              <a:buNone/>
            </a:pPr>
            <a:endParaRPr lang="en-US" altLang="zh-TW" sz="1200" dirty="0">
              <a:latin typeface="Times New Roman" panose="02020603050405020304" pitchFamily="18" charset="0"/>
              <a:ea typeface="PMingLiU" panose="02020500000000000000" pitchFamily="18" charset="-120"/>
              <a:cs typeface="Times New Roman" panose="02020603050405020304" pitchFamily="18" charset="0"/>
            </a:endParaRPr>
          </a:p>
          <a:p>
            <a:r>
              <a:rPr lang="en-US" altLang="zh-CN" kern="100" dirty="0">
                <a:latin typeface="Times New Roman" panose="02020603050405020304" pitchFamily="18" charset="0"/>
                <a:ea typeface="PMingLiU" panose="02020500000000000000" pitchFamily="18" charset="-120"/>
              </a:rPr>
              <a:t>Richard Feldman</a:t>
            </a:r>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回应：</a:t>
            </a:r>
            <a:endParaRPr lang="en-US" altLang="zh-TW" sz="1800" dirty="0">
              <a:effectLst/>
              <a:latin typeface="Times New Roman" panose="02020603050405020304" pitchFamily="18" charset="0"/>
              <a:ea typeface="PMingLiU" panose="02020500000000000000" pitchFamily="18" charset="-120"/>
              <a:cs typeface="Times New Roman" panose="02020603050405020304" pitchFamily="18" charset="0"/>
            </a:endParaRPr>
          </a:p>
          <a:p>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这种批评不成</a:t>
            </a:r>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立</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，因为许多类似于葛梯尔的</a:t>
            </a:r>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反</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例不依赖原则</a:t>
            </a:r>
            <a:r>
              <a:rPr lang="en-US" altLang="zh-TW" sz="1800" dirty="0">
                <a:effectLst/>
                <a:latin typeface="Times New Roman" panose="02020603050405020304" pitchFamily="18" charset="0"/>
                <a:ea typeface="PMingLiU" panose="02020500000000000000" pitchFamily="18" charset="-120"/>
                <a:cs typeface="Times New Roman" panose="02020603050405020304" pitchFamily="18" charset="0"/>
              </a:rPr>
              <a:t>B </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a:t>
            </a:r>
            <a:endParaRPr lang="en-US" altLang="zh-TW" sz="1800" dirty="0">
              <a:effectLst/>
              <a:latin typeface="Times New Roman" panose="02020603050405020304" pitchFamily="18" charset="0"/>
              <a:ea typeface="PMingLiU" panose="02020500000000000000" pitchFamily="18" charset="-120"/>
              <a:cs typeface="Times New Roman" panose="02020603050405020304" pitchFamily="18" charset="0"/>
            </a:endParaRPr>
          </a:p>
          <a:p>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我们可以对</a:t>
            </a:r>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反对者</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所举的例证稍加修改，来避免他们的批评。</a:t>
            </a:r>
            <a:endParaRPr lang="en-US" altLang="zh-TW" sz="1800" dirty="0">
              <a:effectLst/>
              <a:latin typeface="Times New Roman" panose="02020603050405020304" pitchFamily="18" charset="0"/>
              <a:ea typeface="PMingLiU" panose="02020500000000000000" pitchFamily="18" charset="-120"/>
              <a:cs typeface="Times New Roman" panose="02020603050405020304" pitchFamily="18" charset="0"/>
            </a:endParaRPr>
          </a:p>
          <a:p>
            <a:endParaRPr lang="en-US" altLang="zh-TW" kern="100" dirty="0">
              <a:latin typeface="Times New Roman" panose="02020603050405020304" pitchFamily="18" charset="0"/>
              <a:ea typeface="PMingLiU" panose="02020500000000000000" pitchFamily="18" charset="-120"/>
            </a:endParaRPr>
          </a:p>
          <a:p>
            <a:endParaRPr lang="en-US" altLang="zh-TW" sz="1800" dirty="0">
              <a:effectLst/>
              <a:latin typeface="Times New Roman" panose="02020603050405020304" pitchFamily="18" charset="0"/>
              <a:ea typeface="PMingLiU" panose="02020500000000000000" pitchFamily="18" charset="-12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23669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26576B-A280-401D-9EC8-096B6F562FB0}"/>
              </a:ext>
            </a:extLst>
          </p:cNvPr>
          <p:cNvSpPr>
            <a:spLocks noGrp="1"/>
          </p:cNvSpPr>
          <p:nvPr>
            <p:ph type="title"/>
          </p:nvPr>
        </p:nvSpPr>
        <p:spPr/>
        <p:txBody>
          <a:bodyPr/>
          <a:lstStyle/>
          <a:p>
            <a:r>
              <a:rPr lang="zh-TW" altLang="en-US" b="1" dirty="0">
                <a:effectLst/>
                <a:latin typeface="Times New Roman" panose="02020603050405020304" pitchFamily="18" charset="0"/>
                <a:ea typeface="PMingLiU" panose="02020500000000000000" pitchFamily="18" charset="-120"/>
                <a:cs typeface="Times New Roman" panose="02020603050405020304" pitchFamily="18" charset="0"/>
              </a:rPr>
              <a:t>丙、</a:t>
            </a:r>
            <a:r>
              <a:rPr lang="zh-TW" altLang="zh-CN" b="1" dirty="0">
                <a:effectLst/>
                <a:latin typeface="Times New Roman" panose="02020603050405020304" pitchFamily="18" charset="0"/>
                <a:ea typeface="PMingLiU" panose="02020500000000000000" pitchFamily="18" charset="-120"/>
                <a:cs typeface="Times New Roman" panose="02020603050405020304" pitchFamily="18" charset="0"/>
              </a:rPr>
              <a:t>回应</a:t>
            </a:r>
            <a:r>
              <a:rPr lang="zh-TW" altLang="en-US" b="1" dirty="0">
                <a:effectLst/>
                <a:latin typeface="Times New Roman" panose="02020603050405020304" pitchFamily="18" charset="0"/>
                <a:ea typeface="PMingLiU" panose="02020500000000000000" pitchFamily="18" charset="-120"/>
                <a:cs typeface="Times New Roman" panose="02020603050405020304" pitchFamily="18" charset="0"/>
              </a:rPr>
              <a:t>：否定构成反例</a:t>
            </a:r>
            <a:endParaRPr lang="zh-CN" altLang="en-US" dirty="0"/>
          </a:p>
        </p:txBody>
      </p:sp>
      <p:sp>
        <p:nvSpPr>
          <p:cNvPr id="3" name="内容占位符 2">
            <a:extLst>
              <a:ext uri="{FF2B5EF4-FFF2-40B4-BE49-F238E27FC236}">
                <a16:creationId xmlns:a16="http://schemas.microsoft.com/office/drawing/2014/main" id="{D5773366-32EA-40C4-B04A-CB55EBD3E449}"/>
              </a:ext>
            </a:extLst>
          </p:cNvPr>
          <p:cNvSpPr>
            <a:spLocks noGrp="1"/>
          </p:cNvSpPr>
          <p:nvPr>
            <p:ph idx="1"/>
          </p:nvPr>
        </p:nvSpPr>
        <p:spPr>
          <a:xfrm>
            <a:off x="2589212" y="1606276"/>
            <a:ext cx="8915400" cy="5058185"/>
          </a:xfrm>
        </p:spPr>
        <p:txBody>
          <a:bodyPr>
            <a:normAutofit/>
          </a:bodyPr>
          <a:lstStyle/>
          <a:p>
            <a:r>
              <a:rPr lang="en-US" altLang="zh-CN" sz="1800" kern="100" dirty="0">
                <a:effectLst/>
                <a:latin typeface="Times New Roman" panose="02020603050405020304" pitchFamily="18" charset="0"/>
                <a:ea typeface="PMingLiU" panose="02020500000000000000" pitchFamily="18" charset="-120"/>
              </a:rPr>
              <a:t>Feldman</a:t>
            </a:r>
            <a:r>
              <a:rPr lang="zh-TW" altLang="zh-CN" sz="1800" kern="100" dirty="0">
                <a:effectLst/>
                <a:latin typeface="Times New Roman" panose="02020603050405020304" pitchFamily="18" charset="0"/>
                <a:ea typeface="PMingLiU" panose="02020500000000000000" pitchFamily="18" charset="-120"/>
              </a:rPr>
              <a:t>对</a:t>
            </a:r>
            <a:r>
              <a:rPr lang="zh-TW" altLang="en-US" sz="1800" kern="100" dirty="0">
                <a:effectLst/>
                <a:latin typeface="Times New Roman" panose="02020603050405020304" pitchFamily="18" charset="0"/>
                <a:ea typeface="PMingLiU" panose="02020500000000000000" pitchFamily="18" charset="-120"/>
              </a:rPr>
              <a:t>以上</a:t>
            </a:r>
            <a:r>
              <a:rPr lang="zh-TW" altLang="zh-CN" sz="1800" kern="100" dirty="0">
                <a:effectLst/>
                <a:latin typeface="Times New Roman" panose="02020603050405020304" pitchFamily="18" charset="0"/>
                <a:ea typeface="PMingLiU" panose="02020500000000000000" pitchFamily="18" charset="-120"/>
              </a:rPr>
              <a:t>例子作出修改，让史密斯辩护命题</a:t>
            </a:r>
            <a:r>
              <a:rPr lang="en-US" altLang="zh-CN" sz="1800" kern="100" dirty="0">
                <a:effectLst/>
                <a:latin typeface="Times New Roman" panose="02020603050405020304" pitchFamily="18" charset="0"/>
                <a:ea typeface="PMingLiU" panose="02020500000000000000" pitchFamily="18" charset="-120"/>
              </a:rPr>
              <a:t>H</a:t>
            </a:r>
            <a:r>
              <a:rPr lang="zh-TW" altLang="zh-CN" sz="1800" kern="100" dirty="0">
                <a:effectLst/>
                <a:latin typeface="Times New Roman" panose="02020603050405020304" pitchFamily="18" charset="0"/>
                <a:ea typeface="PMingLiU" panose="02020500000000000000" pitchFamily="18" charset="-120"/>
              </a:rPr>
              <a:t>的</a:t>
            </a:r>
            <a:r>
              <a:rPr lang="zh-TW" altLang="en-US" sz="1800" kern="100" dirty="0">
                <a:effectLst/>
                <a:latin typeface="Times New Roman" panose="02020603050405020304" pitchFamily="18" charset="0"/>
                <a:ea typeface="PMingLiU" panose="02020500000000000000" pitchFamily="18" charset="-120"/>
              </a:rPr>
              <a:t>不是</a:t>
            </a:r>
            <a:r>
              <a:rPr lang="en-US" altLang="zh-TW" sz="1800" kern="100" dirty="0" err="1">
                <a:effectLst/>
                <a:latin typeface="Times New Roman" panose="02020603050405020304" pitchFamily="18" charset="0"/>
                <a:ea typeface="PMingLiU" panose="02020500000000000000" pitchFamily="18" charset="-120"/>
              </a:rPr>
              <a:t>R，而是另一个真的</a:t>
            </a:r>
            <a:r>
              <a:rPr lang="zh-TW" altLang="zh-CN" sz="1800" kern="100" dirty="0">
                <a:effectLst/>
                <a:latin typeface="Times New Roman" panose="02020603050405020304" pitchFamily="18" charset="0"/>
                <a:ea typeface="PMingLiU" panose="02020500000000000000" pitchFamily="18" charset="-120"/>
              </a:rPr>
              <a:t>命题，而且史密斯本人也知道这这点。</a:t>
            </a:r>
            <a:endParaRPr lang="en-US" altLang="zh-TW" sz="1800" kern="100" dirty="0">
              <a:effectLst/>
              <a:latin typeface="Times New Roman" panose="02020603050405020304" pitchFamily="18" charset="0"/>
              <a:ea typeface="PMingLiU" panose="02020500000000000000" pitchFamily="18" charset="-120"/>
            </a:endParaRPr>
          </a:p>
          <a:p>
            <a:pPr marL="400050" lvl="1" indent="0">
              <a:buNone/>
            </a:pPr>
            <a:r>
              <a:rPr lang="en-US" altLang="zh-CN" sz="1800" kern="100" dirty="0">
                <a:effectLst/>
                <a:latin typeface="Times New Roman" panose="02020603050405020304" pitchFamily="18" charset="0"/>
                <a:ea typeface="PMingLiU" panose="02020500000000000000" pitchFamily="18" charset="-120"/>
              </a:rPr>
              <a:t>M</a:t>
            </a:r>
            <a:r>
              <a:rPr lang="zh-TW" altLang="zh-CN" sz="1800" kern="100" dirty="0">
                <a:effectLst/>
                <a:latin typeface="Times New Roman" panose="02020603050405020304" pitchFamily="18" charset="0"/>
                <a:ea typeface="PMingLiU" panose="02020500000000000000" pitchFamily="18" charset="-120"/>
              </a:rPr>
              <a:t>：詹姆士告诉史密斯他有一辆福特车并给他看了他的车证，而且此人在与史密斯的交往中一直是诚实可靠的。</a:t>
            </a:r>
            <a:endParaRPr lang="zh-CN" altLang="zh-CN" sz="1800" kern="100" dirty="0">
              <a:effectLst/>
              <a:latin typeface="Times New Roman" panose="02020603050405020304" pitchFamily="18" charset="0"/>
              <a:ea typeface="PMingLiU" panose="02020500000000000000" pitchFamily="18" charset="-120"/>
            </a:endParaRPr>
          </a:p>
          <a:p>
            <a:r>
              <a:rPr lang="zh-TW" altLang="zh-CN" sz="1800" kern="100" dirty="0">
                <a:effectLst/>
                <a:latin typeface="Times New Roman" panose="02020603050405020304" pitchFamily="18" charset="0"/>
                <a:ea typeface="PMingLiU" panose="02020500000000000000" pitchFamily="18" charset="-120"/>
              </a:rPr>
              <a:t>假定史密斯从命题</a:t>
            </a:r>
            <a:r>
              <a:rPr lang="en-US" altLang="zh-CN" sz="1800" kern="100" dirty="0">
                <a:effectLst/>
                <a:latin typeface="Times New Roman" panose="02020603050405020304" pitchFamily="18" charset="0"/>
                <a:ea typeface="PMingLiU" panose="02020500000000000000" pitchFamily="18" charset="-120"/>
              </a:rPr>
              <a:t>M</a:t>
            </a:r>
            <a:r>
              <a:rPr lang="zh-TW" altLang="zh-CN" sz="1800" kern="100" dirty="0">
                <a:effectLst/>
                <a:latin typeface="Times New Roman" panose="02020603050405020304" pitchFamily="18" charset="0"/>
                <a:ea typeface="PMingLiU" panose="02020500000000000000" pitchFamily="18" charset="-120"/>
              </a:rPr>
              <a:t>推演出</a:t>
            </a:r>
            <a:r>
              <a:rPr lang="zh-TW" altLang="en-US" sz="1800" kern="100" dirty="0">
                <a:effectLst/>
                <a:latin typeface="Times New Roman" panose="02020603050405020304" pitchFamily="18" charset="0"/>
                <a:ea typeface="PMingLiU" panose="02020500000000000000" pitchFamily="18" charset="-120"/>
              </a:rPr>
              <a:t>它的</a:t>
            </a:r>
            <a:r>
              <a:rPr lang="zh-TW" altLang="zh-CN" sz="1800" kern="100" dirty="0">
                <a:effectLst/>
                <a:latin typeface="Times New Roman" panose="02020603050405020304" pitchFamily="18" charset="0"/>
                <a:ea typeface="PMingLiU" panose="02020500000000000000" pitchFamily="18" charset="-120"/>
              </a:rPr>
              <a:t>存在</a:t>
            </a:r>
            <a:r>
              <a:rPr lang="zh-TW" altLang="en-US" sz="1800" kern="100" dirty="0">
                <a:effectLst/>
                <a:latin typeface="Times New Roman" panose="02020603050405020304" pitchFamily="18" charset="0"/>
                <a:ea typeface="PMingLiU" panose="02020500000000000000" pitchFamily="18" charset="-120"/>
              </a:rPr>
              <a:t>概括</a:t>
            </a:r>
            <a:r>
              <a:rPr lang="en-US" altLang="zh-CN" sz="1800" kern="100" dirty="0">
                <a:effectLst/>
                <a:latin typeface="Times New Roman" panose="02020603050405020304" pitchFamily="18" charset="0"/>
                <a:ea typeface="PMingLiU" panose="02020500000000000000" pitchFamily="18" charset="-120"/>
              </a:rPr>
              <a:t>(existential generalization)</a:t>
            </a:r>
            <a:r>
              <a:rPr lang="zh-TW" altLang="zh-CN" sz="1800" kern="100" dirty="0">
                <a:effectLst/>
                <a:latin typeface="Times New Roman" panose="02020603050405020304" pitchFamily="18" charset="0"/>
                <a:ea typeface="PMingLiU" panose="02020500000000000000" pitchFamily="18" charset="-120"/>
              </a:rPr>
              <a:t>的命题</a:t>
            </a:r>
            <a:r>
              <a:rPr lang="en-US" altLang="zh-CN" sz="1800" kern="100" dirty="0">
                <a:effectLst/>
                <a:latin typeface="Times New Roman" panose="02020603050405020304" pitchFamily="18" charset="0"/>
                <a:ea typeface="PMingLiU" panose="02020500000000000000" pitchFamily="18" charset="-120"/>
              </a:rPr>
              <a:t>N</a:t>
            </a:r>
            <a:r>
              <a:rPr lang="zh-TW" altLang="zh-CN" sz="1800" kern="100" dirty="0">
                <a:effectLst/>
                <a:latin typeface="Times New Roman" panose="02020603050405020304" pitchFamily="18" charset="0"/>
                <a:ea typeface="PMingLiU" panose="02020500000000000000" pitchFamily="18" charset="-120"/>
              </a:rPr>
              <a:t>：</a:t>
            </a:r>
            <a:endParaRPr lang="en-US" altLang="zh-TW" sz="1800" kern="100" dirty="0">
              <a:effectLst/>
              <a:latin typeface="Times New Roman" panose="02020603050405020304" pitchFamily="18" charset="0"/>
              <a:ea typeface="PMingLiU" panose="02020500000000000000" pitchFamily="18" charset="-120"/>
            </a:endParaRPr>
          </a:p>
          <a:p>
            <a:pPr marL="400050" lvl="1" indent="0">
              <a:buNone/>
            </a:pPr>
            <a:r>
              <a:rPr lang="en-US" altLang="zh-CN" sz="1800" kern="100" dirty="0">
                <a:latin typeface="Times New Roman" panose="02020603050405020304" pitchFamily="18" charset="0"/>
                <a:ea typeface="PMingLiU" panose="02020500000000000000" pitchFamily="18" charset="-120"/>
              </a:rPr>
              <a:t>N</a:t>
            </a:r>
            <a:r>
              <a:rPr lang="zh-CN" altLang="en-US" sz="1800" kern="100" dirty="0">
                <a:latin typeface="Times New Roman" panose="02020603050405020304" pitchFamily="18" charset="0"/>
                <a:ea typeface="PMingLiU" panose="02020500000000000000" pitchFamily="18" charset="-120"/>
              </a:rPr>
              <a:t>：</a:t>
            </a:r>
            <a:r>
              <a:rPr lang="zh-TW" altLang="zh-CN" sz="1800" kern="100" dirty="0">
                <a:latin typeface="Times New Roman" panose="02020603050405020304" pitchFamily="18" charset="0"/>
                <a:ea typeface="PMingLiU" panose="02020500000000000000" pitchFamily="18" charset="-120"/>
              </a:rPr>
              <a:t>办公室中有人告诉史密斯他有一辆福特车并给他看了他的车证，而且此人在与史密斯的交往中一直是诚实可靠的。</a:t>
            </a:r>
            <a:endParaRPr lang="zh-CN" altLang="zh-CN" sz="1800" kern="100" dirty="0">
              <a:latin typeface="Times New Roman" panose="02020603050405020304" pitchFamily="18" charset="0"/>
              <a:ea typeface="PMingLiU" panose="02020500000000000000" pitchFamily="18" charset="-120"/>
            </a:endParaRPr>
          </a:p>
          <a:p>
            <a:r>
              <a:rPr lang="en-US" altLang="zh-TW" sz="1800" dirty="0" err="1">
                <a:effectLst/>
                <a:latin typeface="Times New Roman" panose="02020603050405020304" pitchFamily="18" charset="0"/>
                <a:ea typeface="PMingLiU" panose="02020500000000000000" pitchFamily="18" charset="-120"/>
                <a:cs typeface="Times New Roman" panose="02020603050405020304" pitchFamily="18" charset="0"/>
              </a:rPr>
              <a:t>由命题N，史密斯推论出命题H</a:t>
            </a:r>
            <a:r>
              <a:rPr lang="en-US" altLang="zh-TW" sz="1800" dirty="0">
                <a:effectLst/>
                <a:latin typeface="Times New Roman" panose="02020603050405020304" pitchFamily="18" charset="0"/>
                <a:ea typeface="PMingLiU" panose="02020500000000000000" pitchFamily="18" charset="-120"/>
                <a:cs typeface="Times New Roman" panose="02020603050405020304" pitchFamily="18" charset="0"/>
              </a:rPr>
              <a:t>：</a:t>
            </a:r>
          </a:p>
          <a:p>
            <a:pPr marL="0" indent="0">
              <a:buNone/>
            </a:pPr>
            <a:r>
              <a:rPr lang="en-US" altLang="zh-CN" sz="1800" dirty="0">
                <a:effectLst/>
                <a:latin typeface="Times New Roman" panose="02020603050405020304" pitchFamily="18" charset="0"/>
                <a:ea typeface="PMingLiU" panose="02020500000000000000" pitchFamily="18" charset="-120"/>
              </a:rPr>
              <a:t>	H</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：史密斯相信他的办公室的某一人有一辆福特车。</a:t>
            </a:r>
            <a:endParaRPr lang="en-US" altLang="zh-TW" sz="1800" dirty="0">
              <a:effectLst/>
              <a:latin typeface="Times New Roman" panose="02020603050405020304" pitchFamily="18" charset="0"/>
              <a:ea typeface="PMingLiU" panose="02020500000000000000" pitchFamily="18" charset="-120"/>
              <a:cs typeface="Times New Roman" panose="02020603050405020304" pitchFamily="18" charset="0"/>
            </a:endParaRPr>
          </a:p>
          <a:p>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由于史密斯是从命题</a:t>
            </a:r>
            <a:r>
              <a:rPr lang="en-US" altLang="zh-CN" sz="1800" dirty="0">
                <a:effectLst/>
                <a:latin typeface="Times New Roman" panose="02020603050405020304" pitchFamily="18" charset="0"/>
                <a:ea typeface="PMingLiU" panose="02020500000000000000" pitchFamily="18" charset="-120"/>
              </a:rPr>
              <a:t>M</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正确地推出了命题</a:t>
            </a:r>
            <a:r>
              <a:rPr lang="en-US" altLang="zh-CN" sz="1800" dirty="0">
                <a:effectLst/>
                <a:latin typeface="Times New Roman" panose="02020603050405020304" pitchFamily="18" charset="0"/>
                <a:ea typeface="PMingLiU" panose="02020500000000000000" pitchFamily="18" charset="-120"/>
              </a:rPr>
              <a:t>N</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，而且他知道命题</a:t>
            </a:r>
            <a:r>
              <a:rPr lang="en-US" altLang="zh-CN" sz="1800" dirty="0">
                <a:effectLst/>
                <a:latin typeface="Times New Roman" panose="02020603050405020304" pitchFamily="18" charset="0"/>
                <a:ea typeface="PMingLiU" panose="02020500000000000000" pitchFamily="18" charset="-120"/>
              </a:rPr>
              <a:t>M</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是真的，所以命题</a:t>
            </a:r>
            <a:r>
              <a:rPr lang="en-US" altLang="zh-CN" sz="1800" dirty="0">
                <a:effectLst/>
                <a:latin typeface="Times New Roman" panose="02020603050405020304" pitchFamily="18" charset="0"/>
                <a:ea typeface="PMingLiU" panose="02020500000000000000" pitchFamily="18" charset="-120"/>
              </a:rPr>
              <a:t>N</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是真的，同样史密斯知道命题</a:t>
            </a:r>
            <a:r>
              <a:rPr lang="en-US" altLang="zh-CN" sz="1800" dirty="0">
                <a:effectLst/>
                <a:latin typeface="Times New Roman" panose="02020603050405020304" pitchFamily="18" charset="0"/>
                <a:ea typeface="PMingLiU" panose="02020500000000000000" pitchFamily="18" charset="-120"/>
              </a:rPr>
              <a:t>N</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是真的。正是在命题</a:t>
            </a:r>
            <a:r>
              <a:rPr lang="en-US" altLang="zh-CN" sz="1800" dirty="0">
                <a:effectLst/>
                <a:latin typeface="Times New Roman" panose="02020603050405020304" pitchFamily="18" charset="0"/>
                <a:ea typeface="PMingLiU" panose="02020500000000000000" pitchFamily="18" charset="-120"/>
              </a:rPr>
              <a:t>N</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的基础上，史密斯相信了命题</a:t>
            </a:r>
            <a:r>
              <a:rPr lang="en-US" altLang="zh-CN" sz="1800" dirty="0">
                <a:effectLst/>
                <a:latin typeface="Times New Roman" panose="02020603050405020304" pitchFamily="18" charset="0"/>
                <a:ea typeface="PMingLiU" panose="02020500000000000000" pitchFamily="18" charset="-120"/>
              </a:rPr>
              <a:t>H</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。这样，我们可以清楚地看到，史密斯对于命题</a:t>
            </a:r>
            <a:r>
              <a:rPr lang="en-US" altLang="zh-CN" sz="1800" dirty="0">
                <a:effectLst/>
                <a:latin typeface="Times New Roman" panose="02020603050405020304" pitchFamily="18" charset="0"/>
                <a:ea typeface="PMingLiU" panose="02020500000000000000" pitchFamily="18" charset="-120"/>
              </a:rPr>
              <a:t>H</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的信念是得到辩护的真的信念，而且他也知道使他相信命题</a:t>
            </a:r>
            <a:r>
              <a:rPr lang="en-US" altLang="zh-CN" sz="1800" dirty="0">
                <a:effectLst/>
                <a:latin typeface="Times New Roman" panose="02020603050405020304" pitchFamily="18" charset="0"/>
                <a:ea typeface="PMingLiU" panose="02020500000000000000" pitchFamily="18" charset="-120"/>
              </a:rPr>
              <a:t>H</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的证据也是真的，然而事实上他仍然不知道命题</a:t>
            </a:r>
            <a:r>
              <a:rPr lang="en-US" altLang="zh-CN" sz="1800" dirty="0">
                <a:effectLst/>
                <a:latin typeface="Times New Roman" panose="02020603050405020304" pitchFamily="18" charset="0"/>
                <a:ea typeface="PMingLiU" panose="02020500000000000000" pitchFamily="18" charset="-120"/>
              </a:rPr>
              <a:t>H</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a:t>
            </a:r>
            <a:endParaRPr lang="en-US" altLang="zh-TW" sz="1800" kern="100" dirty="0">
              <a:effectLst/>
              <a:latin typeface="Times New Roman" panose="02020603050405020304" pitchFamily="18" charset="0"/>
              <a:ea typeface="PMingLiU" panose="02020500000000000000" pitchFamily="18" charset="-120"/>
            </a:endParaRPr>
          </a:p>
          <a:p>
            <a:endParaRPr lang="zh-CN" altLang="en-US" dirty="0"/>
          </a:p>
        </p:txBody>
      </p:sp>
    </p:spTree>
    <p:extLst>
      <p:ext uri="{BB962C8B-B14F-4D97-AF65-F5344CB8AC3E}">
        <p14:creationId xmlns:p14="http://schemas.microsoft.com/office/powerpoint/2010/main" val="3960622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D97D2A-D9D5-484B-BDF3-41C14A229D23}"/>
              </a:ext>
            </a:extLst>
          </p:cNvPr>
          <p:cNvSpPr>
            <a:spLocks noGrp="1"/>
          </p:cNvSpPr>
          <p:nvPr>
            <p:ph type="title"/>
          </p:nvPr>
        </p:nvSpPr>
        <p:spPr/>
        <p:txBody>
          <a:bodyPr/>
          <a:lstStyle/>
          <a:p>
            <a:r>
              <a:rPr lang="zh-CN" altLang="en-US" dirty="0">
                <a:latin typeface="PMingLiU" panose="02020500000000000000" pitchFamily="18" charset="-120"/>
                <a:ea typeface="PMingLiU" panose="02020500000000000000" pitchFamily="18" charset="-120"/>
              </a:rPr>
              <a:t>戊、参考和进一步阅读文献</a:t>
            </a:r>
          </a:p>
        </p:txBody>
      </p:sp>
      <p:sp>
        <p:nvSpPr>
          <p:cNvPr id="3" name="内容占位符 2">
            <a:extLst>
              <a:ext uri="{FF2B5EF4-FFF2-40B4-BE49-F238E27FC236}">
                <a16:creationId xmlns:a16="http://schemas.microsoft.com/office/drawing/2014/main" id="{E85C3B7C-E2DD-4A79-83D8-32A7522AD600}"/>
              </a:ext>
            </a:extLst>
          </p:cNvPr>
          <p:cNvSpPr>
            <a:spLocks noGrp="1"/>
          </p:cNvSpPr>
          <p:nvPr>
            <p:ph idx="1"/>
          </p:nvPr>
        </p:nvSpPr>
        <p:spPr>
          <a:xfrm>
            <a:off x="2589212" y="1645546"/>
            <a:ext cx="8915400" cy="3777622"/>
          </a:xfrm>
        </p:spPr>
        <p:txBody>
          <a:bodyPr/>
          <a:lstStyle/>
          <a:p>
            <a:r>
              <a:rPr lang="zh-CN" altLang="en-US" dirty="0">
                <a:latin typeface="PMingLiU" panose="02020500000000000000" pitchFamily="18" charset="-120"/>
                <a:ea typeface="PMingLiU" panose="02020500000000000000" pitchFamily="18" charset="-120"/>
              </a:rPr>
              <a:t>林正弘：</a:t>
            </a:r>
            <a:r>
              <a:rPr lang="en-US" altLang="zh-CN" dirty="0">
                <a:latin typeface="PMingLiU" panose="02020500000000000000" pitchFamily="18" charset="-120"/>
                <a:ea typeface="PMingLiU" panose="02020500000000000000" pitchFamily="18" charset="-120"/>
              </a:rPr>
              <a:t>《</a:t>
            </a:r>
            <a:r>
              <a:rPr lang="zh-CN" altLang="en-US" dirty="0">
                <a:latin typeface="PMingLiU" panose="02020500000000000000" pitchFamily="18" charset="-120"/>
                <a:ea typeface="PMingLiU" panose="02020500000000000000" pitchFamily="18" charset="-120"/>
              </a:rPr>
              <a:t>知识 </a:t>
            </a:r>
            <a:r>
              <a:rPr lang="en-US" altLang="zh-CN" dirty="0">
                <a:latin typeface="PMingLiU" panose="02020500000000000000" pitchFamily="18" charset="-120"/>
                <a:ea typeface="PMingLiU" panose="02020500000000000000" pitchFamily="18" charset="-120"/>
              </a:rPr>
              <a:t>· </a:t>
            </a:r>
            <a:r>
              <a:rPr lang="en-US" altLang="zh-CN" dirty="0" err="1">
                <a:latin typeface="PMingLiU" panose="02020500000000000000" pitchFamily="18" charset="-120"/>
                <a:ea typeface="PMingLiU" panose="02020500000000000000" pitchFamily="18" charset="-120"/>
              </a:rPr>
              <a:t>逻辑</a:t>
            </a:r>
            <a:r>
              <a:rPr lang="en-US" altLang="zh-CN" dirty="0">
                <a:latin typeface="PMingLiU" panose="02020500000000000000" pitchFamily="18" charset="-120"/>
                <a:ea typeface="PMingLiU" panose="02020500000000000000" pitchFamily="18" charset="-120"/>
              </a:rPr>
              <a:t> · </a:t>
            </a:r>
            <a:r>
              <a:rPr lang="en-US" altLang="zh-CN" dirty="0" err="1">
                <a:latin typeface="PMingLiU" panose="02020500000000000000" pitchFamily="18" charset="-120"/>
                <a:ea typeface="PMingLiU" panose="02020500000000000000" pitchFamily="18" charset="-120"/>
              </a:rPr>
              <a:t>科学哲学</a:t>
            </a:r>
            <a:r>
              <a:rPr lang="en-US" altLang="zh-CN" dirty="0">
                <a:latin typeface="PMingLiU" panose="02020500000000000000" pitchFamily="18" charset="-120"/>
                <a:ea typeface="PMingLiU" panose="02020500000000000000" pitchFamily="18" charset="-120"/>
              </a:rPr>
              <a:t>》（台北：东大出版社，1985）</a:t>
            </a:r>
          </a:p>
          <a:p>
            <a:r>
              <a:rPr lang="zh-CN" altLang="en-US" dirty="0">
                <a:latin typeface="PMingLiU" panose="02020500000000000000" pitchFamily="18" charset="-120"/>
                <a:ea typeface="PMingLiU" panose="02020500000000000000" pitchFamily="18" charset="-120"/>
              </a:rPr>
              <a:t>陈嘉明：</a:t>
            </a:r>
            <a:r>
              <a:rPr lang="en-US" altLang="zh-CN" dirty="0">
                <a:latin typeface="PMingLiU" panose="02020500000000000000" pitchFamily="18" charset="-120"/>
                <a:ea typeface="PMingLiU" panose="02020500000000000000" pitchFamily="18" charset="-120"/>
              </a:rPr>
              <a:t>《</a:t>
            </a:r>
            <a:r>
              <a:rPr lang="en-US" altLang="zh-CN" dirty="0" err="1">
                <a:latin typeface="PMingLiU" panose="02020500000000000000" pitchFamily="18" charset="-120"/>
                <a:ea typeface="PMingLiU" panose="02020500000000000000" pitchFamily="18" charset="-120"/>
              </a:rPr>
              <a:t>知识与确证</a:t>
            </a:r>
            <a:r>
              <a:rPr lang="en-US" altLang="zh-CN" dirty="0">
                <a:latin typeface="PMingLiU" panose="02020500000000000000" pitchFamily="18" charset="-120"/>
                <a:ea typeface="PMingLiU" panose="02020500000000000000" pitchFamily="18" charset="-120"/>
              </a:rPr>
              <a:t>—当代知识论引论》第一章（上海：上海人民出版社，2003）</a:t>
            </a:r>
          </a:p>
          <a:p>
            <a:r>
              <a:rPr lang="zh-CN" altLang="en-US" dirty="0">
                <a:latin typeface="PMingLiU" panose="02020500000000000000" pitchFamily="18" charset="-120"/>
                <a:ea typeface="PMingLiU" panose="02020500000000000000" pitchFamily="18" charset="-120"/>
              </a:rPr>
              <a:t>王庆节：</a:t>
            </a:r>
            <a:r>
              <a:rPr lang="en-US" altLang="zh-CN" dirty="0">
                <a:latin typeface="PMingLiU" panose="02020500000000000000" pitchFamily="18" charset="-120"/>
                <a:ea typeface="PMingLiU" panose="02020500000000000000" pitchFamily="18" charset="-120"/>
              </a:rPr>
              <a:t>〈</a:t>
            </a:r>
            <a:r>
              <a:rPr lang="zh-CN" altLang="en-US" dirty="0">
                <a:latin typeface="PMingLiU" panose="02020500000000000000" pitchFamily="18" charset="-120"/>
                <a:ea typeface="PMingLiU" panose="02020500000000000000" pitchFamily="18" charset="-120"/>
              </a:rPr>
              <a:t>知识与怀疑</a:t>
            </a:r>
            <a:r>
              <a:rPr lang="en-US" altLang="zh-CN" dirty="0">
                <a:latin typeface="PMingLiU" panose="02020500000000000000" pitchFamily="18" charset="-120"/>
                <a:ea typeface="PMingLiU" panose="02020500000000000000" pitchFamily="18" charset="-120"/>
              </a:rPr>
              <a:t>〉，《</a:t>
            </a:r>
            <a:r>
              <a:rPr lang="en-US" altLang="zh-CN" dirty="0" err="1">
                <a:latin typeface="PMingLiU" panose="02020500000000000000" pitchFamily="18" charset="-120"/>
                <a:ea typeface="PMingLiU" panose="02020500000000000000" pitchFamily="18" charset="-120"/>
              </a:rPr>
              <a:t>中国社会科学</a:t>
            </a:r>
            <a:r>
              <a:rPr lang="en-US" altLang="zh-CN" dirty="0">
                <a:latin typeface="PMingLiU" panose="02020500000000000000" pitchFamily="18" charset="-120"/>
                <a:ea typeface="PMingLiU" panose="02020500000000000000" pitchFamily="18" charset="-120"/>
              </a:rPr>
              <a:t>》（2002年第4期，页62-73）</a:t>
            </a:r>
          </a:p>
          <a:p>
            <a:r>
              <a:rPr lang="zh-CN" altLang="en-US" dirty="0">
                <a:latin typeface="PMingLiU" panose="02020500000000000000" pitchFamily="18" charset="-120"/>
                <a:ea typeface="PMingLiU" panose="02020500000000000000" pitchFamily="18" charset="-120"/>
              </a:rPr>
              <a:t>保罗</a:t>
            </a:r>
            <a:r>
              <a:rPr lang="en-US" altLang="zh-CN" dirty="0">
                <a:latin typeface="PMingLiU" panose="02020500000000000000" pitchFamily="18" charset="-120"/>
                <a:ea typeface="PMingLiU" panose="02020500000000000000" pitchFamily="18" charset="-120"/>
              </a:rPr>
              <a:t>·</a:t>
            </a:r>
            <a:r>
              <a:rPr lang="zh-CN" altLang="en-US" dirty="0">
                <a:latin typeface="PMingLiU" panose="02020500000000000000" pitchFamily="18" charset="-120"/>
                <a:ea typeface="PMingLiU" panose="02020500000000000000" pitchFamily="18" charset="-120"/>
              </a:rPr>
              <a:t>莫塞等编：</a:t>
            </a:r>
            <a:r>
              <a:rPr lang="en-US" altLang="zh-CN" dirty="0">
                <a:latin typeface="PMingLiU" panose="02020500000000000000" pitchFamily="18" charset="-120"/>
                <a:ea typeface="PMingLiU" panose="02020500000000000000" pitchFamily="18" charset="-120"/>
              </a:rPr>
              <a:t>《</a:t>
            </a:r>
            <a:r>
              <a:rPr lang="en-US" altLang="zh-CN" dirty="0" err="1">
                <a:latin typeface="PMingLiU" panose="02020500000000000000" pitchFamily="18" charset="-120"/>
                <a:ea typeface="PMingLiU" panose="02020500000000000000" pitchFamily="18" charset="-120"/>
              </a:rPr>
              <a:t>人类的知识</a:t>
            </a:r>
            <a:r>
              <a:rPr lang="en-US" altLang="zh-CN" dirty="0">
                <a:latin typeface="PMingLiU" panose="02020500000000000000" pitchFamily="18" charset="-120"/>
                <a:ea typeface="PMingLiU" panose="02020500000000000000" pitchFamily="18" charset="-120"/>
              </a:rPr>
              <a:t>—</a:t>
            </a:r>
            <a:r>
              <a:rPr lang="en-US" altLang="zh-CN" dirty="0" err="1">
                <a:latin typeface="PMingLiU" panose="02020500000000000000" pitchFamily="18" charset="-120"/>
                <a:ea typeface="PMingLiU" panose="02020500000000000000" pitchFamily="18" charset="-120"/>
              </a:rPr>
              <a:t>古典和当代的方法》厦门大学知识论与认知科学研究中心译</a:t>
            </a:r>
            <a:r>
              <a:rPr lang="en-US" altLang="zh-CN" dirty="0">
                <a:latin typeface="PMingLiU" panose="02020500000000000000" pitchFamily="18" charset="-120"/>
                <a:ea typeface="PMingLiU" panose="02020500000000000000" pitchFamily="18" charset="-120"/>
              </a:rPr>
              <a:t> （厦门：厦门大学出版社，2018）</a:t>
            </a:r>
          </a:p>
          <a:p>
            <a:r>
              <a:rPr lang="en-US" altLang="zh-CN" dirty="0">
                <a:latin typeface="PMingLiU" panose="02020500000000000000" pitchFamily="18" charset="-120"/>
                <a:ea typeface="PMingLiU" panose="02020500000000000000" pitchFamily="18" charset="-120"/>
              </a:rPr>
              <a:t>Stephen Hetherington ed., </a:t>
            </a:r>
            <a:r>
              <a:rPr lang="en-US" altLang="zh-CN" i="1" dirty="0">
                <a:latin typeface="PMingLiU" panose="02020500000000000000" pitchFamily="18" charset="-120"/>
                <a:ea typeface="PMingLiU" panose="02020500000000000000" pitchFamily="18" charset="-120"/>
              </a:rPr>
              <a:t>The Gettier Problem </a:t>
            </a:r>
            <a:r>
              <a:rPr lang="en-US" altLang="zh-CN" dirty="0">
                <a:latin typeface="PMingLiU" panose="02020500000000000000" pitchFamily="18" charset="-120"/>
                <a:ea typeface="PMingLiU" panose="02020500000000000000" pitchFamily="18" charset="-120"/>
              </a:rPr>
              <a:t>(Cambridge: Cambridge University Press, 2019)</a:t>
            </a:r>
            <a:endParaRPr lang="zh-CN" altLang="en-US" dirty="0">
              <a:latin typeface="PMingLiU" panose="02020500000000000000" pitchFamily="18" charset="-120"/>
              <a:ea typeface="PMingLiU" panose="02020500000000000000" pitchFamily="18" charset="-120"/>
            </a:endParaRPr>
          </a:p>
        </p:txBody>
      </p:sp>
    </p:spTree>
    <p:extLst>
      <p:ext uri="{BB962C8B-B14F-4D97-AF65-F5344CB8AC3E}">
        <p14:creationId xmlns:p14="http://schemas.microsoft.com/office/powerpoint/2010/main" val="3638493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F38AF0-ABEF-4485-8D10-719272C7AC19}"/>
              </a:ext>
            </a:extLst>
          </p:cNvPr>
          <p:cNvSpPr>
            <a:spLocks noGrp="1"/>
          </p:cNvSpPr>
          <p:nvPr>
            <p:ph type="title"/>
          </p:nvPr>
        </p:nvSpPr>
        <p:spPr/>
        <p:txBody>
          <a:bodyPr/>
          <a:lstStyle/>
          <a:p>
            <a:r>
              <a:rPr lang="zh-CN" altLang="en-US" dirty="0"/>
              <a:t>甲、</a:t>
            </a:r>
            <a:r>
              <a:rPr lang="zh-TW" altLang="zh-CN" dirty="0">
                <a:effectLst/>
                <a:latin typeface="Times New Roman" panose="02020603050405020304" pitchFamily="18" charset="0"/>
                <a:ea typeface="PMingLiU" panose="02020500000000000000" pitchFamily="18" charset="-120"/>
                <a:cs typeface="Times New Roman" panose="02020603050405020304" pitchFamily="18" charset="0"/>
              </a:rPr>
              <a:t>知识的三条件说</a:t>
            </a:r>
            <a:endParaRPr lang="zh-CN" altLang="en-US" dirty="0"/>
          </a:p>
        </p:txBody>
      </p:sp>
      <p:sp>
        <p:nvSpPr>
          <p:cNvPr id="3" name="内容占位符 2">
            <a:extLst>
              <a:ext uri="{FF2B5EF4-FFF2-40B4-BE49-F238E27FC236}">
                <a16:creationId xmlns:a16="http://schemas.microsoft.com/office/drawing/2014/main" id="{97FFE147-A429-4070-885B-AABD17D0530B}"/>
              </a:ext>
            </a:extLst>
          </p:cNvPr>
          <p:cNvSpPr>
            <a:spLocks noGrp="1"/>
          </p:cNvSpPr>
          <p:nvPr>
            <p:ph idx="1"/>
          </p:nvPr>
        </p:nvSpPr>
        <p:spPr>
          <a:xfrm>
            <a:off x="2592925" y="1696034"/>
            <a:ext cx="8915400" cy="4474764"/>
          </a:xfrm>
        </p:spPr>
        <p:txBody>
          <a:bodyPr/>
          <a:lstStyle/>
          <a:p>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注意：</a:t>
            </a:r>
            <a:endParaRPr lang="en-US" altLang="zh-TW" sz="1800" dirty="0">
              <a:effectLst/>
              <a:latin typeface="Times New Roman" panose="02020603050405020304" pitchFamily="18" charset="0"/>
              <a:ea typeface="PMingLiU" panose="02020500000000000000" pitchFamily="18" charset="-120"/>
              <a:cs typeface="Times New Roman" panose="02020603050405020304" pitchFamily="18" charset="0"/>
            </a:endParaRPr>
          </a:p>
          <a:p>
            <a:r>
              <a:rPr lang="en-US" altLang="zh-TW" dirty="0">
                <a:latin typeface="Times New Roman" panose="02020603050405020304" pitchFamily="18" charset="0"/>
                <a:ea typeface="PMingLiU" panose="02020500000000000000" pitchFamily="18" charset="-120"/>
                <a:cs typeface="Times New Roman" panose="02020603050405020304" pitchFamily="18" charset="0"/>
              </a:rPr>
              <a:t>1</a:t>
            </a:r>
            <a:r>
              <a:rPr lang="zh-TW" altLang="en-US" dirty="0">
                <a:latin typeface="Times New Roman" panose="02020603050405020304" pitchFamily="18" charset="0"/>
                <a:ea typeface="PMingLiU" panose="02020500000000000000" pitchFamily="18" charset="-120"/>
                <a:cs typeface="Times New Roman" panose="02020603050405020304" pitchFamily="18" charset="0"/>
              </a:rPr>
              <a:t>，</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我们只是出于研究的方便，作这种分类。在实际中，三种知识的关系可以相对复杂。</a:t>
            </a:r>
            <a:endParaRPr lang="en-US" altLang="zh-TW" sz="1800" dirty="0">
              <a:effectLst/>
              <a:latin typeface="Times New Roman" panose="02020603050405020304" pitchFamily="18" charset="0"/>
              <a:ea typeface="PMingLiU" panose="02020500000000000000" pitchFamily="18" charset="-120"/>
              <a:cs typeface="Times New Roman" panose="02020603050405020304" pitchFamily="18" charset="0"/>
            </a:endParaRPr>
          </a:p>
          <a:p>
            <a:pPr marL="400050" lvl="1" indent="0">
              <a:buNone/>
            </a:pP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例如，</a:t>
            </a:r>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到朋友家玩时，如何在她父母</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面</a:t>
            </a:r>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前</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表现</a:t>
            </a:r>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得体（这是懂得如何做）</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，你就需要命题知识和亲知。</a:t>
            </a:r>
            <a:endParaRPr lang="en-US" altLang="zh-TW" sz="1800" dirty="0">
              <a:effectLst/>
              <a:latin typeface="Times New Roman" panose="02020603050405020304" pitchFamily="18" charset="0"/>
              <a:ea typeface="PMingLiU" panose="02020500000000000000" pitchFamily="18" charset="-120"/>
              <a:cs typeface="Times New Roman" panose="02020603050405020304" pitchFamily="18" charset="0"/>
            </a:endParaRPr>
          </a:p>
          <a:p>
            <a:r>
              <a:rPr lang="en-US" altLang="zh-TW" dirty="0">
                <a:latin typeface="Times New Roman" panose="02020603050405020304" pitchFamily="18" charset="0"/>
                <a:ea typeface="PMingLiU" panose="02020500000000000000" pitchFamily="18" charset="-120"/>
                <a:cs typeface="Times New Roman" panose="02020603050405020304" pitchFamily="18" charset="0"/>
              </a:rPr>
              <a:t>2</a:t>
            </a:r>
            <a:r>
              <a:rPr lang="zh-TW" altLang="en-US" dirty="0">
                <a:latin typeface="Times New Roman" panose="02020603050405020304" pitchFamily="18" charset="0"/>
                <a:ea typeface="PMingLiU" panose="02020500000000000000" pitchFamily="18" charset="-120"/>
                <a:cs typeface="Times New Roman" panose="02020603050405020304" pitchFamily="18" charset="0"/>
              </a:rPr>
              <a:t>，这个分类可能会有哲学家反对。</a:t>
            </a:r>
            <a:endParaRPr lang="en-US" altLang="zh-TW" dirty="0">
              <a:latin typeface="Times New Roman" panose="02020603050405020304" pitchFamily="18" charset="0"/>
              <a:ea typeface="PMingLiU" panose="02020500000000000000" pitchFamily="18" charset="-120"/>
              <a:cs typeface="Times New Roman" panose="02020603050405020304" pitchFamily="18" charset="0"/>
            </a:endParaRPr>
          </a:p>
          <a:p>
            <a:pPr marL="400050" lvl="1" indent="0">
              <a:buNone/>
            </a:pPr>
            <a:r>
              <a:rPr lang="zh-TW" altLang="en-US" sz="1800" dirty="0">
                <a:latin typeface="Times New Roman" panose="02020603050405020304" pitchFamily="18" charset="0"/>
                <a:ea typeface="PMingLiU" panose="02020500000000000000" pitchFamily="18" charset="-120"/>
                <a:cs typeface="Times New Roman" panose="02020603050405020304" pitchFamily="18" charset="0"/>
              </a:rPr>
              <a:t>他们认为知道如何做其实也是一种命题知识。</a:t>
            </a:r>
            <a:endParaRPr lang="en-US" altLang="zh-TW" sz="1800" dirty="0">
              <a:latin typeface="Times New Roman" panose="02020603050405020304" pitchFamily="18" charset="0"/>
              <a:ea typeface="PMingLiU" panose="02020500000000000000" pitchFamily="18" charset="-120"/>
              <a:cs typeface="Times New Roman" panose="02020603050405020304" pitchFamily="18" charset="0"/>
            </a:endParaRPr>
          </a:p>
          <a:p>
            <a:pPr marL="400050" lvl="1" indent="0">
              <a:buNone/>
            </a:pPr>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例如，现在智能机器人能够做很多事情，如下棋、弹琴、空翻等，而我们是通过编程，让它们懂得这样做的。编程使用的是命题知识。</a:t>
            </a:r>
            <a:endParaRPr lang="en-US" altLang="zh-TW" sz="1800" dirty="0">
              <a:effectLst/>
              <a:latin typeface="Times New Roman" panose="02020603050405020304" pitchFamily="18" charset="0"/>
              <a:ea typeface="PMingLiU" panose="02020500000000000000" pitchFamily="18" charset="-120"/>
              <a:cs typeface="Times New Roman" panose="02020603050405020304" pitchFamily="18" charset="0"/>
            </a:endParaRPr>
          </a:p>
          <a:p>
            <a:pPr marL="400050" lvl="1" indent="0">
              <a:buNone/>
            </a:pPr>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这就表示，原则上懂得如何做的知识，是可以化约成为命题知识的。</a:t>
            </a:r>
            <a:endParaRPr lang="en-US" altLang="zh-TW" sz="1800" dirty="0">
              <a:effectLst/>
              <a:latin typeface="Times New Roman" panose="02020603050405020304" pitchFamily="18" charset="0"/>
              <a:ea typeface="PMingLiU" panose="02020500000000000000" pitchFamily="18" charset="-12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524905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5FEC-48CB-4599-AE39-593CD7194117}"/>
              </a:ext>
            </a:extLst>
          </p:cNvPr>
          <p:cNvSpPr>
            <a:spLocks noGrp="1"/>
          </p:cNvSpPr>
          <p:nvPr>
            <p:ph type="title"/>
          </p:nvPr>
        </p:nvSpPr>
        <p:spPr/>
        <p:txBody>
          <a:bodyPr/>
          <a:lstStyle/>
          <a:p>
            <a:r>
              <a:rPr lang="zh-CN" altLang="en-US" dirty="0"/>
              <a:t>甲、</a:t>
            </a:r>
            <a:r>
              <a:rPr lang="zh-TW" altLang="zh-CN" dirty="0">
                <a:effectLst/>
                <a:latin typeface="Times New Roman" panose="02020603050405020304" pitchFamily="18" charset="0"/>
                <a:ea typeface="PMingLiU" panose="02020500000000000000" pitchFamily="18" charset="-120"/>
                <a:cs typeface="Times New Roman" panose="02020603050405020304" pitchFamily="18" charset="0"/>
              </a:rPr>
              <a:t>知识的三条件说</a:t>
            </a:r>
            <a:endParaRPr lang="zh-CN" altLang="en-US" dirty="0"/>
          </a:p>
        </p:txBody>
      </p:sp>
      <p:sp>
        <p:nvSpPr>
          <p:cNvPr id="3" name="内容占位符 2">
            <a:extLst>
              <a:ext uri="{FF2B5EF4-FFF2-40B4-BE49-F238E27FC236}">
                <a16:creationId xmlns:a16="http://schemas.microsoft.com/office/drawing/2014/main" id="{DF2CC989-27CD-4C4A-B6B3-7837A1AEF50E}"/>
              </a:ext>
            </a:extLst>
          </p:cNvPr>
          <p:cNvSpPr>
            <a:spLocks noGrp="1"/>
          </p:cNvSpPr>
          <p:nvPr>
            <p:ph idx="1"/>
          </p:nvPr>
        </p:nvSpPr>
        <p:spPr>
          <a:xfrm>
            <a:off x="2592925" y="1679205"/>
            <a:ext cx="8915400" cy="4239152"/>
          </a:xfrm>
        </p:spPr>
        <p:txBody>
          <a:bodyPr/>
          <a:lstStyle/>
          <a:p>
            <a:r>
              <a:rPr lang="zh-TW" altLang="en-US" sz="2000" kern="100" dirty="0">
                <a:solidFill>
                  <a:srgbClr val="FF0000"/>
                </a:solidFill>
                <a:effectLst/>
                <a:latin typeface="Times New Roman" panose="02020603050405020304" pitchFamily="18" charset="0"/>
                <a:ea typeface="PMingLiU" panose="02020500000000000000" pitchFamily="18" charset="-120"/>
              </a:rPr>
              <a:t>二、知识的三条件说</a:t>
            </a:r>
            <a:endParaRPr lang="en-US" altLang="zh-TW" sz="2000" kern="100" dirty="0">
              <a:solidFill>
                <a:srgbClr val="FF0000"/>
              </a:solidFill>
              <a:effectLst/>
              <a:latin typeface="Times New Roman" panose="02020603050405020304" pitchFamily="18" charset="0"/>
              <a:ea typeface="PMingLiU" panose="02020500000000000000" pitchFamily="18" charset="-120"/>
            </a:endParaRPr>
          </a:p>
          <a:p>
            <a:r>
              <a:rPr lang="zh-TW" altLang="zh-CN" sz="1800" kern="100" dirty="0">
                <a:effectLst/>
                <a:latin typeface="Times New Roman" panose="02020603050405020304" pitchFamily="18" charset="0"/>
                <a:ea typeface="PMingLiU" panose="02020500000000000000" pitchFamily="18" charset="-120"/>
              </a:rPr>
              <a:t>哲学家一般认为，在知识论上，最根本和最重要的</a:t>
            </a:r>
            <a:r>
              <a:rPr lang="zh-TW" altLang="en-US" sz="1800" kern="100" dirty="0">
                <a:effectLst/>
                <a:latin typeface="Times New Roman" panose="02020603050405020304" pitchFamily="18" charset="0"/>
                <a:ea typeface="PMingLiU" panose="02020500000000000000" pitchFamily="18" charset="-120"/>
              </a:rPr>
              <a:t>是</a:t>
            </a:r>
            <a:r>
              <a:rPr lang="zh-TW" altLang="zh-CN" sz="1800" kern="100" dirty="0">
                <a:effectLst/>
                <a:latin typeface="Times New Roman" panose="02020603050405020304" pitchFamily="18" charset="0"/>
                <a:ea typeface="PMingLiU" panose="02020500000000000000" pitchFamily="18" charset="-120"/>
              </a:rPr>
              <a:t>命题知识，因为我们对世界的认识是通过它来表达的。</a:t>
            </a:r>
            <a:endParaRPr lang="en-US" altLang="zh-TW" sz="1800" kern="100" dirty="0">
              <a:effectLst/>
              <a:latin typeface="Times New Roman" panose="02020603050405020304" pitchFamily="18" charset="0"/>
              <a:ea typeface="PMingLiU" panose="02020500000000000000" pitchFamily="18" charset="-120"/>
            </a:endParaRPr>
          </a:p>
          <a:p>
            <a:r>
              <a:rPr lang="zh-TW" altLang="zh-CN" sz="1800" kern="100" dirty="0">
                <a:effectLst/>
                <a:latin typeface="Times New Roman" panose="02020603050405020304" pitchFamily="18" charset="0"/>
                <a:ea typeface="PMingLiU" panose="02020500000000000000" pitchFamily="18" charset="-120"/>
              </a:rPr>
              <a:t>命题知识具有以下特点：</a:t>
            </a:r>
            <a:endParaRPr lang="en-US" altLang="zh-TW" sz="1800" kern="100" dirty="0">
              <a:effectLst/>
              <a:latin typeface="Times New Roman" panose="02020603050405020304" pitchFamily="18" charset="0"/>
              <a:ea typeface="PMingLiU" panose="02020500000000000000" pitchFamily="18" charset="-120"/>
            </a:endParaRPr>
          </a:p>
          <a:p>
            <a:pPr lvl="1" indent="-342900">
              <a:buFont typeface="+mj-lt"/>
              <a:buAutoNum type="alphaLcPeriod"/>
              <a:tabLst>
                <a:tab pos="457200" algn="l"/>
              </a:tabLst>
            </a:pPr>
            <a:r>
              <a:rPr lang="zh-TW" altLang="zh-CN" sz="1800" kern="100" dirty="0">
                <a:latin typeface="Times New Roman" panose="02020603050405020304" pitchFamily="18" charset="0"/>
                <a:ea typeface="PMingLiU" panose="02020500000000000000" pitchFamily="18" charset="-120"/>
                <a:cs typeface="Times New Roman" panose="02020603050405020304" pitchFamily="18" charset="0"/>
              </a:rPr>
              <a:t>它是认知主体与对象之间的中介；</a:t>
            </a:r>
            <a:endParaRPr lang="zh-CN" altLang="zh-CN" sz="1800" kern="100" dirty="0">
              <a:latin typeface="Times New Roman" panose="02020603050405020304" pitchFamily="18" charset="0"/>
              <a:ea typeface="Times New Roman" panose="02020603050405020304" pitchFamily="18" charset="0"/>
              <a:cs typeface="Times New Roman" panose="02020603050405020304" pitchFamily="18" charset="0"/>
            </a:endParaRPr>
          </a:p>
          <a:p>
            <a:pPr lvl="1" indent="-342900">
              <a:buFont typeface="+mj-lt"/>
              <a:buAutoNum type="alphaLcPeriod"/>
              <a:tabLst>
                <a:tab pos="457200" algn="l"/>
              </a:tabLst>
            </a:pPr>
            <a:r>
              <a:rPr lang="zh-TW" altLang="zh-CN" sz="1800" kern="100" dirty="0">
                <a:latin typeface="Times New Roman" panose="02020603050405020304" pitchFamily="18" charset="0"/>
                <a:ea typeface="PMingLiU" panose="02020500000000000000" pitchFamily="18" charset="-120"/>
                <a:cs typeface="Times New Roman" panose="02020603050405020304" pitchFamily="18" charset="0"/>
              </a:rPr>
              <a:t>它使知识成为可以传达的；</a:t>
            </a:r>
            <a:endParaRPr lang="zh-CN" altLang="zh-CN" sz="1800" kern="100" dirty="0">
              <a:latin typeface="Times New Roman" panose="02020603050405020304" pitchFamily="18" charset="0"/>
              <a:ea typeface="Times New Roman" panose="02020603050405020304" pitchFamily="18" charset="0"/>
              <a:cs typeface="Times New Roman" panose="02020603050405020304" pitchFamily="18" charset="0"/>
            </a:endParaRPr>
          </a:p>
          <a:p>
            <a:pPr lvl="1" indent="-342900">
              <a:buFont typeface="+mj-lt"/>
              <a:buAutoNum type="alphaLcPeriod"/>
              <a:tabLst>
                <a:tab pos="457200" algn="l"/>
              </a:tabLst>
            </a:pPr>
            <a:r>
              <a:rPr lang="zh-TW" altLang="zh-CN" sz="1800" kern="100" dirty="0">
                <a:latin typeface="Times New Roman" panose="02020603050405020304" pitchFamily="18" charset="0"/>
                <a:ea typeface="PMingLiU" panose="02020500000000000000" pitchFamily="18" charset="-120"/>
                <a:cs typeface="Times New Roman" panose="02020603050405020304" pitchFamily="18" charset="0"/>
              </a:rPr>
              <a:t>它有真假之分</a:t>
            </a:r>
            <a:r>
              <a:rPr lang="zh-TW" altLang="en-US" sz="1800" kern="100" dirty="0">
                <a:latin typeface="Times New Roman" panose="02020603050405020304" pitchFamily="18" charset="0"/>
                <a:ea typeface="PMingLiU" panose="02020500000000000000" pitchFamily="18" charset="-120"/>
                <a:cs typeface="Times New Roman" panose="02020603050405020304" pitchFamily="18" charset="0"/>
              </a:rPr>
              <a:t>。</a:t>
            </a:r>
            <a:endParaRPr lang="en-US" altLang="zh-TW" sz="1800" kern="100" dirty="0">
              <a:latin typeface="Times New Roman" panose="02020603050405020304" pitchFamily="18" charset="0"/>
              <a:ea typeface="PMingLiU" panose="02020500000000000000" pitchFamily="18" charset="-120"/>
              <a:cs typeface="Times New Roman" panose="02020603050405020304" pitchFamily="18" charset="0"/>
            </a:endParaRPr>
          </a:p>
          <a:p>
            <a:r>
              <a:rPr lang="en-US" altLang="zh-CN" kern="100" dirty="0" err="1">
                <a:latin typeface="Times New Roman" panose="02020603050405020304" pitchFamily="18" charset="0"/>
                <a:ea typeface="PMingLiU" panose="02020500000000000000" pitchFamily="18" charset="-120"/>
              </a:rPr>
              <a:t>我们的讨论，也将会集中于命题知识</a:t>
            </a:r>
            <a:r>
              <a:rPr lang="en-US" altLang="zh-CN" kern="100" dirty="0">
                <a:latin typeface="Times New Roman" panose="02020603050405020304" pitchFamily="18" charset="0"/>
                <a:ea typeface="PMingLiU" panose="02020500000000000000" pitchFamily="18" charset="-120"/>
              </a:rPr>
              <a:t>。</a:t>
            </a:r>
          </a:p>
          <a:p>
            <a:endParaRPr lang="zh-CN" altLang="zh-CN" sz="1800" kern="100" dirty="0">
              <a:effectLst/>
              <a:latin typeface="Times New Roman" panose="02020603050405020304" pitchFamily="18" charset="0"/>
              <a:ea typeface="PMingLiU" panose="02020500000000000000" pitchFamily="18" charset="-120"/>
            </a:endParaRPr>
          </a:p>
          <a:p>
            <a:endParaRPr lang="en-US" altLang="zh-TW" sz="1800" kern="100" dirty="0">
              <a:effectLst/>
              <a:latin typeface="Times New Roman" panose="02020603050405020304" pitchFamily="18" charset="0"/>
              <a:ea typeface="PMingLiU" panose="02020500000000000000" pitchFamily="18" charset="-120"/>
            </a:endParaRPr>
          </a:p>
          <a:p>
            <a:endParaRPr lang="zh-CN" altLang="en-US" dirty="0"/>
          </a:p>
        </p:txBody>
      </p:sp>
    </p:spTree>
    <p:extLst>
      <p:ext uri="{BB962C8B-B14F-4D97-AF65-F5344CB8AC3E}">
        <p14:creationId xmlns:p14="http://schemas.microsoft.com/office/powerpoint/2010/main" val="2460580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5A9E17-C5FA-4787-A3A6-9A06CBDAB4F9}"/>
              </a:ext>
            </a:extLst>
          </p:cNvPr>
          <p:cNvSpPr>
            <a:spLocks noGrp="1"/>
          </p:cNvSpPr>
          <p:nvPr>
            <p:ph type="title"/>
          </p:nvPr>
        </p:nvSpPr>
        <p:spPr/>
        <p:txBody>
          <a:bodyPr/>
          <a:lstStyle/>
          <a:p>
            <a:r>
              <a:rPr lang="zh-CN" altLang="en-US" dirty="0"/>
              <a:t>甲、</a:t>
            </a:r>
            <a:r>
              <a:rPr lang="zh-TW" altLang="zh-CN" dirty="0">
                <a:effectLst/>
                <a:latin typeface="Times New Roman" panose="02020603050405020304" pitchFamily="18" charset="0"/>
                <a:ea typeface="PMingLiU" panose="02020500000000000000" pitchFamily="18" charset="-120"/>
                <a:cs typeface="Times New Roman" panose="02020603050405020304" pitchFamily="18" charset="0"/>
              </a:rPr>
              <a:t>知识的三条件说</a:t>
            </a:r>
            <a:endParaRPr lang="zh-CN" altLang="en-US" dirty="0"/>
          </a:p>
        </p:txBody>
      </p:sp>
      <p:sp>
        <p:nvSpPr>
          <p:cNvPr id="3" name="内容占位符 2">
            <a:extLst>
              <a:ext uri="{FF2B5EF4-FFF2-40B4-BE49-F238E27FC236}">
                <a16:creationId xmlns:a16="http://schemas.microsoft.com/office/drawing/2014/main" id="{9D5B11A3-6D40-4D42-B106-4A5A658A8B0B}"/>
              </a:ext>
            </a:extLst>
          </p:cNvPr>
          <p:cNvSpPr>
            <a:spLocks noGrp="1"/>
          </p:cNvSpPr>
          <p:nvPr>
            <p:ph idx="1"/>
          </p:nvPr>
        </p:nvSpPr>
        <p:spPr>
          <a:xfrm>
            <a:off x="2592925" y="1595055"/>
            <a:ext cx="8915400" cy="4732817"/>
          </a:xfrm>
        </p:spPr>
        <p:txBody>
          <a:bodyPr>
            <a:normAutofit/>
          </a:bodyPr>
          <a:lstStyle/>
          <a:p>
            <a:r>
              <a:rPr lang="zh-TW" altLang="zh-CN" sz="1800" kern="100" dirty="0">
                <a:effectLst/>
                <a:latin typeface="Times New Roman" panose="02020603050405020304" pitchFamily="18" charset="0"/>
                <a:ea typeface="PMingLiU" panose="02020500000000000000" pitchFamily="18" charset="-120"/>
              </a:rPr>
              <a:t>西方哲学史上关于知识的探讨，最早可以追溯到柏拉图在其对话《泰阿泰德篇》</a:t>
            </a:r>
            <a:r>
              <a:rPr lang="en-US" altLang="zh-CN" sz="1800" kern="100" dirty="0">
                <a:effectLst/>
                <a:latin typeface="Times New Roman" panose="02020603050405020304" pitchFamily="18" charset="0"/>
                <a:ea typeface="PMingLiU" panose="02020500000000000000" pitchFamily="18" charset="-120"/>
              </a:rPr>
              <a:t>(</a:t>
            </a:r>
            <a:r>
              <a:rPr lang="en-US" altLang="zh-CN" sz="1800" i="1" kern="100" dirty="0">
                <a:effectLst/>
                <a:latin typeface="Times New Roman" panose="02020603050405020304" pitchFamily="18" charset="0"/>
                <a:ea typeface="PMingLiU" panose="02020500000000000000" pitchFamily="18" charset="-120"/>
              </a:rPr>
              <a:t>Theaetetus</a:t>
            </a:r>
            <a:r>
              <a:rPr lang="en-US" altLang="zh-CN" sz="1800" kern="100" dirty="0">
                <a:effectLst/>
                <a:latin typeface="Times New Roman" panose="02020603050405020304" pitchFamily="18" charset="0"/>
                <a:ea typeface="PMingLiU" panose="02020500000000000000" pitchFamily="18" charset="-120"/>
              </a:rPr>
              <a:t>)。</a:t>
            </a:r>
            <a:r>
              <a:rPr lang="en-US" altLang="zh-CN" sz="1800" kern="100" dirty="0" err="1">
                <a:effectLst/>
                <a:latin typeface="Times New Roman" panose="02020603050405020304" pitchFamily="18" charset="0"/>
                <a:ea typeface="PMingLiU" panose="02020500000000000000" pitchFamily="18" charset="-120"/>
              </a:rPr>
              <a:t>在其中</a:t>
            </a:r>
            <a:r>
              <a:rPr lang="en-US" altLang="zh-CN" sz="1800" kern="100" dirty="0">
                <a:effectLst/>
                <a:latin typeface="Times New Roman" panose="02020603050405020304" pitchFamily="18" charset="0"/>
                <a:ea typeface="PMingLiU" panose="02020500000000000000" pitchFamily="18" charset="-120"/>
              </a:rPr>
              <a:t>，</a:t>
            </a:r>
            <a:r>
              <a:rPr lang="zh-TW" altLang="zh-CN" dirty="0">
                <a:latin typeface="Times New Roman" panose="02020603050405020304" pitchFamily="18" charset="0"/>
                <a:ea typeface="PMingLiU" panose="02020500000000000000" pitchFamily="18" charset="-120"/>
                <a:cs typeface="Times New Roman" panose="02020603050405020304" pitchFamily="18" charset="0"/>
              </a:rPr>
              <a:t>泰阿泰德</a:t>
            </a:r>
            <a:r>
              <a:rPr lang="zh-TW" altLang="en-US" dirty="0">
                <a:latin typeface="Times New Roman" panose="02020603050405020304" pitchFamily="18" charset="0"/>
                <a:ea typeface="PMingLiU" panose="02020500000000000000" pitchFamily="18" charset="-120"/>
                <a:cs typeface="Times New Roman" panose="02020603050405020304" pitchFamily="18" charset="0"/>
              </a:rPr>
              <a:t>最初</a:t>
            </a:r>
            <a:r>
              <a:rPr lang="zh-TW" altLang="zh-CN" dirty="0">
                <a:latin typeface="Times New Roman" panose="02020603050405020304" pitchFamily="18" charset="0"/>
                <a:ea typeface="PMingLiU" panose="02020500000000000000" pitchFamily="18" charset="-120"/>
                <a:cs typeface="Times New Roman" panose="02020603050405020304" pitchFamily="18" charset="0"/>
              </a:rPr>
              <a:t>建议将知识定义为</a:t>
            </a:r>
            <a:r>
              <a:rPr lang="zh-CN" altLang="en-US" dirty="0">
                <a:latin typeface="Times New Roman" panose="02020603050405020304" pitchFamily="18" charset="0"/>
                <a:ea typeface="PMingLiU" panose="02020500000000000000" pitchFamily="18" charset="-120"/>
                <a:cs typeface="Times New Roman" panose="02020603050405020304" pitchFamily="18" charset="0"/>
              </a:rPr>
              <a:t>“</a:t>
            </a:r>
            <a:r>
              <a:rPr lang="zh-TW" altLang="zh-CN" dirty="0">
                <a:latin typeface="Times New Roman" panose="02020603050405020304" pitchFamily="18" charset="0"/>
                <a:ea typeface="PMingLiU" panose="02020500000000000000" pitchFamily="18" charset="-120"/>
                <a:cs typeface="Times New Roman" panose="02020603050405020304" pitchFamily="18" charset="0"/>
              </a:rPr>
              <a:t>真的信念</a:t>
            </a:r>
            <a:r>
              <a:rPr lang="zh-CN" altLang="en-US" dirty="0">
                <a:latin typeface="Times New Roman" panose="02020603050405020304" pitchFamily="18" charset="0"/>
                <a:ea typeface="PMingLiU" panose="02020500000000000000" pitchFamily="18" charset="-120"/>
                <a:cs typeface="Times New Roman" panose="02020603050405020304" pitchFamily="18" charset="0"/>
              </a:rPr>
              <a:t>”</a:t>
            </a:r>
            <a:r>
              <a:rPr lang="zh-TW" altLang="zh-CN" dirty="0">
                <a:latin typeface="Times New Roman" panose="02020603050405020304" pitchFamily="18" charset="0"/>
                <a:ea typeface="PMingLiU" panose="02020500000000000000" pitchFamily="18" charset="-120"/>
                <a:cs typeface="Times New Roman" panose="02020603050405020304" pitchFamily="18" charset="0"/>
              </a:rPr>
              <a:t>。</a:t>
            </a:r>
            <a:endParaRPr lang="en-US" altLang="zh-TW" dirty="0">
              <a:latin typeface="Times New Roman" panose="02020603050405020304" pitchFamily="18" charset="0"/>
              <a:ea typeface="PMingLiU" panose="02020500000000000000" pitchFamily="18" charset="-120"/>
              <a:cs typeface="Times New Roman" panose="02020603050405020304" pitchFamily="18" charset="0"/>
            </a:endParaRPr>
          </a:p>
          <a:p>
            <a:r>
              <a:rPr lang="zh-TW" altLang="en-US" kern="100" dirty="0">
                <a:latin typeface="Times New Roman" panose="02020603050405020304" pitchFamily="18" charset="0"/>
                <a:ea typeface="PMingLiU" panose="02020500000000000000" pitchFamily="18" charset="-120"/>
                <a:cs typeface="Times New Roman" panose="02020603050405020304" pitchFamily="18" charset="0"/>
              </a:rPr>
              <a:t>这样定义的</a:t>
            </a:r>
            <a:r>
              <a:rPr lang="zh-TW" altLang="zh-CN" kern="100" dirty="0">
                <a:latin typeface="Times New Roman" panose="02020603050405020304" pitchFamily="18" charset="0"/>
                <a:ea typeface="PMingLiU" panose="02020500000000000000" pitchFamily="18" charset="-120"/>
              </a:rPr>
              <a:t>问题</a:t>
            </a:r>
            <a:r>
              <a:rPr lang="zh-TW" altLang="en-US" kern="100" dirty="0">
                <a:latin typeface="Times New Roman" panose="02020603050405020304" pitchFamily="18" charset="0"/>
                <a:ea typeface="PMingLiU" panose="02020500000000000000" pitchFamily="18" charset="-120"/>
              </a:rPr>
              <a:t>：</a:t>
            </a:r>
            <a:endParaRPr lang="en-US" altLang="zh-TW" kern="100" dirty="0">
              <a:latin typeface="Times New Roman" panose="02020603050405020304" pitchFamily="18" charset="0"/>
              <a:ea typeface="PMingLiU" panose="02020500000000000000" pitchFamily="18" charset="-120"/>
            </a:endParaRPr>
          </a:p>
          <a:p>
            <a:r>
              <a:rPr lang="zh-TW" altLang="zh-CN" sz="1800" kern="100" dirty="0">
                <a:latin typeface="Times New Roman" panose="02020603050405020304" pitchFamily="18" charset="0"/>
                <a:ea typeface="PMingLiU" panose="02020500000000000000" pitchFamily="18" charset="-120"/>
              </a:rPr>
              <a:t>有可能出现这样的情况：我们相信关于某一事</a:t>
            </a:r>
            <a:r>
              <a:rPr lang="zh-TW" altLang="en-US" sz="1800" kern="100" dirty="0">
                <a:latin typeface="Times New Roman" panose="02020603050405020304" pitchFamily="18" charset="0"/>
                <a:ea typeface="PMingLiU" panose="02020500000000000000" pitchFamily="18" charset="-120"/>
              </a:rPr>
              <a:t>情</a:t>
            </a:r>
            <a:r>
              <a:rPr lang="zh-TW" altLang="zh-CN" sz="1800" kern="100" dirty="0">
                <a:latin typeface="Times New Roman" panose="02020603050405020304" pitchFamily="18" charset="0"/>
                <a:ea typeface="PMingLiU" panose="02020500000000000000" pitchFamily="18" charset="-120"/>
              </a:rPr>
              <a:t>的说法，而且这种说法的确是真的，但我们并不能因此就说，我们有对于这事</a:t>
            </a:r>
            <a:r>
              <a:rPr lang="zh-TW" altLang="en-US" sz="1800" kern="100" dirty="0">
                <a:latin typeface="Times New Roman" panose="02020603050405020304" pitchFamily="18" charset="0"/>
                <a:ea typeface="PMingLiU" panose="02020500000000000000" pitchFamily="18" charset="-120"/>
              </a:rPr>
              <a:t>情</a:t>
            </a:r>
            <a:r>
              <a:rPr lang="zh-TW" altLang="zh-CN" sz="1800" kern="100" dirty="0">
                <a:latin typeface="Times New Roman" panose="02020603050405020304" pitchFamily="18" charset="0"/>
                <a:ea typeface="PMingLiU" panose="02020500000000000000" pitchFamily="18" charset="-120"/>
              </a:rPr>
              <a:t>的知识。</a:t>
            </a:r>
            <a:endParaRPr lang="en-US" altLang="zh-TW" kern="100" dirty="0">
              <a:latin typeface="Times New Roman" panose="02020603050405020304" pitchFamily="18" charset="0"/>
              <a:ea typeface="PMingLiU" panose="02020500000000000000" pitchFamily="18" charset="-120"/>
            </a:endParaRPr>
          </a:p>
          <a:p>
            <a:r>
              <a:rPr lang="zh-TW" altLang="zh-CN" sz="1800" kern="100" dirty="0">
                <a:latin typeface="Times New Roman" panose="02020603050405020304" pitchFamily="18" charset="0"/>
                <a:ea typeface="PMingLiU" panose="02020500000000000000" pitchFamily="18" charset="-120"/>
              </a:rPr>
              <a:t>例如，在法庭上，被告甲被指控偷窃。假设甲确确实实是小偷，但检察官并没有确凿的证据证明甲是小偷。于是，检察官使用编造出来的证据使得法官和陪审团相信甲是小偷。在这情境中，甲是小偷</a:t>
            </a:r>
            <a:r>
              <a:rPr lang="zh-TW" altLang="en-US" sz="1800" kern="100" dirty="0">
                <a:latin typeface="Times New Roman" panose="02020603050405020304" pitchFamily="18" charset="0"/>
                <a:ea typeface="PMingLiU" panose="02020500000000000000" pitchFamily="18" charset="-120"/>
              </a:rPr>
              <a:t>是</a:t>
            </a:r>
            <a:r>
              <a:rPr lang="zh-TW" altLang="zh-CN" sz="1800" kern="100" dirty="0">
                <a:latin typeface="Times New Roman" panose="02020603050405020304" pitchFamily="18" charset="0"/>
                <a:ea typeface="PMingLiU" panose="02020500000000000000" pitchFamily="18" charset="-120"/>
              </a:rPr>
              <a:t>事实，所以</a:t>
            </a:r>
            <a:r>
              <a:rPr lang="zh-TW" altLang="en-US" sz="1800" kern="100" dirty="0">
                <a:latin typeface="Times New Roman" panose="02020603050405020304" pitchFamily="18" charset="0"/>
                <a:ea typeface="PMingLiU" panose="02020500000000000000" pitchFamily="18" charset="-120"/>
              </a:rPr>
              <a:t>是</a:t>
            </a:r>
            <a:r>
              <a:rPr lang="zh-TW" altLang="zh-CN" sz="1800" kern="100" dirty="0">
                <a:latin typeface="Times New Roman" panose="02020603050405020304" pitchFamily="18" charset="0"/>
                <a:ea typeface="PMingLiU" panose="02020500000000000000" pitchFamily="18" charset="-120"/>
              </a:rPr>
              <a:t>真</a:t>
            </a:r>
            <a:r>
              <a:rPr lang="zh-TW" altLang="en-US" sz="1800" kern="100" dirty="0">
                <a:latin typeface="Times New Roman" panose="02020603050405020304" pitchFamily="18" charset="0"/>
                <a:ea typeface="PMingLiU" panose="02020500000000000000" pitchFamily="18" charset="-120"/>
              </a:rPr>
              <a:t>的</a:t>
            </a:r>
            <a:r>
              <a:rPr lang="zh-TW" altLang="zh-CN" sz="1800" kern="100" dirty="0">
                <a:latin typeface="Times New Roman" panose="02020603050405020304" pitchFamily="18" charset="0"/>
                <a:ea typeface="PMingLiU" panose="02020500000000000000" pitchFamily="18" charset="-120"/>
              </a:rPr>
              <a:t>。法官和陪审团也相信甲是小偷，所以是一个</a:t>
            </a:r>
            <a:r>
              <a:rPr lang="zh-CN" altLang="en-US" sz="1800" kern="100" dirty="0">
                <a:latin typeface="Times New Roman" panose="02020603050405020304" pitchFamily="18" charset="0"/>
                <a:ea typeface="PMingLiU" panose="02020500000000000000" pitchFamily="18" charset="-120"/>
              </a:rPr>
              <a:t>“</a:t>
            </a:r>
            <a:r>
              <a:rPr lang="zh-TW" altLang="zh-CN" sz="1800" kern="100" dirty="0">
                <a:latin typeface="Times New Roman" panose="02020603050405020304" pitchFamily="18" charset="0"/>
                <a:ea typeface="PMingLiU" panose="02020500000000000000" pitchFamily="18" charset="-120"/>
              </a:rPr>
              <a:t>真的信念</a:t>
            </a:r>
            <a:r>
              <a:rPr lang="zh-CN" altLang="en-US" sz="1800" kern="100" dirty="0">
                <a:latin typeface="Times New Roman" panose="02020603050405020304" pitchFamily="18" charset="0"/>
                <a:ea typeface="PMingLiU" panose="02020500000000000000" pitchFamily="18" charset="-120"/>
              </a:rPr>
              <a:t>”</a:t>
            </a:r>
            <a:r>
              <a:rPr lang="zh-TW" altLang="zh-CN" sz="1800" kern="100" dirty="0">
                <a:latin typeface="Times New Roman" panose="02020603050405020304" pitchFamily="18" charset="0"/>
                <a:ea typeface="PMingLiU" panose="02020500000000000000" pitchFamily="18" charset="-120"/>
              </a:rPr>
              <a:t>。</a:t>
            </a:r>
            <a:endParaRPr lang="en-US" altLang="zh-TW" kern="100" dirty="0">
              <a:latin typeface="Times New Roman" panose="02020603050405020304" pitchFamily="18" charset="0"/>
              <a:ea typeface="PMingLiU" panose="02020500000000000000" pitchFamily="18" charset="-120"/>
            </a:endParaRPr>
          </a:p>
          <a:p>
            <a:r>
              <a:rPr lang="zh-TW" altLang="zh-CN" sz="1800" dirty="0">
                <a:latin typeface="Times New Roman" panose="02020603050405020304" pitchFamily="18" charset="0"/>
                <a:ea typeface="PMingLiU" panose="02020500000000000000" pitchFamily="18" charset="-120"/>
                <a:cs typeface="Times New Roman" panose="02020603050405020304" pitchFamily="18" charset="0"/>
              </a:rPr>
              <a:t>但是，我们不能说法官和陪审团有关于</a:t>
            </a:r>
            <a:r>
              <a:rPr lang="zh-CN" altLang="en-US" sz="1800" dirty="0">
                <a:latin typeface="Times New Roman" panose="02020603050405020304" pitchFamily="18" charset="0"/>
                <a:ea typeface="PMingLiU" panose="02020500000000000000" pitchFamily="18" charset="-120"/>
                <a:cs typeface="Times New Roman" panose="02020603050405020304" pitchFamily="18" charset="0"/>
              </a:rPr>
              <a:t>“</a:t>
            </a:r>
            <a:r>
              <a:rPr lang="zh-TW" altLang="zh-CN" sz="1800" dirty="0">
                <a:latin typeface="Times New Roman" panose="02020603050405020304" pitchFamily="18" charset="0"/>
                <a:ea typeface="PMingLiU" panose="02020500000000000000" pitchFamily="18" charset="-120"/>
                <a:cs typeface="Times New Roman" panose="02020603050405020304" pitchFamily="18" charset="0"/>
              </a:rPr>
              <a:t>甲是小偷</a:t>
            </a:r>
            <a:r>
              <a:rPr lang="zh-CN" altLang="en-US" sz="1800" dirty="0">
                <a:latin typeface="Times New Roman" panose="02020603050405020304" pitchFamily="18" charset="0"/>
                <a:ea typeface="PMingLiU" panose="02020500000000000000" pitchFamily="18" charset="-120"/>
                <a:cs typeface="Times New Roman" panose="02020603050405020304" pitchFamily="18" charset="0"/>
              </a:rPr>
              <a:t>”</a:t>
            </a:r>
            <a:r>
              <a:rPr lang="zh-TW" altLang="zh-CN" sz="1800" dirty="0">
                <a:latin typeface="Times New Roman" panose="02020603050405020304" pitchFamily="18" charset="0"/>
                <a:ea typeface="PMingLiU" panose="02020500000000000000" pitchFamily="18" charset="-120"/>
                <a:cs typeface="Times New Roman" panose="02020603050405020304" pitchFamily="18" charset="0"/>
              </a:rPr>
              <a:t>的知识，因此，苏格拉底建议加上</a:t>
            </a:r>
            <a:r>
              <a:rPr lang="zh-CN" altLang="en-US" sz="1800" dirty="0">
                <a:latin typeface="Times New Roman" panose="02020603050405020304" pitchFamily="18" charset="0"/>
                <a:ea typeface="PMingLiU" panose="02020500000000000000" pitchFamily="18" charset="-120"/>
                <a:cs typeface="Times New Roman" panose="02020603050405020304" pitchFamily="18" charset="0"/>
              </a:rPr>
              <a:t>“</a:t>
            </a:r>
            <a:r>
              <a:rPr lang="zh-TW" altLang="zh-CN" sz="1800" dirty="0">
                <a:latin typeface="Times New Roman" panose="02020603050405020304" pitchFamily="18" charset="0"/>
                <a:ea typeface="PMingLiU" panose="02020500000000000000" pitchFamily="18" charset="-120"/>
                <a:cs typeface="Times New Roman" panose="02020603050405020304" pitchFamily="18" charset="0"/>
              </a:rPr>
              <a:t>必须经过证明</a:t>
            </a:r>
            <a:r>
              <a:rPr lang="zh-CN" altLang="en-US" sz="1800" dirty="0">
                <a:latin typeface="Times New Roman" panose="02020603050405020304" pitchFamily="18" charset="0"/>
                <a:ea typeface="PMingLiU" panose="02020500000000000000" pitchFamily="18" charset="-120"/>
                <a:cs typeface="Times New Roman" panose="02020603050405020304" pitchFamily="18" charset="0"/>
              </a:rPr>
              <a:t>”</a:t>
            </a:r>
            <a:r>
              <a:rPr lang="zh-TW" altLang="zh-CN" sz="1800" dirty="0">
                <a:latin typeface="Times New Roman" panose="02020603050405020304" pitchFamily="18" charset="0"/>
                <a:ea typeface="PMingLiU" panose="02020500000000000000" pitchFamily="18" charset="-120"/>
                <a:cs typeface="Times New Roman" panose="02020603050405020304" pitchFamily="18" charset="0"/>
              </a:rPr>
              <a:t>这个条件。</a:t>
            </a:r>
            <a:endParaRPr lang="zh-CN" altLang="en-US" sz="1800" dirty="0"/>
          </a:p>
          <a:p>
            <a:r>
              <a:rPr lang="zh-TW" altLang="en-US" sz="1800" kern="100" dirty="0">
                <a:effectLst/>
                <a:latin typeface="Times New Roman" panose="02020603050405020304" pitchFamily="18" charset="0"/>
                <a:ea typeface="PMingLiU" panose="02020500000000000000" pitchFamily="18" charset="-120"/>
              </a:rPr>
              <a:t>因此，</a:t>
            </a:r>
            <a:r>
              <a:rPr lang="zh-TW" altLang="zh-CN" sz="1800" kern="100" dirty="0">
                <a:effectLst/>
                <a:latin typeface="Times New Roman" panose="02020603050405020304" pitchFamily="18" charset="0"/>
                <a:ea typeface="PMingLiU" panose="02020500000000000000" pitchFamily="18" charset="-120"/>
              </a:rPr>
              <a:t>知识的定义</a:t>
            </a:r>
            <a:r>
              <a:rPr lang="zh-TW" altLang="en-US" kern="100" dirty="0">
                <a:latin typeface="Times New Roman" panose="02020603050405020304" pitchFamily="18" charset="0"/>
                <a:ea typeface="PMingLiU" panose="02020500000000000000" pitchFamily="18" charset="-120"/>
              </a:rPr>
              <a:t>变成</a:t>
            </a:r>
            <a:r>
              <a:rPr lang="zh-TW" altLang="en-US" sz="1800" kern="100" dirty="0">
                <a:effectLst/>
                <a:latin typeface="Times New Roman" panose="02020603050405020304" pitchFamily="18" charset="0"/>
                <a:ea typeface="PMingLiU" panose="02020500000000000000" pitchFamily="18" charset="-120"/>
              </a:rPr>
              <a:t>是</a:t>
            </a:r>
            <a:r>
              <a:rPr lang="zh-TW" altLang="zh-CN" sz="1800" kern="100" dirty="0">
                <a:effectLst/>
                <a:latin typeface="Times New Roman" panose="02020603050405020304" pitchFamily="18" charset="0"/>
                <a:ea typeface="PMingLiU" panose="02020500000000000000" pitchFamily="18" charset="-120"/>
              </a:rPr>
              <a:t>：知识是证明了的真的信念。</a:t>
            </a:r>
            <a:endParaRPr lang="en-US" altLang="zh-TW" sz="1800" kern="100" dirty="0">
              <a:effectLst/>
              <a:latin typeface="Times New Roman" panose="02020603050405020304" pitchFamily="18" charset="0"/>
              <a:ea typeface="PMingLiU" panose="02020500000000000000" pitchFamily="18" charset="-120"/>
            </a:endParaRPr>
          </a:p>
          <a:p>
            <a:endParaRPr lang="zh-CN" altLang="zh-CN" sz="1800" kern="100" dirty="0">
              <a:effectLst/>
              <a:latin typeface="Times New Roman" panose="02020603050405020304" pitchFamily="18" charset="0"/>
              <a:ea typeface="PMingLiU" panose="02020500000000000000" pitchFamily="18" charset="-120"/>
            </a:endParaRPr>
          </a:p>
        </p:txBody>
      </p:sp>
    </p:spTree>
    <p:extLst>
      <p:ext uri="{BB962C8B-B14F-4D97-AF65-F5344CB8AC3E}">
        <p14:creationId xmlns:p14="http://schemas.microsoft.com/office/powerpoint/2010/main" val="2309991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588BBA-0B31-4E99-9CCF-0D599B3A77D6}"/>
              </a:ext>
            </a:extLst>
          </p:cNvPr>
          <p:cNvSpPr>
            <a:spLocks noGrp="1"/>
          </p:cNvSpPr>
          <p:nvPr>
            <p:ph type="title"/>
          </p:nvPr>
        </p:nvSpPr>
        <p:spPr/>
        <p:txBody>
          <a:bodyPr/>
          <a:lstStyle/>
          <a:p>
            <a:r>
              <a:rPr lang="zh-CN" altLang="en-US" dirty="0"/>
              <a:t>甲、</a:t>
            </a:r>
            <a:r>
              <a:rPr lang="zh-TW" altLang="zh-CN" dirty="0">
                <a:effectLst/>
                <a:latin typeface="Times New Roman" panose="02020603050405020304" pitchFamily="18" charset="0"/>
                <a:ea typeface="PMingLiU" panose="02020500000000000000" pitchFamily="18" charset="-120"/>
                <a:cs typeface="Times New Roman" panose="02020603050405020304" pitchFamily="18" charset="0"/>
              </a:rPr>
              <a:t>知识的三条件说</a:t>
            </a:r>
            <a:endParaRPr lang="zh-CN" altLang="en-US" dirty="0"/>
          </a:p>
        </p:txBody>
      </p:sp>
      <p:sp>
        <p:nvSpPr>
          <p:cNvPr id="3" name="内容占位符 2">
            <a:extLst>
              <a:ext uri="{FF2B5EF4-FFF2-40B4-BE49-F238E27FC236}">
                <a16:creationId xmlns:a16="http://schemas.microsoft.com/office/drawing/2014/main" id="{ADBF17C9-62AE-4B89-ABE7-FACE58367259}"/>
              </a:ext>
            </a:extLst>
          </p:cNvPr>
          <p:cNvSpPr>
            <a:spLocks noGrp="1"/>
          </p:cNvSpPr>
          <p:nvPr>
            <p:ph idx="1"/>
          </p:nvPr>
        </p:nvSpPr>
        <p:spPr>
          <a:xfrm>
            <a:off x="2592925" y="1707253"/>
            <a:ext cx="8915400" cy="4727205"/>
          </a:xfrm>
        </p:spPr>
        <p:txBody>
          <a:bodyPr/>
          <a:lstStyle/>
          <a:p>
            <a:r>
              <a:rPr lang="zh-TW" altLang="zh-CN" sz="1800" kern="100" dirty="0">
                <a:effectLst/>
                <a:latin typeface="Times New Roman" panose="02020603050405020304" pitchFamily="18" charset="0"/>
                <a:ea typeface="PMingLiU" panose="02020500000000000000" pitchFamily="18" charset="-120"/>
              </a:rPr>
              <a:t>由此可见，知识得以成为知识必须满足</a:t>
            </a:r>
            <a:r>
              <a:rPr lang="zh-CN" altLang="en-US" sz="1800" kern="100" dirty="0">
                <a:effectLst/>
                <a:latin typeface="Times New Roman" panose="02020603050405020304" pitchFamily="18" charset="0"/>
                <a:ea typeface="PMingLiU" panose="02020500000000000000" pitchFamily="18" charset="-120"/>
              </a:rPr>
              <a:t>“</a:t>
            </a:r>
            <a:r>
              <a:rPr lang="zh-TW" altLang="zh-CN" sz="1800" kern="100" dirty="0">
                <a:effectLst/>
                <a:latin typeface="Times New Roman" panose="02020603050405020304" pitchFamily="18" charset="0"/>
                <a:ea typeface="PMingLiU" panose="02020500000000000000" pitchFamily="18" charset="-120"/>
              </a:rPr>
              <a:t>真理</a:t>
            </a:r>
            <a:r>
              <a:rPr lang="zh-CN" altLang="en-US" sz="1800" kern="100" dirty="0">
                <a:effectLst/>
                <a:latin typeface="Times New Roman" panose="02020603050405020304" pitchFamily="18" charset="0"/>
                <a:ea typeface="PMingLiU" panose="02020500000000000000" pitchFamily="18" charset="-120"/>
              </a:rPr>
              <a:t>”</a:t>
            </a:r>
            <a:r>
              <a:rPr lang="zh-TW" altLang="zh-CN" sz="1800" kern="100" dirty="0">
                <a:effectLst/>
                <a:latin typeface="Times New Roman" panose="02020603050405020304" pitchFamily="18" charset="0"/>
                <a:ea typeface="PMingLiU" panose="02020500000000000000" pitchFamily="18" charset="-120"/>
              </a:rPr>
              <a:t>、</a:t>
            </a:r>
            <a:r>
              <a:rPr lang="zh-CN" altLang="en-US" kern="100" dirty="0">
                <a:latin typeface="Times New Roman" panose="02020603050405020304" pitchFamily="18" charset="0"/>
                <a:ea typeface="PMingLiU" panose="02020500000000000000" pitchFamily="18" charset="-120"/>
              </a:rPr>
              <a:t>“</a:t>
            </a:r>
            <a:r>
              <a:rPr lang="zh-TW" altLang="zh-CN" sz="1800" kern="100" dirty="0">
                <a:effectLst/>
                <a:latin typeface="Times New Roman" panose="02020603050405020304" pitchFamily="18" charset="0"/>
                <a:ea typeface="PMingLiU" panose="02020500000000000000" pitchFamily="18" charset="-120"/>
              </a:rPr>
              <a:t>相信</a:t>
            </a:r>
            <a:r>
              <a:rPr lang="zh-CN" altLang="en-US" sz="1800" kern="100" dirty="0">
                <a:effectLst/>
                <a:latin typeface="Times New Roman" panose="02020603050405020304" pitchFamily="18" charset="0"/>
                <a:ea typeface="PMingLiU" panose="02020500000000000000" pitchFamily="18" charset="-120"/>
              </a:rPr>
              <a:t>”</a:t>
            </a:r>
            <a:r>
              <a:rPr lang="zh-TW" altLang="zh-CN" sz="1800" kern="100" dirty="0">
                <a:effectLst/>
                <a:latin typeface="Times New Roman" panose="02020603050405020304" pitchFamily="18" charset="0"/>
                <a:ea typeface="PMingLiU" panose="02020500000000000000" pitchFamily="18" charset="-120"/>
              </a:rPr>
              <a:t>、</a:t>
            </a:r>
            <a:r>
              <a:rPr lang="zh-CN" altLang="en-US" kern="100" dirty="0">
                <a:latin typeface="Times New Roman" panose="02020603050405020304" pitchFamily="18" charset="0"/>
                <a:ea typeface="PMingLiU" panose="02020500000000000000" pitchFamily="18" charset="-120"/>
              </a:rPr>
              <a:t>“</a:t>
            </a:r>
            <a:r>
              <a:rPr lang="zh-TW" altLang="zh-CN" sz="1800" kern="100" dirty="0">
                <a:effectLst/>
                <a:latin typeface="Times New Roman" panose="02020603050405020304" pitchFamily="18" charset="0"/>
                <a:ea typeface="PMingLiU" panose="02020500000000000000" pitchFamily="18" charset="-120"/>
              </a:rPr>
              <a:t>证明</a:t>
            </a:r>
            <a:r>
              <a:rPr lang="zh-CN" altLang="en-US" sz="1800" kern="100" dirty="0">
                <a:effectLst/>
                <a:latin typeface="Times New Roman" panose="02020603050405020304" pitchFamily="18" charset="0"/>
                <a:ea typeface="PMingLiU" panose="02020500000000000000" pitchFamily="18" charset="-120"/>
              </a:rPr>
              <a:t>”</a:t>
            </a:r>
            <a:r>
              <a:rPr lang="zh-TW" altLang="zh-CN" sz="1800" kern="100" dirty="0">
                <a:effectLst/>
                <a:latin typeface="Times New Roman" panose="02020603050405020304" pitchFamily="18" charset="0"/>
                <a:ea typeface="PMingLiU" panose="02020500000000000000" pitchFamily="18" charset="-120"/>
              </a:rPr>
              <a:t>这样三个基本条件。用现代哲学的术语来说就是：</a:t>
            </a:r>
            <a:r>
              <a:rPr lang="en-US" altLang="zh-CN" sz="1800" kern="100" dirty="0">
                <a:effectLst/>
                <a:latin typeface="Times New Roman" panose="02020603050405020304" pitchFamily="18" charset="0"/>
                <a:ea typeface="PMingLiU" panose="02020500000000000000" pitchFamily="18" charset="-120"/>
              </a:rPr>
              <a:t> </a:t>
            </a:r>
            <a:br>
              <a:rPr lang="en-US" altLang="zh-CN" sz="1800" kern="100" dirty="0">
                <a:effectLst/>
                <a:latin typeface="Times New Roman" panose="02020603050405020304" pitchFamily="18" charset="0"/>
                <a:ea typeface="PMingLiU" panose="02020500000000000000" pitchFamily="18" charset="-120"/>
              </a:rPr>
            </a:br>
            <a:r>
              <a:rPr lang="en-US" altLang="zh-CN" sz="800" kern="100" dirty="0">
                <a:effectLst/>
                <a:latin typeface="Times New Roman" panose="02020603050405020304" pitchFamily="18" charset="0"/>
                <a:ea typeface="PMingLiU" panose="02020500000000000000" pitchFamily="18" charset="-120"/>
              </a:rPr>
              <a:t>  </a:t>
            </a:r>
          </a:p>
          <a:p>
            <a:r>
              <a:rPr lang="zh-TW" altLang="zh-CN" sz="1800" kern="100" dirty="0">
                <a:effectLst/>
                <a:latin typeface="Times New Roman" panose="02020603050405020304" pitchFamily="18" charset="0"/>
                <a:ea typeface="PMingLiU" panose="02020500000000000000" pitchFamily="18" charset="-120"/>
              </a:rPr>
              <a:t>某人</a:t>
            </a:r>
            <a:r>
              <a:rPr lang="en-US" altLang="zh-CN" sz="1800" kern="100" dirty="0">
                <a:effectLst/>
                <a:latin typeface="Times New Roman" panose="02020603050405020304" pitchFamily="18" charset="0"/>
                <a:ea typeface="PMingLiU" panose="02020500000000000000" pitchFamily="18" charset="-120"/>
              </a:rPr>
              <a:t>S</a:t>
            </a:r>
            <a:r>
              <a:rPr lang="zh-TW" altLang="zh-CN" sz="1800" kern="100" dirty="0">
                <a:effectLst/>
                <a:latin typeface="Times New Roman" panose="02020603050405020304" pitchFamily="18" charset="0"/>
                <a:ea typeface="PMingLiU" panose="02020500000000000000" pitchFamily="18" charset="-120"/>
              </a:rPr>
              <a:t>知道</a:t>
            </a:r>
            <a:r>
              <a:rPr lang="zh-TW" altLang="en-US" sz="1800" kern="100" dirty="0">
                <a:effectLst/>
                <a:latin typeface="Times New Roman" panose="02020603050405020304" pitchFamily="18" charset="0"/>
                <a:ea typeface="PMingLiU" panose="02020500000000000000" pitchFamily="18" charset="-120"/>
                <a:cs typeface="Times New Roman" panose="02020603050405020304" pitchFamily="18" charset="0"/>
              </a:rPr>
              <a:t>（</a:t>
            </a:r>
            <a:r>
              <a:rPr lang="en-US" altLang="zh-TW" sz="1800" kern="100" dirty="0">
                <a:effectLst/>
                <a:latin typeface="Times New Roman" panose="02020603050405020304" pitchFamily="18" charset="0"/>
                <a:ea typeface="PMingLiU" panose="02020500000000000000" pitchFamily="18" charset="-120"/>
                <a:cs typeface="Times New Roman" panose="02020603050405020304" pitchFamily="18" charset="0"/>
              </a:rPr>
              <a:t>know</a:t>
            </a:r>
            <a:r>
              <a:rPr lang="zh-TW" altLang="en-US" sz="1800" kern="100" dirty="0">
                <a:effectLst/>
                <a:latin typeface="Times New Roman" panose="02020603050405020304" pitchFamily="18" charset="0"/>
                <a:ea typeface="PMingLiU" panose="02020500000000000000" pitchFamily="18" charset="-120"/>
                <a:cs typeface="Times New Roman" panose="02020603050405020304" pitchFamily="18" charset="0"/>
              </a:rPr>
              <a:t>）</a:t>
            </a:r>
            <a:r>
              <a:rPr lang="zh-TW" altLang="zh-CN" sz="1800" kern="100" dirty="0">
                <a:effectLst/>
                <a:latin typeface="Times New Roman" panose="02020603050405020304" pitchFamily="18" charset="0"/>
                <a:ea typeface="PMingLiU" panose="02020500000000000000" pitchFamily="18" charset="-120"/>
              </a:rPr>
              <a:t>命题</a:t>
            </a:r>
            <a:r>
              <a:rPr lang="en-US" altLang="zh-CN" sz="1800" kern="100" dirty="0">
                <a:effectLst/>
                <a:latin typeface="Times New Roman" panose="02020603050405020304" pitchFamily="18" charset="0"/>
                <a:ea typeface="PMingLiU" panose="02020500000000000000" pitchFamily="18" charset="-120"/>
              </a:rPr>
              <a:t>P </a:t>
            </a:r>
            <a:r>
              <a:rPr lang="zh-CN" altLang="en-US" sz="1800" kern="100" dirty="0">
                <a:effectLst/>
                <a:latin typeface="Times New Roman" panose="02020603050405020304" pitchFamily="18" charset="0"/>
                <a:ea typeface="PMingLiU" panose="02020500000000000000" pitchFamily="18" charset="-120"/>
              </a:rPr>
              <a:t>，</a:t>
            </a:r>
            <a:r>
              <a:rPr lang="zh-TW" altLang="zh-CN" sz="1800" kern="100" dirty="0">
                <a:effectLst/>
                <a:latin typeface="Times New Roman" panose="02020603050405020304" pitchFamily="18" charset="0"/>
                <a:ea typeface="PMingLiU" panose="02020500000000000000" pitchFamily="18" charset="-120"/>
              </a:rPr>
              <a:t>当且仅当</a:t>
            </a:r>
            <a:r>
              <a:rPr lang="zh-TW" altLang="en-US" sz="1800" kern="100" dirty="0">
                <a:effectLst/>
                <a:latin typeface="Times New Roman" panose="02020603050405020304" pitchFamily="18" charset="0"/>
                <a:ea typeface="PMingLiU" panose="02020500000000000000" pitchFamily="18" charset="-120"/>
              </a:rPr>
              <a:t>：</a:t>
            </a:r>
            <a:r>
              <a:rPr lang="en-US" altLang="zh-CN" sz="1800" kern="100" dirty="0">
                <a:effectLst/>
                <a:latin typeface="Times New Roman" panose="02020603050405020304" pitchFamily="18" charset="0"/>
                <a:ea typeface="PMingLiU" panose="02020500000000000000" pitchFamily="18" charset="-120"/>
              </a:rPr>
              <a:t> </a:t>
            </a:r>
            <a:br>
              <a:rPr lang="en-US" altLang="zh-CN" sz="1800" kern="100" dirty="0">
                <a:effectLst/>
                <a:latin typeface="Times New Roman" panose="02020603050405020304" pitchFamily="18" charset="0"/>
                <a:ea typeface="PMingLiU" panose="02020500000000000000" pitchFamily="18" charset="-120"/>
              </a:rPr>
            </a:br>
            <a:r>
              <a:rPr lang="en-US" altLang="zh-CN" sz="1800" kern="100" dirty="0">
                <a:effectLst/>
                <a:latin typeface="Times New Roman" panose="02020603050405020304" pitchFamily="18" charset="0"/>
                <a:ea typeface="PMingLiU" panose="02020500000000000000" pitchFamily="18" charset="-120"/>
              </a:rPr>
              <a:t>(1) P</a:t>
            </a:r>
            <a:r>
              <a:rPr lang="zh-TW" altLang="zh-CN" sz="1800" kern="100" dirty="0">
                <a:effectLst/>
                <a:latin typeface="Times New Roman" panose="02020603050405020304" pitchFamily="18" charset="0"/>
                <a:ea typeface="PMingLiU" panose="02020500000000000000" pitchFamily="18" charset="-120"/>
              </a:rPr>
              <a:t>是真的； </a:t>
            </a:r>
            <a:r>
              <a:rPr lang="en-US" altLang="zh-CN" sz="1800" kern="100" dirty="0">
                <a:effectLst/>
                <a:latin typeface="Times New Roman" panose="02020603050405020304" pitchFamily="18" charset="0"/>
                <a:ea typeface="PMingLiU" panose="02020500000000000000" pitchFamily="18" charset="-120"/>
              </a:rPr>
              <a:t>(P is true)  [</a:t>
            </a:r>
            <a:r>
              <a:rPr lang="zh-TW" altLang="zh-CN" sz="1800" kern="100" dirty="0">
                <a:effectLst/>
                <a:latin typeface="Times New Roman" panose="02020603050405020304" pitchFamily="18" charset="0"/>
                <a:ea typeface="PMingLiU" panose="02020500000000000000" pitchFamily="18" charset="-120"/>
              </a:rPr>
              <a:t>成真条件、客观条件</a:t>
            </a:r>
            <a:r>
              <a:rPr lang="en-US" altLang="zh-CN" sz="1800" kern="100" dirty="0">
                <a:effectLst/>
                <a:latin typeface="Times New Roman" panose="02020603050405020304" pitchFamily="18" charset="0"/>
                <a:ea typeface="PMingLiU" panose="02020500000000000000" pitchFamily="18" charset="-120"/>
              </a:rPr>
              <a:t>]</a:t>
            </a:r>
            <a:br>
              <a:rPr lang="en-US" altLang="zh-CN" sz="1800" kern="100" dirty="0">
                <a:effectLst/>
                <a:latin typeface="Times New Roman" panose="02020603050405020304" pitchFamily="18" charset="0"/>
                <a:ea typeface="PMingLiU" panose="02020500000000000000" pitchFamily="18" charset="-120"/>
              </a:rPr>
            </a:br>
            <a:r>
              <a:rPr lang="en-US" altLang="zh-CN" sz="1800" kern="100" dirty="0">
                <a:effectLst/>
                <a:latin typeface="Times New Roman" panose="02020603050405020304" pitchFamily="18" charset="0"/>
                <a:ea typeface="PMingLiU" panose="02020500000000000000" pitchFamily="18" charset="-120"/>
              </a:rPr>
              <a:t>(2) S</a:t>
            </a:r>
            <a:r>
              <a:rPr lang="zh-TW" altLang="zh-CN" sz="1800" kern="100" dirty="0">
                <a:effectLst/>
                <a:latin typeface="Times New Roman" panose="02020603050405020304" pitchFamily="18" charset="0"/>
                <a:ea typeface="PMingLiU" panose="02020500000000000000" pitchFamily="18" charset="-120"/>
              </a:rPr>
              <a:t>相信</a:t>
            </a:r>
            <a:r>
              <a:rPr lang="en-US" altLang="zh-CN" sz="1800" kern="100" dirty="0">
                <a:effectLst/>
                <a:latin typeface="Times New Roman" panose="02020603050405020304" pitchFamily="18" charset="0"/>
                <a:ea typeface="PMingLiU" panose="02020500000000000000" pitchFamily="18" charset="-120"/>
              </a:rPr>
              <a:t>P</a:t>
            </a:r>
            <a:r>
              <a:rPr lang="zh-TW" altLang="zh-CN" sz="1800" kern="100" dirty="0">
                <a:effectLst/>
                <a:latin typeface="Times New Roman" panose="02020603050405020304" pitchFamily="18" charset="0"/>
                <a:ea typeface="PMingLiU" panose="02020500000000000000" pitchFamily="18" charset="-120"/>
              </a:rPr>
              <a:t>； </a:t>
            </a:r>
            <a:r>
              <a:rPr lang="en-US" altLang="zh-CN" sz="1800" kern="100" dirty="0">
                <a:effectLst/>
                <a:latin typeface="Times New Roman" panose="02020603050405020304" pitchFamily="18" charset="0"/>
                <a:ea typeface="PMingLiU" panose="02020500000000000000" pitchFamily="18" charset="-120"/>
              </a:rPr>
              <a:t>(S believes that P is true)  [</a:t>
            </a:r>
            <a:r>
              <a:rPr lang="zh-TW" altLang="zh-CN" sz="1800" kern="100" dirty="0">
                <a:effectLst/>
                <a:latin typeface="Times New Roman" panose="02020603050405020304" pitchFamily="18" charset="0"/>
                <a:ea typeface="PMingLiU" panose="02020500000000000000" pitchFamily="18" charset="-120"/>
              </a:rPr>
              <a:t>信念条件、主观条件</a:t>
            </a:r>
            <a:r>
              <a:rPr lang="en-US" altLang="zh-CN" sz="1800" kern="100" dirty="0">
                <a:effectLst/>
                <a:latin typeface="Times New Roman" panose="02020603050405020304" pitchFamily="18" charset="0"/>
                <a:ea typeface="PMingLiU" panose="02020500000000000000" pitchFamily="18" charset="-120"/>
              </a:rPr>
              <a:t>]</a:t>
            </a:r>
            <a:br>
              <a:rPr lang="en-US" altLang="zh-CN" sz="1800" kern="100" dirty="0">
                <a:effectLst/>
                <a:latin typeface="Times New Roman" panose="02020603050405020304" pitchFamily="18" charset="0"/>
                <a:ea typeface="PMingLiU" panose="02020500000000000000" pitchFamily="18" charset="-120"/>
              </a:rPr>
            </a:br>
            <a:r>
              <a:rPr lang="en-US" altLang="zh-CN" sz="1800" kern="100" dirty="0">
                <a:effectLst/>
                <a:latin typeface="Times New Roman" panose="02020603050405020304" pitchFamily="18" charset="0"/>
                <a:ea typeface="PMingLiU" panose="02020500000000000000" pitchFamily="18" charset="-120"/>
              </a:rPr>
              <a:t>(3) S</a:t>
            </a:r>
            <a:r>
              <a:rPr lang="zh-TW" altLang="zh-CN" sz="1800" kern="100" dirty="0">
                <a:effectLst/>
                <a:latin typeface="Times New Roman" panose="02020603050405020304" pitchFamily="18" charset="0"/>
                <a:ea typeface="PMingLiU" panose="02020500000000000000" pitchFamily="18" charset="-120"/>
              </a:rPr>
              <a:t>相信</a:t>
            </a:r>
            <a:r>
              <a:rPr lang="en-US" altLang="zh-CN" sz="1800" kern="100" dirty="0">
                <a:effectLst/>
                <a:latin typeface="Times New Roman" panose="02020603050405020304" pitchFamily="18" charset="0"/>
                <a:ea typeface="PMingLiU" panose="02020500000000000000" pitchFamily="18" charset="-120"/>
              </a:rPr>
              <a:t>P</a:t>
            </a:r>
            <a:r>
              <a:rPr lang="zh-TW" altLang="zh-CN" sz="1800" kern="100" dirty="0">
                <a:effectLst/>
                <a:latin typeface="Times New Roman" panose="02020603050405020304" pitchFamily="18" charset="0"/>
                <a:ea typeface="PMingLiU" panose="02020500000000000000" pitchFamily="18" charset="-120"/>
              </a:rPr>
              <a:t>是可以得到辩护的。 </a:t>
            </a:r>
            <a:r>
              <a:rPr lang="en-US" altLang="zh-CN" sz="1800" kern="100" dirty="0">
                <a:effectLst/>
                <a:latin typeface="Times New Roman" panose="02020603050405020304" pitchFamily="18" charset="0"/>
                <a:ea typeface="PMingLiU" panose="02020500000000000000" pitchFamily="18" charset="-120"/>
              </a:rPr>
              <a:t>(S is justified in believing that P is true) [</a:t>
            </a:r>
            <a:r>
              <a:rPr lang="zh-TW" altLang="zh-CN" sz="1800" kern="100" dirty="0">
                <a:effectLst/>
                <a:latin typeface="Times New Roman" panose="02020603050405020304" pitchFamily="18" charset="0"/>
                <a:ea typeface="PMingLiU" panose="02020500000000000000" pitchFamily="18" charset="-120"/>
              </a:rPr>
              <a:t>辩护条件，说</a:t>
            </a:r>
            <a:r>
              <a:rPr lang="en-US" altLang="zh-TW" sz="1800" kern="100" dirty="0">
                <a:effectLst/>
                <a:latin typeface="Times New Roman" panose="02020603050405020304" pitchFamily="18" charset="0"/>
                <a:ea typeface="PMingLiU" panose="02020500000000000000" pitchFamily="18" charset="-120"/>
              </a:rPr>
              <a:t>   </a:t>
            </a:r>
            <a:r>
              <a:rPr lang="zh-TW" altLang="zh-CN" sz="1800" kern="100" dirty="0">
                <a:effectLst/>
                <a:latin typeface="Times New Roman" panose="02020603050405020304" pitchFamily="18" charset="0"/>
                <a:ea typeface="PMingLiU" panose="02020500000000000000" pitchFamily="18" charset="-120"/>
              </a:rPr>
              <a:t>明</a:t>
            </a:r>
            <a:r>
              <a:rPr lang="en-US" altLang="zh-CN" sz="1800" kern="100" dirty="0">
                <a:effectLst/>
                <a:latin typeface="Times New Roman" panose="02020603050405020304" pitchFamily="18" charset="0"/>
                <a:ea typeface="PMingLiU" panose="02020500000000000000" pitchFamily="18" charset="-120"/>
              </a:rPr>
              <a:t>(1)</a:t>
            </a:r>
            <a:r>
              <a:rPr lang="zh-TW" altLang="zh-CN" sz="1800" kern="100" dirty="0">
                <a:effectLst/>
                <a:latin typeface="Times New Roman" panose="02020603050405020304" pitchFamily="18" charset="0"/>
                <a:ea typeface="PMingLiU" panose="02020500000000000000" pitchFamily="18" charset="-120"/>
              </a:rPr>
              <a:t>和</a:t>
            </a:r>
            <a:r>
              <a:rPr lang="en-US" altLang="zh-CN" sz="1800" kern="100" dirty="0">
                <a:effectLst/>
                <a:latin typeface="Times New Roman" panose="02020603050405020304" pitchFamily="18" charset="0"/>
                <a:ea typeface="PMingLiU" panose="02020500000000000000" pitchFamily="18" charset="-120"/>
              </a:rPr>
              <a:t>(2)</a:t>
            </a:r>
            <a:r>
              <a:rPr lang="zh-TW" altLang="zh-CN" sz="1800" kern="100" dirty="0">
                <a:effectLst/>
                <a:latin typeface="Times New Roman" panose="02020603050405020304" pitchFamily="18" charset="0"/>
                <a:ea typeface="PMingLiU" panose="02020500000000000000" pitchFamily="18" charset="-120"/>
              </a:rPr>
              <a:t>的关系</a:t>
            </a:r>
            <a:r>
              <a:rPr lang="en-US" altLang="zh-CN" sz="1800" kern="100" dirty="0">
                <a:effectLst/>
                <a:latin typeface="Times New Roman" panose="02020603050405020304" pitchFamily="18" charset="0"/>
                <a:ea typeface="PMingLiU" panose="02020500000000000000" pitchFamily="18" charset="-120"/>
              </a:rPr>
              <a:t>]</a:t>
            </a:r>
            <a:br>
              <a:rPr lang="en-US" altLang="zh-CN" sz="1800" kern="100" dirty="0">
                <a:effectLst/>
                <a:latin typeface="Times New Roman" panose="02020603050405020304" pitchFamily="18" charset="0"/>
                <a:ea typeface="PMingLiU" panose="02020500000000000000" pitchFamily="18" charset="-120"/>
              </a:rPr>
            </a:br>
            <a:r>
              <a:rPr lang="en-US" altLang="zh-CN" sz="800" kern="100" dirty="0">
                <a:effectLst/>
                <a:latin typeface="Times New Roman" panose="02020603050405020304" pitchFamily="18" charset="0"/>
                <a:ea typeface="PMingLiU" panose="02020500000000000000" pitchFamily="18" charset="-120"/>
              </a:rPr>
              <a:t>  </a:t>
            </a:r>
            <a:endParaRPr lang="zh-CN" altLang="zh-CN" sz="800" kern="100" dirty="0">
              <a:effectLst/>
              <a:latin typeface="Times New Roman" panose="02020603050405020304" pitchFamily="18" charset="0"/>
              <a:ea typeface="PMingLiU" panose="02020500000000000000" pitchFamily="18" charset="-120"/>
            </a:endParaRPr>
          </a:p>
          <a:p>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柏拉图关于知识的三条件说，构成了西方哲学史上关于知识的第一个定义。</a:t>
            </a:r>
            <a:endParaRPr lang="en-US" altLang="zh-TW" sz="1800" dirty="0">
              <a:effectLst/>
              <a:latin typeface="Times New Roman" panose="02020603050405020304" pitchFamily="18" charset="0"/>
              <a:ea typeface="PMingLiU" panose="02020500000000000000" pitchFamily="18" charset="-120"/>
              <a:cs typeface="Times New Roman" panose="02020603050405020304" pitchFamily="18" charset="0"/>
            </a:endParaRPr>
          </a:p>
          <a:p>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这三个条件独立来看，是成为知识的必要条件，加起来就成为知识的充分条件。所以，它们构成了知识的</a:t>
            </a:r>
            <a:r>
              <a:rPr lang="zh-TW" altLang="zh-CN" dirty="0">
                <a:latin typeface="Times New Roman" panose="02020603050405020304" pitchFamily="18" charset="0"/>
                <a:ea typeface="PMingLiU" panose="02020500000000000000" pitchFamily="18" charset="-120"/>
                <a:cs typeface="Times New Roman" panose="02020603050405020304" pitchFamily="18" charset="0"/>
              </a:rPr>
              <a:t>必要</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和</a:t>
            </a:r>
            <a:r>
              <a:rPr lang="zh-TW" altLang="zh-CN" dirty="0">
                <a:latin typeface="Times New Roman" panose="02020603050405020304" pitchFamily="18" charset="0"/>
                <a:ea typeface="PMingLiU" panose="02020500000000000000" pitchFamily="18" charset="-120"/>
                <a:cs typeface="Times New Roman" panose="02020603050405020304" pitchFamily="18" charset="0"/>
              </a:rPr>
              <a:t>充分</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条件。</a:t>
            </a:r>
            <a:endParaRPr lang="zh-CN" altLang="en-US" dirty="0"/>
          </a:p>
        </p:txBody>
      </p:sp>
    </p:spTree>
    <p:extLst>
      <p:ext uri="{BB962C8B-B14F-4D97-AF65-F5344CB8AC3E}">
        <p14:creationId xmlns:p14="http://schemas.microsoft.com/office/powerpoint/2010/main" val="1037106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72277-B782-43D3-8094-05DAFF442CEF}"/>
              </a:ext>
            </a:extLst>
          </p:cNvPr>
          <p:cNvSpPr>
            <a:spLocks noGrp="1"/>
          </p:cNvSpPr>
          <p:nvPr>
            <p:ph type="title"/>
          </p:nvPr>
        </p:nvSpPr>
        <p:spPr/>
        <p:txBody>
          <a:bodyPr/>
          <a:lstStyle/>
          <a:p>
            <a:r>
              <a:rPr lang="zh-CN" altLang="en-US" dirty="0"/>
              <a:t>甲、</a:t>
            </a:r>
            <a:r>
              <a:rPr lang="zh-TW" altLang="zh-CN" dirty="0">
                <a:effectLst/>
                <a:latin typeface="Times New Roman" panose="02020603050405020304" pitchFamily="18" charset="0"/>
                <a:ea typeface="PMingLiU" panose="02020500000000000000" pitchFamily="18" charset="-120"/>
                <a:cs typeface="Times New Roman" panose="02020603050405020304" pitchFamily="18" charset="0"/>
              </a:rPr>
              <a:t>知识的三条件说</a:t>
            </a:r>
            <a:endParaRPr lang="zh-CN" altLang="en-US" dirty="0"/>
          </a:p>
        </p:txBody>
      </p:sp>
      <p:sp>
        <p:nvSpPr>
          <p:cNvPr id="3" name="内容占位符 2">
            <a:extLst>
              <a:ext uri="{FF2B5EF4-FFF2-40B4-BE49-F238E27FC236}">
                <a16:creationId xmlns:a16="http://schemas.microsoft.com/office/drawing/2014/main" id="{611DA8F5-6B98-4CAD-BE66-71DBC80568F1}"/>
              </a:ext>
            </a:extLst>
          </p:cNvPr>
          <p:cNvSpPr>
            <a:spLocks noGrp="1"/>
          </p:cNvSpPr>
          <p:nvPr>
            <p:ph idx="1"/>
          </p:nvPr>
        </p:nvSpPr>
        <p:spPr>
          <a:xfrm>
            <a:off x="2589212" y="1667984"/>
            <a:ext cx="8915400" cy="4850621"/>
          </a:xfrm>
        </p:spPr>
        <p:txBody>
          <a:bodyPr/>
          <a:lstStyle/>
          <a:p>
            <a:r>
              <a:rPr lang="zh-TW" altLang="zh-CN" sz="1800" kern="100" dirty="0">
                <a:effectLst/>
                <a:latin typeface="Times New Roman" panose="02020603050405020304" pitchFamily="18" charset="0"/>
                <a:ea typeface="PMingLiU" panose="02020500000000000000" pitchFamily="18" charset="-120"/>
              </a:rPr>
              <a:t>对上述三个条件的说明：</a:t>
            </a:r>
            <a:endParaRPr lang="en-US" altLang="zh-TW" kern="100" dirty="0">
              <a:latin typeface="Times New Roman" panose="02020603050405020304" pitchFamily="18" charset="0"/>
              <a:ea typeface="PMingLiU" panose="02020500000000000000" pitchFamily="18" charset="-120"/>
            </a:endParaRPr>
          </a:p>
          <a:p>
            <a:r>
              <a:rPr lang="en-US" altLang="zh-CN" sz="1800" kern="100" dirty="0">
                <a:effectLst/>
                <a:latin typeface="Times New Roman" panose="02020603050405020304" pitchFamily="18" charset="0"/>
                <a:ea typeface="PMingLiU" panose="02020500000000000000" pitchFamily="18" charset="-120"/>
              </a:rPr>
              <a:t>1</a:t>
            </a:r>
            <a:r>
              <a:rPr lang="en-US" altLang="zh-CN" kern="100" dirty="0">
                <a:latin typeface="Times New Roman" panose="02020603050405020304" pitchFamily="18" charset="0"/>
                <a:ea typeface="PMingLiU" panose="02020500000000000000" pitchFamily="18" charset="-120"/>
              </a:rPr>
              <a:t>.</a:t>
            </a:r>
            <a:r>
              <a:rPr lang="zh-CN" altLang="en-US" kern="100" dirty="0">
                <a:latin typeface="Times New Roman" panose="02020603050405020304" pitchFamily="18" charset="0"/>
                <a:ea typeface="PMingLiU" panose="02020500000000000000" pitchFamily="18" charset="-120"/>
              </a:rPr>
              <a:t> </a:t>
            </a:r>
            <a:r>
              <a:rPr lang="en-US" altLang="zh-CN" sz="1800" kern="100" dirty="0">
                <a:effectLst/>
                <a:latin typeface="Times New Roman" panose="02020603050405020304" pitchFamily="18" charset="0"/>
                <a:ea typeface="PMingLiU" panose="02020500000000000000" pitchFamily="18" charset="-120"/>
              </a:rPr>
              <a:t> P</a:t>
            </a:r>
            <a:r>
              <a:rPr lang="zh-CN" altLang="en-US" kern="100" dirty="0">
                <a:latin typeface="Times New Roman" panose="02020603050405020304" pitchFamily="18" charset="0"/>
                <a:ea typeface="PMingLiU" panose="02020500000000000000" pitchFamily="18" charset="-120"/>
              </a:rPr>
              <a:t>是</a:t>
            </a:r>
            <a:r>
              <a:rPr lang="zh-TW" altLang="zh-CN" sz="1800" kern="100" dirty="0">
                <a:effectLst/>
                <a:latin typeface="Times New Roman" panose="02020603050405020304" pitchFamily="18" charset="0"/>
                <a:ea typeface="PMingLiU" panose="02020500000000000000" pitchFamily="18" charset="-120"/>
              </a:rPr>
              <a:t>真</a:t>
            </a:r>
            <a:r>
              <a:rPr lang="zh-TW" altLang="en-US" sz="1800" kern="100" dirty="0">
                <a:effectLst/>
                <a:latin typeface="Times New Roman" panose="02020603050405020304" pitchFamily="18" charset="0"/>
                <a:ea typeface="PMingLiU" panose="02020500000000000000" pitchFamily="18" charset="-120"/>
              </a:rPr>
              <a:t>的</a:t>
            </a:r>
            <a:endParaRPr lang="zh-CN" altLang="zh-CN" sz="1800" kern="100" dirty="0">
              <a:effectLst/>
              <a:latin typeface="Times New Roman" panose="02020603050405020304" pitchFamily="18" charset="0"/>
              <a:ea typeface="PMingLiU" panose="02020500000000000000" pitchFamily="18" charset="-120"/>
            </a:endParaRPr>
          </a:p>
          <a:p>
            <a:r>
              <a:rPr lang="zh-TW" altLang="zh-CN" sz="1800" kern="100" dirty="0">
                <a:effectLst/>
                <a:latin typeface="Times New Roman" panose="02020603050405020304" pitchFamily="18" charset="0"/>
                <a:ea typeface="PMingLiU" panose="02020500000000000000" pitchFamily="18" charset="-120"/>
              </a:rPr>
              <a:t>当我们说某人知道一件事，我们必认定那件事是真的，否则我们只</a:t>
            </a:r>
            <a:r>
              <a:rPr lang="zh-TW" altLang="en-US" sz="1800" kern="100" dirty="0">
                <a:effectLst/>
                <a:latin typeface="Times New Roman" panose="02020603050405020304" pitchFamily="18" charset="0"/>
                <a:ea typeface="PMingLiU" panose="02020500000000000000" pitchFamily="18" charset="-120"/>
              </a:rPr>
              <a:t>会</a:t>
            </a:r>
            <a:r>
              <a:rPr lang="zh-TW" altLang="zh-CN" sz="1800" kern="100" dirty="0">
                <a:effectLst/>
                <a:latin typeface="Times New Roman" panose="02020603050405020304" pitchFamily="18" charset="0"/>
                <a:ea typeface="PMingLiU" panose="02020500000000000000" pitchFamily="18" charset="-120"/>
              </a:rPr>
              <a:t>说他以为如此，或认为如此，或相信如此，而不会说他知道如此。我们只有</a:t>
            </a:r>
            <a:r>
              <a:rPr lang="zh-TW" altLang="en-US" sz="1800" kern="100" dirty="0">
                <a:effectLst/>
                <a:latin typeface="Times New Roman" panose="02020603050405020304" pitchFamily="18" charset="0"/>
                <a:ea typeface="PMingLiU" panose="02020500000000000000" pitchFamily="18" charset="-120"/>
              </a:rPr>
              <a:t>说</a:t>
            </a:r>
            <a:r>
              <a:rPr lang="en-US" altLang="zh-TW" sz="1800" kern="100" dirty="0">
                <a:effectLst/>
                <a:latin typeface="Times New Roman" panose="02020603050405020304" pitchFamily="18" charset="0"/>
                <a:ea typeface="PMingLiU" panose="02020500000000000000" pitchFamily="18" charset="-120"/>
              </a:rPr>
              <a:t>“</a:t>
            </a:r>
            <a:r>
              <a:rPr lang="zh-TW" altLang="zh-CN" sz="1800" kern="100" dirty="0">
                <a:effectLst/>
                <a:latin typeface="Times New Roman" panose="02020603050405020304" pitchFamily="18" charset="0"/>
                <a:ea typeface="PMingLiU" panose="02020500000000000000" pitchFamily="18" charset="-120"/>
              </a:rPr>
              <a:t>错误地认识</a:t>
            </a:r>
            <a:r>
              <a:rPr lang="en-US" altLang="zh-TW" sz="1800" kern="100" dirty="0">
                <a:effectLst/>
                <a:latin typeface="Times New Roman" panose="02020603050405020304" pitchFamily="18" charset="0"/>
                <a:ea typeface="PMingLiU" panose="02020500000000000000" pitchFamily="18" charset="-120"/>
              </a:rPr>
              <a:t>”</a:t>
            </a:r>
            <a:r>
              <a:rPr lang="zh-TW" altLang="zh-CN" sz="1800" kern="100" dirty="0">
                <a:effectLst/>
                <a:latin typeface="Times New Roman" panose="02020603050405020304" pitchFamily="18" charset="0"/>
                <a:ea typeface="PMingLiU" panose="02020500000000000000" pitchFamily="18" charset="-120"/>
              </a:rPr>
              <a:t>、</a:t>
            </a:r>
            <a:r>
              <a:rPr lang="en-US" altLang="zh-TW" sz="1800" kern="100" dirty="0">
                <a:effectLst/>
                <a:latin typeface="Times New Roman" panose="02020603050405020304" pitchFamily="18" charset="0"/>
                <a:ea typeface="PMingLiU" panose="02020500000000000000" pitchFamily="18" charset="-120"/>
              </a:rPr>
              <a:t>“</a:t>
            </a:r>
            <a:r>
              <a:rPr lang="zh-TW" altLang="zh-CN" sz="1800" kern="100" dirty="0">
                <a:effectLst/>
                <a:latin typeface="Times New Roman" panose="02020603050405020304" pitchFamily="18" charset="0"/>
                <a:ea typeface="PMingLiU" panose="02020500000000000000" pitchFamily="18" charset="-120"/>
              </a:rPr>
              <a:t>错误地相信</a:t>
            </a:r>
            <a:r>
              <a:rPr lang="en-US" altLang="zh-TW" sz="1800" kern="100" dirty="0">
                <a:effectLst/>
                <a:latin typeface="Times New Roman" panose="02020603050405020304" pitchFamily="18" charset="0"/>
                <a:ea typeface="PMingLiU" panose="02020500000000000000" pitchFamily="18" charset="-120"/>
              </a:rPr>
              <a:t>”</a:t>
            </a:r>
            <a:r>
              <a:rPr lang="zh-TW" altLang="zh-CN" sz="1800" kern="100" dirty="0">
                <a:effectLst/>
                <a:latin typeface="Times New Roman" panose="02020603050405020304" pitchFamily="18" charset="0"/>
                <a:ea typeface="PMingLiU" panose="02020500000000000000" pitchFamily="18" charset="-120"/>
              </a:rPr>
              <a:t>，但</a:t>
            </a:r>
            <a:r>
              <a:rPr lang="zh-TW" altLang="en-US" sz="1800" kern="100" dirty="0">
                <a:effectLst/>
                <a:latin typeface="Times New Roman" panose="02020603050405020304" pitchFamily="18" charset="0"/>
                <a:ea typeface="PMingLiU" panose="02020500000000000000" pitchFamily="18" charset="-120"/>
              </a:rPr>
              <a:t>不会说</a:t>
            </a:r>
            <a:r>
              <a:rPr lang="en-US" altLang="zh-TW" sz="1800" kern="100" dirty="0">
                <a:effectLst/>
                <a:latin typeface="Times New Roman" panose="02020603050405020304" pitchFamily="18" charset="0"/>
                <a:ea typeface="PMingLiU" panose="02020500000000000000" pitchFamily="18" charset="-120"/>
              </a:rPr>
              <a:t>“</a:t>
            </a:r>
            <a:r>
              <a:rPr lang="zh-TW" altLang="zh-CN" sz="1800" kern="100" dirty="0">
                <a:effectLst/>
                <a:latin typeface="Times New Roman" panose="02020603050405020304" pitchFamily="18" charset="0"/>
                <a:ea typeface="PMingLiU" panose="02020500000000000000" pitchFamily="18" charset="-120"/>
              </a:rPr>
              <a:t>错误地知道</a:t>
            </a:r>
            <a:r>
              <a:rPr lang="en-US" altLang="zh-TW" sz="1800" kern="100" dirty="0">
                <a:effectLst/>
                <a:latin typeface="Times New Roman" panose="02020603050405020304" pitchFamily="18" charset="0"/>
                <a:ea typeface="PMingLiU" panose="02020500000000000000" pitchFamily="18" charset="-120"/>
              </a:rPr>
              <a:t>”</a:t>
            </a:r>
            <a:r>
              <a:rPr lang="zh-TW" altLang="zh-CN" sz="1800" kern="100" dirty="0">
                <a:effectLst/>
                <a:latin typeface="Times New Roman" panose="02020603050405020304" pitchFamily="18" charset="0"/>
                <a:ea typeface="PMingLiU" panose="02020500000000000000" pitchFamily="18" charset="-120"/>
              </a:rPr>
              <a:t>。</a:t>
            </a:r>
            <a:endParaRPr lang="en-US" altLang="zh-TW" sz="1800" kern="100" dirty="0">
              <a:effectLst/>
              <a:latin typeface="Times New Roman" panose="02020603050405020304" pitchFamily="18" charset="0"/>
              <a:ea typeface="PMingLiU" panose="02020500000000000000" pitchFamily="18" charset="-120"/>
            </a:endParaRPr>
          </a:p>
          <a:p>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可见</a:t>
            </a:r>
            <a:r>
              <a:rPr lang="en-US" altLang="zh-TW" sz="1800" dirty="0">
                <a:effectLst/>
                <a:latin typeface="Times New Roman" panose="02020603050405020304" pitchFamily="18" charset="0"/>
                <a:ea typeface="PMingLiU" panose="02020500000000000000" pitchFamily="18" charset="-120"/>
                <a:cs typeface="Times New Roman" panose="02020603050405020304" pitchFamily="18" charset="0"/>
              </a:rPr>
              <a:t>“</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知道</a:t>
            </a:r>
            <a:r>
              <a:rPr lang="en-US" altLang="zh-TW" dirty="0">
                <a:latin typeface="Times New Roman" panose="02020603050405020304" pitchFamily="18" charset="0"/>
                <a:ea typeface="PMingLiU" panose="02020500000000000000" pitchFamily="18" charset="-120"/>
                <a:cs typeface="Times New Roman" panose="02020603050405020304" pitchFamily="18" charset="0"/>
              </a:rPr>
              <a:t>”</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一词含有</a:t>
            </a:r>
            <a:r>
              <a:rPr lang="en-US" altLang="zh-TW" sz="1800" dirty="0">
                <a:effectLst/>
                <a:latin typeface="Times New Roman" panose="02020603050405020304" pitchFamily="18" charset="0"/>
                <a:ea typeface="PMingLiU" panose="02020500000000000000" pitchFamily="18" charset="-120"/>
                <a:cs typeface="Times New Roman" panose="02020603050405020304" pitchFamily="18" charset="0"/>
              </a:rPr>
              <a:t>“</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真</a:t>
            </a:r>
            <a:r>
              <a:rPr lang="en-US" altLang="zh-TW" dirty="0">
                <a:latin typeface="Times New Roman" panose="02020603050405020304" pitchFamily="18" charset="0"/>
                <a:ea typeface="PMingLiU" panose="02020500000000000000" pitchFamily="18" charset="-120"/>
                <a:cs typeface="Times New Roman" panose="02020603050405020304" pitchFamily="18" charset="0"/>
              </a:rPr>
              <a:t>”</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的涵意在内。换言之，</a:t>
            </a:r>
            <a:r>
              <a:rPr lang="en-US" altLang="zh-TW" sz="1800" dirty="0">
                <a:effectLst/>
                <a:latin typeface="Times New Roman" panose="02020603050405020304" pitchFamily="18" charset="0"/>
                <a:ea typeface="PMingLiU" panose="02020500000000000000" pitchFamily="18" charset="-120"/>
                <a:cs typeface="Times New Roman" panose="02020603050405020304" pitchFamily="18" charset="0"/>
              </a:rPr>
              <a:t>“</a:t>
            </a:r>
            <a:r>
              <a:rPr lang="en-US" altLang="zh-CN" sz="1800" dirty="0">
                <a:effectLst/>
                <a:latin typeface="Times New Roman" panose="02020603050405020304" pitchFamily="18" charset="0"/>
                <a:ea typeface="PMingLiU" panose="02020500000000000000" pitchFamily="18" charset="-120"/>
              </a:rPr>
              <a:t>S</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知道</a:t>
            </a:r>
            <a:r>
              <a:rPr lang="en-US" altLang="zh-CN" sz="1800" dirty="0">
                <a:effectLst/>
                <a:latin typeface="Times New Roman" panose="02020603050405020304" pitchFamily="18" charset="0"/>
                <a:ea typeface="PMingLiU" panose="02020500000000000000" pitchFamily="18" charset="-120"/>
              </a:rPr>
              <a:t>P”</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涵蕴</a:t>
            </a:r>
            <a:r>
              <a:rPr lang="en-US" altLang="zh-TW" sz="1800" dirty="0">
                <a:effectLst/>
                <a:latin typeface="Times New Roman" panose="02020603050405020304" pitchFamily="18" charset="0"/>
                <a:ea typeface="PMingLiU" panose="02020500000000000000" pitchFamily="18" charset="-120"/>
                <a:cs typeface="Times New Roman" panose="02020603050405020304" pitchFamily="18" charset="0"/>
              </a:rPr>
              <a:t>“</a:t>
            </a:r>
            <a:r>
              <a:rPr lang="en-US" altLang="zh-CN" sz="1800" dirty="0">
                <a:effectLst/>
                <a:latin typeface="Times New Roman" panose="02020603050405020304" pitchFamily="18" charset="0"/>
                <a:ea typeface="PMingLiU" panose="02020500000000000000" pitchFamily="18" charset="-120"/>
              </a:rPr>
              <a:t>P</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为真</a:t>
            </a:r>
            <a:r>
              <a:rPr lang="en-US" altLang="zh-TW" sz="1800" dirty="0">
                <a:effectLst/>
                <a:latin typeface="Times New Roman" panose="02020603050405020304" pitchFamily="18" charset="0"/>
                <a:ea typeface="PMingLiU" panose="02020500000000000000" pitchFamily="18" charset="-120"/>
                <a:cs typeface="Times New Roman" panose="02020603050405020304" pitchFamily="18" charset="0"/>
              </a:rPr>
              <a:t>”</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a:t>
            </a:r>
            <a:endParaRPr lang="en-US" altLang="zh-TW" sz="1800" dirty="0">
              <a:effectLst/>
              <a:latin typeface="Times New Roman" panose="02020603050405020304" pitchFamily="18" charset="0"/>
              <a:ea typeface="PMingLiU" panose="02020500000000000000" pitchFamily="18" charset="-120"/>
              <a:cs typeface="Times New Roman" panose="02020603050405020304" pitchFamily="18" charset="0"/>
            </a:endParaRPr>
          </a:p>
          <a:p>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知识不同于相信、思考、希望这些心理状态。当然你相信某种情况是真实的时候，你无疑会有某种心理状态。但是知识不仅仅描</a:t>
            </a:r>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述</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人们的心理状态，它还必需要指明人们所拥有的信念是真的。这也就是说信念的真意谓着信念与信念对象的一致或符合。</a:t>
            </a:r>
            <a:endParaRPr lang="en-US" altLang="zh-TW" sz="1800" dirty="0">
              <a:effectLst/>
              <a:latin typeface="Times New Roman" panose="02020603050405020304" pitchFamily="18" charset="0"/>
              <a:ea typeface="PMingLiU" panose="02020500000000000000" pitchFamily="18" charset="-120"/>
              <a:cs typeface="Times New Roman" panose="02020603050405020304" pitchFamily="18" charset="0"/>
            </a:endParaRPr>
          </a:p>
          <a:p>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这样的真实际上便是哲学史上大部分哲学家所坚持的信念和外在世界之间的符合。这种真理符合</a:t>
            </a:r>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论</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固然有很多问题，但在讨论知识</a:t>
            </a:r>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似乎</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少了不它。</a:t>
            </a:r>
            <a:endParaRPr lang="zh-CN" altLang="en-US" dirty="0"/>
          </a:p>
        </p:txBody>
      </p:sp>
    </p:spTree>
    <p:extLst>
      <p:ext uri="{BB962C8B-B14F-4D97-AF65-F5344CB8AC3E}">
        <p14:creationId xmlns:p14="http://schemas.microsoft.com/office/powerpoint/2010/main" val="989649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40628C-EEA6-46B7-86F5-BB47C7F66252}"/>
              </a:ext>
            </a:extLst>
          </p:cNvPr>
          <p:cNvSpPr>
            <a:spLocks noGrp="1"/>
          </p:cNvSpPr>
          <p:nvPr>
            <p:ph type="title"/>
          </p:nvPr>
        </p:nvSpPr>
        <p:spPr/>
        <p:txBody>
          <a:bodyPr/>
          <a:lstStyle/>
          <a:p>
            <a:r>
              <a:rPr lang="zh-CN" altLang="en-US" dirty="0"/>
              <a:t>甲、</a:t>
            </a:r>
            <a:r>
              <a:rPr lang="zh-TW" altLang="zh-CN" dirty="0">
                <a:effectLst/>
                <a:latin typeface="Times New Roman" panose="02020603050405020304" pitchFamily="18" charset="0"/>
                <a:ea typeface="PMingLiU" panose="02020500000000000000" pitchFamily="18" charset="-120"/>
                <a:cs typeface="Times New Roman" panose="02020603050405020304" pitchFamily="18" charset="0"/>
              </a:rPr>
              <a:t>知识的三条件说</a:t>
            </a:r>
            <a:endParaRPr lang="zh-CN" altLang="en-US" dirty="0"/>
          </a:p>
        </p:txBody>
      </p:sp>
      <p:sp>
        <p:nvSpPr>
          <p:cNvPr id="3" name="内容占位符 2">
            <a:extLst>
              <a:ext uri="{FF2B5EF4-FFF2-40B4-BE49-F238E27FC236}">
                <a16:creationId xmlns:a16="http://schemas.microsoft.com/office/drawing/2014/main" id="{AEEC1A9B-2D39-4EBA-856E-01C88F47879C}"/>
              </a:ext>
            </a:extLst>
          </p:cNvPr>
          <p:cNvSpPr>
            <a:spLocks noGrp="1"/>
          </p:cNvSpPr>
          <p:nvPr>
            <p:ph idx="1"/>
          </p:nvPr>
        </p:nvSpPr>
        <p:spPr>
          <a:xfrm>
            <a:off x="2589212" y="1707254"/>
            <a:ext cx="8915400" cy="4401836"/>
          </a:xfrm>
        </p:spPr>
        <p:txBody>
          <a:bodyPr>
            <a:normAutofit/>
          </a:bodyPr>
          <a:lstStyle/>
          <a:p>
            <a:r>
              <a:rPr lang="en-US" altLang="zh-CN" sz="1800" kern="100" dirty="0">
                <a:effectLst/>
                <a:latin typeface="Times New Roman" panose="02020603050405020304" pitchFamily="18" charset="0"/>
                <a:ea typeface="PMingLiU" panose="02020500000000000000" pitchFamily="18" charset="-120"/>
              </a:rPr>
              <a:t>2.  S</a:t>
            </a:r>
            <a:r>
              <a:rPr lang="zh-TW" altLang="zh-CN" sz="1800" kern="100" dirty="0">
                <a:effectLst/>
                <a:latin typeface="Times New Roman" panose="02020603050405020304" pitchFamily="18" charset="0"/>
                <a:ea typeface="PMingLiU" panose="02020500000000000000" pitchFamily="18" charset="-120"/>
              </a:rPr>
              <a:t>相信</a:t>
            </a:r>
            <a:r>
              <a:rPr lang="en-US" altLang="zh-CN" sz="1800" kern="100" dirty="0">
                <a:effectLst/>
                <a:latin typeface="Times New Roman" panose="02020603050405020304" pitchFamily="18" charset="0"/>
                <a:ea typeface="PMingLiU" panose="02020500000000000000" pitchFamily="18" charset="-120"/>
              </a:rPr>
              <a:t>P</a:t>
            </a:r>
            <a:endParaRPr lang="zh-CN" altLang="zh-CN" sz="1800" kern="100" dirty="0">
              <a:effectLst/>
              <a:latin typeface="Times New Roman" panose="02020603050405020304" pitchFamily="18" charset="0"/>
              <a:ea typeface="PMingLiU" panose="02020500000000000000" pitchFamily="18" charset="-120"/>
            </a:endParaRPr>
          </a:p>
          <a:p>
            <a:r>
              <a:rPr lang="zh-TW" altLang="zh-CN" sz="1800" kern="100" dirty="0">
                <a:effectLst/>
                <a:latin typeface="Times New Roman" panose="02020603050405020304" pitchFamily="18" charset="0"/>
                <a:ea typeface="PMingLiU" panose="02020500000000000000" pitchFamily="18" charset="-120"/>
              </a:rPr>
              <a:t>一个人不会知道他所不相信的事。假如有人对朋友说：</a:t>
            </a:r>
            <a:r>
              <a:rPr lang="en-US" altLang="zh-TW" kern="100" dirty="0">
                <a:latin typeface="Times New Roman" panose="02020603050405020304" pitchFamily="18" charset="0"/>
                <a:ea typeface="PMingLiU" panose="02020500000000000000" pitchFamily="18" charset="-120"/>
              </a:rPr>
              <a:t> “</a:t>
            </a:r>
            <a:r>
              <a:rPr lang="zh-TW" altLang="zh-CN" sz="1800" kern="100" dirty="0">
                <a:effectLst/>
                <a:latin typeface="Times New Roman" panose="02020603050405020304" pitchFamily="18" charset="0"/>
                <a:ea typeface="PMingLiU" panose="02020500000000000000" pitchFamily="18" charset="-120"/>
              </a:rPr>
              <a:t>我知道你</a:t>
            </a:r>
            <a:r>
              <a:rPr lang="zh-TW" altLang="en-US" sz="1800" kern="100" dirty="0">
                <a:effectLst/>
                <a:latin typeface="Times New Roman" panose="02020603050405020304" pitchFamily="18" charset="0"/>
                <a:ea typeface="PMingLiU" panose="02020500000000000000" pitchFamily="18" charset="-120"/>
              </a:rPr>
              <a:t>是清华学生</a:t>
            </a:r>
            <a:r>
              <a:rPr lang="zh-TW" altLang="zh-CN" sz="1800" kern="100" dirty="0">
                <a:effectLst/>
                <a:latin typeface="Times New Roman" panose="02020603050405020304" pitchFamily="18" charset="0"/>
                <a:ea typeface="PMingLiU" panose="02020500000000000000" pitchFamily="18" charset="-120"/>
              </a:rPr>
              <a:t>，但我不相信你真的</a:t>
            </a:r>
            <a:r>
              <a:rPr lang="zh-TW" altLang="en-US" sz="1800" kern="100" dirty="0">
                <a:effectLst/>
                <a:latin typeface="Times New Roman" panose="02020603050405020304" pitchFamily="18" charset="0"/>
                <a:ea typeface="PMingLiU" panose="02020500000000000000" pitchFamily="18" charset="-120"/>
              </a:rPr>
              <a:t>是清华学生</a:t>
            </a:r>
            <a:r>
              <a:rPr lang="zh-TW" altLang="zh-CN" sz="1800" kern="100" dirty="0">
                <a:effectLst/>
                <a:latin typeface="Times New Roman" panose="02020603050405020304" pitchFamily="18" charset="0"/>
                <a:ea typeface="PMingLiU" panose="02020500000000000000" pitchFamily="18" charset="-120"/>
              </a:rPr>
              <a:t>。</a:t>
            </a:r>
            <a:r>
              <a:rPr lang="en-US" altLang="zh-TW" sz="1800" kern="100" dirty="0">
                <a:effectLst/>
                <a:latin typeface="Times New Roman" panose="02020603050405020304" pitchFamily="18" charset="0"/>
                <a:ea typeface="PMingLiU" panose="02020500000000000000" pitchFamily="18" charset="-120"/>
              </a:rPr>
              <a:t>” </a:t>
            </a:r>
            <a:r>
              <a:rPr lang="zh-TW" altLang="zh-CN" sz="1800" kern="100" dirty="0">
                <a:effectLst/>
                <a:latin typeface="Times New Roman" panose="02020603050405020304" pitchFamily="18" charset="0"/>
                <a:ea typeface="PMingLiU" panose="02020500000000000000" pitchFamily="18" charset="-120"/>
              </a:rPr>
              <a:t>我们会说此人说话颠三倒四，要不是不懂</a:t>
            </a:r>
            <a:r>
              <a:rPr lang="en-US" altLang="zh-TW" kern="100" dirty="0">
                <a:latin typeface="Times New Roman" panose="02020603050405020304" pitchFamily="18" charset="0"/>
                <a:ea typeface="PMingLiU" panose="02020500000000000000" pitchFamily="18" charset="-120"/>
              </a:rPr>
              <a:t> “</a:t>
            </a:r>
            <a:r>
              <a:rPr lang="zh-TW" altLang="zh-CN" sz="1800" kern="100" dirty="0">
                <a:effectLst/>
                <a:latin typeface="Times New Roman" panose="02020603050405020304" pitchFamily="18" charset="0"/>
                <a:ea typeface="PMingLiU" panose="02020500000000000000" pitchFamily="18" charset="-120"/>
              </a:rPr>
              <a:t>知道</a:t>
            </a:r>
            <a:r>
              <a:rPr lang="en-US" altLang="zh-TW" sz="1800" kern="100" dirty="0">
                <a:effectLst/>
                <a:latin typeface="Times New Roman" panose="02020603050405020304" pitchFamily="18" charset="0"/>
                <a:ea typeface="PMingLiU" panose="02020500000000000000" pitchFamily="18" charset="-120"/>
              </a:rPr>
              <a:t>” </a:t>
            </a:r>
            <a:r>
              <a:rPr lang="zh-TW" altLang="zh-CN" sz="1800" kern="100" dirty="0">
                <a:effectLst/>
                <a:latin typeface="Times New Roman" panose="02020603050405020304" pitchFamily="18" charset="0"/>
                <a:ea typeface="PMingLiU" panose="02020500000000000000" pitchFamily="18" charset="-120"/>
              </a:rPr>
              <a:t>一词的用法，就是不明白</a:t>
            </a:r>
            <a:r>
              <a:rPr lang="en-US" altLang="zh-TW" kern="100" dirty="0">
                <a:latin typeface="Times New Roman" panose="02020603050405020304" pitchFamily="18" charset="0"/>
                <a:ea typeface="PMingLiU" panose="02020500000000000000" pitchFamily="18" charset="-120"/>
              </a:rPr>
              <a:t> “</a:t>
            </a:r>
            <a:r>
              <a:rPr lang="zh-TW" altLang="zh-CN" sz="1800" kern="100" dirty="0">
                <a:effectLst/>
                <a:latin typeface="Times New Roman" panose="02020603050405020304" pitchFamily="18" charset="0"/>
                <a:ea typeface="PMingLiU" panose="02020500000000000000" pitchFamily="18" charset="-120"/>
              </a:rPr>
              <a:t>相信</a:t>
            </a:r>
            <a:r>
              <a:rPr lang="en-US" altLang="zh-TW" sz="1800" kern="100" dirty="0">
                <a:effectLst/>
                <a:latin typeface="Times New Roman" panose="02020603050405020304" pitchFamily="18" charset="0"/>
                <a:ea typeface="PMingLiU" panose="02020500000000000000" pitchFamily="18" charset="-120"/>
              </a:rPr>
              <a:t>” </a:t>
            </a:r>
            <a:r>
              <a:rPr lang="zh-TW" altLang="zh-CN" sz="1800" kern="100" dirty="0">
                <a:effectLst/>
                <a:latin typeface="Times New Roman" panose="02020603050405020304" pitchFamily="18" charset="0"/>
                <a:ea typeface="PMingLiU" panose="02020500000000000000" pitchFamily="18" charset="-120"/>
              </a:rPr>
              <a:t>一词的意义。因为</a:t>
            </a:r>
            <a:r>
              <a:rPr lang="en-US" altLang="zh-TW" kern="100" dirty="0">
                <a:latin typeface="Times New Roman" panose="02020603050405020304" pitchFamily="18" charset="0"/>
                <a:ea typeface="PMingLiU" panose="02020500000000000000" pitchFamily="18" charset="-120"/>
              </a:rPr>
              <a:t> “</a:t>
            </a:r>
            <a:r>
              <a:rPr lang="zh-TW" altLang="zh-CN" sz="1800" kern="100" dirty="0">
                <a:effectLst/>
                <a:latin typeface="Times New Roman" panose="02020603050405020304" pitchFamily="18" charset="0"/>
                <a:ea typeface="PMingLiU" panose="02020500000000000000" pitchFamily="18" charset="-120"/>
              </a:rPr>
              <a:t>知道</a:t>
            </a:r>
            <a:r>
              <a:rPr lang="en-US" altLang="zh-TW" sz="1800" kern="100" dirty="0">
                <a:effectLst/>
                <a:latin typeface="Times New Roman" panose="02020603050405020304" pitchFamily="18" charset="0"/>
                <a:ea typeface="PMingLiU" panose="02020500000000000000" pitchFamily="18" charset="-120"/>
              </a:rPr>
              <a:t>” </a:t>
            </a:r>
            <a:r>
              <a:rPr lang="zh-TW" altLang="zh-CN" sz="1800" kern="100" dirty="0">
                <a:effectLst/>
                <a:latin typeface="Times New Roman" panose="02020603050405020304" pitchFamily="18" charset="0"/>
                <a:ea typeface="PMingLiU" panose="02020500000000000000" pitchFamily="18" charset="-120"/>
              </a:rPr>
              <a:t>一词实已含有</a:t>
            </a:r>
            <a:r>
              <a:rPr lang="en-US" altLang="zh-TW" sz="1800" kern="100" dirty="0">
                <a:effectLst/>
                <a:latin typeface="Times New Roman" panose="02020603050405020304" pitchFamily="18" charset="0"/>
                <a:ea typeface="PMingLiU" panose="02020500000000000000" pitchFamily="18" charset="-120"/>
              </a:rPr>
              <a:t> “</a:t>
            </a:r>
            <a:r>
              <a:rPr lang="zh-TW" altLang="zh-CN" sz="1800" kern="100" dirty="0">
                <a:effectLst/>
                <a:latin typeface="Times New Roman" panose="02020603050405020304" pitchFamily="18" charset="0"/>
                <a:ea typeface="PMingLiU" panose="02020500000000000000" pitchFamily="18" charset="-120"/>
              </a:rPr>
              <a:t>相信</a:t>
            </a:r>
            <a:r>
              <a:rPr lang="en-US" altLang="zh-TW" sz="1800" kern="100" dirty="0">
                <a:effectLst/>
                <a:latin typeface="Times New Roman" panose="02020603050405020304" pitchFamily="18" charset="0"/>
                <a:ea typeface="PMingLiU" panose="02020500000000000000" pitchFamily="18" charset="-120"/>
              </a:rPr>
              <a:t>” </a:t>
            </a:r>
            <a:r>
              <a:rPr lang="zh-TW" altLang="zh-CN" sz="1800" kern="100" dirty="0">
                <a:effectLst/>
                <a:latin typeface="Times New Roman" panose="02020603050405020304" pitchFamily="18" charset="0"/>
                <a:ea typeface="PMingLiU" panose="02020500000000000000" pitchFamily="18" charset="-120"/>
              </a:rPr>
              <a:t>的意义在内。</a:t>
            </a:r>
            <a:endParaRPr lang="zh-CN" altLang="zh-CN" sz="1800" kern="100" dirty="0">
              <a:effectLst/>
              <a:latin typeface="Times New Roman" panose="02020603050405020304" pitchFamily="18" charset="0"/>
              <a:ea typeface="PMingLiU" panose="02020500000000000000" pitchFamily="18" charset="-120"/>
            </a:endParaRPr>
          </a:p>
          <a:p>
            <a:r>
              <a:rPr lang="zh-TW" altLang="zh-CN" sz="1800" kern="100" dirty="0">
                <a:effectLst/>
                <a:latin typeface="Times New Roman" panose="02020603050405020304" pitchFamily="18" charset="0"/>
                <a:ea typeface="PMingLiU" panose="02020500000000000000" pitchFamily="18" charset="-120"/>
              </a:rPr>
              <a:t>信念是形成知识或者说是构成知识的主体因素。比如说，</a:t>
            </a:r>
            <a:r>
              <a:rPr lang="zh-TW" altLang="en-US" sz="1800" kern="100" dirty="0">
                <a:effectLst/>
                <a:latin typeface="Times New Roman" panose="02020603050405020304" pitchFamily="18" charset="0"/>
                <a:ea typeface="PMingLiU" panose="02020500000000000000" pitchFamily="18" charset="-120"/>
              </a:rPr>
              <a:t>如果</a:t>
            </a:r>
            <a:r>
              <a:rPr lang="zh-TW" altLang="zh-CN" sz="1800" kern="100" dirty="0">
                <a:effectLst/>
                <a:latin typeface="Times New Roman" panose="02020603050405020304" pitchFamily="18" charset="0"/>
                <a:ea typeface="PMingLiU" panose="02020500000000000000" pitchFamily="18" charset="-120"/>
              </a:rPr>
              <a:t>太阳系有</a:t>
            </a:r>
            <a:r>
              <a:rPr lang="zh-TW" altLang="en-US" kern="100" dirty="0">
                <a:latin typeface="Times New Roman" panose="02020603050405020304" pitchFamily="18" charset="0"/>
                <a:ea typeface="PMingLiU" panose="02020500000000000000" pitchFamily="18" charset="-120"/>
              </a:rPr>
              <a:t>八</a:t>
            </a:r>
            <a:r>
              <a:rPr lang="zh-TW" altLang="zh-CN" sz="1800" kern="100" dirty="0">
                <a:effectLst/>
                <a:latin typeface="Times New Roman" panose="02020603050405020304" pitchFamily="18" charset="0"/>
                <a:ea typeface="PMingLiU" panose="02020500000000000000" pitchFamily="18" charset="-120"/>
              </a:rPr>
              <a:t>大行星，但我却不相信</a:t>
            </a:r>
            <a:r>
              <a:rPr lang="zh-TW" altLang="en-US" sz="1800" kern="100" dirty="0">
                <a:effectLst/>
                <a:latin typeface="Times New Roman" panose="02020603050405020304" pitchFamily="18" charset="0"/>
                <a:ea typeface="PMingLiU" panose="02020500000000000000" pitchFamily="18" charset="-120"/>
              </a:rPr>
              <a:t>它，那么</a:t>
            </a:r>
            <a:r>
              <a:rPr lang="zh-TW" altLang="zh-CN" sz="1800" kern="100" dirty="0">
                <a:effectLst/>
                <a:latin typeface="Times New Roman" panose="02020603050405020304" pitchFamily="18" charset="0"/>
                <a:ea typeface="PMingLiU" panose="02020500000000000000" pitchFamily="18" charset="-120"/>
              </a:rPr>
              <a:t>，</a:t>
            </a:r>
            <a:r>
              <a:rPr lang="zh-TW" altLang="en-US" sz="1800" kern="100" dirty="0">
                <a:effectLst/>
                <a:latin typeface="Times New Roman" panose="02020603050405020304" pitchFamily="18" charset="0"/>
                <a:ea typeface="PMingLiU" panose="02020500000000000000" pitchFamily="18" charset="-120"/>
              </a:rPr>
              <a:t>它并不是</a:t>
            </a:r>
            <a:r>
              <a:rPr lang="zh-TW" altLang="zh-CN" sz="1800" kern="100" dirty="0">
                <a:effectLst/>
                <a:latin typeface="Times New Roman" panose="02020603050405020304" pitchFamily="18" charset="0"/>
                <a:ea typeface="PMingLiU" panose="02020500000000000000" pitchFamily="18" charset="-120"/>
              </a:rPr>
              <a:t>我</a:t>
            </a:r>
            <a:r>
              <a:rPr lang="zh-TW" altLang="en-US" sz="1800" kern="100" dirty="0">
                <a:effectLst/>
                <a:latin typeface="Times New Roman" panose="02020603050405020304" pitchFamily="18" charset="0"/>
                <a:ea typeface="PMingLiU" panose="02020500000000000000" pitchFamily="18" charset="-120"/>
              </a:rPr>
              <a:t>的</a:t>
            </a:r>
            <a:r>
              <a:rPr lang="zh-TW" altLang="zh-CN" sz="1800" kern="100" dirty="0">
                <a:effectLst/>
                <a:latin typeface="Times New Roman" panose="02020603050405020304" pitchFamily="18" charset="0"/>
                <a:ea typeface="PMingLiU" panose="02020500000000000000" pitchFamily="18" charset="-120"/>
              </a:rPr>
              <a:t>知识。要</a:t>
            </a:r>
            <a:r>
              <a:rPr lang="zh-TW" altLang="en-US" sz="1800" kern="100" dirty="0">
                <a:effectLst/>
                <a:latin typeface="Times New Roman" panose="02020603050405020304" pitchFamily="18" charset="0"/>
                <a:ea typeface="PMingLiU" panose="02020500000000000000" pitchFamily="18" charset="-120"/>
              </a:rPr>
              <a:t>成为我的知识，</a:t>
            </a:r>
            <a:r>
              <a:rPr lang="zh-TW" altLang="zh-CN" sz="1800" kern="100" dirty="0">
                <a:effectLst/>
                <a:latin typeface="Times New Roman" panose="02020603050405020304" pitchFamily="18" charset="0"/>
                <a:ea typeface="PMingLiU" panose="02020500000000000000" pitchFamily="18" charset="-120"/>
              </a:rPr>
              <a:t>第一步就是我要相信它，使它成为我的信念。</a:t>
            </a:r>
            <a:endParaRPr lang="en-US" altLang="zh-TW" sz="1800" kern="100" dirty="0">
              <a:effectLst/>
              <a:latin typeface="Times New Roman" panose="02020603050405020304" pitchFamily="18" charset="0"/>
              <a:ea typeface="PMingLiU" panose="02020500000000000000" pitchFamily="18" charset="-120"/>
            </a:endParaRPr>
          </a:p>
          <a:p>
            <a:r>
              <a:rPr lang="zh-TW" altLang="zh-CN" sz="1800" kern="100" dirty="0">
                <a:effectLst/>
                <a:latin typeface="Times New Roman" panose="02020603050405020304" pitchFamily="18" charset="0"/>
                <a:ea typeface="PMingLiU" panose="02020500000000000000" pitchFamily="18" charset="-120"/>
              </a:rPr>
              <a:t>但是，人们也经常相信某些</a:t>
            </a:r>
            <a:r>
              <a:rPr lang="zh-TW" altLang="en-US" sz="1800" kern="100" dirty="0">
                <a:effectLst/>
                <a:latin typeface="Times New Roman" panose="02020603050405020304" pitchFamily="18" charset="0"/>
                <a:ea typeface="PMingLiU" panose="02020500000000000000" pitchFamily="18" charset="-120"/>
              </a:rPr>
              <a:t>不是事实的事情，</a:t>
            </a:r>
            <a:r>
              <a:rPr lang="zh-TW" altLang="zh-CN" sz="1800" kern="100" dirty="0">
                <a:effectLst/>
                <a:latin typeface="Times New Roman" panose="02020603050405020304" pitchFamily="18" charset="0"/>
                <a:ea typeface="PMingLiU" panose="02020500000000000000" pitchFamily="18" charset="-120"/>
              </a:rPr>
              <a:t>所以，</a:t>
            </a:r>
            <a:r>
              <a:rPr lang="zh-TW" altLang="en-US" sz="1800" kern="100" dirty="0">
                <a:effectLst/>
                <a:latin typeface="Times New Roman" panose="02020603050405020304" pitchFamily="18" charset="0"/>
                <a:ea typeface="PMingLiU" panose="02020500000000000000" pitchFamily="18" charset="-120"/>
              </a:rPr>
              <a:t>只是相</a:t>
            </a:r>
            <a:r>
              <a:rPr lang="zh-TW" altLang="zh-CN" sz="1800" kern="100" dirty="0">
                <a:effectLst/>
                <a:latin typeface="Times New Roman" panose="02020603050405020304" pitchFamily="18" charset="0"/>
                <a:ea typeface="PMingLiU" panose="02020500000000000000" pitchFamily="18" charset="-120"/>
              </a:rPr>
              <a:t>信</a:t>
            </a:r>
            <a:r>
              <a:rPr lang="zh-TW" altLang="en-US" sz="1800" kern="100" dirty="0">
                <a:effectLst/>
                <a:latin typeface="Times New Roman" panose="02020603050405020304" pitchFamily="18" charset="0"/>
                <a:ea typeface="PMingLiU" panose="02020500000000000000" pitchFamily="18" charset="-120"/>
              </a:rPr>
              <a:t>某件事情并不构成</a:t>
            </a:r>
            <a:r>
              <a:rPr lang="zh-TW" altLang="zh-CN" sz="1800" kern="100" dirty="0">
                <a:effectLst/>
                <a:latin typeface="Times New Roman" panose="02020603050405020304" pitchFamily="18" charset="0"/>
                <a:ea typeface="PMingLiU" panose="02020500000000000000" pitchFamily="18" charset="-120"/>
              </a:rPr>
              <a:t>知识</a:t>
            </a:r>
            <a:r>
              <a:rPr lang="zh-TW" altLang="en-US" sz="1800" kern="100" dirty="0">
                <a:effectLst/>
                <a:latin typeface="Times New Roman" panose="02020603050405020304" pitchFamily="18" charset="0"/>
                <a:ea typeface="PMingLiU" panose="02020500000000000000" pitchFamily="18" charset="-120"/>
              </a:rPr>
              <a:t>的充分条件</a:t>
            </a:r>
            <a:r>
              <a:rPr lang="zh-TW" altLang="zh-CN" sz="1800" kern="100" dirty="0">
                <a:effectLst/>
                <a:latin typeface="Times New Roman" panose="02020603050405020304" pitchFamily="18" charset="0"/>
                <a:ea typeface="PMingLiU" panose="02020500000000000000" pitchFamily="18" charset="-120"/>
              </a:rPr>
              <a:t>。</a:t>
            </a:r>
            <a:endParaRPr lang="en-US" altLang="zh-TW" sz="1800" kern="100" dirty="0">
              <a:effectLst/>
              <a:latin typeface="Times New Roman" panose="02020603050405020304" pitchFamily="18" charset="0"/>
              <a:ea typeface="PMingLiU" panose="02020500000000000000" pitchFamily="18" charset="-120"/>
            </a:endParaRPr>
          </a:p>
          <a:p>
            <a:r>
              <a:rPr lang="zh-TW" altLang="zh-CN" sz="1800" kern="100" dirty="0">
                <a:effectLst/>
                <a:latin typeface="Times New Roman" panose="02020603050405020304" pitchFamily="18" charset="0"/>
                <a:ea typeface="PMingLiU" panose="02020500000000000000" pitchFamily="18" charset="-120"/>
              </a:rPr>
              <a:t>可见，知识只是信念中的一种，</a:t>
            </a:r>
            <a:r>
              <a:rPr lang="zh-TW" altLang="en-US" sz="1800" kern="100" dirty="0">
                <a:effectLst/>
                <a:latin typeface="Times New Roman" panose="02020603050405020304" pitchFamily="18" charset="0"/>
                <a:ea typeface="PMingLiU" panose="02020500000000000000" pitchFamily="18" charset="-120"/>
              </a:rPr>
              <a:t>那些</a:t>
            </a:r>
            <a:r>
              <a:rPr lang="zh-TW" altLang="zh-CN" sz="1800" kern="100" dirty="0">
                <a:effectLst/>
                <a:latin typeface="Times New Roman" panose="02020603050405020304" pitchFamily="18" charset="0"/>
                <a:ea typeface="PMingLiU" panose="02020500000000000000" pitchFamily="18" charset="-120"/>
              </a:rPr>
              <a:t>信念必须是真的，才成为知识。</a:t>
            </a:r>
            <a:endParaRPr lang="zh-CN" altLang="en-US" dirty="0"/>
          </a:p>
        </p:txBody>
      </p:sp>
    </p:spTree>
    <p:extLst>
      <p:ext uri="{BB962C8B-B14F-4D97-AF65-F5344CB8AC3E}">
        <p14:creationId xmlns:p14="http://schemas.microsoft.com/office/powerpoint/2010/main" val="924198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DEFE92-36B4-48BB-8DAB-CE1294C3DFC6}"/>
              </a:ext>
            </a:extLst>
          </p:cNvPr>
          <p:cNvSpPr>
            <a:spLocks noGrp="1"/>
          </p:cNvSpPr>
          <p:nvPr>
            <p:ph type="title"/>
          </p:nvPr>
        </p:nvSpPr>
        <p:spPr/>
        <p:txBody>
          <a:bodyPr/>
          <a:lstStyle/>
          <a:p>
            <a:r>
              <a:rPr lang="zh-CN" altLang="en-US" dirty="0"/>
              <a:t>甲、</a:t>
            </a:r>
            <a:r>
              <a:rPr lang="zh-TW" altLang="zh-CN" dirty="0">
                <a:effectLst/>
                <a:latin typeface="Times New Roman" panose="02020603050405020304" pitchFamily="18" charset="0"/>
                <a:ea typeface="PMingLiU" panose="02020500000000000000" pitchFamily="18" charset="-120"/>
                <a:cs typeface="Times New Roman" panose="02020603050405020304" pitchFamily="18" charset="0"/>
              </a:rPr>
              <a:t>知识的三条件说</a:t>
            </a:r>
            <a:endParaRPr lang="zh-CN" altLang="en-US" dirty="0"/>
          </a:p>
        </p:txBody>
      </p:sp>
      <p:sp>
        <p:nvSpPr>
          <p:cNvPr id="3" name="内容占位符 2">
            <a:extLst>
              <a:ext uri="{FF2B5EF4-FFF2-40B4-BE49-F238E27FC236}">
                <a16:creationId xmlns:a16="http://schemas.microsoft.com/office/drawing/2014/main" id="{D6E0DF3C-4535-49ED-AD39-6BC229583176}"/>
              </a:ext>
            </a:extLst>
          </p:cNvPr>
          <p:cNvSpPr>
            <a:spLocks noGrp="1"/>
          </p:cNvSpPr>
          <p:nvPr>
            <p:ph idx="1"/>
          </p:nvPr>
        </p:nvSpPr>
        <p:spPr>
          <a:xfrm>
            <a:off x="2589212" y="1757741"/>
            <a:ext cx="8915400" cy="4564522"/>
          </a:xfrm>
        </p:spPr>
        <p:txBody>
          <a:bodyPr/>
          <a:lstStyle/>
          <a:p>
            <a:r>
              <a:rPr lang="en-US" altLang="zh-CN" sz="1800" dirty="0">
                <a:effectLst/>
                <a:latin typeface="Times New Roman" panose="02020603050405020304" pitchFamily="18" charset="0"/>
                <a:ea typeface="PMingLiU" panose="02020500000000000000" pitchFamily="18" charset="-120"/>
              </a:rPr>
              <a:t>3. S</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相信</a:t>
            </a:r>
            <a:r>
              <a:rPr lang="en-US" altLang="zh-CN" sz="1800" dirty="0">
                <a:effectLst/>
                <a:latin typeface="Times New Roman" panose="02020603050405020304" pitchFamily="18" charset="0"/>
                <a:ea typeface="PMingLiU" panose="02020500000000000000" pitchFamily="18" charset="-120"/>
              </a:rPr>
              <a:t>P</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是可以得到辩护的</a:t>
            </a:r>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a:t>
            </a:r>
            <a:r>
              <a:rPr lang="en-US" altLang="zh-TW" sz="1800" dirty="0">
                <a:effectLst/>
                <a:latin typeface="Times New Roman" panose="02020603050405020304" pitchFamily="18" charset="0"/>
                <a:ea typeface="PMingLiU" panose="02020500000000000000" pitchFamily="18" charset="-120"/>
                <a:cs typeface="Times New Roman" panose="02020603050405020304" pitchFamily="18" charset="0"/>
              </a:rPr>
              <a:t>justified，</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证成的</a:t>
            </a:r>
            <a:r>
              <a:rPr lang="en-US" altLang="zh-CN" sz="1800" dirty="0">
                <a:effectLst/>
                <a:latin typeface="Times New Roman" panose="02020603050405020304" pitchFamily="18" charset="0"/>
                <a:ea typeface="PMingLiU" panose="02020500000000000000" pitchFamily="18" charset="-120"/>
                <a:cs typeface="Times New Roman" panose="02020603050405020304" pitchFamily="18" charset="0"/>
              </a:rPr>
              <a:t>/</a:t>
            </a:r>
            <a:r>
              <a:rPr lang="en-US" altLang="zh-CN" sz="1800" dirty="0" err="1">
                <a:effectLst/>
                <a:latin typeface="Times New Roman" panose="02020603050405020304" pitchFamily="18" charset="0"/>
                <a:ea typeface="PMingLiU" panose="02020500000000000000" pitchFamily="18" charset="-120"/>
                <a:cs typeface="Times New Roman" panose="02020603050405020304" pitchFamily="18" charset="0"/>
              </a:rPr>
              <a:t>确证的</a:t>
            </a:r>
            <a:r>
              <a:rPr lang="en-US" altLang="zh-CN" sz="1800" dirty="0">
                <a:effectLst/>
                <a:latin typeface="Times New Roman" panose="02020603050405020304" pitchFamily="18" charset="0"/>
                <a:ea typeface="PMingLiU" panose="02020500000000000000" pitchFamily="18" charset="-120"/>
                <a:cs typeface="Times New Roman" panose="02020603050405020304" pitchFamily="18" charset="0"/>
              </a:rPr>
              <a:t>/</a:t>
            </a:r>
            <a:r>
              <a:rPr lang="en-US" altLang="zh-CN" sz="1800" dirty="0" err="1">
                <a:effectLst/>
                <a:latin typeface="Times New Roman" panose="02020603050405020304" pitchFamily="18" charset="0"/>
                <a:ea typeface="PMingLiU" panose="02020500000000000000" pitchFamily="18" charset="-120"/>
                <a:cs typeface="Times New Roman" panose="02020603050405020304" pitchFamily="18" charset="0"/>
              </a:rPr>
              <a:t>证明的</a:t>
            </a:r>
            <a:r>
              <a:rPr lang="en-US" altLang="zh-CN" sz="1800" dirty="0">
                <a:effectLst/>
                <a:latin typeface="Times New Roman" panose="02020603050405020304" pitchFamily="18" charset="0"/>
                <a:ea typeface="PMingLiU" panose="02020500000000000000" pitchFamily="18" charset="-120"/>
                <a:cs typeface="Times New Roman" panose="02020603050405020304" pitchFamily="18" charset="0"/>
              </a:rPr>
              <a:t>）</a:t>
            </a:r>
            <a:endParaRPr lang="en-US" altLang="zh-TW" sz="1800" dirty="0">
              <a:effectLst/>
              <a:latin typeface="Times New Roman" panose="02020603050405020304" pitchFamily="18" charset="0"/>
              <a:ea typeface="PMingLiU" panose="02020500000000000000" pitchFamily="18" charset="-120"/>
              <a:cs typeface="Times New Roman" panose="02020603050405020304" pitchFamily="18" charset="0"/>
            </a:endParaRPr>
          </a:p>
          <a:p>
            <a:r>
              <a:rPr lang="zh-TW" altLang="zh-CN" sz="1800" kern="100" dirty="0">
                <a:effectLst/>
                <a:latin typeface="Times New Roman" panose="02020603050405020304" pitchFamily="18" charset="0"/>
                <a:ea typeface="PMingLiU" panose="02020500000000000000" pitchFamily="18" charset="-120"/>
              </a:rPr>
              <a:t>真的信念并不就是知识，它必须有充分的理由支持，才可称之为</a:t>
            </a:r>
            <a:r>
              <a:rPr lang="en-US" altLang="zh-TW" sz="1800" kern="100" dirty="0">
                <a:effectLst/>
                <a:latin typeface="Times New Roman" panose="02020603050405020304" pitchFamily="18" charset="0"/>
                <a:ea typeface="PMingLiU" panose="02020500000000000000" pitchFamily="18" charset="-120"/>
              </a:rPr>
              <a:t> “</a:t>
            </a:r>
            <a:r>
              <a:rPr lang="zh-TW" altLang="zh-CN" sz="1800" kern="100" dirty="0">
                <a:effectLst/>
                <a:latin typeface="Times New Roman" panose="02020603050405020304" pitchFamily="18" charset="0"/>
                <a:ea typeface="PMingLiU" panose="02020500000000000000" pitchFamily="18" charset="-120"/>
              </a:rPr>
              <a:t>知识</a:t>
            </a:r>
            <a:r>
              <a:rPr lang="en-US" altLang="zh-TW" sz="1800" kern="100" dirty="0">
                <a:effectLst/>
                <a:latin typeface="Times New Roman" panose="02020603050405020304" pitchFamily="18" charset="0"/>
                <a:ea typeface="PMingLiU" panose="02020500000000000000" pitchFamily="18" charset="-120"/>
              </a:rPr>
              <a:t>”</a:t>
            </a:r>
            <a:r>
              <a:rPr lang="zh-TW" altLang="zh-CN" sz="1800" kern="100" dirty="0">
                <a:effectLst/>
                <a:latin typeface="Times New Roman" panose="02020603050405020304" pitchFamily="18" charset="0"/>
                <a:ea typeface="PMingLiU" panose="02020500000000000000" pitchFamily="18" charset="-120"/>
              </a:rPr>
              <a:t>，否则它是恰巧猜对而已。所以一个人</a:t>
            </a:r>
            <a:r>
              <a:rPr lang="en-US" altLang="zh-CN" sz="1800" kern="100" dirty="0">
                <a:effectLst/>
                <a:latin typeface="Times New Roman" panose="02020603050405020304" pitchFamily="18" charset="0"/>
                <a:ea typeface="PMingLiU" panose="02020500000000000000" pitchFamily="18" charset="-120"/>
              </a:rPr>
              <a:t>S</a:t>
            </a:r>
            <a:r>
              <a:rPr lang="zh-TW" altLang="zh-CN" sz="1800" kern="100" dirty="0">
                <a:effectLst/>
                <a:latin typeface="Times New Roman" panose="02020603050405020304" pitchFamily="18" charset="0"/>
                <a:ea typeface="PMingLiU" panose="02020500000000000000" pitchFamily="18" charset="-120"/>
              </a:rPr>
              <a:t>相信某件事</a:t>
            </a:r>
            <a:r>
              <a:rPr lang="en-US" altLang="zh-CN" sz="1800" kern="100" dirty="0">
                <a:effectLst/>
                <a:latin typeface="Times New Roman" panose="02020603050405020304" pitchFamily="18" charset="0"/>
                <a:ea typeface="PMingLiU" panose="02020500000000000000" pitchFamily="18" charset="-120"/>
              </a:rPr>
              <a:t>P</a:t>
            </a:r>
            <a:r>
              <a:rPr lang="zh-TW" altLang="zh-CN" sz="1800" kern="100" dirty="0">
                <a:effectLst/>
                <a:latin typeface="Times New Roman" panose="02020603050405020304" pitchFamily="18" charset="0"/>
                <a:ea typeface="PMingLiU" panose="02020500000000000000" pitchFamily="18" charset="-120"/>
              </a:rPr>
              <a:t>，并且那件事</a:t>
            </a:r>
            <a:r>
              <a:rPr lang="en-US" altLang="zh-CN" sz="1800" kern="100" dirty="0">
                <a:effectLst/>
                <a:latin typeface="Times New Roman" panose="02020603050405020304" pitchFamily="18" charset="0"/>
                <a:ea typeface="PMingLiU" panose="02020500000000000000" pitchFamily="18" charset="-120"/>
              </a:rPr>
              <a:t>P</a:t>
            </a:r>
            <a:r>
              <a:rPr lang="zh-TW" altLang="zh-CN" sz="1800" kern="100" dirty="0">
                <a:effectLst/>
                <a:latin typeface="Times New Roman" panose="02020603050405020304" pitchFamily="18" charset="0"/>
                <a:ea typeface="PMingLiU" panose="02020500000000000000" pitchFamily="18" charset="-120"/>
              </a:rPr>
              <a:t>为真，也不表示他</a:t>
            </a:r>
            <a:r>
              <a:rPr lang="en-US" altLang="zh-CN" sz="1800" kern="100" dirty="0">
                <a:effectLst/>
                <a:latin typeface="Times New Roman" panose="02020603050405020304" pitchFamily="18" charset="0"/>
                <a:ea typeface="PMingLiU" panose="02020500000000000000" pitchFamily="18" charset="-120"/>
              </a:rPr>
              <a:t>S</a:t>
            </a:r>
            <a:r>
              <a:rPr lang="zh-TW" altLang="zh-CN" sz="1800" kern="100" dirty="0">
                <a:effectLst/>
                <a:latin typeface="Times New Roman" panose="02020603050405020304" pitchFamily="18" charset="0"/>
                <a:ea typeface="PMingLiU" panose="02020500000000000000" pitchFamily="18" charset="-120"/>
              </a:rPr>
              <a:t>知道那件事</a:t>
            </a:r>
            <a:r>
              <a:rPr lang="en-US" altLang="zh-CN" sz="1800" kern="100" dirty="0">
                <a:effectLst/>
                <a:latin typeface="Times New Roman" panose="02020603050405020304" pitchFamily="18" charset="0"/>
                <a:ea typeface="PMingLiU" panose="02020500000000000000" pitchFamily="18" charset="-120"/>
              </a:rPr>
              <a:t>P</a:t>
            </a:r>
            <a:r>
              <a:rPr lang="zh-TW" altLang="zh-CN" sz="1800" kern="100" dirty="0">
                <a:effectLst/>
                <a:latin typeface="Times New Roman" panose="02020603050405020304" pitchFamily="18" charset="0"/>
                <a:ea typeface="PMingLiU" panose="02020500000000000000" pitchFamily="18" charset="-120"/>
              </a:rPr>
              <a:t>。</a:t>
            </a:r>
            <a:endParaRPr lang="zh-CN" altLang="zh-CN" sz="1800" kern="100" dirty="0">
              <a:effectLst/>
              <a:latin typeface="Times New Roman" panose="02020603050405020304" pitchFamily="18" charset="0"/>
              <a:ea typeface="PMingLiU" panose="02020500000000000000" pitchFamily="18" charset="-120"/>
            </a:endParaRPr>
          </a:p>
          <a:p>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例如：</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一个人并没有任何真正的理由，但他却坚定地相信明天将会下</a:t>
            </a:r>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雪</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。这个地区</a:t>
            </a:r>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这个时节一般不会下雪的</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，而且现在的天气晴朗，天气预报也说明天会天气晴朗，然而第二天却下起</a:t>
            </a:r>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了雪</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。所以这个人的信念是真的，而且他相信这是真的。但是</a:t>
            </a:r>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我们一般不会说这个人具有</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知识，而只是幸运</a:t>
            </a:r>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地</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猜</a:t>
            </a:r>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对了</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a:t>
            </a:r>
            <a:endParaRPr lang="en-US" altLang="zh-TW" sz="1800" dirty="0">
              <a:effectLst/>
              <a:latin typeface="Times New Roman" panose="02020603050405020304" pitchFamily="18" charset="0"/>
              <a:ea typeface="PMingLiU" panose="02020500000000000000" pitchFamily="18" charset="-120"/>
              <a:cs typeface="Times New Roman" panose="02020603050405020304" pitchFamily="18" charset="0"/>
            </a:endParaRPr>
          </a:p>
          <a:p>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所以要使真的信念转化为知识我们还需要另一个条件。这个条件</a:t>
            </a:r>
            <a:r>
              <a:rPr lang="zh-TW" altLang="en-US" dirty="0">
                <a:latin typeface="Times New Roman" panose="02020603050405020304" pitchFamily="18" charset="0"/>
                <a:ea typeface="PMingLiU" panose="02020500000000000000" pitchFamily="18" charset="-120"/>
                <a:cs typeface="Times New Roman" panose="02020603050405020304" pitchFamily="18" charset="0"/>
              </a:rPr>
              <a:t>的作用，是要排除我们的真信念是猜测或运气的结果。</a:t>
            </a:r>
            <a:endParaRPr lang="en-US" altLang="zh-TW" dirty="0">
              <a:latin typeface="Times New Roman" panose="02020603050405020304" pitchFamily="18" charset="0"/>
              <a:ea typeface="PMingLiU" panose="02020500000000000000" pitchFamily="18" charset="-120"/>
              <a:cs typeface="Times New Roman" panose="02020603050405020304" pitchFamily="18" charset="0"/>
            </a:endParaRPr>
          </a:p>
          <a:p>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这个条件就是，</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我们必须</a:t>
            </a:r>
            <a:r>
              <a:rPr lang="zh-TW" altLang="en-US" sz="1800" dirty="0">
                <a:effectLst/>
                <a:latin typeface="Times New Roman" panose="02020603050405020304" pitchFamily="18" charset="0"/>
                <a:ea typeface="PMingLiU" panose="02020500000000000000" pitchFamily="18" charset="-120"/>
                <a:cs typeface="Times New Roman" panose="02020603050405020304" pitchFamily="18" charset="0"/>
              </a:rPr>
              <a:t>有理由或证据</a:t>
            </a:r>
            <a:r>
              <a:rPr lang="zh-TW" altLang="zh-CN" sz="1800" dirty="0">
                <a:effectLst/>
                <a:latin typeface="Times New Roman" panose="02020603050405020304" pitchFamily="18" charset="0"/>
                <a:ea typeface="PMingLiU" panose="02020500000000000000" pitchFamily="18" charset="-120"/>
                <a:cs typeface="Times New Roman" panose="02020603050405020304" pitchFamily="18" charset="0"/>
              </a:rPr>
              <a:t>辩护我们的信念是真的。真的信念必须得到辩护才构成知识。</a:t>
            </a:r>
            <a:endParaRPr lang="zh-CN" altLang="en-US" dirty="0"/>
          </a:p>
        </p:txBody>
      </p:sp>
    </p:spTree>
    <p:extLst>
      <p:ext uri="{BB962C8B-B14F-4D97-AF65-F5344CB8AC3E}">
        <p14:creationId xmlns:p14="http://schemas.microsoft.com/office/powerpoint/2010/main" val="3829332809"/>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806</TotalTime>
  <Words>3723</Words>
  <Application>Microsoft Office PowerPoint</Application>
  <PresentationFormat>宽屏</PresentationFormat>
  <Paragraphs>153</Paragraphs>
  <Slides>22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PMingLiU</vt:lpstr>
      <vt:lpstr>Arial</vt:lpstr>
      <vt:lpstr>Century Gothic</vt:lpstr>
      <vt:lpstr>Times New Roman</vt:lpstr>
      <vt:lpstr>Wingdings 3</vt:lpstr>
      <vt:lpstr>丝状</vt:lpstr>
      <vt:lpstr>什么是知识？</vt:lpstr>
      <vt:lpstr>甲、知识的三条件说</vt:lpstr>
      <vt:lpstr>甲、知识的三条件说</vt:lpstr>
      <vt:lpstr>甲、知识的三条件说</vt:lpstr>
      <vt:lpstr>甲、知识的三条件说</vt:lpstr>
      <vt:lpstr>甲、知识的三条件说</vt:lpstr>
      <vt:lpstr>甲、知识的三条件说</vt:lpstr>
      <vt:lpstr>甲、知识的三条件说</vt:lpstr>
      <vt:lpstr>甲、知识的三条件说</vt:lpstr>
      <vt:lpstr>乙、葛梯尔问题</vt:lpstr>
      <vt:lpstr>乙、葛梯尔问题</vt:lpstr>
      <vt:lpstr>乙、葛梯尔问题</vt:lpstr>
      <vt:lpstr>乙、葛梯尔问题</vt:lpstr>
      <vt:lpstr>乙、葛梯尔问题</vt:lpstr>
      <vt:lpstr>乙、葛梯尔问题</vt:lpstr>
      <vt:lpstr>乙、葛梯尔问题</vt:lpstr>
      <vt:lpstr>丙、回应：否定构成反例</vt:lpstr>
      <vt:lpstr>丙、回应：否定构成反例</vt:lpstr>
      <vt:lpstr>丙、回应：否定构成反例</vt:lpstr>
      <vt:lpstr>丙、回应：否定构成反例</vt:lpstr>
      <vt:lpstr>丙、回应：否定构成反例</vt:lpstr>
      <vt:lpstr>戊、参考和进一步阅读文献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什么是知识？</dc:title>
  <dc:creator>Sam</dc:creator>
  <cp:lastModifiedBy>Wai Sang Tang</cp:lastModifiedBy>
  <cp:revision>90</cp:revision>
  <dcterms:created xsi:type="dcterms:W3CDTF">2020-10-19T06:27:10Z</dcterms:created>
  <dcterms:modified xsi:type="dcterms:W3CDTF">2024-09-30T14:38:38Z</dcterms:modified>
</cp:coreProperties>
</file>