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96" r:id="rId9"/>
    <p:sldId id="264" r:id="rId10"/>
    <p:sldId id="299" r:id="rId11"/>
    <p:sldId id="298" r:id="rId12"/>
    <p:sldId id="288" r:id="rId13"/>
    <p:sldId id="300" r:id="rId14"/>
    <p:sldId id="301" r:id="rId15"/>
    <p:sldId id="302" r:id="rId16"/>
    <p:sldId id="265" r:id="rId17"/>
    <p:sldId id="266" r:id="rId18"/>
    <p:sldId id="268" r:id="rId19"/>
    <p:sldId id="269" r:id="rId20"/>
    <p:sldId id="297" r:id="rId21"/>
    <p:sldId id="270" r:id="rId22"/>
    <p:sldId id="271" r:id="rId23"/>
    <p:sldId id="272" r:id="rId24"/>
    <p:sldId id="273" r:id="rId25"/>
    <p:sldId id="274" r:id="rId26"/>
    <p:sldId id="292" r:id="rId27"/>
    <p:sldId id="275" r:id="rId28"/>
    <p:sldId id="293" r:id="rId29"/>
    <p:sldId id="294" r:id="rId30"/>
    <p:sldId id="276" r:id="rId31"/>
    <p:sldId id="289" r:id="rId32"/>
    <p:sldId id="290" r:id="rId33"/>
    <p:sldId id="303" r:id="rId34"/>
    <p:sldId id="304" r:id="rId35"/>
    <p:sldId id="291" r:id="rId36"/>
    <p:sldId id="305" r:id="rId37"/>
    <p:sldId id="277" r:id="rId38"/>
    <p:sldId id="278" r:id="rId39"/>
    <p:sldId id="279" r:id="rId40"/>
    <p:sldId id="280" r:id="rId41"/>
    <p:sldId id="295" r:id="rId42"/>
    <p:sldId id="281" r:id="rId43"/>
    <p:sldId id="282" r:id="rId44"/>
    <p:sldId id="283" r:id="rId45"/>
    <p:sldId id="284" r:id="rId46"/>
    <p:sldId id="285" r:id="rId47"/>
    <p:sldId id="286" r:id="rId48"/>
    <p:sldId id="28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44350-DD40-4D00-9796-CEE961249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87092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TW" altLang="zh-CN" sz="4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知识论上的怀疑主义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C828C-2A14-41F1-8DA0-9A9A46AB7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64980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邓伟生</a:t>
            </a:r>
          </a:p>
        </p:txBody>
      </p:sp>
    </p:spTree>
    <p:extLst>
      <p:ext uri="{BB962C8B-B14F-4D97-AF65-F5344CB8AC3E}">
        <p14:creationId xmlns:p14="http://schemas.microsoft.com/office/powerpoint/2010/main" val="307626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E442-892A-2DDE-2330-B7868A0B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686DD-52DC-4122-9FCD-2855F384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84815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感觉论证可以这样来表达：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>
              <a:buAutoNum type="arabicPeriod"/>
            </a:pPr>
            <a:r>
              <a:rPr lang="en-US" altLang="zh-CN" sz="18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我大部分信念建立在感觉经验之上</a:t>
            </a: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</a:p>
          <a:p>
            <a:pPr lvl="1">
              <a:buAutoNum type="arabicPeriod"/>
            </a:pPr>
            <a:r>
              <a:rPr lang="en-US" altLang="zh-CN" sz="18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这些感觉经验曾经欺骗过我</a:t>
            </a: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</a:p>
          <a:p>
            <a:pPr lvl="1">
              <a:buAutoNum type="arabicPeriod"/>
            </a:pP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对曾经欺骗过我的感觉经验产生怀疑是合乎理性的。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>
              <a:buAutoNum type="arabicPeriod"/>
            </a:pP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所以，我的大部分信念是会受到理性怀疑的。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但是，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这个论证并不能证明普遍怀疑是合理的。</a:t>
            </a:r>
            <a:endParaRPr lang="zh-CN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71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F5D9-A448-02A5-2FCA-2900F151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6F82F-0B5E-37E6-544C-3A964D4C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3594"/>
            <a:ext cx="8915400" cy="4839402"/>
          </a:xfrm>
        </p:spPr>
        <p:txBody>
          <a:bodyPr/>
          <a:lstStyle/>
          <a:p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非常细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心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和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公平，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他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考虑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到对感觉论证的一个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可能反驳：</a:t>
            </a:r>
            <a:endParaRPr lang="en-US" altLang="zh-TW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我们承认，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感觉经验有时欺骗我们，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那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是因为观察的条件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(conditions of observation)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不良，例如太远、太黑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但是，我们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不能由此说在观察条件良好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的情况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下，尤其是那些生动鲜明的感觉经验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，也</a:t>
            </a:r>
            <a:r>
              <a:rPr lang="zh-TW" altLang="zh-CN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是不可靠的。</a:t>
            </a:r>
            <a:endParaRPr lang="en-US" altLang="zh-TW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例如，他认为，他不能对“</a:t>
            </a:r>
            <a:r>
              <a:rPr lang="en-US" altLang="zh-TW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我有身体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”、“</a:t>
            </a:r>
            <a:r>
              <a:rPr lang="en-US" altLang="zh-TW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我正坐在火炉前”等感觉经验做出合理的怀疑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也就是说，从有些感觉经验是值得怀疑的，不能推论出所有的感觉经验都是值得怀疑的。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所以，感觉论证并不能证明普遍怀疑是合理的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并不能</a:t>
            </a:r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摧毁我们所有来自感觉的经验知识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24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EA5D-0D44-4BE8-A395-0BFD8DE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9A84D-A093-4253-9AE5-A7E1CCA9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2374"/>
            <a:ext cx="8915400" cy="4856232"/>
          </a:xfrm>
        </p:spPr>
        <p:txBody>
          <a:bodyPr/>
          <a:lstStyle/>
          <a:p>
            <a:pPr marL="0" lvl="0" indent="0" fontAlgn="base">
              <a:buNone/>
              <a:tabLst>
                <a:tab pos="228600" algn="l"/>
              </a:tabLs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     2.2 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梦之论证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(dream argument)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那么有没有更好的理由来怀疑感觉经验呢？那些生动鲜明的感觉经验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真的就不会出现错误或误导我们吗？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提出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我们都曾经有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做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梦的经验，在梦中我们的感觉可以是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非常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生动鲜明的，有些梦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境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非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常逼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真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或真实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的，跟醒时的经验难以区分，否则我们也不会在梦中惊醒或叫喊了。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如果梦中的感觉经验与清醒时的感觉经验，可以同样地生动鲜明，那么，感觉经验的生动鲜明并不能保证对象的真实存在，除非能确定我们不是在做梦。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但是，有什么理据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能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够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保证我们现在不是在做梦呢？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73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84A19-A6FF-8181-858D-D3F8380C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ABDA9-1F90-7DE0-14EC-2C3C71C5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7985"/>
            <a:ext cx="8915400" cy="4749644"/>
          </a:xfrm>
        </p:spPr>
        <p:txBody>
          <a:bodyPr/>
          <a:lstStyle/>
          <a:p>
            <a:pPr fontAlgn="base"/>
            <a:r>
              <a:rPr lang="zh-TW" altLang="zh-CN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如果不能</a:t>
            </a:r>
            <a:r>
              <a:rPr lang="zh-TW" altLang="en-US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排除我们在做梦</a:t>
            </a:r>
            <a:r>
              <a:rPr lang="zh-TW" altLang="zh-CN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，那么，我们就有理由怀疑我们</a:t>
            </a:r>
            <a:r>
              <a:rPr lang="zh-TW" altLang="en-US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自己是清醒的，我们其实有可能是在做梦，活在</a:t>
            </a:r>
            <a:r>
              <a:rPr lang="zh-TW" altLang="zh-CN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梦中。因此，我们现在所断言的一切命题皆有可能是假的，值得怀疑的。</a:t>
            </a:r>
            <a:endParaRPr lang="en-US" altLang="zh-TW" sz="1800" kern="1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fontAlgn="base"/>
            <a:r>
              <a:rPr lang="en-US" altLang="zh-TW" kern="1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梦之论证</a:t>
            </a:r>
            <a:r>
              <a:rPr lang="en-US" altLang="zh-TW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</a:p>
          <a:p>
            <a:pPr marL="400050" lvl="1" indent="0" fontAlgn="base">
              <a:buNone/>
            </a:pPr>
            <a:r>
              <a:rPr lang="en-US" altLang="zh-TW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1. 不存在区分</a:t>
            </a:r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梦中的感觉经验与清醒时的感觉经验之内在标准。</a:t>
            </a:r>
            <a:endParaRPr lang="en-US" altLang="zh-TW" sz="1800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2. </a:t>
            </a:r>
            <a:r>
              <a:rPr lang="zh-TW" altLang="en-US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我可能在梦中。</a:t>
            </a:r>
            <a:endParaRPr lang="en-US" altLang="zh-TW" sz="1800" kern="1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3. </a:t>
            </a:r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梦中的经验通常是假的。</a:t>
            </a:r>
            <a:endParaRPr lang="en-US" altLang="zh-TW" sz="1800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4. </a:t>
            </a:r>
            <a:r>
              <a:rPr lang="zh-TW" altLang="en-US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所以，我的任何感觉经验都可能是假的。</a:t>
            </a:r>
            <a:endParaRPr lang="en-US" altLang="zh-TW" sz="1800" kern="1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5. </a:t>
            </a:r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我所有关于外在世界的信念都建立在感觉经验之上。</a:t>
            </a:r>
            <a:endParaRPr lang="en-US" altLang="zh-TW" sz="1800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6. </a:t>
            </a:r>
            <a:r>
              <a:rPr lang="zh-TW" altLang="en-US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所以，我</a:t>
            </a:r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所有关于外在世界的信念都可能是假的。</a:t>
            </a:r>
            <a:endParaRPr lang="en-US" altLang="zh-TW" sz="1800" kern="1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到此，所有来自经验的知识都会受到怀疑。</a:t>
            </a:r>
            <a:r>
              <a:rPr lang="zh-TW" altLang="en-US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其他人的存在也是来自经验的知识，所以也在怀疑之列。</a:t>
            </a:r>
            <a:endParaRPr lang="zh-CN" altLang="zh-CN" sz="1800" kern="1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6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E60B8-5E38-B55A-322A-6094CB9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23743-056C-7D0D-F559-423CE72C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6765"/>
            <a:ext cx="8915400" cy="4760864"/>
          </a:xfrm>
        </p:spPr>
        <p:txBody>
          <a:bodyPr/>
          <a:lstStyle/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但是，梦之论证也不能证明普遍的怀疑是合理的。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首先，梦之论证的前提（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）可能是错误的，我们可能找到</a:t>
            </a:r>
            <a:r>
              <a:rPr lang="en-US" altLang="zh-TW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区分</a:t>
            </a:r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梦中的感觉经验与清醒时的感觉经验之内在标准。</a:t>
            </a:r>
            <a:endParaRPr lang="en-US" altLang="zh-TW" sz="1800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笛卡尔在第六个沉思提出过一个想法，可以作为这个区分的内在标准：认知内容的内在连贯性。</a:t>
            </a:r>
            <a:endParaRPr lang="en-US" altLang="zh-TW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我们清醒时的认</a:t>
            </a:r>
            <a:r>
              <a:rPr lang="zh-TW" altLang="en-US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识是连贯的、一致的。但是，在梦中的认识则是不连贯的，常常互相矛盾的。</a:t>
            </a:r>
            <a:endParaRPr lang="en-US" altLang="zh-TW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例如，在梦中我可能此刻在北京清华上课，下一刻却到了台湾新竹的清华上课；或者我刚刚遇到一个人死了，但转眼该人又活了过来。</a:t>
            </a:r>
            <a:endParaRPr lang="en-US" altLang="zh-TW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这些不一致、不连贯的认识在清醒的状态下是不可能的。</a:t>
            </a:r>
            <a:endParaRPr lang="en-US" altLang="zh-TW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sz="1800" kern="1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zh-CN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92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7143-8385-4F1B-387A-711FF6FB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9B697-C34B-BA17-28AB-152D3F34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6765"/>
            <a:ext cx="8915400" cy="4396226"/>
          </a:xfrm>
        </p:spPr>
        <p:txBody>
          <a:bodyPr/>
          <a:lstStyle/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其次，即使我们最终找不到</a:t>
            </a:r>
            <a:r>
              <a:rPr lang="en-US" altLang="zh-TW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区分</a:t>
            </a:r>
            <a:r>
              <a:rPr lang="zh-TW" altLang="en-US" sz="1800" kern="100" dirty="0">
                <a:latin typeface="PMingLiU" panose="02020500000000000000" pitchFamily="18" charset="-120"/>
                <a:ea typeface="PMingLiU" panose="02020500000000000000" pitchFamily="18" charset="-120"/>
              </a:rPr>
              <a:t>梦中的感觉经验与清醒时的感觉经验之内在标准，但就算是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梦中，有些知识仍然是成立的，不可怀疑的。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fontAlgn="base"/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我们承认，如果我们无法排除自己在做梦，很多来自感觉经验的知识是可以被怀疑的。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但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无论你梦见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什么东西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它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们至少也会有形状、大小；再者在梦中数学等先验知识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priori knowledge)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，即基于理性而成立的知识，仍然有效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：如果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你梦见十个人，然后再梦见五头牛，那么你梦见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十五个东西这个信念仍然是真的。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所以，我们虽然有理由怀疑来自感觉的知识，但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似乎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不可能怀疑几何及数学的真理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，即源自理性的知识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4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584A-56F2-423E-942C-72353903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69C12-5830-4C7E-8867-D1CEF218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7985"/>
            <a:ext cx="8915400" cy="4631838"/>
          </a:xfrm>
        </p:spPr>
        <p:txBody>
          <a:bodyPr>
            <a:normAutofit/>
          </a:bodyPr>
          <a:lstStyle/>
          <a:p>
            <a:pPr marL="0" lvl="0" indent="0" fontAlgn="base">
              <a:buNone/>
              <a:tabLst>
                <a:tab pos="228600" algn="l"/>
              </a:tabLs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	  2.3 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恶魔论证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(demon argument)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不过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认为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仍然可能怀疑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几何及数学的真理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我们可以设想有一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能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力非常强大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的恶魔，祂运用其能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力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欺骗我们，使我们相信有这个世界，有数学的真理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其实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这些信念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全部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都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假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恶魔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论证：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1. 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有可能存在一个欺骗我的全能的恶魔。</a:t>
            </a:r>
            <a:endParaRPr lang="en-US" altLang="zh-TW" sz="1800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2. 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如果存在这样一个恶魔，则我的所有信念都可能是错误的。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3. 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所以，我所有的信念都可能是错误的。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由于我没办法排除前提（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1）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这个可能性，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那么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，按怀疑方法，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就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有理由怀疑世界的存在、几何及数学的真理。这些信念都要加以不置可否了。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lvl="0" indent="0" fontAlgn="base">
              <a:buNone/>
              <a:tabLst>
                <a:tab pos="228600" algn="l"/>
              </a:tabLs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5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1BD0F-3722-485B-8577-91879296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19612-53FC-4CA4-9D11-B3D1F5F6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4082"/>
            <a:ext cx="8915400" cy="4788914"/>
          </a:xfrm>
        </p:spPr>
        <p:txBody>
          <a:bodyPr/>
          <a:lstStyle/>
          <a:p>
            <a:r>
              <a:rPr lang="zh-TW" altLang="en-US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三、</a:t>
            </a:r>
            <a:r>
              <a:rPr lang="en-US" altLang="zh-TW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我思，故我在</a:t>
            </a:r>
            <a:r>
              <a:rPr lang="en-US" altLang="zh-TW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以上三个怀疑</a:t>
            </a:r>
            <a:r>
              <a:rPr lang="zh-TW" altLang="zh-CN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论证似乎已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将一切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原本以为是真的信念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摧毁，似乎根本就没有不可怀疑的信念。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但是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发现就算是如此彻底的怀疑，也有信念不会被它动摇的，那就是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思我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(Cogito)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的存在。因为我无论怎样怀疑，至少这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怀疑活动本身是存在的，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如果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不是，则根本不可能有怀疑。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而怀疑活动是我的怀疑活动，是我怀疑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，故每当我怀疑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，我便存在。就算我怀疑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X=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我的存在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，也必须有我去怀疑我的存在，所以无论怎样彻底的怀疑也不能去掉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怀疑中的我。由于怀疑是思维活动，因此怀疑中的我便是思维中的我，即思我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由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此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得出笛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的名句：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我思故我在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(I am thinking, therefore I am)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。这是不可怀疑的，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如果这个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信念可以为假，怀疑本身也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会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被取消。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ea typeface="PMingLiU" panose="02020500000000000000" pitchFamily="18" charset="-120"/>
                <a:cs typeface="Tahoma" panose="020B0604030504040204" pitchFamily="34" charset="0"/>
              </a:rPr>
              <a:t>究竟怎样了解我思想与我存在之关系呢</a:t>
            </a:r>
            <a:r>
              <a:rPr lang="en-US" altLang="zh-CN" sz="1800" dirty="0">
                <a:effectLst/>
                <a:latin typeface="PMingLiU" panose="02020500000000000000" pitchFamily="18" charset="-120"/>
                <a:cs typeface="Tahoma" panose="020B0604030504040204" pitchFamily="34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41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089D-8D7C-449E-9D1D-489FF457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9A34A-2361-4DC9-AD88-E02EB376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4815"/>
            <a:ext cx="8915400" cy="4435494"/>
          </a:xfrm>
        </p:spPr>
        <p:txBody>
          <a:bodyPr>
            <a:normAutofit/>
          </a:bodyPr>
          <a:lstStyle/>
          <a:p>
            <a:r>
              <a:rPr lang="en-US" altLang="zh-TW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3.1 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推论说：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我正在思想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是前提，推出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我存在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这结论。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困难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: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循环论证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凭什么在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论证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的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前提中使用第一人称代名词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(the first-person pronoun “I”)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呢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？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当他使用这个代名词就预设了他要证明的结论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—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我存在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 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；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因此这推论犯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乞题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(begging the question)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的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谬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误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二十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世纪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著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名哲学家罗素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(Bertrand Russell)的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建议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我正在思想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中的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只是文法上的方便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并非指涉一个有别于思想而独立存在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自我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self who exists as something distinct from the thinking)，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不能用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 thinking”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“am thinking”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等不合文法的句子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要加上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“I”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才成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但这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"I"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的功能就如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"It is raining"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"it"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而已。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7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498B-7F5A-4935-B445-9589E3BC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142BD-5CD9-4953-A081-955AE087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4326"/>
            <a:ext cx="8915400" cy="4599564"/>
          </a:xfrm>
        </p:spPr>
        <p:txBody>
          <a:bodyPr/>
          <a:lstStyle/>
          <a:p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所以，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严格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来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说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我正在思想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只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是在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断定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思想正在出现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(thinking is occurring now)，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以此为前提就可避免乞题的指责。</a:t>
            </a:r>
            <a:endParaRPr lang="zh-CN" altLang="en-US" dirty="0"/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罗素的建议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能够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避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免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乞题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谬误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，但是却使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我思故我在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变成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了一个没有效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的论证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，因为即使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思想正在出现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这个前题为真，也不能百分百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保证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我存在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为真。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例如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我不存在时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结论假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），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仍有人正在思想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前提真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）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可见，推论说面临一个两难：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要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犯了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乞题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谬误，要不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就是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没有效的论证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9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19772-1382-499B-A417-CB85C965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甲、</a:t>
            </a:r>
            <a:r>
              <a:rPr lang="zh-TW" altLang="zh-CN" b="1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问题的提出</a:t>
            </a:r>
            <a:br>
              <a:rPr lang="zh-CN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24DC-72ED-437D-A631-ACC830F7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7984"/>
            <a:ext cx="8915400" cy="4929159"/>
          </a:xfrm>
        </p:spPr>
        <p:txBody>
          <a:bodyPr>
            <a:normAutofit/>
          </a:bodyPr>
          <a:lstStyle/>
          <a:p>
            <a:r>
              <a:rPr lang="zh-TW" altLang="en-US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一、怀疑主义的</a:t>
            </a:r>
            <a:r>
              <a:rPr lang="zh-TW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问题：</a:t>
            </a:r>
            <a:endParaRPr lang="en-US" altLang="zh-TW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世界上有没有如此确切的知识，是所有有理性的人都不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能合理地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加以怀疑的呢？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在探讨什么是真确的知识时，我们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很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自然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会从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现有的经验出发，因为大部份的知识都是从这些经验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而来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的。但是，经验告诉我们的东西，是否就是知识呢？以眼前所见的为例，我持有很多与此有关的信念。我有这些信念，亦相信别人有相同的信念。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以桌子为例：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看起来，它是长方形的、有颜色的、有光泽的，摸起来它是光滑的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硬的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敲它会发出某种声音。任何人见到、摸到这张桌子，并听到它的声音，都会同意这样的描述。对它的信念似乎没有问题。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但真的是这样吗？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颜色的问题：桌子好似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某种固定的颜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色的，但是真的吗？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(1)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反光使到颜色有深浅的不同。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(2)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移动身体，颜色的分布会随反光不同而改变。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(3)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不同的人会看到不同颜色，因为他们从不同的观点看，有不同的反光。这些分别对画家是很重要的。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还有质地和形状方面的问题。</a:t>
            </a:r>
          </a:p>
        </p:txBody>
      </p:sp>
    </p:spTree>
    <p:extLst>
      <p:ext uri="{BB962C8B-B14F-4D97-AF65-F5344CB8AC3E}">
        <p14:creationId xmlns:p14="http://schemas.microsoft.com/office/powerpoint/2010/main" val="74478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DF08-4959-0302-2672-A7C51EA2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ABF68-2BD9-9CC5-224E-34E7FD7E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8473"/>
            <a:ext cx="8915400" cy="3777622"/>
          </a:xfrm>
        </p:spPr>
        <p:txBody>
          <a:bodyPr/>
          <a:lstStyle/>
          <a:p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3.2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施为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说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(performance)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芬兰哲学家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Jaakko 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Hintikka在1962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年发表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“Cogito, ergo sum: Inference or Performance?”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一文，提出以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施为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来解释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我思故我在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他的想法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大意是：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假如你企图去怀疑你的存在，你实时会发现这是不可能的，因为力图思想自己不存在之举动，正彰显出你自己的存在。所以，企图怀疑你自己存在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的行为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会让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你见到你的存在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就好像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一个外国人在流利地说中文的行为同时呈现他是懂中文的。我们不是推论出她是懂中文的，而是直接看到这个事实的。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24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DBF53-8B75-4472-98FD-661CA9F2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B0680-B597-446A-B477-19A90CC2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6033"/>
            <a:ext cx="8915400" cy="4951599"/>
          </a:xfrm>
        </p:spPr>
        <p:txBody>
          <a:bodyPr>
            <a:normAutofit/>
          </a:bodyPr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对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施为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说的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批评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lvl="1" indent="-342900">
              <a:buAutoNum type="arabicPeriod"/>
            </a:pPr>
            <a:r>
              <a:rPr lang="zh-CN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使</a:t>
            </a:r>
            <a:r>
              <a:rPr lang="en-US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我存在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的确定性仅仅建基在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企图怀疑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自己存在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的行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这特定的思想上，收窄了笛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的意涵。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lvl="1" indent="-342900">
              <a:buAutoNum type="arabicPeriod"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企图怀疑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自己存在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的行为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呈现的其实只是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企图怀疑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的思想，并没有呈现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自己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”。</a:t>
            </a:r>
          </a:p>
          <a:p>
            <a:pPr lvl="1" indent="-342900">
              <a:buFont typeface="Wingdings 3" charset="2"/>
              <a:buAutoNum type="arabicPeriod"/>
            </a:pP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如果有人问为何</a:t>
            </a: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企图怀疑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自己存在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的行为</a:t>
            </a: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en-US" altLang="zh-TW" sz="1800" kern="1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呈现了</a:t>
            </a: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确定无疑呢？似乎答案很清楚是我接受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了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以下的论证</a:t>
            </a:r>
            <a:r>
              <a:rPr lang="en-US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endParaRPr lang="zh-CN" altLang="zh-CN" sz="1800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      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[P1] </a:t>
            </a:r>
            <a:r>
              <a:rPr lang="zh-TW" altLang="zh-CN" sz="16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如果我企图怀疑自己的存在，那么我存在。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800100" lvl="2" indent="0">
              <a:buNone/>
            </a:pPr>
            <a:r>
              <a:rPr lang="en-US" altLang="zh-CN" sz="1600" u="sng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[P2] </a:t>
            </a:r>
            <a:r>
              <a:rPr lang="zh-TW" altLang="zh-CN" sz="1600" u="sng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我现在企图怀疑自己的存在</a:t>
            </a:r>
            <a:endParaRPr lang="zh-CN" altLang="zh-CN" sz="1600" u="sng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800100" lvl="2" indent="0">
              <a:buNone/>
            </a:pPr>
            <a:r>
              <a:rPr lang="zh-TW" altLang="zh-CN" sz="16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所以，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[C]  </a:t>
            </a:r>
            <a:r>
              <a:rPr lang="zh-TW" altLang="zh-CN" sz="16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我存在。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这虽然是个有效的论证，但是这样的话，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施为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说终究离不开推论说。并且这个仍然是循环论证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，因为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前提</a:t>
            </a:r>
            <a:r>
              <a:rPr lang="en-US" altLang="zh-CN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CN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二</a:t>
            </a:r>
            <a:r>
              <a:rPr lang="en-US" altLang="zh-CN" sz="1800" kern="1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r>
              <a:rPr lang="en-US" altLang="zh-CN" sz="1800" kern="10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已经断定了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我的存在，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事实上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我们只知道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怀疑的思想正在发生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”，“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我”是否存在仍然不确定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470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8411C-FB79-4E9B-9087-4975359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7F92-1205-45CF-906B-2022394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3105"/>
            <a:ext cx="8915400" cy="4816963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3.3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依据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实体论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(the substance theory)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的解释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为何认为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我思故我在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是一个成功的论证呢？因为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背后已假定了实体论。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实体论是用来回答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何谓物？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(what is a thing?)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这个问题的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在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这问题上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，传统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上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两个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很有影响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的回答：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(a)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实体论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(the substance theory)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事物由各性质组成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，但在此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之外，还须加上一个各种性质所归属的托底实体</a:t>
            </a: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(underlying substance)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。按照这个想法，一个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苹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果就不仅仅是一堆性质集合在一起，还有一个托底实体，使得各种性质有所归属。</a:t>
            </a:r>
            <a:endParaRPr lang="zh-CN" altLang="en-US" sz="1800" dirty="0"/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(b)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集簇论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(the bundle theory)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事物仅仅是一堆同时存在之性质的集合</a:t>
            </a:r>
            <a:r>
              <a:rPr lang="en-US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(a collection of coexisting properties)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，例如一个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苹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果只是圆、红、硬、爽、甜等性质共同地存在于某特定时空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之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下而已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，并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没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有一个托底实体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zh-CN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76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34F8-9869-4F35-88F1-1D6293FE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F6A24-0999-475E-BD79-5F889400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4815"/>
            <a:ext cx="8915400" cy="4244760"/>
          </a:xfrm>
        </p:spPr>
        <p:txBody>
          <a:bodyPr/>
          <a:lstStyle/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经验主义者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(empiricist)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大都拥护集簇论，而理性主义者则支持实体说。支持实体说者大多诉诸变化论证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(argument from change)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来支持他们的立场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r>
              <a:rPr lang="en-US" altLang="zh-CN" sz="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   </a:t>
            </a:r>
            <a:endParaRPr lang="zh-CN" altLang="zh-CN" sz="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变化论证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(argument from change)：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在《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第二个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沉思》中，笛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以一块蜡作例子来阐释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他说：如果我将一块蜡加热，我会看见那块蜡的性质在变化，由硬变软，由冷变热，由香变臭，由有规则的形状变得没规则等，纵使有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这样的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变化，那块蜡仍然存在，而非不见了。因为变的是那块蜡的性质，并不是那块蜡，即是说那块蜡的实体仍是同一块蜡的实体，如此才能有意义地谈一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事物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变化过程。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也就是说，如果我们说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一个东西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变化了，需要假定在各种会变化的性质之外有一个不变的东西，才能够讲得通（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make sense</a:t>
            </a:r>
            <a:r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1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BAA02-73C9-46C0-BEB0-0FDA3E5E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05D6-6C38-45B3-B383-32A3713C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4813"/>
            <a:ext cx="8915400" cy="4794523"/>
          </a:xfrm>
        </p:spPr>
        <p:txBody>
          <a:bodyPr>
            <a:normAutofit/>
          </a:bodyPr>
          <a:lstStyle/>
          <a:p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我思的结构：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如果假定了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实体说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前提，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那么，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我思故我在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推论便变得顺理成章：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[p1]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事物除了由各性质组成之外，还须加上一个各种性质所归属的托底实体。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[p2]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如果一个性质存在，那么必定存在一个实体是该性质所归属的。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[p3]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一个思想是一个性质【思考、意欲、感知皆是心灵之偶性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(accidents, accidental properties)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】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[p4]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如果一个思想存在，那么必定存在一个实体是其所归属的。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[p5]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现在有一个思想【我思】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所以，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[c6]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存在一个实体是此思想所归属的：</a:t>
            </a:r>
            <a:r>
              <a:rPr lang="en-US" altLang="zh-TW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9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DC3DD-A69D-4B1D-9BC1-CF40A1CE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6B042-4210-4C03-8B5C-7F69B445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887"/>
            <a:ext cx="8915400" cy="4622003"/>
          </a:xfrm>
        </p:spPr>
        <p:txBody>
          <a:bodyPr/>
          <a:lstStyle/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即使我们接受实体论，但如何从</a:t>
            </a:r>
            <a:r>
              <a:rPr lang="en-US" altLang="zh-TW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有一个思想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一定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会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归属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于</a:t>
            </a:r>
            <a:r>
              <a:rPr lang="en-US" altLang="zh-TW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呢？为何不能是别人？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1.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写作中一直用第一身角度，所以，他很自然就会得到这个结论。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2.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自我意识的特征：意识对笛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来说，是透明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(transparent)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东西，唯有从第一身的角度才能具有所谓的自我意识。任何人在正常情况下，都有意识活动，但只有他自己意识到他自身的意识活动，旁人是意识不到的。在怀疑自己的思想内容是否为真，是一个自我意识活动的表现，需要预设一个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的存在才成。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休谟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的质疑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通过内省得到的经验，只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是意识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的一个个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片段，如何得出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这些意识片段属于同一个人的，并且还是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同一个我的意识呢？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从经验上看，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自我”并不存在，并没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en-US" altLang="zh-TW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我</a:t>
            </a:r>
            <a:r>
              <a:rPr lang="en-US" altLang="zh-TW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的实体。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65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109B9-DBDC-40C8-83B1-33F7ED6B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69342-2138-409E-8E5F-6142839F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9204"/>
            <a:ext cx="8915400" cy="4839401"/>
          </a:xfrm>
        </p:spPr>
        <p:txBody>
          <a:bodyPr/>
          <a:lstStyle/>
          <a:p>
            <a:r>
              <a:rPr lang="zh-TW" alt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四、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的自我观</a:t>
            </a:r>
            <a:endParaRPr lang="en-US" altLang="zh-CN" sz="2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《第二个沉思》余下的部份笛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进而探究这个实体我是什么，他的思考步骤可归结如下：</a:t>
            </a:r>
            <a:endParaRPr lang="en-US" altLang="zh-TW" sz="1800" dirty="0">
              <a:solidFill>
                <a:srgbClr val="00000A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1.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我现在知道我存在，但我还未知道我是什么</a:t>
            </a:r>
            <a:r>
              <a:rPr lang="zh-TW" alt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；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因此我将检视有关的既有信念，看看那些是确定无疑的。我相信我是：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一个人；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一个有手、脚、头，即有躯体之存在者；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一个能吸收营养，四处跑动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的存在者；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(d)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从事感知和思想活动</a:t>
            </a:r>
            <a:r>
              <a:rPr lang="zh-TW" alt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存在者。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3.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唯有思想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(thinking)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是确定无疑地属于我的，而其他</a:t>
            </a:r>
            <a:r>
              <a:rPr lang="zh-TW" alt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属性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由于要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赖身体，故此有可能根本不存在（试想大能的恶魔在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欺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骗我）。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4.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我只是一个思想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事物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 am only a thing that thinks)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97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90B35-D6D0-4233-BF12-BDB324CE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6D1CF-0DFE-499C-9928-2C0D760D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9205"/>
            <a:ext cx="8915400" cy="4744034"/>
          </a:xfrm>
        </p:spPr>
        <p:txBody>
          <a:bodyPr>
            <a:normAutofit/>
          </a:bodyPr>
          <a:lstStyle/>
          <a:p>
            <a:r>
              <a:rPr lang="zh-TW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五</a:t>
            </a:r>
            <a:r>
              <a:rPr lang="zh-TW" altLang="en-US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、</a:t>
            </a:r>
            <a:r>
              <a:rPr lang="zh-TW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的真理判准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(criterion of truth)</a:t>
            </a:r>
            <a:endParaRPr lang="zh-CN" altLang="zh-C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《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第二个沉思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》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得到的结论是：我知道我是思想的东西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(I know that I am a thing that thinks)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，纵使这知道稳如泰山，但其内容如此贫乏，怎能作为知识总体之基础呢？笛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也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追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问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从这知识中，他能知道更多的东西吗？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他是这样想的：考察这些确定无疑的知识之样本，定能发现究竟是什么特征使得它如此不可动摇。由此，他便能考虑其他信念或</a:t>
            </a:r>
            <a:r>
              <a:rPr lang="zh-TW" altLang="zh-CN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命题是否也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有这样的特征，如果有的话，他就能扩大知识的范围。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那么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我是思想的东西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这知识有什么特征使得它如此确定无疑呢？笛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说：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清晰而明白的感知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clear and distinct perception)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依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据这点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，他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得到了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一个真理的原则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或判准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凡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我清晰而明白地感知到的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都是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真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(whatever I perceive very clearly and distinctly is true)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一种可能的解释：我们无法想象它为假的观念或命题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CN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76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8D05-F408-447F-A255-679309D8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AD104-2B86-4C9E-91FE-72C27A0C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3595"/>
            <a:ext cx="8915400" cy="4687936"/>
          </a:xfrm>
        </p:spPr>
        <p:txBody>
          <a:bodyPr/>
          <a:lstStyle/>
          <a:p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他怎样抽取出这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个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真理判准呢？这判准本身之内容又是什么呢？这两个问题都需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要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解答。</a:t>
            </a:r>
            <a:endParaRPr lang="en-US" altLang="zh-TW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先看看第一个问题。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我是一个思想的东西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 am a thinking thing)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，这是他清晰而明白地感知到的命题，但它其实包含了复合的讯息：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他是在思想；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他在思想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涵蕴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他的存在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他存在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因此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什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么保证了他是一个思想的东西呢？就是他非常清晰而明白地感知到他是正在思想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(cogito)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；换句话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说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，真理判准是从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cogito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抽取出来的：</a:t>
            </a:r>
            <a:endParaRPr lang="en-US" altLang="zh-TW" sz="1800" dirty="0">
              <a:solidFill>
                <a:srgbClr val="00000A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[p1] </a:t>
            </a:r>
            <a:r>
              <a:rPr lang="zh-TW" altLang="zh-CN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如果我的清晰而明白的感知</a:t>
            </a:r>
            <a:r>
              <a:rPr lang="zh-TW" altLang="en-US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有可</a:t>
            </a:r>
            <a:r>
              <a:rPr lang="zh-TW" altLang="zh-CN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能为假，那么我思将会不是确定无疑的。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u="sng" kern="1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[p2] </a:t>
            </a:r>
            <a:r>
              <a:rPr lang="zh-TW" altLang="zh-CN" sz="1800" u="sng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我思是确定无疑的。</a:t>
            </a:r>
            <a:r>
              <a:rPr lang="en-US" altLang="zh-CN" sz="1800" u="sng" kern="1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                                              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所以，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[c3] 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我的清晰而明白的感知不可能为假。</a:t>
            </a:r>
            <a:endParaRPr lang="en-US" altLang="zh-TW" sz="1800" dirty="0">
              <a:solidFill>
                <a:srgbClr val="00000A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这个结论，意思相等于说，凡是我清晰而明白地感知到的都是真的。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53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A26D-196E-4E1F-83C4-D2BF35D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56FFC-58C4-42C6-9BC7-19E727BC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1643"/>
            <a:ext cx="8915400" cy="4901109"/>
          </a:xfrm>
        </p:spPr>
        <p:txBody>
          <a:bodyPr/>
          <a:lstStyle/>
          <a:p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第二个问题是：</a:t>
            </a:r>
            <a:r>
              <a:rPr lang="en-US" altLang="zh-TW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清晰而明白的感知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TW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的内容有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什么呢？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借助数学的例子来说明，例如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“1+1=2”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这个简单的数学命题是如此清晰和明显，不容怀疑。这命题是必然地真的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(necessarily true)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，任何可能世界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(possible world)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中</a:t>
            </a:r>
            <a:r>
              <a:rPr lang="en-US" altLang="zh-TW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“1+1=2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都不可能为假。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这个说明虽然有点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帮助，但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严格而言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并不是完全合适。因为，笛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视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我在思想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我存在</a:t>
            </a:r>
            <a:r>
              <a:rPr lang="zh-CN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都是</a:t>
            </a:r>
            <a:r>
              <a:rPr lang="zh-CN" altLang="en-US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清晰而明白的</a:t>
            </a:r>
            <a:r>
              <a:rPr lang="zh-CN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，但是这两个命题皆非必然命题，所以，能满足</a:t>
            </a:r>
            <a:r>
              <a:rPr lang="zh-CN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清晰而明白</a:t>
            </a:r>
            <a:r>
              <a:rPr lang="zh-CN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判准的有四类项目：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CN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只描写某人自己现有思想的偶然命题；</a:t>
            </a:r>
            <a:endParaRPr lang="en-US" altLang="zh-TW" sz="1800" dirty="0">
              <a:solidFill>
                <a:srgbClr val="00000A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CN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明显地必然的命题；</a:t>
            </a:r>
            <a:endParaRPr lang="en-US" altLang="zh-TW" sz="1800" dirty="0">
              <a:solidFill>
                <a:srgbClr val="00000A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CN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前者或后者之逻辑后承</a:t>
            </a:r>
            <a:r>
              <a:rPr lang="en-US" altLang="zh-CN" sz="1800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(logical consequences)</a:t>
            </a:r>
            <a:r>
              <a:rPr lang="zh-CN" alt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；</a:t>
            </a:r>
            <a:endParaRPr lang="en-US" altLang="zh-CN" sz="1800" dirty="0">
              <a:solidFill>
                <a:srgbClr val="00000A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有效</a:t>
            </a:r>
            <a:r>
              <a:rPr lang="zh-TW" altLang="zh-CN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论证中前提到结论之推论</a:t>
            </a:r>
            <a:r>
              <a:rPr lang="zh-TW" alt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00000A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dirty="0">
                <a:solidFill>
                  <a:srgbClr val="00000A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这四项构成了真理判准的内容。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6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FFF0B-E259-444E-BA33-33A48377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甲、</a:t>
            </a:r>
            <a:r>
              <a:rPr lang="zh-TW" altLang="zh-CN" b="1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问题的提出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AC88C-BAFA-4AE6-A8B7-FAE6FD44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1643"/>
            <a:ext cx="8915400" cy="4873061"/>
          </a:xfrm>
        </p:spPr>
        <p:txBody>
          <a:bodyPr>
            <a:normAutofit/>
          </a:bodyPr>
          <a:lstStyle/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从以上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所说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似乎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可以推论说：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我们要认识桌子，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要通过我们的感觉经验，但是，我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们感觉经验的内容，是呈现在我们意识之中的东西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（感觉经验的内容，有些哲学家称之为感觉材料（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sense data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））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似乎不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能说桌子就是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我们的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感觉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经验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，也不能说，我们感觉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经验的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性质一定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就是桌子的性质。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这样，如果有实在的桌子的话，便发生了关于感觉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经验内容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与实在桌子的关系问题。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果我们将桌子这些东西称为物理客体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physical object，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或物理</a:t>
            </a:r>
            <a:r>
              <a:rPr lang="en-US" altLang="zh-CN" kern="1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对象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）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，我们就会得到一个更一般的问题：感觉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经验的内容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与物理客体的关系是怎样的？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如果物理客体的总和就是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物质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en-US" altLang="zh-TW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matter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）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，我们上面的问题便可以重新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表述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如下：究竟有没有任何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物质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这样的东西呢？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如果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物质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指的，就是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心灵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之外的东西，那么问题便会变成：我们是否可能拥有外在于我们心灵的东西之知识？这相当于说，我们怎知道外在世界是存在的呢？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62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9262-6482-4D2C-A556-8B1F67B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B1C5A-461B-4500-8B1B-F2EDC2E1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4327"/>
            <a:ext cx="8915400" cy="3777622"/>
          </a:xfrm>
        </p:spPr>
        <p:txBody>
          <a:bodyPr/>
          <a:lstStyle/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依据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真理判准一步一步展示：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1.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一个完美上帝的存在《第</a:t>
            </a:r>
            <a:r>
              <a:rPr lang="zh-CN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三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个沉思》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《第五个沉思》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2.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心灵与物质是不同的实体《第六个沉思》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外在物质世界的存在《第六个沉思》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MingLiU" panose="02020509000000000000" pitchFamily="49" charset="-120"/>
              </a:rPr>
              <a:t>既然上帝必然存在，那么这个外在世界也必定真实地存在，因为我们清晰而明白地知道上帝是不会欺骗我们的，上帝是全善的。因此自然律则、几何数学的真理也是确实的。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MingLiU" panose="02020509000000000000" pitchFamily="49" charset="-120"/>
              </a:rPr>
              <a:t>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MingLiU" panose="02020509000000000000" pitchFamily="49" charset="-12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MingLiU" panose="02020509000000000000" pitchFamily="49" charset="-120"/>
              </a:rPr>
              <a:t>就这样从思我证明上帝，再从上帝证明外在世界的存在。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314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6D83E-083D-4A53-9D4A-1B039267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8F0BB-8914-42BF-BD8D-17763E7B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9205"/>
            <a:ext cx="8915400" cy="4923548"/>
          </a:xfrm>
        </p:spPr>
        <p:txBody>
          <a:bodyPr/>
          <a:lstStyle/>
          <a:p>
            <a:r>
              <a:rPr lang="zh-TW" alt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一、笛卡尔的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</a:t>
            </a:r>
            <a:endParaRPr lang="en-US" altLang="zh-TW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000A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笛卡尔要证明上帝的存在，但他不能使用第一因论证和设计论证等来证明上帝。</a:t>
            </a:r>
            <a:endParaRPr lang="en-US" altLang="zh-TW" sz="1800" dirty="0">
              <a:solidFill>
                <a:srgbClr val="00000A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笛卡尔的做法：</a:t>
            </a:r>
            <a:endParaRPr lang="en-US" altLang="zh-CN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他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不是从经验进行抽象，仅从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观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念出发先验地推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论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出上帝的存在。他从分析</a:t>
            </a:r>
            <a:r>
              <a:rPr lang="en-US" altLang="zh-TW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</a:t>
            </a:r>
            <a:r>
              <a:rPr lang="en-US" altLang="zh-TW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的观念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中有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观念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，追问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该观念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的原因或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始源</a:t>
            </a: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(the cause of that idea)，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推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论出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上帝的存在。</a:t>
            </a:r>
            <a:endParaRPr lang="en-US" altLang="zh-TW" sz="1800" dirty="0">
              <a:solidFill>
                <a:srgbClr val="00000A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观念主要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用来表征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事物的一些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概念。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观念表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征（</a:t>
            </a:r>
            <a:r>
              <a:rPr lang="en-US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represent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某东西，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很多时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有如图画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（但不一定如此），也就是说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，关于其对象的心灵表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象。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例如想起一个怪物、天使，或者上帝。</a:t>
            </a:r>
            <a:endParaRPr lang="en-US" altLang="zh-TW" sz="1800" dirty="0">
              <a:solidFill>
                <a:srgbClr val="00000A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就观念论观念，即不涉观念以外的东西，无论什么观念都是同样真</a:t>
            </a:r>
            <a:r>
              <a:rPr lang="zh-TW" altLang="zh-CN" dirty="0">
                <a:solidFill>
                  <a:srgbClr val="00000A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实</a:t>
            </a:r>
            <a:r>
              <a:rPr lang="zh-TW" altLang="en-US" dirty="0">
                <a:solidFill>
                  <a:srgbClr val="00000A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dirty="0">
                <a:solidFill>
                  <a:srgbClr val="00000A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，例如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山羊或神仙观念就观念而言是同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样真实</a:t>
            </a:r>
            <a:r>
              <a:rPr lang="zh-TW" altLang="zh-CN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的。</a:t>
            </a:r>
            <a:r>
              <a:rPr lang="zh-TW" altLang="en-US" sz="1800" dirty="0">
                <a:solidFill>
                  <a:srgbClr val="00000A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只有当我作判断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(judgment)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才有所谓真假，尤其是当我断定我心灵中的某个观念，跟外在于我心灵的某东西相符合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。）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对笛卡尔来说，上帝观念是具有无限的完满性的，是无限的实体。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他的问题是：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en-US" altLang="zh-TW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的观念从何而来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？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32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9F25-8D89-4FFF-8F23-19CD4C83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F8B90-73AE-4514-BCF6-459CFD56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3106"/>
            <a:ext cx="8915400" cy="4537857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</a:pPr>
            <a:r>
              <a:rPr lang="zh-TW" altLang="zh-CN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他</a:t>
            </a:r>
            <a:r>
              <a:rPr lang="zh-TW" altLang="en-US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这样来</a:t>
            </a:r>
            <a:r>
              <a:rPr lang="zh-TW" altLang="zh-CN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证明上帝的</a:t>
            </a:r>
            <a:r>
              <a:rPr lang="zh-TW" altLang="en-US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zh-TW" altLang="zh-CN" sz="1800" kern="1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dirty="0">
                <a:ea typeface="PMingLiU" panose="02020500000000000000" pitchFamily="18" charset="-120"/>
                <a:cs typeface="MingLiU" panose="02020509000000000000" pitchFamily="49" charset="-120"/>
              </a:rPr>
              <a:t>我之所以拥有一个实体观念，是因为我是一个实体，不过，我是一个有限的实体，因而，从我自身之中，不能</a:t>
            </a:r>
            <a:r>
              <a:rPr lang="zh-TW" altLang="en-US" dirty="0">
                <a:ea typeface="PMingLiU" panose="02020500000000000000" pitchFamily="18" charset="-120"/>
                <a:cs typeface="MingLiU" panose="02020509000000000000" pitchFamily="49" charset="-120"/>
              </a:rPr>
              <a:t>产</a:t>
            </a:r>
            <a:r>
              <a:rPr lang="zh-TW" altLang="zh-CN" dirty="0">
                <a:ea typeface="PMingLiU" panose="02020500000000000000" pitchFamily="18" charset="-120"/>
                <a:cs typeface="MingLiU" panose="02020509000000000000" pitchFamily="49" charset="-120"/>
              </a:rPr>
              <a:t>生出无限的实体观念。</a:t>
            </a:r>
            <a:r>
              <a:rPr lang="zh-TW" altLang="en-US" dirty="0">
                <a:ea typeface="PMingLiU" panose="02020500000000000000" pitchFamily="18" charset="-120"/>
                <a:cs typeface="MingLiU" panose="02020509000000000000" pitchFamily="49" charset="-120"/>
              </a:rPr>
              <a:t>因为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宋体" panose="02010600030101010101" pitchFamily="2" charset="-122"/>
              </a:rPr>
              <a:t>就观念而言，原因一定比结果拥有更大的完满性和更大的实在性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，“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无中不能生有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。</a:t>
            </a:r>
            <a:endParaRPr lang="en-US" altLang="zh-TW" sz="1800" dirty="0">
              <a:effectLst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但是，我确实拥有</a:t>
            </a:r>
            <a:r>
              <a:rPr lang="zh-TW" altLang="en-US" dirty="0">
                <a:ea typeface="PMingLiU" panose="02020500000000000000" pitchFamily="18" charset="-120"/>
                <a:cs typeface="MingLiU" panose="02020509000000000000" pitchFamily="49" charset="-120"/>
              </a:rPr>
              <a:t>上帝这个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无限实体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的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观念。</a:t>
            </a:r>
            <a:endParaRPr lang="en-US" altLang="zh-TW" sz="1800" dirty="0">
              <a:effectLst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en-US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由于上帝的观念不能从我这个有限的实体中产生，而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我确实拥有</a:t>
            </a:r>
            <a:r>
              <a:rPr lang="zh-TW" altLang="en-US" dirty="0">
                <a:ea typeface="PMingLiU" panose="02020500000000000000" pitchFamily="18" charset="-120"/>
                <a:cs typeface="MingLiU" panose="02020509000000000000" pitchFamily="49" charset="-120"/>
              </a:rPr>
              <a:t>上帝这个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无限实体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的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观念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，那么，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只能是上帝把无限实体的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观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念放在我的心灵中。</a:t>
            </a:r>
            <a:endParaRPr lang="en-US" altLang="zh-TW" sz="1800" dirty="0">
              <a:effectLst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由此得出结论：只有上帝存在，</a:t>
            </a:r>
            <a:r>
              <a:rPr lang="zh-TW" altLang="zh-CN" dirty="0">
                <a:ea typeface="PMingLiU" panose="02020500000000000000" pitchFamily="18" charset="-120"/>
                <a:cs typeface="MingLiU" panose="02020509000000000000" pitchFamily="49" charset="-120"/>
              </a:rPr>
              <a:t>才能把上帝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观念放在我心里。</a:t>
            </a:r>
            <a:endParaRPr lang="en-US" altLang="zh-TW" sz="1800" dirty="0">
              <a:effectLst/>
              <a:ea typeface="PMingLiU" panose="02020500000000000000" pitchFamily="18" charset="-120"/>
              <a:cs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745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65744-8BF7-A9E2-9097-D15B3321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7D8D-40EF-4887-1E20-BB6434C4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79204"/>
            <a:ext cx="9170859" cy="4889889"/>
          </a:xfrm>
        </p:spPr>
        <p:txBody>
          <a:bodyPr/>
          <a:lstStyle/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笛卡尔论证的其中一个表述：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1.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原因的总和至少与其结果拥有同等的实在性（</a:t>
            </a: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reality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）。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2.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一个观念只能由具有和它的对象实在性（</a:t>
            </a: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objective reality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）至少同等的形式实在性（</a:t>
            </a: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formal reality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）的东西所产生。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3.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我拥有一个无限的、完满的上帝观念。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4.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上帝观念拥有无限的对象实在性。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5.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因此，这个观念一定是由一个拥有无限的形式实在性的东西所产生。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6.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我自己是一个有限的存在，不能拥有无限的形式实在性。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7.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因此，上帝（一个完满的、与我截然不同的东西）一定存在。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zh-CN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06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3E23-B8EF-D4ED-CC46-6CFFC98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98A7-B4C0-8E10-6508-77581475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034"/>
            <a:ext cx="8915400" cy="4755254"/>
          </a:xfrm>
        </p:spPr>
        <p:txBody>
          <a:bodyPr/>
          <a:lstStyle/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前提（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）笛卡尔认为是自明的，是心灵借助理性之光直接领悟的。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这个原则也被称为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“</a:t>
            </a:r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因果原则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”，</a:t>
            </a:r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即“无中不能生有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”。</a:t>
            </a: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只是笛卡尔在这里是专就实在性来立论的。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用一个例子来说明他的意思：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镜中之花是由现实中的花造成的，但现实的花不可能由镜中之花来产生，因为现实的花比镜中的花具有更高的现实性。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现实性是中世纪经院哲学的一个常用概念，有三类现实性：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1. </a:t>
            </a:r>
            <a:r>
              <a:rPr lang="en-US" altLang="zh-CN" sz="18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上帝是无限的存在，不依赖任何其他东西而存在，具有最高的现实性</a:t>
            </a: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2.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一般的存在者，包括心灵和物质对象，依赖上帝而存在，只有次高的现实性。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3. </a:t>
            </a:r>
            <a:r>
              <a:rPr lang="zh-CN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心灵的观念、水中的影像，是依赖心灵或水才能存在的，现实性最低。</a:t>
            </a:r>
            <a:endParaRPr lang="en-US" altLang="zh-CN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zh-CN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47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EC947-CF11-4C6A-8E4C-896BAC9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E920-1630-4674-8AB0-37078B52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23"/>
            <a:ext cx="8915400" cy="4917939"/>
          </a:xfrm>
        </p:spPr>
        <p:txBody>
          <a:bodyPr>
            <a:normAutofit/>
          </a:bodyPr>
          <a:lstStyle/>
          <a:p>
            <a:r>
              <a:rPr lang="zh-TW" altLang="zh-CN" sz="1800" kern="100" dirty="0">
                <a:solidFill>
                  <a:srgbClr val="FF0000"/>
                </a:solidFill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对笛</a:t>
            </a:r>
            <a:r>
              <a:rPr lang="zh-TW" altLang="en-US" sz="1800" kern="100" dirty="0">
                <a:solidFill>
                  <a:srgbClr val="FF0000"/>
                </a:solidFill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卡尔论证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的批评：</a:t>
            </a:r>
            <a:endParaRPr lang="zh-CN" altLang="zh-CN" sz="1800" kern="100" dirty="0">
              <a:solidFill>
                <a:srgbClr val="FF0000"/>
              </a:solidFill>
              <a:effectLst/>
              <a:latin typeface="MingLiU" panose="02020509000000000000" pitchFamily="49" charset="-120"/>
              <a:ea typeface="MingLiU" panose="02020509000000000000" pitchFamily="49" charset="-120"/>
              <a:cs typeface="Courier New" panose="02070309020205020404" pitchFamily="49" charset="0"/>
            </a:endParaRPr>
          </a:p>
          <a:p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首先，无限的观念</a:t>
            </a:r>
            <a:r>
              <a:rPr lang="zh-TW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不一定</a:t>
            </a:r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需要来自一个无限的实体：例如，我们都知道一条有尽头的线段是什么模样的，因此，我们只要想象这样一条线段，但是</a:t>
            </a:r>
            <a:r>
              <a:rPr lang="zh-TW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它</a:t>
            </a:r>
            <a:r>
              <a:rPr lang="en-US" altLang="zh-TW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“</a:t>
            </a:r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没有</a:t>
            </a:r>
            <a:r>
              <a:rPr lang="en-US" altLang="zh-TW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”</a:t>
            </a:r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尽头，即可产生无限的观念。</a:t>
            </a:r>
            <a:endParaRPr lang="en-US" altLang="zh-TW" sz="1800" kern="100" dirty="0">
              <a:effectLst/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CN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可能的回应：</a:t>
            </a:r>
            <a:endParaRPr lang="en-US" altLang="zh-CN" kern="100" dirty="0">
              <a:latin typeface="MingLiU" panose="02020509000000000000" pitchFamily="49" charset="-12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r>
              <a:rPr lang="zh-CN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这个例子，只能说明</a:t>
            </a:r>
            <a:r>
              <a:rPr lang="en-US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“</a:t>
            </a:r>
            <a:r>
              <a:rPr lang="zh-CN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潜在的无限</a:t>
            </a:r>
            <a:r>
              <a:rPr lang="en-US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zh-CN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，但不能说明</a:t>
            </a:r>
            <a:r>
              <a:rPr lang="en-US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“</a:t>
            </a:r>
            <a:r>
              <a:rPr lang="zh-CN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实际的无限</a:t>
            </a:r>
            <a:r>
              <a:rPr lang="en-US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zh-CN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。</a:t>
            </a:r>
            <a:r>
              <a:rPr lang="zh-CN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而上帝是实际的无限。（</a:t>
            </a:r>
            <a:r>
              <a:rPr lang="zh-CN" altLang="en-US" sz="1800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潜在的无限：一种可以永无穷尽的趋势，是一种潜在的可能性。实际的无限：这是真正无限，把所有的东西都包括进来，而不仅仅是一种趋势。）</a:t>
            </a:r>
            <a:endParaRPr lang="en-US" altLang="zh-CN" sz="1800" kern="100" dirty="0">
              <a:latin typeface="MingLiU" panose="02020509000000000000" pitchFamily="49" charset="-12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CN" kern="100" dirty="0" err="1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可能的再反驳</a:t>
            </a:r>
            <a:r>
              <a:rPr lang="en-US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：</a:t>
            </a:r>
          </a:p>
          <a:p>
            <a:r>
              <a:rPr lang="en-US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1.经验主义者，由于人类的心灵是有限的，在经验上我们只能理解潜在的无限，理解不了实际的无限。</a:t>
            </a:r>
          </a:p>
          <a:p>
            <a:r>
              <a:rPr lang="en-US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2.</a:t>
            </a:r>
            <a:r>
              <a:rPr lang="zh-CN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德国数学家康托在集合论的工作，说明了我们（有限存在）可以认识无限（自然数的无穷）。理性知识。</a:t>
            </a:r>
            <a:r>
              <a:rPr lang="en-US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endParaRPr lang="zh-CN" altLang="zh-CN" sz="1800" kern="100" dirty="0">
              <a:effectLst/>
              <a:latin typeface="MingLiU" panose="02020509000000000000" pitchFamily="49" charset="-120"/>
              <a:ea typeface="MingLiU" panose="02020509000000000000" pitchFamily="49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2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D0188-F35D-D572-7E88-21EB358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7F903-91E8-EB20-1EF1-582C657D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24"/>
            <a:ext cx="8915400" cy="4351347"/>
          </a:xfrm>
        </p:spPr>
        <p:txBody>
          <a:bodyPr/>
          <a:lstStyle/>
          <a:p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其次，基于对原因一定大于结果的原则的批评</a:t>
            </a:r>
            <a:r>
              <a:rPr lang="zh-TW" altLang="en-US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：</a:t>
            </a:r>
            <a:endParaRPr lang="en-US" altLang="zh-TW" sz="1800" kern="100" dirty="0">
              <a:effectLst/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一方面，承认</a:t>
            </a:r>
            <a:r>
              <a:rPr lang="zh-TW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他所说的</a:t>
            </a:r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因果原则，但区分观念与事物：小事物或许不能产生大事物，但从这里推</a:t>
            </a:r>
            <a:r>
              <a:rPr lang="zh-TW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论</a:t>
            </a:r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不出小事物产生不了大观念。</a:t>
            </a:r>
            <a:endParaRPr lang="en-US" altLang="zh-TW" kern="100" dirty="0"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例如，我不能产生比自己更有智慧的东西，但</a:t>
            </a:r>
            <a:r>
              <a:rPr lang="zh-TW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我</a:t>
            </a:r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可以想象得出有这样的东西，从而形成这个观念。</a:t>
            </a:r>
            <a:endParaRPr lang="en-US" altLang="zh-TW" kern="100" dirty="0"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原因大于结果也许在物理因果关系上有些可信度，但在</a:t>
            </a:r>
            <a:r>
              <a:rPr lang="zh-TW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观念的</a:t>
            </a:r>
            <a:r>
              <a:rPr lang="zh-TW" altLang="zh-CN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因果关系上则不是。</a:t>
            </a:r>
            <a:endParaRPr lang="en-US" altLang="zh-TW" kern="100" dirty="0"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另一方面，否定原因一定大于结果的原则：这项原则似乎与我们的科学知识冲突。</a:t>
            </a:r>
            <a:endParaRPr lang="en-US" altLang="zh-TW" sz="1800" kern="100" dirty="0">
              <a:effectLst/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sz="1800" kern="100" dirty="0">
                <a:effectLst/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例如，宇宙大爆炸如果是对的，那么，宇宙就是由大爆炸而来，现在这个复杂的宇宙与其中各种生命形态，其实都比大爆炸那一刻更庞大。</a:t>
            </a:r>
            <a:endParaRPr lang="en-US" altLang="zh-TW" sz="1800" kern="100" dirty="0">
              <a:effectLst/>
              <a:latin typeface="MingLiU" panose="02020509000000000000" pitchFamily="49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en-US" kern="100" dirty="0">
                <a:latin typeface="MingLiU" panose="02020509000000000000" pitchFamily="49" charset="-120"/>
                <a:ea typeface="PMingLiU" panose="02020500000000000000" pitchFamily="18" charset="-120"/>
                <a:cs typeface="MingLiU" panose="02020509000000000000" pitchFamily="49" charset="-120"/>
              </a:rPr>
              <a:t>注意：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MingLiU" panose="02020509000000000000" pitchFamily="49" charset="-120"/>
              </a:rPr>
              <a:t>这个批评，不同于否定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无中不能生有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65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6C2E3-AEB8-4CE7-9CEF-0FEC7E7D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1421F-15A6-4915-A825-B886EE63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3594"/>
            <a:ext cx="8915400" cy="4800133"/>
          </a:xfrm>
        </p:spPr>
        <p:txBody>
          <a:bodyPr/>
          <a:lstStyle/>
          <a:p>
            <a:r>
              <a:rPr lang="zh-CN" altLang="en-US" sz="2000" kern="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二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安瑟伦的本体论证明</a:t>
            </a:r>
            <a:endParaRPr lang="en-US" altLang="zh-CN" sz="2000" kern="0" dirty="0">
              <a:solidFill>
                <a:srgbClr val="FF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2.1 </a:t>
            </a:r>
            <a:r>
              <a:rPr lang="en-US" altLang="zh-CN" kern="0" dirty="0" err="1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预备讨论</a:t>
            </a:r>
            <a:endParaRPr lang="en-US" altLang="zh-CN" kern="0" dirty="0">
              <a:solidFill>
                <a:srgbClr val="FF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sz="1800" kern="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诉诸上帝的概念，运用先验的原则力图证明上帝实际存在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。历史上以安瑟伦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(Anselm)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zh-TW" altLang="zh-CN" sz="18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i="1" kern="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Proslogion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《宣讲》一书中第二章提出的论证最重要。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ts val="1200"/>
              </a:lnSpc>
            </a:pPr>
            <a:r>
              <a:rPr lang="zh-TW" altLang="en-US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几对</a:t>
            </a:r>
            <a:r>
              <a:rPr lang="zh-TW" altLang="zh-CN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基本</a:t>
            </a:r>
            <a:r>
              <a:rPr lang="zh-TW" altLang="en-US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的</a:t>
            </a:r>
            <a:r>
              <a:rPr lang="zh-TW" altLang="zh-CN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概念</a:t>
            </a:r>
            <a:r>
              <a:rPr lang="zh-TW" altLang="en-US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zh-CN" altLang="zh-CN" sz="18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lnSpc>
                <a:spcPts val="1200"/>
              </a:lnSpc>
              <a:buNone/>
            </a:pP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1. 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适然的事物（contingent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thing，逻辑上可以设想为不存在的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与必然的事物</a:t>
            </a:r>
            <a:endParaRPr lang="en-US" altLang="zh-CN" sz="1800" dirty="0">
              <a:solidFill>
                <a:srgbClr val="00000A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lnSpc>
                <a:spcPts val="1200"/>
              </a:lnSpc>
              <a:buNone/>
            </a:pPr>
            <a:r>
              <a:rPr lang="en-US" altLang="zh-TW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2. 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可能的事物</a:t>
            </a:r>
            <a:r>
              <a:rPr lang="zh-TW" altLang="en-US" sz="1800" dirty="0">
                <a:solidFill>
                  <a:srgbClr val="00000A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（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possible thing</a:t>
            </a:r>
            <a:r>
              <a:rPr lang="zh-CN" altLang="en-US" sz="1800" dirty="0">
                <a:solidFill>
                  <a:srgbClr val="00000A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例如独角兽</a:t>
            </a:r>
            <a:r>
              <a:rPr lang="zh-TW" altLang="en-US" sz="1800" dirty="0">
                <a:solidFill>
                  <a:srgbClr val="00000A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）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与不可能的事物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如圆的四方形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marL="400050" lvl="1" indent="0">
              <a:lnSpc>
                <a:spcPts val="1200"/>
              </a:lnSpc>
              <a:buNone/>
            </a:pP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3. “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存在于知性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”(existence in the understanding)</a:t>
            </a:r>
            <a:r>
              <a:rPr lang="en-US" altLang="zh-CN" sz="1800" dirty="0" err="1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与“存在于真实</a:t>
            </a:r>
            <a:r>
              <a:rPr lang="en-US" altLang="zh-CN" sz="180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”(existence in reality)</a:t>
            </a:r>
            <a:endParaRPr lang="zh-CN" altLang="zh-CN" sz="18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kern="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任何听过上帝，想过上帝，甚至否定上帝存在的人，都同意上帝</a:t>
            </a:r>
            <a:r>
              <a:rPr lang="en-US" altLang="zh-TW" sz="1800" kern="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存在于知性</a:t>
            </a:r>
            <a:r>
              <a:rPr lang="en-US" altLang="zh-TW" sz="1800" kern="0" dirty="0">
                <a:solidFill>
                  <a:srgbClr val="00000A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”。</a:t>
            </a:r>
            <a:endParaRPr lang="zh-CN" altLang="en-US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8402E-C5D0-49DF-969F-DAC78599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0F691-1322-4DBC-B8CF-8ACA0900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2375"/>
            <a:ext cx="8915400" cy="4957208"/>
          </a:xfrm>
        </p:spPr>
        <p:txBody>
          <a:bodyPr/>
          <a:lstStyle/>
          <a:p>
            <a:r>
              <a:rPr lang="en-US" altLang="zh-CN" sz="180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安瑟伦论证在众多存在的东西中，有一个最伟大的东西，没法想象有东西比它更伟大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(which no conceivable being is greater)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要小心区分“没有存在的东西比它更伟大</a:t>
            </a:r>
            <a:r>
              <a:rPr lang="en-US" altLang="zh-CN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”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being than which no existing being is greater)</a:t>
            </a:r>
            <a:r>
              <a:rPr lang="en-US" altLang="zh-CN" sz="180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与</a:t>
            </a:r>
            <a:r>
              <a:rPr lang="en-US" altLang="zh-CN" sz="18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“</a:t>
            </a:r>
            <a:r>
              <a:rPr lang="en-US" altLang="zh-CN" sz="180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没法想象有东西比它更伟大</a:t>
            </a:r>
            <a:r>
              <a:rPr lang="en-US" altLang="zh-CN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”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being than which no conceivable being is greater)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假如世上只有人、狗和蚊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子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，依照前者便是没有存在的东西比人更伟大，但并不是没法想象有东西比人更伟大，我们可以想象天使，上帝比人更伟大。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CN" sz="1800" kern="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为便利讨论，我们将安瑟论的“上帝”定义为“没有可能有东西比它更伟大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(the being than which none greater is possible)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意思是</a:t>
            </a:r>
            <a:r>
              <a:rPr lang="zh-TW" altLang="zh-CN" sz="1800" kern="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CN" sz="1800" kern="0" dirty="0" err="1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如果有某一位存在者是上帝，那么不可能再有存在者比之更伟大，反之亦然</a:t>
            </a:r>
            <a:r>
              <a:rPr lang="zh-TW" altLang="zh-CN" sz="1800" kern="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kern="0" dirty="0">
              <a:effectLst/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安瑟伦相信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存在于真实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是使一样东西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变得伟大的性质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great-making quality)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，这是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本体论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论证的核心思想，但是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要注意，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他的意思并不是说：比较两个不同的东西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一个存在而另一个不存在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，然后说前者比后者更伟大；他是说</a:t>
            </a:r>
            <a:r>
              <a:rPr lang="zh-TW" altLang="zh-CN" sz="1800" kern="0" dirty="0">
                <a:effectLst/>
                <a:latin typeface="宋体" panose="02010600030101010101" pitchFamily="2" charset="-122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就同一个东西而言，如果它只是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存在于知性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，但是可以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存在于真实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，那么如果它事实上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存在于真实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的话，它就更伟大。</a:t>
            </a:r>
            <a:endParaRPr lang="zh-CN" altLang="zh-CN" sz="1800" dirty="0">
              <a:effectLst/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666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04CA-5597-4F05-9FFB-1A9D216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A9581-EFDB-4F1C-858C-03D6C1DC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7984"/>
            <a:ext cx="8915400" cy="4800133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2.2 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安瑟伦的论证</a:t>
            </a:r>
            <a:endParaRPr lang="zh-CN" altLang="zh-CN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依安瑟伦的定义，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上帝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就是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没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可能有东西比它更伟大的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，由此让我们这样解释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他的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论证：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上帝存在于知性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上帝可能存在于真实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上帝是可能的事物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3.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只是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存在于知性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，但可以是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存在于真实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，那么如果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存在于真实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话，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就更伟大。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4.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结论：上帝存在于真实。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从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1-3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，安瑟伦得出上帝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存在于真实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结论。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69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BED01-B863-4093-975A-409C7095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甲、</a:t>
            </a:r>
            <a:r>
              <a:rPr lang="zh-TW" altLang="zh-CN" b="1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问题的提出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CD9F3-88E8-48DB-8E07-83FB2137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6033"/>
            <a:ext cx="8915400" cy="4699157"/>
          </a:xfrm>
        </p:spPr>
        <p:txBody>
          <a:bodyPr>
            <a:normAutofit/>
          </a:bodyPr>
          <a:lstStyle/>
          <a:p>
            <a:r>
              <a:rPr lang="zh-TW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二、</a:t>
            </a:r>
            <a:r>
              <a:rPr lang="zh-TW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怀疑主义的类型：</a:t>
            </a:r>
            <a:endParaRPr lang="zh-CN" altLang="zh-C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在哲学上有意义的怀疑主义，都是会提出论证的，而不是只表达一种态度。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 </a:t>
            </a:r>
            <a:endParaRPr lang="zh-CN" altLang="zh-CN" sz="9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全面的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(global)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怀疑主义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强式：最极端的观点，它不仅否定任何人类知识的存在，宣称没有人认识任何事物；而且否定证成的可能，认为人们不可能证成任何事情。这种观点认为，知识所要满足的本质条件，是我们在逻辑上永远没法满足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弱式：否定我们事实上拥有知识，但不否定及排除我们具有知识的可能性。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局部的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(local)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怀疑主义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否定某些特定领域的知识的存在，因此只与某些特定的命题或论证方式有关，例如他人心灵、物质实体、归纳法。例如休谟怀疑因果性知识，归纳法的有效性等。另外，对伦理知识的怀疑也是。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2609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9866-2A82-417E-A71A-4BF8A0D5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4D40-B840-440C-8182-DF63981C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9204"/>
            <a:ext cx="8915400" cy="4901109"/>
          </a:xfrm>
        </p:spPr>
        <p:txBody>
          <a:bodyPr/>
          <a:lstStyle/>
          <a:p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接着，安瑟伦运用了归谬法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(reductio ad absurdum)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进行论证，先假定上帝不存在，然后展示出这假定加上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到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会得出荒谬的结果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。如果假定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上帝不存在会导致荒谬的结果，那么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上帝不存在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这假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定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便不能成立</a:t>
            </a:r>
            <a:r>
              <a:rPr lang="zh-TW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，合理的结论自然是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安瑟伦的论证是这样的：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5.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假设上帝只存在于知性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6.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上帝有可能比他自己更伟大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(2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上帝是可能有东西比它更伟大的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(6)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如果我们接受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1-6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，我们必接受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。但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是不能接受的，因为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等于说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不可能有东西比它更伟大的是可能有东西比它更伟大的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”，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而这是自相矛盾的命题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因此：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8. “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上帝只存在于知性”是假的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  <a:t>所以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9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上帝存在于知性并且存在于真实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(1,8)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854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3A7-D7F3-455B-BF2B-D1E7CE01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31FF5-E7D3-43F4-81FA-22FF4FD3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7742"/>
            <a:ext cx="8915400" cy="3777622"/>
          </a:xfrm>
        </p:spPr>
        <p:txBody>
          <a:bodyPr/>
          <a:lstStyle/>
          <a:p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2.3 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高尼罗</a:t>
            </a:r>
            <a:r>
              <a:rPr lang="en-US" altLang="zh-CN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(Gaunilo)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的批评：</a:t>
            </a:r>
            <a:endParaRPr lang="en-US" altLang="zh-TW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安瑟伦的论证招来同时代的僧侣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高尼罗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之批评，他的反驳方法是运用安瑟伦的论证法去证明不存在的东西。</a:t>
            </a:r>
            <a:endParaRPr lang="en-US" altLang="zh-TW" sz="1800" kern="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他举例说一个</a:t>
            </a:r>
            <a:r>
              <a:rPr lang="en-US" altLang="zh-TW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没可能有东西比它更伟大的岛</a:t>
            </a:r>
            <a:r>
              <a:rPr lang="en-US" altLang="zh-TW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，依安瑟伦的推理，这个岛也必</a:t>
            </a:r>
            <a:r>
              <a:rPr lang="zh-TW" altLang="en-US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定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</a:t>
            </a:r>
            <a:r>
              <a:rPr lang="zh-TW" altLang="en-US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安瑟伦回应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高尼罗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时，坚持只有上帝才适用于</a:t>
            </a:r>
            <a:r>
              <a:rPr lang="zh-TW" altLang="en-US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本体论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证，但他没有解释为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什么是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如此</a:t>
            </a:r>
            <a:r>
              <a:rPr lang="zh-TW" alt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</a:t>
            </a:r>
            <a:r>
              <a:rPr lang="zh-TW" altLang="zh-CN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或许我们可以</a:t>
            </a:r>
            <a:r>
              <a:rPr lang="zh-TW" altLang="en-US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为他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作这样的辩护：岛是有限</a:t>
            </a:r>
            <a:r>
              <a:rPr lang="zh-TW" altLang="en-US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不完美的东西，根本谈不上绝对完美，因此</a:t>
            </a:r>
            <a:r>
              <a:rPr lang="zh-TW" altLang="en-US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本体论</a:t>
            </a:r>
            <a:r>
              <a:rPr lang="zh-TW" altLang="zh-CN" sz="1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论证不能用于其上。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25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7331A-D546-4CB7-B463-4E4B2045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6C83F-28C7-486E-88B5-448E9187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034"/>
            <a:ext cx="8915400" cy="494037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2.4 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康德的批评</a:t>
            </a:r>
            <a:endParaRPr lang="zh-CN" altLang="zh-CN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对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本体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论证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明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最著名的批评是十八世纪德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国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哲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学家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康德，他指出前提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有个假定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，即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”是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一个性质或谓词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康德反驳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说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并不是一个性质或谓词。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康德认为“存在”纵然在文法上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(grammatically)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是一个谓词，但逻辑上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(logically)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它没有发挥谓词的功能。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例如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…是红色的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…是方形的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”都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是真正的谓词。如果我告诉你：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是红色的、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是方形的，那么，我便是在向你提供有关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的事实。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但是，如果我说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存在，那么，我便没有向你提供有关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的任何讯息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(information)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、或提供有关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的进一步描述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 further description)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换个说法，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如果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断言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并没有给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这概念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(the concept of X)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增添任何东西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(add nothing)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，则“存在”不是一个谓词。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1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E83B3-A2F4-41FE-BE6A-F9133DF1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86B6-B78F-4D2A-8506-3C055D26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84813"/>
            <a:ext cx="8915400" cy="4923549"/>
          </a:xfrm>
        </p:spPr>
        <p:txBody>
          <a:bodyPr>
            <a:normAutofit/>
          </a:bodyPr>
          <a:lstStyle/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当我们用某个性质或谓词来形容某东西时，已假定了该东西存在，譬如我说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清华校园很漂亮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，这已假定了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清华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存在，然后我再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用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一个特定的谓词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—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漂亮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—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来描述</a:t>
            </a:r>
            <a:r>
              <a:rPr lang="zh-TW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它。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是一个谓词，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会出现不合理的情况：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1. 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一方面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当我们说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独角兽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，意思便是存在的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独角兽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不具有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这性质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，这使得</a:t>
            </a: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否定式存在述句</a:t>
            </a: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(negative existential statement)变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成矛盾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述句</a:t>
            </a:r>
            <a:r>
              <a:rPr lang="zh-TW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2. 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另一方，当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我们说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老虎存在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，意思便是存在的老虎具有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这性质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，这使得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肯定式存在述句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(affirmative existential statement)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变得多余。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这与一般的谓词组成的句子不同。例如，我们说：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我的衣服是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不是白色的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，肯定时不会是多余的，而否定时也不会矛盾</a:t>
            </a:r>
            <a:r>
              <a:rPr lang="zh-TW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可见，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zh-TW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存在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zh-TW" altLang="zh-CN" dirty="0">
                <a:latin typeface="Times New Roman" panose="02020603050405020304" pitchFamily="18" charset="0"/>
                <a:ea typeface="PMingLiU" panose="02020500000000000000" pitchFamily="18" charset="-120"/>
              </a:rPr>
              <a:t>并不是一个性质或谓词。</a:t>
            </a:r>
            <a:endParaRPr lang="zh-CN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那么怎样解释存在述句呢？当我们断言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老虎存在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独角兽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时，我们说的是老虎这概念和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独角兽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这概念。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老虎存在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意思是老虎这概念适用于世上某些事物之上，而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独角兽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不存在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则是说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独角兽</a:t>
            </a:r>
            <a:r>
              <a:rPr lang="zh-TW" altLang="zh-CN" sz="18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这概念在世上没有事物可被应用上。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433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B676-47B3-42AF-9370-129DECFE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丙、对上帝存在的证明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B9569-21C3-4574-8A9D-1DE82754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3595"/>
            <a:ext cx="8915400" cy="3777622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对康德的一个可能回应：</a:t>
            </a:r>
            <a:endParaRPr lang="en-US" altLang="zh-CN" sz="2000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康德的分析</a:t>
            </a:r>
            <a:r>
              <a:rPr lang="zh-TW" altLang="en-US" kern="0" dirty="0">
                <a:ea typeface="PMingLiU" panose="02020500000000000000" pitchFamily="18" charset="-120"/>
                <a:cs typeface="Times New Roman" panose="02020603050405020304" pitchFamily="18" charset="0"/>
              </a:rPr>
              <a:t>似乎是有问题的，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因为，说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“X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存在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不是任何情况下皆没有给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这概念增添任何东西</a:t>
            </a:r>
            <a:r>
              <a:rPr lang="zh-TW" altLang="en-US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kern="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例如说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黑色的郁金香存在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便给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黑色的郁金香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这概念增添新的东西，即是说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黑色的郁金香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这概念是在现实中有个例的</a:t>
            </a:r>
            <a:r>
              <a:rPr lang="en-US" altLang="zh-CN" sz="1800" kern="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(has instances in reality)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，这意谓你能在世上见到黑色的郁金香。</a:t>
            </a:r>
            <a:endParaRPr lang="en-US" altLang="zh-TW" sz="1800" kern="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ea typeface="PMingLiU" panose="02020500000000000000" pitchFamily="18" charset="-120"/>
                <a:cs typeface="Times New Roman" panose="02020603050405020304" pitchFamily="18" charset="0"/>
              </a:rPr>
              <a:t>例如说，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黑天鹅存在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en-US" altLang="zh-CN" kern="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贾宝玉存在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”。</a:t>
            </a:r>
          </a:p>
          <a:p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CN" kern="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存在”在这些语句中是真正的谓词，因为我们还不确定主词所言说的对象是否存在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同理，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上帝存在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也给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</a:t>
            </a:r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CN" altLang="en-US" kern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概念增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添</a:t>
            </a:r>
            <a:r>
              <a:rPr lang="zh-TW" altLang="en-US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了</a:t>
            </a:r>
            <a:r>
              <a:rPr lang="zh-TW" altLang="zh-CN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东西</a:t>
            </a:r>
            <a:r>
              <a:rPr lang="zh-TW" altLang="en-US" sz="1800" kern="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，是真正的谓词。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29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C414-B045-4599-9F38-E179D08A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丁、普特南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缸中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脑”</a:t>
            </a:r>
            <a:r>
              <a:rPr lang="en-US" altLang="zh-CN" dirty="0" err="1"/>
              <a:t>的思想实验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F985E-8FBC-4D0A-8E67-B1726CCE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8715"/>
            <a:ext cx="8915400" cy="4671107"/>
          </a:xfrm>
        </p:spPr>
        <p:txBody>
          <a:bodyPr/>
          <a:lstStyle/>
          <a:p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一、“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缸中大脑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brain in a vat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endParaRPr lang="en-US" altLang="zh-TW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当代著名哲学家普特南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(H. Putman)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把魔鬼论证科学化为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缸中大脑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brain in a vat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）论证。想象你自己被一个疯狂的科学家做了一次手术，把你的大脑从你的身体里取出来，放在一个载着能使大脑存活的营养液的缸中，并且把大脑的神经末梢接连到一台超级计算机去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这台计算机提供一切经验信息，从而使你产生错觉，以为一切如常不变。你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好像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会每天上班、乘车、睡觉，你的周围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好像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有人、事物和天空等。如果你想举手，计算机的反馈会使你好像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看到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感到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自己在举起手来。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这个疯狂的科学家甚至可以改变计算机的程序，使你好像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经验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到他所要有的情况。尤有甚者，他甚至能够使你以为自己正在坐着和阅读这个疯狂科学家的故事。但事实上你所经验的只是从这台计算机输进你大脑的信息而已。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把这个设想略为更改一下，假定不是只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你一个是缸中大脑，所有人类都是缸中大脑。我们怎样能证明自己不是缸中大脑，有外在世界的存在呢？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65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A308-9B1C-4356-9ACD-1C5BE109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丁、普特南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缸中之脑”</a:t>
            </a:r>
            <a:r>
              <a:rPr lang="en-US" altLang="zh-CN" dirty="0" err="1"/>
              <a:t>的思想实验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7CE4E-6619-4035-97ED-8034B0D1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033"/>
            <a:ext cx="8915400" cy="4856231"/>
          </a:xfrm>
        </p:spPr>
        <p:txBody>
          <a:bodyPr/>
          <a:lstStyle/>
          <a:p>
            <a:r>
              <a:rPr lang="zh-TW" altLang="en-US" sz="2000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二、基于</a:t>
            </a:r>
            <a:r>
              <a:rPr lang="zh-TW" altLang="zh-CN" sz="2000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上述</a:t>
            </a:r>
            <a:r>
              <a:rPr lang="zh-TW" altLang="en-US" sz="2000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思想实验而提出的一个怀疑</a:t>
            </a:r>
            <a:r>
              <a:rPr lang="zh-TW" altLang="en-US" sz="2000" dirty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主义论证</a:t>
            </a:r>
            <a:r>
              <a:rPr lang="zh-TW" altLang="zh-CN" sz="2000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endParaRPr lang="en-US" altLang="zh-TW" sz="2000" dirty="0">
              <a:solidFill>
                <a:srgbClr val="FF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lang="en-US" altLang="zh-TW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缸中</a:t>
            </a:r>
            <a:r>
              <a:rPr lang="zh-TW" altLang="en-US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大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脑的假设是逻辑上可能的。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lang="en-US" altLang="zh-TW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如果缸中</a:t>
            </a:r>
            <a:r>
              <a:rPr lang="zh-TW" altLang="en-US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大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脑的假设是逻辑上可能，则任何经验都可以与幻觉一样。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700" dirty="0"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zh-TW" altLang="zh-CN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如果任何经验都可以与幻觉一样，则有真感知信念（</a:t>
            </a:r>
            <a:r>
              <a:rPr lang="en-US" altLang="zh-CN" sz="1700" dirty="0">
                <a:effectLst/>
                <a:latin typeface="PMingLiU" panose="02020500000000000000" pitchFamily="18" charset="-120"/>
                <a:cs typeface="Times New Roman" panose="02020603050405020304" pitchFamily="18" charset="0"/>
              </a:rPr>
              <a:t>perceptual belief</a:t>
            </a:r>
            <a:r>
              <a:rPr lang="zh-TW" altLang="zh-CN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）的人的经验与</a:t>
            </a:r>
            <a:r>
              <a:rPr lang="zh-TW" altLang="en-US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有</a:t>
            </a:r>
            <a:r>
              <a:rPr lang="zh-TW" altLang="zh-CN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假感知信念的人的经验可以完全相同。</a:t>
            </a:r>
            <a:endParaRPr lang="en-US" altLang="zh-TW" sz="17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这三个前提可推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出</a:t>
            </a:r>
            <a:r>
              <a:rPr lang="zh-TW" alt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endParaRPr lang="en-US" altLang="zh-TW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  <a:r>
              <a:rPr lang="en-US" altLang="zh-TW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有真感知信念的人的经验与</a:t>
            </a:r>
            <a:r>
              <a:rPr lang="zh-TW" altLang="en-US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假感知信念的人的经验可以完全相同。</a:t>
            </a:r>
            <a:endParaRPr lang="en-US" altLang="zh-CN" sz="1700" dirty="0"/>
          </a:p>
          <a:p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从这前提可推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</a:t>
            </a:r>
            <a:r>
              <a:rPr lang="zh-TW" altLang="zh-CN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出以下两个命题</a:t>
            </a:r>
            <a:r>
              <a:rPr lang="zh-TW" altLang="en-US" dirty="0"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5.</a:t>
            </a:r>
            <a:r>
              <a:rPr lang="zh-CN" altLang="en-US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如果有真感知信念的人的经验与</a:t>
            </a:r>
            <a:r>
              <a:rPr lang="zh-TW" altLang="en-US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假感知信念的人的经验可以完全相同，那么我们的感知信念在逻辑上永远有可能为假。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700" dirty="0">
                <a:ea typeface="PMingLiU" panose="02020500000000000000" pitchFamily="18" charset="-120"/>
                <a:cs typeface="Times New Roman" panose="02020603050405020304" pitchFamily="18" charset="0"/>
              </a:rPr>
              <a:t>6</a:t>
            </a:r>
            <a:r>
              <a:rPr lang="en-US" altLang="zh-TW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zh-TW" altLang="zh-CN" sz="17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如果我们的感知信念逻辑上永远有可能为假，则没有人知道他的感知信念为真。</a:t>
            </a:r>
            <a:endParaRPr lang="en-US" altLang="zh-TW" sz="17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CN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431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F53CF-3A10-464D-915B-2F0C34C6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丁、普特南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缸中之脑”</a:t>
            </a:r>
            <a:r>
              <a:rPr lang="en-US" altLang="zh-CN" dirty="0" err="1"/>
              <a:t>的思想实验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CB38D-7FB4-4AAC-BB3D-67F5CA6D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425"/>
            <a:ext cx="8915400" cy="4805742"/>
          </a:xfrm>
        </p:spPr>
        <p:txBody>
          <a:bodyPr>
            <a:normAutofit/>
          </a:bodyPr>
          <a:lstStyle/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上述前提可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推论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出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r>
              <a:rPr lang="en-US" altLang="zh-TW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没有人知道他的感知信念为真。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加上命提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8</a:t>
            </a:r>
            <a:r>
              <a:rPr lang="en-US" altLang="zh-TW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关于外在世界的信念是感知信念。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便可推得怀疑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论的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结论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9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TW" sz="17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9</a:t>
            </a:r>
            <a:r>
              <a:rPr lang="en-US" altLang="zh-TW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zh-TW" altLang="zh-CN" sz="17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没有人知道外在世界存在。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r>
              <a:rPr lang="en-US" altLang="zh-CN" sz="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endParaRPr lang="zh-CN" altLang="zh-CN" sz="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这论证在逻辑结构上，其前提完全包含结论，所以是逻辑上的有效论证。而且这论证所根据的前提，没有一个不是传统知识论所接受的。换言之，在传统知识论者眼中，怀疑论证不单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有效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，而且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是健全的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sound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而承认一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论证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健全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，等于完全同意论证的结论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，也即：没有人知道外在世界存在。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69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352B-8450-4E90-BC60-7AC88A5E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戊、参考及进一步阅读文献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3024E-31C7-472C-8748-2E81E1D7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8961"/>
            <a:ext cx="8915400" cy="4659887"/>
          </a:xfrm>
        </p:spPr>
        <p:txBody>
          <a:bodyPr/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1.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沃尔夫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：《哲学是什么》第10版，黄小洲等译 （重庆：重庆大学出版社，2011）第二章和第八章相关小节。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2.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Bertrand Russell,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 Problems of Philosophy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Oxford University Press, 1970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罗素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：《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哲学问题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》，何兆武译（北京：商务印书馆，2010）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3.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Rene Descartes,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Meditations on First Philosophy : With Selections from the Objections and Replies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translated by John Cottingham; with an introduction by Bernard Williams, Cambridge University Press, 1986  笛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：《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第一哲学沉思录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》， 庞景仁译（北京：商务印书馆，1986）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4. </a:t>
            </a:r>
            <a:r>
              <a:rPr lang="en-US" altLang="zh-CN" kern="100" dirty="0" err="1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孙卫民</a:t>
            </a:r>
            <a:r>
              <a:rPr lang="en-US" altLang="zh-CN" kern="1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：《</a:t>
            </a:r>
            <a:r>
              <a:rPr lang="en-US" altLang="zh-CN" kern="100" dirty="0" err="1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笛卡尔：近代哲学之父</a:t>
            </a:r>
            <a:r>
              <a:rPr lang="en-US" altLang="zh-CN" kern="1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》（北京：九州出版社，2013）</a:t>
            </a:r>
            <a:endParaRPr lang="zh-CN" altLang="zh-CN" sz="1800" kern="100" dirty="0">
              <a:effectLst/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5. Hilary Putnam,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Reason, Truth, and History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Cambridge University Press, 1981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普特南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：《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理性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、真理与历史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，（上海：上海译文出版社，</a:t>
            </a:r>
            <a:r>
              <a:rPr lang="en-US" altLang="zh-CN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2005</a:t>
            </a:r>
            <a:r>
              <a:rPr lang="zh-CN" altLang="en-US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CA55-2CA3-4451-8E15-EB8B910F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08391-52E4-4B99-BDBE-E0FBC3EE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3595"/>
            <a:ext cx="8915400" cy="439622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一、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MingLiU" panose="02020509000000000000" pitchFamily="49" charset="-120"/>
              </a:rPr>
              <a:t>笛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MingLiU" panose="02020509000000000000" pitchFamily="49" charset="-120"/>
              </a:rPr>
              <a:t>卡尔（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MingLiU" panose="02020509000000000000" pitchFamily="49" charset="-120"/>
              </a:rPr>
              <a:t>Descartes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MingLiU" panose="02020509000000000000" pitchFamily="49" charset="-120"/>
              </a:rPr>
              <a:t>）</a:t>
            </a:r>
            <a:r>
              <a:rPr lang="zh-TW" altLang="zh-CN" sz="200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MingLiU" panose="02020509000000000000" pitchFamily="49" charset="-120"/>
              </a:rPr>
              <a:t>的怀疑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MingLiU" panose="02020509000000000000" pitchFamily="49" charset="-120"/>
              </a:rPr>
              <a:t>方法</a:t>
            </a:r>
            <a:endParaRPr lang="en-US" altLang="zh-TW" sz="2000" dirty="0">
              <a:solidFill>
                <a:srgbClr val="FF0000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MingLiU" panose="02020509000000000000" pitchFamily="49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在日常生活中，我们认为很多事物是真确的，但是仔细观察之后，就会发现它们充满着矛盾，以至于唯有深思才能使我们知道什么是真正可以相信的。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但是，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在我们还不能清楚和正确地说明这些信念是真确的之前，我们对于一切都有理由怀疑。对一切信念都持一种批判怀疑的态度，直到找到无可怀疑的东西为止。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目的是寻求确定的真理，但他采取的是怀疑方法，因为他认为要找出无可怀疑的基础，最佳的策略就是先彻底地怀疑，看看有否可能存在一个不可怀疑的信念，如果有的话，就既能找到确实无疑的基础，又可展示出怀疑论是自我推翻的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这个怀疑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方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法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主要原则是</a:t>
            </a:r>
            <a:r>
              <a:rPr lang="zh-TW" altLang="zh-CN" sz="180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zh-TW" altLang="zh-CN" sz="1800" dirty="0">
                <a:solidFill>
                  <a:srgbClr val="0070C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PMingLiU" panose="02020500000000000000" pitchFamily="18" charset="-120"/>
              </a:rPr>
              <a:t>和我认为显然是错误的东西一样，对于那些不是完全确定无疑的东西也应该不要轻易相信</a:t>
            </a:r>
            <a:r>
              <a:rPr lang="en-US" altLang="zh-CN" sz="1800" dirty="0">
                <a:solidFill>
                  <a:srgbClr val="0070C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zh-TW" altLang="zh-CN" sz="1800" dirty="0">
                <a:solidFill>
                  <a:srgbClr val="0070C0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70C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0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E06E6-C34B-4649-B0AE-DF3CE1EE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95599-E516-47A7-8E94-25BEFA7E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643"/>
            <a:ext cx="8915400" cy="4317689"/>
          </a:xfrm>
        </p:spPr>
        <p:txBody>
          <a:bodyPr/>
          <a:lstStyle/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实用态度与理论态度：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这种态度不同于为求赚钱等的实用态度，例如作投资、治病，就没有百分百保证，而且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人们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为求成功，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也可能会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甘愿冒风险。然而，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如果一个人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的目标在于发现确定无疑的真理，而非实际的目标，那么笛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卡尔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一有怀疑就不轻信的态度，确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实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是有道理的策略，这个我们可以称为理论态度。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我们对一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个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命题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的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真假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(the truth of a statement)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，可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以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有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四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种态度：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A.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相信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它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为真；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B.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相信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它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为假；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C.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相信没有可能确定它的真假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；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不置可否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to suspend judgment，</a:t>
            </a:r>
            <a:r>
              <a:rPr lang="zh-TW" altLang="zh-CN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悬搁判断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）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875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1386A-7A99-4D67-B74C-0C52CD9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3CA0B-D8C8-40D9-B9AC-1D81B51E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2375"/>
            <a:ext cx="8915400" cy="4940377"/>
          </a:xfrm>
        </p:spPr>
        <p:txBody>
          <a:bodyPr/>
          <a:lstStyle/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例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如，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对于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是否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存在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的问题，有下面四种立场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</a:p>
          <a:p>
            <a:pPr marL="400050" lvl="1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有神论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(theist)：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肯定上帝存在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</a:p>
          <a:p>
            <a:pPr marL="400050" lvl="1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2. 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无神论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(atheist)：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否定上帝存在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</a:p>
          <a:p>
            <a:pPr marL="400050" lvl="1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3. 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不可知论者（</a:t>
            </a: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agnostic</a:t>
            </a:r>
            <a:r>
              <a:rPr lang="zh-TW" alt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）：认为我们无法知道上帝是否存在。</a:t>
            </a:r>
            <a:endParaRPr lang="en-US" altLang="zh-CN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4. 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不置可否论者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对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上帝的存在持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不置可否的态度。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对于不确定的信念，既不相信，亦不否定，而是对它们不置可否。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悬搁法使得笛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不会接受不确定的信念。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76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32BE2-8EDC-4E9C-817F-62233DC6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02268-BC95-4DE4-888A-59E880A6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2375"/>
            <a:ext cx="8915400" cy="3777622"/>
          </a:xfrm>
        </p:spPr>
        <p:txBody>
          <a:bodyPr/>
          <a:lstStyle/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笛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卡尔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怎样实施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他的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怀疑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方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法呢？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显然，他不可能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一个一个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信念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去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怀疑，这样会没完没了，因此他提议考察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这些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信念建基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于其上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的基本原则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(the basic principles)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我们的信念建基在什么基本原则之上呢？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试看看我们对身边当下情况的信念，例如我相信面前有一部计算机，这个信念是建基于感觉的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感知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(perceptions of sense)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之上的</a:t>
            </a:r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；我也相信面前坐了一班学生，这也是建立在感知之上的。</a:t>
            </a:r>
            <a:endParaRPr lang="en-US" altLang="zh-TW" sz="1800" dirty="0"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CN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余此类推，有关外在世界的可靠信息也是来自感觉经验的。但是由感觉经验而致的信念，真的确定无疑吗？</a:t>
            </a:r>
            <a:endParaRPr lang="en-US" altLang="zh-CN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56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98094-D7BB-4A2B-A198-F2955B7E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乙、笛卡尔对怀疑论的反驳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A9D09-4DD4-47FC-B5AD-93EFC589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1155"/>
            <a:ext cx="8915400" cy="4951597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二、笛卡尔构想的三个怀疑论证</a:t>
            </a:r>
            <a:endParaRPr lang="en-US" altLang="zh-CN" sz="2000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0" lvl="0" indent="0" fontAlgn="base">
              <a:buNone/>
              <a:tabLst>
                <a:tab pos="228600" algn="l"/>
              </a:tabLs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	 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2.1 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感觉论证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(sense argument)</a:t>
            </a:r>
            <a:r>
              <a:rPr lang="zh-TW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我们一般以眼见为实，信赖我们的感觉经验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但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是，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感觉经验有时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会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欺骗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或误导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我们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，在一些情况下，我们见到的、听到的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其实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是幻觉、错觉</a:t>
            </a:r>
            <a:r>
              <a:rPr lang="zh-TW" altLang="en-US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。</a:t>
            </a:r>
            <a:endParaRPr lang="en-US" altLang="zh-TW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例如：水杯中的筷子，看起来是扭曲的。</a:t>
            </a:r>
            <a:endParaRPr lang="en-US" altLang="zh-TW" sz="1800" kern="1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400050" lvl="1" indent="0" fontAlgn="base">
              <a:buNone/>
            </a:pP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例如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：</a:t>
            </a:r>
            <a:r>
              <a:rPr lang="zh-TW" altLang="en-US" sz="1800" kern="100" dirty="0">
                <a:latin typeface="Times New Roman" panose="02020603050405020304" pitchFamily="18" charset="0"/>
                <a:ea typeface="PMingLiU" panose="02020500000000000000" pitchFamily="18" charset="-120"/>
              </a:rPr>
              <a:t>海市蜃楼。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那么我便有理由怀疑感觉经验的可靠性。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根据怀疑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方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法的原则，我应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悬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搁起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所有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由感觉经验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得来</a:t>
            </a:r>
            <a:r>
              <a:rPr lang="zh-TW" altLang="zh-CN" sz="18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的信念。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fontAlgn="base"/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0286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1395</TotalTime>
  <Words>8143</Words>
  <Application>Microsoft Office PowerPoint</Application>
  <PresentationFormat>宽屏</PresentationFormat>
  <Paragraphs>363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MingLiU</vt:lpstr>
      <vt:lpstr>PMingLiU</vt:lpstr>
      <vt:lpstr>宋体</vt:lpstr>
      <vt:lpstr>Arial</vt:lpstr>
      <vt:lpstr>Century Gothic</vt:lpstr>
      <vt:lpstr>Times New Roman</vt:lpstr>
      <vt:lpstr>Wingdings 3</vt:lpstr>
      <vt:lpstr>丝状</vt:lpstr>
      <vt:lpstr>知识论上的怀疑主义</vt:lpstr>
      <vt:lpstr>甲、问题的提出 </vt:lpstr>
      <vt:lpstr>甲、问题的提出</vt:lpstr>
      <vt:lpstr>甲、问题的提出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乙、笛卡尔对怀疑论的反驳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丙、对上帝存在的证明</vt:lpstr>
      <vt:lpstr>丁、普特南“缸中大脑”的思想实验</vt:lpstr>
      <vt:lpstr>丁、普特南“缸中之脑”的思想实验</vt:lpstr>
      <vt:lpstr>丁、普特南“缸中之脑”的思想实验</vt:lpstr>
      <vt:lpstr>戊、参考及进一步阅读文献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知識論上的懷疑主義</dc:title>
  <dc:creator>Sam</dc:creator>
  <cp:lastModifiedBy>Wai Sang Tang</cp:lastModifiedBy>
  <cp:revision>163</cp:revision>
  <dcterms:created xsi:type="dcterms:W3CDTF">2020-09-29T16:00:21Z</dcterms:created>
  <dcterms:modified xsi:type="dcterms:W3CDTF">2024-09-23T15:40:08Z</dcterms:modified>
</cp:coreProperties>
</file>