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68" r:id="rId2"/>
    <p:sldId id="256" r:id="rId3"/>
    <p:sldId id="259" r:id="rId4"/>
    <p:sldId id="261" r:id="rId5"/>
    <p:sldId id="274" r:id="rId6"/>
    <p:sldId id="275" r:id="rId7"/>
    <p:sldId id="276" r:id="rId8"/>
    <p:sldId id="277" r:id="rId9"/>
    <p:sldId id="278" r:id="rId10"/>
    <p:sldId id="281" r:id="rId11"/>
    <p:sldId id="279"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9AB3"/>
    <a:srgbClr val="607796"/>
    <a:srgbClr val="51657F"/>
    <a:srgbClr val="F09456"/>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89571" autoAdjust="0"/>
  </p:normalViewPr>
  <p:slideViewPr>
    <p:cSldViewPr snapToGrid="0">
      <p:cViewPr varScale="1">
        <p:scale>
          <a:sx n="78" d="100"/>
          <a:sy n="78" d="100"/>
        </p:scale>
        <p:origin x="1008" y="7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D9C4CD-B83D-4C98-8757-C08E276C87BF}" type="doc">
      <dgm:prSet loTypeId="urn:microsoft.com/office/officeart/2005/8/layout/process1" loCatId="process" qsTypeId="urn:microsoft.com/office/officeart/2005/8/quickstyle/simple1" qsCatId="simple" csTypeId="urn:microsoft.com/office/officeart/2005/8/colors/accent1_2" csCatId="accent1" phldr="1"/>
      <dgm:spPr/>
    </dgm:pt>
    <dgm:pt modelId="{C64EAD75-CEF6-4735-AD5F-CD7E0F1B24BA}">
      <dgm:prSet phldrT="[Text]"/>
      <dgm:spPr/>
      <dgm:t>
        <a:bodyPr/>
        <a:lstStyle/>
        <a:p>
          <a:r>
            <a:rPr lang="en-US" dirty="0" smtClean="0"/>
            <a:t>Checking summary of the data </a:t>
          </a:r>
          <a:endParaRPr lang="en-US" dirty="0"/>
        </a:p>
      </dgm:t>
    </dgm:pt>
    <dgm:pt modelId="{45237FD9-430C-4C03-995E-9D0811079496}" type="parTrans" cxnId="{73AFC855-A1F3-4177-9D41-F0E4F6DD725B}">
      <dgm:prSet/>
      <dgm:spPr/>
      <dgm:t>
        <a:bodyPr/>
        <a:lstStyle/>
        <a:p>
          <a:endParaRPr lang="en-US"/>
        </a:p>
      </dgm:t>
    </dgm:pt>
    <dgm:pt modelId="{EE76B21C-8521-4A5E-9A9B-C072A407DCA3}" type="sibTrans" cxnId="{73AFC855-A1F3-4177-9D41-F0E4F6DD725B}">
      <dgm:prSet/>
      <dgm:spPr/>
      <dgm:t>
        <a:bodyPr/>
        <a:lstStyle/>
        <a:p>
          <a:endParaRPr lang="en-US"/>
        </a:p>
      </dgm:t>
    </dgm:pt>
    <dgm:pt modelId="{2486B1BE-4B79-4EF5-8968-60CC6623CCD6}">
      <dgm:prSet phldrT="[Text]"/>
      <dgm:spPr/>
      <dgm:t>
        <a:bodyPr/>
        <a:lstStyle/>
        <a:p>
          <a:r>
            <a:rPr lang="en-US" dirty="0" smtClean="0"/>
            <a:t>Data Sanity check</a:t>
          </a:r>
          <a:endParaRPr lang="en-US" dirty="0"/>
        </a:p>
      </dgm:t>
    </dgm:pt>
    <dgm:pt modelId="{E94F8CD7-B16E-4AFE-91AD-E7CF8BA433E8}" type="parTrans" cxnId="{AA189C30-F591-454A-BD09-1F9F628FCFF1}">
      <dgm:prSet/>
      <dgm:spPr/>
      <dgm:t>
        <a:bodyPr/>
        <a:lstStyle/>
        <a:p>
          <a:endParaRPr lang="en-US"/>
        </a:p>
      </dgm:t>
    </dgm:pt>
    <dgm:pt modelId="{931BB865-7613-476B-8375-87CBC57E67F7}" type="sibTrans" cxnId="{AA189C30-F591-454A-BD09-1F9F628FCFF1}">
      <dgm:prSet/>
      <dgm:spPr/>
      <dgm:t>
        <a:bodyPr/>
        <a:lstStyle/>
        <a:p>
          <a:endParaRPr lang="en-US"/>
        </a:p>
      </dgm:t>
    </dgm:pt>
    <dgm:pt modelId="{5B2D6A2D-8ABC-435D-AFBB-2705FD3C2660}">
      <dgm:prSet phldrT="[Text]"/>
      <dgm:spPr/>
      <dgm:t>
        <a:bodyPr/>
        <a:lstStyle/>
        <a:p>
          <a:r>
            <a:rPr lang="en-US" dirty="0" smtClean="0"/>
            <a:t>Data cleaning and preparation</a:t>
          </a:r>
          <a:endParaRPr lang="en-US" dirty="0"/>
        </a:p>
      </dgm:t>
    </dgm:pt>
    <dgm:pt modelId="{07CC1D33-02F2-48D5-9FB9-6306DAF1A611}" type="parTrans" cxnId="{DBC1A319-EFA6-4E65-A784-38553DA66798}">
      <dgm:prSet/>
      <dgm:spPr/>
      <dgm:t>
        <a:bodyPr/>
        <a:lstStyle/>
        <a:p>
          <a:endParaRPr lang="en-US"/>
        </a:p>
      </dgm:t>
    </dgm:pt>
    <dgm:pt modelId="{839BE6A3-E513-4EB5-AB4F-BF50B6CDCF78}" type="sibTrans" cxnId="{DBC1A319-EFA6-4E65-A784-38553DA66798}">
      <dgm:prSet/>
      <dgm:spPr/>
      <dgm:t>
        <a:bodyPr/>
        <a:lstStyle/>
        <a:p>
          <a:endParaRPr lang="en-US"/>
        </a:p>
      </dgm:t>
    </dgm:pt>
    <dgm:pt modelId="{5B21C2BF-B8FA-4E09-AEE0-A90BF633AACF}">
      <dgm:prSet/>
      <dgm:spPr/>
      <dgm:t>
        <a:bodyPr/>
        <a:lstStyle/>
        <a:p>
          <a:r>
            <a:rPr lang="en-US" dirty="0" smtClean="0"/>
            <a:t>Features visualization with </a:t>
          </a:r>
          <a:r>
            <a:rPr lang="en-US" b="1" dirty="0" smtClean="0"/>
            <a:t>Select</a:t>
          </a:r>
          <a:r>
            <a:rPr lang="en-US" dirty="0" smtClean="0"/>
            <a:t> values</a:t>
          </a:r>
          <a:endParaRPr lang="en-US" dirty="0"/>
        </a:p>
      </dgm:t>
    </dgm:pt>
    <dgm:pt modelId="{80CC1659-8204-4C4F-99D5-B6A922F63F82}" type="parTrans" cxnId="{DBF55432-BF1B-4004-A25C-0088A616D4A6}">
      <dgm:prSet/>
      <dgm:spPr/>
      <dgm:t>
        <a:bodyPr/>
        <a:lstStyle/>
        <a:p>
          <a:endParaRPr lang="en-US"/>
        </a:p>
      </dgm:t>
    </dgm:pt>
    <dgm:pt modelId="{9843CFD3-144F-455F-8667-172DB26FDCF2}" type="sibTrans" cxnId="{DBF55432-BF1B-4004-A25C-0088A616D4A6}">
      <dgm:prSet/>
      <dgm:spPr/>
      <dgm:t>
        <a:bodyPr/>
        <a:lstStyle/>
        <a:p>
          <a:endParaRPr lang="en-US"/>
        </a:p>
      </dgm:t>
    </dgm:pt>
    <dgm:pt modelId="{B2DC595D-B575-4044-8DDD-041B27E04D83}">
      <dgm:prSet/>
      <dgm:spPr/>
      <dgm:t>
        <a:bodyPr/>
        <a:lstStyle/>
        <a:p>
          <a:r>
            <a:rPr lang="en-US" dirty="0" smtClean="0"/>
            <a:t>Visualizing numerical and categorical variables</a:t>
          </a:r>
          <a:endParaRPr lang="en-US" dirty="0"/>
        </a:p>
      </dgm:t>
    </dgm:pt>
    <dgm:pt modelId="{C481BB36-D424-4795-8FC1-524B734DD2C8}" type="parTrans" cxnId="{8AF31977-E8BD-49E8-947E-CD922F2EB27E}">
      <dgm:prSet/>
      <dgm:spPr/>
      <dgm:t>
        <a:bodyPr/>
        <a:lstStyle/>
        <a:p>
          <a:endParaRPr lang="en-US"/>
        </a:p>
      </dgm:t>
    </dgm:pt>
    <dgm:pt modelId="{ECB7B75B-7097-4D6E-A047-8CB38DFA1465}" type="sibTrans" cxnId="{8AF31977-E8BD-49E8-947E-CD922F2EB27E}">
      <dgm:prSet/>
      <dgm:spPr/>
      <dgm:t>
        <a:bodyPr/>
        <a:lstStyle/>
        <a:p>
          <a:endParaRPr lang="en-US"/>
        </a:p>
      </dgm:t>
    </dgm:pt>
    <dgm:pt modelId="{BD7AD4DC-D265-49C7-8A34-904EBAE3BE3E}">
      <dgm:prSet/>
      <dgm:spPr/>
      <dgm:t>
        <a:bodyPr/>
        <a:lstStyle/>
        <a:p>
          <a:r>
            <a:rPr lang="en-US" dirty="0" smtClean="0"/>
            <a:t>Creating features and Dependent data set – dummy variable creation</a:t>
          </a:r>
          <a:endParaRPr lang="en-US" dirty="0"/>
        </a:p>
      </dgm:t>
    </dgm:pt>
    <dgm:pt modelId="{CA7FA4F3-5B95-4178-93E1-6CC57619E2F4}" type="parTrans" cxnId="{9A0E9977-ADC1-4EF3-B92A-FE2BD112F944}">
      <dgm:prSet/>
      <dgm:spPr/>
      <dgm:t>
        <a:bodyPr/>
        <a:lstStyle/>
        <a:p>
          <a:endParaRPr lang="en-US"/>
        </a:p>
      </dgm:t>
    </dgm:pt>
    <dgm:pt modelId="{F6C786B4-930A-4CE9-A23A-A14D91AD5C28}" type="sibTrans" cxnId="{9A0E9977-ADC1-4EF3-B92A-FE2BD112F944}">
      <dgm:prSet/>
      <dgm:spPr/>
      <dgm:t>
        <a:bodyPr/>
        <a:lstStyle/>
        <a:p>
          <a:endParaRPr lang="en-US"/>
        </a:p>
      </dgm:t>
    </dgm:pt>
    <dgm:pt modelId="{787A19DF-3A7F-47CC-80A2-B4C5BA88BE43}">
      <dgm:prSet/>
      <dgm:spPr/>
      <dgm:t>
        <a:bodyPr/>
        <a:lstStyle/>
        <a:p>
          <a:r>
            <a:rPr lang="en-US" dirty="0" smtClean="0"/>
            <a:t>Splitting data into test and train data sets.</a:t>
          </a:r>
          <a:endParaRPr lang="en-US" dirty="0"/>
        </a:p>
      </dgm:t>
    </dgm:pt>
    <dgm:pt modelId="{4EF338D2-64B1-44FD-AC1E-A7F7FB60E2BA}" type="parTrans" cxnId="{A972B28B-D779-4E16-A70E-7C9B6DBF1672}">
      <dgm:prSet/>
      <dgm:spPr/>
      <dgm:t>
        <a:bodyPr/>
        <a:lstStyle/>
        <a:p>
          <a:endParaRPr lang="en-US"/>
        </a:p>
      </dgm:t>
    </dgm:pt>
    <dgm:pt modelId="{7B224712-4F02-4E90-85EF-E2589E2F59C0}" type="sibTrans" cxnId="{A972B28B-D779-4E16-A70E-7C9B6DBF1672}">
      <dgm:prSet/>
      <dgm:spPr/>
      <dgm:t>
        <a:bodyPr/>
        <a:lstStyle/>
        <a:p>
          <a:endParaRPr lang="en-US"/>
        </a:p>
      </dgm:t>
    </dgm:pt>
    <dgm:pt modelId="{537E2AB8-BF1F-4F7D-AB83-CAD89AE1E3ED}">
      <dgm:prSet/>
      <dgm:spPr/>
      <dgm:t>
        <a:bodyPr/>
        <a:lstStyle/>
        <a:p>
          <a:r>
            <a:rPr lang="en-US" dirty="0" smtClean="0"/>
            <a:t>Model Building</a:t>
          </a:r>
          <a:endParaRPr lang="en-US" dirty="0"/>
        </a:p>
      </dgm:t>
    </dgm:pt>
    <dgm:pt modelId="{812EC7AF-61F2-4CB7-A7E4-33BB7ACF1748}" type="parTrans" cxnId="{039803B9-7C14-460D-8D38-821A22FE48AB}">
      <dgm:prSet/>
      <dgm:spPr/>
      <dgm:t>
        <a:bodyPr/>
        <a:lstStyle/>
        <a:p>
          <a:endParaRPr lang="en-US"/>
        </a:p>
      </dgm:t>
    </dgm:pt>
    <dgm:pt modelId="{95804AE7-8CBA-4155-96B5-ACBD03BD43FB}" type="sibTrans" cxnId="{039803B9-7C14-460D-8D38-821A22FE48AB}">
      <dgm:prSet/>
      <dgm:spPr/>
      <dgm:t>
        <a:bodyPr/>
        <a:lstStyle/>
        <a:p>
          <a:endParaRPr lang="en-US"/>
        </a:p>
      </dgm:t>
    </dgm:pt>
    <dgm:pt modelId="{017C199E-1370-4E40-B7DF-4A976166C0A4}">
      <dgm:prSet/>
      <dgm:spPr/>
      <dgm:t>
        <a:bodyPr/>
        <a:lstStyle/>
        <a:p>
          <a:r>
            <a:rPr lang="en-US" dirty="0" smtClean="0"/>
            <a:t>Model Evaluation</a:t>
          </a:r>
          <a:endParaRPr lang="en-US" dirty="0"/>
        </a:p>
      </dgm:t>
    </dgm:pt>
    <dgm:pt modelId="{1325DE4F-16BB-48A5-AAA3-260372C8D56F}" type="parTrans" cxnId="{8091EBEC-762D-4B4E-A355-8AD51DF3D874}">
      <dgm:prSet/>
      <dgm:spPr/>
      <dgm:t>
        <a:bodyPr/>
        <a:lstStyle/>
        <a:p>
          <a:endParaRPr lang="en-US"/>
        </a:p>
      </dgm:t>
    </dgm:pt>
    <dgm:pt modelId="{6F65000D-B026-480F-9262-A2F9E25285D8}" type="sibTrans" cxnId="{8091EBEC-762D-4B4E-A355-8AD51DF3D874}">
      <dgm:prSet/>
      <dgm:spPr/>
      <dgm:t>
        <a:bodyPr/>
        <a:lstStyle/>
        <a:p>
          <a:endParaRPr lang="en-US"/>
        </a:p>
      </dgm:t>
    </dgm:pt>
    <dgm:pt modelId="{FE66C66C-A546-43E5-985A-701128296510}">
      <dgm:prSet/>
      <dgm:spPr/>
      <dgm:t>
        <a:bodyPr/>
        <a:lstStyle/>
        <a:p>
          <a:r>
            <a:rPr lang="en-US" dirty="0" smtClean="0"/>
            <a:t>Making predictions on the test data set</a:t>
          </a:r>
          <a:endParaRPr lang="en-US" dirty="0"/>
        </a:p>
      </dgm:t>
    </dgm:pt>
    <dgm:pt modelId="{8F0C5DC5-5F25-4A81-BB03-7531364B78C9}" type="parTrans" cxnId="{D9ECB385-7A47-449E-8186-7F150B8D118B}">
      <dgm:prSet/>
      <dgm:spPr/>
      <dgm:t>
        <a:bodyPr/>
        <a:lstStyle/>
        <a:p>
          <a:endParaRPr lang="en-US"/>
        </a:p>
      </dgm:t>
    </dgm:pt>
    <dgm:pt modelId="{2370668F-488D-427B-8196-6567C9DBFCA7}" type="sibTrans" cxnId="{D9ECB385-7A47-449E-8186-7F150B8D118B}">
      <dgm:prSet/>
      <dgm:spPr/>
      <dgm:t>
        <a:bodyPr/>
        <a:lstStyle/>
        <a:p>
          <a:endParaRPr lang="en-US"/>
        </a:p>
      </dgm:t>
    </dgm:pt>
    <dgm:pt modelId="{99A60A37-4A5F-42F2-ACA3-753AA01C3319}" type="pres">
      <dgm:prSet presAssocID="{B8D9C4CD-B83D-4C98-8757-C08E276C87BF}" presName="Name0" presStyleCnt="0">
        <dgm:presLayoutVars>
          <dgm:dir/>
          <dgm:resizeHandles val="exact"/>
        </dgm:presLayoutVars>
      </dgm:prSet>
      <dgm:spPr/>
    </dgm:pt>
    <dgm:pt modelId="{69DA1A82-E664-4292-B17B-411FBF61076C}" type="pres">
      <dgm:prSet presAssocID="{C64EAD75-CEF6-4735-AD5F-CD7E0F1B24BA}" presName="node" presStyleLbl="node1" presStyleIdx="0" presStyleCnt="10" custScaleX="103920" custScaleY="100469">
        <dgm:presLayoutVars>
          <dgm:bulletEnabled val="1"/>
        </dgm:presLayoutVars>
      </dgm:prSet>
      <dgm:spPr/>
      <dgm:t>
        <a:bodyPr/>
        <a:lstStyle/>
        <a:p>
          <a:endParaRPr lang="en-US"/>
        </a:p>
      </dgm:t>
    </dgm:pt>
    <dgm:pt modelId="{92E7006B-A5F3-4F12-818B-10DE9E817409}" type="pres">
      <dgm:prSet presAssocID="{EE76B21C-8521-4A5E-9A9B-C072A407DCA3}" presName="sibTrans" presStyleLbl="sibTrans2D1" presStyleIdx="0" presStyleCnt="9"/>
      <dgm:spPr/>
      <dgm:t>
        <a:bodyPr/>
        <a:lstStyle/>
        <a:p>
          <a:endParaRPr lang="en-US"/>
        </a:p>
      </dgm:t>
    </dgm:pt>
    <dgm:pt modelId="{84F66179-11A5-4C39-95C0-83EEB0C7CCE5}" type="pres">
      <dgm:prSet presAssocID="{EE76B21C-8521-4A5E-9A9B-C072A407DCA3}" presName="connectorText" presStyleLbl="sibTrans2D1" presStyleIdx="0" presStyleCnt="9"/>
      <dgm:spPr/>
      <dgm:t>
        <a:bodyPr/>
        <a:lstStyle/>
        <a:p>
          <a:endParaRPr lang="en-US"/>
        </a:p>
      </dgm:t>
    </dgm:pt>
    <dgm:pt modelId="{B5EC6919-A3AF-4B8C-AA56-5A9B84DA0410}" type="pres">
      <dgm:prSet presAssocID="{2486B1BE-4B79-4EF5-8968-60CC6623CCD6}" presName="node" presStyleLbl="node1" presStyleIdx="1" presStyleCnt="10">
        <dgm:presLayoutVars>
          <dgm:bulletEnabled val="1"/>
        </dgm:presLayoutVars>
      </dgm:prSet>
      <dgm:spPr/>
      <dgm:t>
        <a:bodyPr/>
        <a:lstStyle/>
        <a:p>
          <a:endParaRPr lang="en-US"/>
        </a:p>
      </dgm:t>
    </dgm:pt>
    <dgm:pt modelId="{1F0861D0-FE45-460A-B2D2-8D9E19F2055B}" type="pres">
      <dgm:prSet presAssocID="{931BB865-7613-476B-8375-87CBC57E67F7}" presName="sibTrans" presStyleLbl="sibTrans2D1" presStyleIdx="1" presStyleCnt="9"/>
      <dgm:spPr/>
      <dgm:t>
        <a:bodyPr/>
        <a:lstStyle/>
        <a:p>
          <a:endParaRPr lang="en-US"/>
        </a:p>
      </dgm:t>
    </dgm:pt>
    <dgm:pt modelId="{E9C42A28-C9E6-433F-9900-17A58C8EC12D}" type="pres">
      <dgm:prSet presAssocID="{931BB865-7613-476B-8375-87CBC57E67F7}" presName="connectorText" presStyleLbl="sibTrans2D1" presStyleIdx="1" presStyleCnt="9"/>
      <dgm:spPr/>
      <dgm:t>
        <a:bodyPr/>
        <a:lstStyle/>
        <a:p>
          <a:endParaRPr lang="en-US"/>
        </a:p>
      </dgm:t>
    </dgm:pt>
    <dgm:pt modelId="{C3E4C22B-115F-4DA9-A2B2-6BF4A8A25AA3}" type="pres">
      <dgm:prSet presAssocID="{5B2D6A2D-8ABC-435D-AFBB-2705FD3C2660}" presName="node" presStyleLbl="node1" presStyleIdx="2" presStyleCnt="10">
        <dgm:presLayoutVars>
          <dgm:bulletEnabled val="1"/>
        </dgm:presLayoutVars>
      </dgm:prSet>
      <dgm:spPr/>
      <dgm:t>
        <a:bodyPr/>
        <a:lstStyle/>
        <a:p>
          <a:endParaRPr lang="en-US"/>
        </a:p>
      </dgm:t>
    </dgm:pt>
    <dgm:pt modelId="{5707A371-E8C6-4005-9724-2B33C3E7E512}" type="pres">
      <dgm:prSet presAssocID="{839BE6A3-E513-4EB5-AB4F-BF50B6CDCF78}" presName="sibTrans" presStyleLbl="sibTrans2D1" presStyleIdx="2" presStyleCnt="9"/>
      <dgm:spPr/>
      <dgm:t>
        <a:bodyPr/>
        <a:lstStyle/>
        <a:p>
          <a:endParaRPr lang="en-US"/>
        </a:p>
      </dgm:t>
    </dgm:pt>
    <dgm:pt modelId="{46486406-827E-4E55-AC02-D10AA267A34C}" type="pres">
      <dgm:prSet presAssocID="{839BE6A3-E513-4EB5-AB4F-BF50B6CDCF78}" presName="connectorText" presStyleLbl="sibTrans2D1" presStyleIdx="2" presStyleCnt="9"/>
      <dgm:spPr/>
      <dgm:t>
        <a:bodyPr/>
        <a:lstStyle/>
        <a:p>
          <a:endParaRPr lang="en-US"/>
        </a:p>
      </dgm:t>
    </dgm:pt>
    <dgm:pt modelId="{84F752DD-9F66-4206-9107-A5F06FD76E62}" type="pres">
      <dgm:prSet presAssocID="{5B21C2BF-B8FA-4E09-AEE0-A90BF633AACF}" presName="node" presStyleLbl="node1" presStyleIdx="3" presStyleCnt="10">
        <dgm:presLayoutVars>
          <dgm:bulletEnabled val="1"/>
        </dgm:presLayoutVars>
      </dgm:prSet>
      <dgm:spPr/>
      <dgm:t>
        <a:bodyPr/>
        <a:lstStyle/>
        <a:p>
          <a:endParaRPr lang="en-US"/>
        </a:p>
      </dgm:t>
    </dgm:pt>
    <dgm:pt modelId="{0BA67E42-5349-4604-9B7C-D2411649C0A4}" type="pres">
      <dgm:prSet presAssocID="{9843CFD3-144F-455F-8667-172DB26FDCF2}" presName="sibTrans" presStyleLbl="sibTrans2D1" presStyleIdx="3" presStyleCnt="9"/>
      <dgm:spPr/>
      <dgm:t>
        <a:bodyPr/>
        <a:lstStyle/>
        <a:p>
          <a:endParaRPr lang="en-US"/>
        </a:p>
      </dgm:t>
    </dgm:pt>
    <dgm:pt modelId="{F1E0323B-85C6-485D-8A7A-D6F2275BCD59}" type="pres">
      <dgm:prSet presAssocID="{9843CFD3-144F-455F-8667-172DB26FDCF2}" presName="connectorText" presStyleLbl="sibTrans2D1" presStyleIdx="3" presStyleCnt="9"/>
      <dgm:spPr/>
      <dgm:t>
        <a:bodyPr/>
        <a:lstStyle/>
        <a:p>
          <a:endParaRPr lang="en-US"/>
        </a:p>
      </dgm:t>
    </dgm:pt>
    <dgm:pt modelId="{5E84A734-46DA-44BA-ABB5-3B22480B3715}" type="pres">
      <dgm:prSet presAssocID="{B2DC595D-B575-4044-8DDD-041B27E04D83}" presName="node" presStyleLbl="node1" presStyleIdx="4" presStyleCnt="10">
        <dgm:presLayoutVars>
          <dgm:bulletEnabled val="1"/>
        </dgm:presLayoutVars>
      </dgm:prSet>
      <dgm:spPr/>
      <dgm:t>
        <a:bodyPr/>
        <a:lstStyle/>
        <a:p>
          <a:endParaRPr lang="en-US"/>
        </a:p>
      </dgm:t>
    </dgm:pt>
    <dgm:pt modelId="{96326BAC-6639-482A-9C82-E73FAD18EF10}" type="pres">
      <dgm:prSet presAssocID="{ECB7B75B-7097-4D6E-A047-8CB38DFA1465}" presName="sibTrans" presStyleLbl="sibTrans2D1" presStyleIdx="4" presStyleCnt="9"/>
      <dgm:spPr/>
      <dgm:t>
        <a:bodyPr/>
        <a:lstStyle/>
        <a:p>
          <a:endParaRPr lang="en-US"/>
        </a:p>
      </dgm:t>
    </dgm:pt>
    <dgm:pt modelId="{BE2EC3D9-1EC2-45AC-A110-751A4953672D}" type="pres">
      <dgm:prSet presAssocID="{ECB7B75B-7097-4D6E-A047-8CB38DFA1465}" presName="connectorText" presStyleLbl="sibTrans2D1" presStyleIdx="4" presStyleCnt="9"/>
      <dgm:spPr/>
      <dgm:t>
        <a:bodyPr/>
        <a:lstStyle/>
        <a:p>
          <a:endParaRPr lang="en-US"/>
        </a:p>
      </dgm:t>
    </dgm:pt>
    <dgm:pt modelId="{6F8206ED-9B14-45ED-B411-F48BF0534C3B}" type="pres">
      <dgm:prSet presAssocID="{BD7AD4DC-D265-49C7-8A34-904EBAE3BE3E}" presName="node" presStyleLbl="node1" presStyleIdx="5" presStyleCnt="10">
        <dgm:presLayoutVars>
          <dgm:bulletEnabled val="1"/>
        </dgm:presLayoutVars>
      </dgm:prSet>
      <dgm:spPr/>
      <dgm:t>
        <a:bodyPr/>
        <a:lstStyle/>
        <a:p>
          <a:endParaRPr lang="en-US"/>
        </a:p>
      </dgm:t>
    </dgm:pt>
    <dgm:pt modelId="{586D73C3-45A1-4096-8353-36ACA0CDE6BC}" type="pres">
      <dgm:prSet presAssocID="{F6C786B4-930A-4CE9-A23A-A14D91AD5C28}" presName="sibTrans" presStyleLbl="sibTrans2D1" presStyleIdx="5" presStyleCnt="9"/>
      <dgm:spPr/>
      <dgm:t>
        <a:bodyPr/>
        <a:lstStyle/>
        <a:p>
          <a:endParaRPr lang="en-US"/>
        </a:p>
      </dgm:t>
    </dgm:pt>
    <dgm:pt modelId="{0747B6F5-BDEB-41F3-89F8-26219114A536}" type="pres">
      <dgm:prSet presAssocID="{F6C786B4-930A-4CE9-A23A-A14D91AD5C28}" presName="connectorText" presStyleLbl="sibTrans2D1" presStyleIdx="5" presStyleCnt="9"/>
      <dgm:spPr/>
      <dgm:t>
        <a:bodyPr/>
        <a:lstStyle/>
        <a:p>
          <a:endParaRPr lang="en-US"/>
        </a:p>
      </dgm:t>
    </dgm:pt>
    <dgm:pt modelId="{C4B9F7C2-1073-4A79-80ED-D3314699BFCC}" type="pres">
      <dgm:prSet presAssocID="{787A19DF-3A7F-47CC-80A2-B4C5BA88BE43}" presName="node" presStyleLbl="node1" presStyleIdx="6" presStyleCnt="10">
        <dgm:presLayoutVars>
          <dgm:bulletEnabled val="1"/>
        </dgm:presLayoutVars>
      </dgm:prSet>
      <dgm:spPr/>
      <dgm:t>
        <a:bodyPr/>
        <a:lstStyle/>
        <a:p>
          <a:endParaRPr lang="en-US"/>
        </a:p>
      </dgm:t>
    </dgm:pt>
    <dgm:pt modelId="{537A9C73-67D5-4699-8BCB-93284638FB86}" type="pres">
      <dgm:prSet presAssocID="{7B224712-4F02-4E90-85EF-E2589E2F59C0}" presName="sibTrans" presStyleLbl="sibTrans2D1" presStyleIdx="6" presStyleCnt="9"/>
      <dgm:spPr/>
      <dgm:t>
        <a:bodyPr/>
        <a:lstStyle/>
        <a:p>
          <a:endParaRPr lang="en-US"/>
        </a:p>
      </dgm:t>
    </dgm:pt>
    <dgm:pt modelId="{D9ADF80D-7628-44B0-8A82-A77E2345FAC7}" type="pres">
      <dgm:prSet presAssocID="{7B224712-4F02-4E90-85EF-E2589E2F59C0}" presName="connectorText" presStyleLbl="sibTrans2D1" presStyleIdx="6" presStyleCnt="9"/>
      <dgm:spPr/>
      <dgm:t>
        <a:bodyPr/>
        <a:lstStyle/>
        <a:p>
          <a:endParaRPr lang="en-US"/>
        </a:p>
      </dgm:t>
    </dgm:pt>
    <dgm:pt modelId="{3AF988EA-2F49-4CA4-9A7A-B81DAE2E677C}" type="pres">
      <dgm:prSet presAssocID="{537E2AB8-BF1F-4F7D-AB83-CAD89AE1E3ED}" presName="node" presStyleLbl="node1" presStyleIdx="7" presStyleCnt="10">
        <dgm:presLayoutVars>
          <dgm:bulletEnabled val="1"/>
        </dgm:presLayoutVars>
      </dgm:prSet>
      <dgm:spPr/>
      <dgm:t>
        <a:bodyPr/>
        <a:lstStyle/>
        <a:p>
          <a:endParaRPr lang="en-US"/>
        </a:p>
      </dgm:t>
    </dgm:pt>
    <dgm:pt modelId="{0E276B70-368B-4143-B5E3-D005E26CB017}" type="pres">
      <dgm:prSet presAssocID="{95804AE7-8CBA-4155-96B5-ACBD03BD43FB}" presName="sibTrans" presStyleLbl="sibTrans2D1" presStyleIdx="7" presStyleCnt="9"/>
      <dgm:spPr/>
      <dgm:t>
        <a:bodyPr/>
        <a:lstStyle/>
        <a:p>
          <a:endParaRPr lang="en-US"/>
        </a:p>
      </dgm:t>
    </dgm:pt>
    <dgm:pt modelId="{5516CA40-5D24-439B-900E-A8D087F5B7F0}" type="pres">
      <dgm:prSet presAssocID="{95804AE7-8CBA-4155-96B5-ACBD03BD43FB}" presName="connectorText" presStyleLbl="sibTrans2D1" presStyleIdx="7" presStyleCnt="9"/>
      <dgm:spPr/>
      <dgm:t>
        <a:bodyPr/>
        <a:lstStyle/>
        <a:p>
          <a:endParaRPr lang="en-US"/>
        </a:p>
      </dgm:t>
    </dgm:pt>
    <dgm:pt modelId="{040E98ED-1F12-4085-B1DD-649D785B85E2}" type="pres">
      <dgm:prSet presAssocID="{017C199E-1370-4E40-B7DF-4A976166C0A4}" presName="node" presStyleLbl="node1" presStyleIdx="8" presStyleCnt="10">
        <dgm:presLayoutVars>
          <dgm:bulletEnabled val="1"/>
        </dgm:presLayoutVars>
      </dgm:prSet>
      <dgm:spPr/>
      <dgm:t>
        <a:bodyPr/>
        <a:lstStyle/>
        <a:p>
          <a:endParaRPr lang="en-US"/>
        </a:p>
      </dgm:t>
    </dgm:pt>
    <dgm:pt modelId="{19FA85FE-1AA9-431A-89AA-8C10EE969882}" type="pres">
      <dgm:prSet presAssocID="{6F65000D-B026-480F-9262-A2F9E25285D8}" presName="sibTrans" presStyleLbl="sibTrans2D1" presStyleIdx="8" presStyleCnt="9"/>
      <dgm:spPr/>
      <dgm:t>
        <a:bodyPr/>
        <a:lstStyle/>
        <a:p>
          <a:endParaRPr lang="en-US"/>
        </a:p>
      </dgm:t>
    </dgm:pt>
    <dgm:pt modelId="{7E51C4B8-D54A-44D2-BC2D-86A798EB6C27}" type="pres">
      <dgm:prSet presAssocID="{6F65000D-B026-480F-9262-A2F9E25285D8}" presName="connectorText" presStyleLbl="sibTrans2D1" presStyleIdx="8" presStyleCnt="9"/>
      <dgm:spPr/>
      <dgm:t>
        <a:bodyPr/>
        <a:lstStyle/>
        <a:p>
          <a:endParaRPr lang="en-US"/>
        </a:p>
      </dgm:t>
    </dgm:pt>
    <dgm:pt modelId="{84BABC0B-9800-44C9-8BC6-D3D12485BE29}" type="pres">
      <dgm:prSet presAssocID="{FE66C66C-A546-43E5-985A-701128296510}" presName="node" presStyleLbl="node1" presStyleIdx="9" presStyleCnt="10">
        <dgm:presLayoutVars>
          <dgm:bulletEnabled val="1"/>
        </dgm:presLayoutVars>
      </dgm:prSet>
      <dgm:spPr/>
      <dgm:t>
        <a:bodyPr/>
        <a:lstStyle/>
        <a:p>
          <a:endParaRPr lang="en-US"/>
        </a:p>
      </dgm:t>
    </dgm:pt>
  </dgm:ptLst>
  <dgm:cxnLst>
    <dgm:cxn modelId="{AA189C30-F591-454A-BD09-1F9F628FCFF1}" srcId="{B8D9C4CD-B83D-4C98-8757-C08E276C87BF}" destId="{2486B1BE-4B79-4EF5-8968-60CC6623CCD6}" srcOrd="1" destOrd="0" parTransId="{E94F8CD7-B16E-4AFE-91AD-E7CF8BA433E8}" sibTransId="{931BB865-7613-476B-8375-87CBC57E67F7}"/>
    <dgm:cxn modelId="{4AC84E89-5CD7-46F7-95AC-7D28D67A9496}" type="presOf" srcId="{7B224712-4F02-4E90-85EF-E2589E2F59C0}" destId="{537A9C73-67D5-4699-8BCB-93284638FB86}" srcOrd="0" destOrd="0" presId="urn:microsoft.com/office/officeart/2005/8/layout/process1"/>
    <dgm:cxn modelId="{552A2FF2-C2D9-49CB-A872-1F305482249B}" type="presOf" srcId="{537E2AB8-BF1F-4F7D-AB83-CAD89AE1E3ED}" destId="{3AF988EA-2F49-4CA4-9A7A-B81DAE2E677C}" srcOrd="0" destOrd="0" presId="urn:microsoft.com/office/officeart/2005/8/layout/process1"/>
    <dgm:cxn modelId="{2B9CFE28-5E65-4C2B-B2AD-4A408E378326}" type="presOf" srcId="{5B2D6A2D-8ABC-435D-AFBB-2705FD3C2660}" destId="{C3E4C22B-115F-4DA9-A2B2-6BF4A8A25AA3}" srcOrd="0" destOrd="0" presId="urn:microsoft.com/office/officeart/2005/8/layout/process1"/>
    <dgm:cxn modelId="{DBC1A319-EFA6-4E65-A784-38553DA66798}" srcId="{B8D9C4CD-B83D-4C98-8757-C08E276C87BF}" destId="{5B2D6A2D-8ABC-435D-AFBB-2705FD3C2660}" srcOrd="2" destOrd="0" parTransId="{07CC1D33-02F2-48D5-9FB9-6306DAF1A611}" sibTransId="{839BE6A3-E513-4EB5-AB4F-BF50B6CDCF78}"/>
    <dgm:cxn modelId="{E80A2FC2-DB17-4130-BF1F-8710C6EF48EB}" type="presOf" srcId="{BD7AD4DC-D265-49C7-8A34-904EBAE3BE3E}" destId="{6F8206ED-9B14-45ED-B411-F48BF0534C3B}" srcOrd="0" destOrd="0" presId="urn:microsoft.com/office/officeart/2005/8/layout/process1"/>
    <dgm:cxn modelId="{B55E4A23-FA0E-4B2A-AAC7-F6D079213151}" type="presOf" srcId="{95804AE7-8CBA-4155-96B5-ACBD03BD43FB}" destId="{5516CA40-5D24-439B-900E-A8D087F5B7F0}" srcOrd="1" destOrd="0" presId="urn:microsoft.com/office/officeart/2005/8/layout/process1"/>
    <dgm:cxn modelId="{7E82B0E5-BFE1-4539-BE16-D843A9F45C68}" type="presOf" srcId="{F6C786B4-930A-4CE9-A23A-A14D91AD5C28}" destId="{586D73C3-45A1-4096-8353-36ACA0CDE6BC}" srcOrd="0" destOrd="0" presId="urn:microsoft.com/office/officeart/2005/8/layout/process1"/>
    <dgm:cxn modelId="{039803B9-7C14-460D-8D38-821A22FE48AB}" srcId="{B8D9C4CD-B83D-4C98-8757-C08E276C87BF}" destId="{537E2AB8-BF1F-4F7D-AB83-CAD89AE1E3ED}" srcOrd="7" destOrd="0" parTransId="{812EC7AF-61F2-4CB7-A7E4-33BB7ACF1748}" sibTransId="{95804AE7-8CBA-4155-96B5-ACBD03BD43FB}"/>
    <dgm:cxn modelId="{83317FEC-B139-4F9A-BC42-62C722EDBE15}" type="presOf" srcId="{7B224712-4F02-4E90-85EF-E2589E2F59C0}" destId="{D9ADF80D-7628-44B0-8A82-A77E2345FAC7}" srcOrd="1" destOrd="0" presId="urn:microsoft.com/office/officeart/2005/8/layout/process1"/>
    <dgm:cxn modelId="{8091EBEC-762D-4B4E-A355-8AD51DF3D874}" srcId="{B8D9C4CD-B83D-4C98-8757-C08E276C87BF}" destId="{017C199E-1370-4E40-B7DF-4A976166C0A4}" srcOrd="8" destOrd="0" parTransId="{1325DE4F-16BB-48A5-AAA3-260372C8D56F}" sibTransId="{6F65000D-B026-480F-9262-A2F9E25285D8}"/>
    <dgm:cxn modelId="{989167BD-3131-447F-8515-DFC35083EAC1}" type="presOf" srcId="{95804AE7-8CBA-4155-96B5-ACBD03BD43FB}" destId="{0E276B70-368B-4143-B5E3-D005E26CB017}" srcOrd="0" destOrd="0" presId="urn:microsoft.com/office/officeart/2005/8/layout/process1"/>
    <dgm:cxn modelId="{C2FFD598-578A-4608-9448-16AAC392BB2D}" type="presOf" srcId="{2486B1BE-4B79-4EF5-8968-60CC6623CCD6}" destId="{B5EC6919-A3AF-4B8C-AA56-5A9B84DA0410}" srcOrd="0" destOrd="0" presId="urn:microsoft.com/office/officeart/2005/8/layout/process1"/>
    <dgm:cxn modelId="{65CE4ED4-F1BD-460B-987A-5C677A759E98}" type="presOf" srcId="{6F65000D-B026-480F-9262-A2F9E25285D8}" destId="{7E51C4B8-D54A-44D2-BC2D-86A798EB6C27}" srcOrd="1" destOrd="0" presId="urn:microsoft.com/office/officeart/2005/8/layout/process1"/>
    <dgm:cxn modelId="{EF91C4F3-8ADF-4274-81A3-A5D931CC1D54}" type="presOf" srcId="{F6C786B4-930A-4CE9-A23A-A14D91AD5C28}" destId="{0747B6F5-BDEB-41F3-89F8-26219114A536}" srcOrd="1" destOrd="0" presId="urn:microsoft.com/office/officeart/2005/8/layout/process1"/>
    <dgm:cxn modelId="{D9ECB385-7A47-449E-8186-7F150B8D118B}" srcId="{B8D9C4CD-B83D-4C98-8757-C08E276C87BF}" destId="{FE66C66C-A546-43E5-985A-701128296510}" srcOrd="9" destOrd="0" parTransId="{8F0C5DC5-5F25-4A81-BB03-7531364B78C9}" sibTransId="{2370668F-488D-427B-8196-6567C9DBFCA7}"/>
    <dgm:cxn modelId="{7379D6CB-8BC9-49E5-952C-C296DDF48406}" type="presOf" srcId="{EE76B21C-8521-4A5E-9A9B-C072A407DCA3}" destId="{92E7006B-A5F3-4F12-818B-10DE9E817409}" srcOrd="0" destOrd="0" presId="urn:microsoft.com/office/officeart/2005/8/layout/process1"/>
    <dgm:cxn modelId="{0B3AEC10-7703-4C88-826D-0E1C9947F0DC}" type="presOf" srcId="{6F65000D-B026-480F-9262-A2F9E25285D8}" destId="{19FA85FE-1AA9-431A-89AA-8C10EE969882}" srcOrd="0" destOrd="0" presId="urn:microsoft.com/office/officeart/2005/8/layout/process1"/>
    <dgm:cxn modelId="{C49DE12A-3E2D-4786-8ED9-CA39FEF9C776}" type="presOf" srcId="{5B21C2BF-B8FA-4E09-AEE0-A90BF633AACF}" destId="{84F752DD-9F66-4206-9107-A5F06FD76E62}" srcOrd="0" destOrd="0" presId="urn:microsoft.com/office/officeart/2005/8/layout/process1"/>
    <dgm:cxn modelId="{4188D346-C661-4B32-A735-EB82C12138F7}" type="presOf" srcId="{787A19DF-3A7F-47CC-80A2-B4C5BA88BE43}" destId="{C4B9F7C2-1073-4A79-80ED-D3314699BFCC}" srcOrd="0" destOrd="0" presId="urn:microsoft.com/office/officeart/2005/8/layout/process1"/>
    <dgm:cxn modelId="{A972B28B-D779-4E16-A70E-7C9B6DBF1672}" srcId="{B8D9C4CD-B83D-4C98-8757-C08E276C87BF}" destId="{787A19DF-3A7F-47CC-80A2-B4C5BA88BE43}" srcOrd="6" destOrd="0" parTransId="{4EF338D2-64B1-44FD-AC1E-A7F7FB60E2BA}" sibTransId="{7B224712-4F02-4E90-85EF-E2589E2F59C0}"/>
    <dgm:cxn modelId="{73AFC855-A1F3-4177-9D41-F0E4F6DD725B}" srcId="{B8D9C4CD-B83D-4C98-8757-C08E276C87BF}" destId="{C64EAD75-CEF6-4735-AD5F-CD7E0F1B24BA}" srcOrd="0" destOrd="0" parTransId="{45237FD9-430C-4C03-995E-9D0811079496}" sibTransId="{EE76B21C-8521-4A5E-9A9B-C072A407DCA3}"/>
    <dgm:cxn modelId="{C6BEB295-DDEC-4FA7-A250-31936B88F85E}" type="presOf" srcId="{B2DC595D-B575-4044-8DDD-041B27E04D83}" destId="{5E84A734-46DA-44BA-ABB5-3B22480B3715}" srcOrd="0" destOrd="0" presId="urn:microsoft.com/office/officeart/2005/8/layout/process1"/>
    <dgm:cxn modelId="{D35D775E-0FCC-41E7-9C87-0A50BD66168A}" type="presOf" srcId="{C64EAD75-CEF6-4735-AD5F-CD7E0F1B24BA}" destId="{69DA1A82-E664-4292-B17B-411FBF61076C}" srcOrd="0" destOrd="0" presId="urn:microsoft.com/office/officeart/2005/8/layout/process1"/>
    <dgm:cxn modelId="{9835215E-C7E1-40BA-9960-A47870F436FF}" type="presOf" srcId="{EE76B21C-8521-4A5E-9A9B-C072A407DCA3}" destId="{84F66179-11A5-4C39-95C0-83EEB0C7CCE5}" srcOrd="1" destOrd="0" presId="urn:microsoft.com/office/officeart/2005/8/layout/process1"/>
    <dgm:cxn modelId="{9A0E9977-ADC1-4EF3-B92A-FE2BD112F944}" srcId="{B8D9C4CD-B83D-4C98-8757-C08E276C87BF}" destId="{BD7AD4DC-D265-49C7-8A34-904EBAE3BE3E}" srcOrd="5" destOrd="0" parTransId="{CA7FA4F3-5B95-4178-93E1-6CC57619E2F4}" sibTransId="{F6C786B4-930A-4CE9-A23A-A14D91AD5C28}"/>
    <dgm:cxn modelId="{9E39E21C-8956-41C5-8C13-ABDE6B71DE82}" type="presOf" srcId="{ECB7B75B-7097-4D6E-A047-8CB38DFA1465}" destId="{96326BAC-6639-482A-9C82-E73FAD18EF10}" srcOrd="0" destOrd="0" presId="urn:microsoft.com/office/officeart/2005/8/layout/process1"/>
    <dgm:cxn modelId="{8AF31977-E8BD-49E8-947E-CD922F2EB27E}" srcId="{B8D9C4CD-B83D-4C98-8757-C08E276C87BF}" destId="{B2DC595D-B575-4044-8DDD-041B27E04D83}" srcOrd="4" destOrd="0" parTransId="{C481BB36-D424-4795-8FC1-524B734DD2C8}" sibTransId="{ECB7B75B-7097-4D6E-A047-8CB38DFA1465}"/>
    <dgm:cxn modelId="{DBF55432-BF1B-4004-A25C-0088A616D4A6}" srcId="{B8D9C4CD-B83D-4C98-8757-C08E276C87BF}" destId="{5B21C2BF-B8FA-4E09-AEE0-A90BF633AACF}" srcOrd="3" destOrd="0" parTransId="{80CC1659-8204-4C4F-99D5-B6A922F63F82}" sibTransId="{9843CFD3-144F-455F-8667-172DB26FDCF2}"/>
    <dgm:cxn modelId="{1F3F2A65-7135-4B40-9473-909A80597F7A}" type="presOf" srcId="{931BB865-7613-476B-8375-87CBC57E67F7}" destId="{E9C42A28-C9E6-433F-9900-17A58C8EC12D}" srcOrd="1" destOrd="0" presId="urn:microsoft.com/office/officeart/2005/8/layout/process1"/>
    <dgm:cxn modelId="{F489FDFB-55FC-49C3-846F-14046028D40F}" type="presOf" srcId="{9843CFD3-144F-455F-8667-172DB26FDCF2}" destId="{0BA67E42-5349-4604-9B7C-D2411649C0A4}" srcOrd="0" destOrd="0" presId="urn:microsoft.com/office/officeart/2005/8/layout/process1"/>
    <dgm:cxn modelId="{1571EB2C-4107-49EA-9867-0F0F817726C2}" type="presOf" srcId="{017C199E-1370-4E40-B7DF-4A976166C0A4}" destId="{040E98ED-1F12-4085-B1DD-649D785B85E2}" srcOrd="0" destOrd="0" presId="urn:microsoft.com/office/officeart/2005/8/layout/process1"/>
    <dgm:cxn modelId="{972097C6-CD0E-47ED-984A-86E04E0C198E}" type="presOf" srcId="{839BE6A3-E513-4EB5-AB4F-BF50B6CDCF78}" destId="{5707A371-E8C6-4005-9724-2B33C3E7E512}" srcOrd="0" destOrd="0" presId="urn:microsoft.com/office/officeart/2005/8/layout/process1"/>
    <dgm:cxn modelId="{55067181-01A9-4B3A-8E7B-575CBA9FD905}" type="presOf" srcId="{FE66C66C-A546-43E5-985A-701128296510}" destId="{84BABC0B-9800-44C9-8BC6-D3D12485BE29}" srcOrd="0" destOrd="0" presId="urn:microsoft.com/office/officeart/2005/8/layout/process1"/>
    <dgm:cxn modelId="{D16262C2-F667-428A-9CE7-7855923F9C9E}" type="presOf" srcId="{839BE6A3-E513-4EB5-AB4F-BF50B6CDCF78}" destId="{46486406-827E-4E55-AC02-D10AA267A34C}" srcOrd="1" destOrd="0" presId="urn:microsoft.com/office/officeart/2005/8/layout/process1"/>
    <dgm:cxn modelId="{2C9B6678-3E4E-45A3-A2E7-F26725E0F0A6}" type="presOf" srcId="{9843CFD3-144F-455F-8667-172DB26FDCF2}" destId="{F1E0323B-85C6-485D-8A7A-D6F2275BCD59}" srcOrd="1" destOrd="0" presId="urn:microsoft.com/office/officeart/2005/8/layout/process1"/>
    <dgm:cxn modelId="{18F92CE3-45B3-48E7-A398-ADC5D185909D}" type="presOf" srcId="{931BB865-7613-476B-8375-87CBC57E67F7}" destId="{1F0861D0-FE45-460A-B2D2-8D9E19F2055B}" srcOrd="0" destOrd="0" presId="urn:microsoft.com/office/officeart/2005/8/layout/process1"/>
    <dgm:cxn modelId="{741FB55C-A41A-478B-B06D-EB7257AE993B}" type="presOf" srcId="{ECB7B75B-7097-4D6E-A047-8CB38DFA1465}" destId="{BE2EC3D9-1EC2-45AC-A110-751A4953672D}" srcOrd="1" destOrd="0" presId="urn:microsoft.com/office/officeart/2005/8/layout/process1"/>
    <dgm:cxn modelId="{3196068D-0F12-4D29-A078-3187C55AF07F}" type="presOf" srcId="{B8D9C4CD-B83D-4C98-8757-C08E276C87BF}" destId="{99A60A37-4A5F-42F2-ACA3-753AA01C3319}" srcOrd="0" destOrd="0" presId="urn:microsoft.com/office/officeart/2005/8/layout/process1"/>
    <dgm:cxn modelId="{2C5B96D6-F373-4530-9930-ECD99B594ABA}" type="presParOf" srcId="{99A60A37-4A5F-42F2-ACA3-753AA01C3319}" destId="{69DA1A82-E664-4292-B17B-411FBF61076C}" srcOrd="0" destOrd="0" presId="urn:microsoft.com/office/officeart/2005/8/layout/process1"/>
    <dgm:cxn modelId="{7F57B5DA-54B3-41E1-A187-A30AB62CF71A}" type="presParOf" srcId="{99A60A37-4A5F-42F2-ACA3-753AA01C3319}" destId="{92E7006B-A5F3-4F12-818B-10DE9E817409}" srcOrd="1" destOrd="0" presId="urn:microsoft.com/office/officeart/2005/8/layout/process1"/>
    <dgm:cxn modelId="{B91FA0D1-2B4E-4D18-8641-B7EC1E1893AA}" type="presParOf" srcId="{92E7006B-A5F3-4F12-818B-10DE9E817409}" destId="{84F66179-11A5-4C39-95C0-83EEB0C7CCE5}" srcOrd="0" destOrd="0" presId="urn:microsoft.com/office/officeart/2005/8/layout/process1"/>
    <dgm:cxn modelId="{90958440-7E43-43AD-B160-9A6382470C04}" type="presParOf" srcId="{99A60A37-4A5F-42F2-ACA3-753AA01C3319}" destId="{B5EC6919-A3AF-4B8C-AA56-5A9B84DA0410}" srcOrd="2" destOrd="0" presId="urn:microsoft.com/office/officeart/2005/8/layout/process1"/>
    <dgm:cxn modelId="{B4C0ACC7-8D5A-4E52-B4D4-0014AF1C3B2A}" type="presParOf" srcId="{99A60A37-4A5F-42F2-ACA3-753AA01C3319}" destId="{1F0861D0-FE45-460A-B2D2-8D9E19F2055B}" srcOrd="3" destOrd="0" presId="urn:microsoft.com/office/officeart/2005/8/layout/process1"/>
    <dgm:cxn modelId="{763C22EF-2970-4917-A807-97EE06549F66}" type="presParOf" srcId="{1F0861D0-FE45-460A-B2D2-8D9E19F2055B}" destId="{E9C42A28-C9E6-433F-9900-17A58C8EC12D}" srcOrd="0" destOrd="0" presId="urn:microsoft.com/office/officeart/2005/8/layout/process1"/>
    <dgm:cxn modelId="{92BD1216-D89B-4DAA-B3A9-3B0B82CCFBFC}" type="presParOf" srcId="{99A60A37-4A5F-42F2-ACA3-753AA01C3319}" destId="{C3E4C22B-115F-4DA9-A2B2-6BF4A8A25AA3}" srcOrd="4" destOrd="0" presId="urn:microsoft.com/office/officeart/2005/8/layout/process1"/>
    <dgm:cxn modelId="{6FAE1968-4E74-4D94-BA23-992E51216E1E}" type="presParOf" srcId="{99A60A37-4A5F-42F2-ACA3-753AA01C3319}" destId="{5707A371-E8C6-4005-9724-2B33C3E7E512}" srcOrd="5" destOrd="0" presId="urn:microsoft.com/office/officeart/2005/8/layout/process1"/>
    <dgm:cxn modelId="{17698E56-9A1F-4B5E-AFEC-6D71B8EED912}" type="presParOf" srcId="{5707A371-E8C6-4005-9724-2B33C3E7E512}" destId="{46486406-827E-4E55-AC02-D10AA267A34C}" srcOrd="0" destOrd="0" presId="urn:microsoft.com/office/officeart/2005/8/layout/process1"/>
    <dgm:cxn modelId="{3BA99444-D4B2-4103-96CF-2FE560A60401}" type="presParOf" srcId="{99A60A37-4A5F-42F2-ACA3-753AA01C3319}" destId="{84F752DD-9F66-4206-9107-A5F06FD76E62}" srcOrd="6" destOrd="0" presId="urn:microsoft.com/office/officeart/2005/8/layout/process1"/>
    <dgm:cxn modelId="{1373053B-8A07-40B9-8283-92D616D17094}" type="presParOf" srcId="{99A60A37-4A5F-42F2-ACA3-753AA01C3319}" destId="{0BA67E42-5349-4604-9B7C-D2411649C0A4}" srcOrd="7" destOrd="0" presId="urn:microsoft.com/office/officeart/2005/8/layout/process1"/>
    <dgm:cxn modelId="{4A4BABD4-193F-4BC2-9E09-9F63AAD135BA}" type="presParOf" srcId="{0BA67E42-5349-4604-9B7C-D2411649C0A4}" destId="{F1E0323B-85C6-485D-8A7A-D6F2275BCD59}" srcOrd="0" destOrd="0" presId="urn:microsoft.com/office/officeart/2005/8/layout/process1"/>
    <dgm:cxn modelId="{3755E372-F8EF-4CF0-A886-B0725967D2B8}" type="presParOf" srcId="{99A60A37-4A5F-42F2-ACA3-753AA01C3319}" destId="{5E84A734-46DA-44BA-ABB5-3B22480B3715}" srcOrd="8" destOrd="0" presId="urn:microsoft.com/office/officeart/2005/8/layout/process1"/>
    <dgm:cxn modelId="{3527690C-51D7-4D86-BD2D-9D86B93A1943}" type="presParOf" srcId="{99A60A37-4A5F-42F2-ACA3-753AA01C3319}" destId="{96326BAC-6639-482A-9C82-E73FAD18EF10}" srcOrd="9" destOrd="0" presId="urn:microsoft.com/office/officeart/2005/8/layout/process1"/>
    <dgm:cxn modelId="{5755BFC7-82BA-407A-B159-ADAC521FBFCB}" type="presParOf" srcId="{96326BAC-6639-482A-9C82-E73FAD18EF10}" destId="{BE2EC3D9-1EC2-45AC-A110-751A4953672D}" srcOrd="0" destOrd="0" presId="urn:microsoft.com/office/officeart/2005/8/layout/process1"/>
    <dgm:cxn modelId="{8354AB83-9172-41C1-9B0A-124687452697}" type="presParOf" srcId="{99A60A37-4A5F-42F2-ACA3-753AA01C3319}" destId="{6F8206ED-9B14-45ED-B411-F48BF0534C3B}" srcOrd="10" destOrd="0" presId="urn:microsoft.com/office/officeart/2005/8/layout/process1"/>
    <dgm:cxn modelId="{3907AA02-DEDD-4716-95F9-809B0E98D334}" type="presParOf" srcId="{99A60A37-4A5F-42F2-ACA3-753AA01C3319}" destId="{586D73C3-45A1-4096-8353-36ACA0CDE6BC}" srcOrd="11" destOrd="0" presId="urn:microsoft.com/office/officeart/2005/8/layout/process1"/>
    <dgm:cxn modelId="{DD84D6B1-7F0E-4C31-B0BA-985D52EC463F}" type="presParOf" srcId="{586D73C3-45A1-4096-8353-36ACA0CDE6BC}" destId="{0747B6F5-BDEB-41F3-89F8-26219114A536}" srcOrd="0" destOrd="0" presId="urn:microsoft.com/office/officeart/2005/8/layout/process1"/>
    <dgm:cxn modelId="{2DBFDC41-DB69-4CF6-9576-3B46C49FB21A}" type="presParOf" srcId="{99A60A37-4A5F-42F2-ACA3-753AA01C3319}" destId="{C4B9F7C2-1073-4A79-80ED-D3314699BFCC}" srcOrd="12" destOrd="0" presId="urn:microsoft.com/office/officeart/2005/8/layout/process1"/>
    <dgm:cxn modelId="{68D223FB-12DA-4920-83E5-5263BF998E1E}" type="presParOf" srcId="{99A60A37-4A5F-42F2-ACA3-753AA01C3319}" destId="{537A9C73-67D5-4699-8BCB-93284638FB86}" srcOrd="13" destOrd="0" presId="urn:microsoft.com/office/officeart/2005/8/layout/process1"/>
    <dgm:cxn modelId="{2E086432-B050-4B62-A5B8-DE34D3DACBE6}" type="presParOf" srcId="{537A9C73-67D5-4699-8BCB-93284638FB86}" destId="{D9ADF80D-7628-44B0-8A82-A77E2345FAC7}" srcOrd="0" destOrd="0" presId="urn:microsoft.com/office/officeart/2005/8/layout/process1"/>
    <dgm:cxn modelId="{44FDA7F4-2C50-4254-891F-4EA68C0FC64A}" type="presParOf" srcId="{99A60A37-4A5F-42F2-ACA3-753AA01C3319}" destId="{3AF988EA-2F49-4CA4-9A7A-B81DAE2E677C}" srcOrd="14" destOrd="0" presId="urn:microsoft.com/office/officeart/2005/8/layout/process1"/>
    <dgm:cxn modelId="{CC2451BD-D14A-4C4E-8478-F4E0CAAC1EAA}" type="presParOf" srcId="{99A60A37-4A5F-42F2-ACA3-753AA01C3319}" destId="{0E276B70-368B-4143-B5E3-D005E26CB017}" srcOrd="15" destOrd="0" presId="urn:microsoft.com/office/officeart/2005/8/layout/process1"/>
    <dgm:cxn modelId="{F6E43E7D-502B-4786-AEA4-1CA086716B5F}" type="presParOf" srcId="{0E276B70-368B-4143-B5E3-D005E26CB017}" destId="{5516CA40-5D24-439B-900E-A8D087F5B7F0}" srcOrd="0" destOrd="0" presId="urn:microsoft.com/office/officeart/2005/8/layout/process1"/>
    <dgm:cxn modelId="{7E4A261C-0007-486D-B4F5-713CE35D9FA7}" type="presParOf" srcId="{99A60A37-4A5F-42F2-ACA3-753AA01C3319}" destId="{040E98ED-1F12-4085-B1DD-649D785B85E2}" srcOrd="16" destOrd="0" presId="urn:microsoft.com/office/officeart/2005/8/layout/process1"/>
    <dgm:cxn modelId="{F6F21B75-DA98-4C08-9EF4-68DA1423D11A}" type="presParOf" srcId="{99A60A37-4A5F-42F2-ACA3-753AA01C3319}" destId="{19FA85FE-1AA9-431A-89AA-8C10EE969882}" srcOrd="17" destOrd="0" presId="urn:microsoft.com/office/officeart/2005/8/layout/process1"/>
    <dgm:cxn modelId="{0F1FE939-E999-4FA9-8145-8F18A9412F6B}" type="presParOf" srcId="{19FA85FE-1AA9-431A-89AA-8C10EE969882}" destId="{7E51C4B8-D54A-44D2-BC2D-86A798EB6C27}" srcOrd="0" destOrd="0" presId="urn:microsoft.com/office/officeart/2005/8/layout/process1"/>
    <dgm:cxn modelId="{CA44E0AA-045F-4F60-97A0-2E9FC22F749D}" type="presParOf" srcId="{99A60A37-4A5F-42F2-ACA3-753AA01C3319}" destId="{84BABC0B-9800-44C9-8BC6-D3D12485BE29}" srcOrd="1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A1A82-E664-4292-B17B-411FBF61076C}">
      <dsp:nvSpPr>
        <dsp:cNvPr id="0" name=""/>
        <dsp:cNvSpPr/>
      </dsp:nvSpPr>
      <dsp:spPr>
        <a:xfrm>
          <a:off x="6134" y="1447590"/>
          <a:ext cx="902068" cy="1204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Checking summary of the data </a:t>
          </a:r>
          <a:endParaRPr lang="en-US" sz="1000" kern="1200" dirty="0"/>
        </a:p>
      </dsp:txBody>
      <dsp:txXfrm>
        <a:off x="32555" y="1474011"/>
        <a:ext cx="849226" cy="1152027"/>
      </dsp:txXfrm>
    </dsp:sp>
    <dsp:sp modelId="{92E7006B-A5F3-4F12-818B-10DE9E817409}">
      <dsp:nvSpPr>
        <dsp:cNvPr id="0" name=""/>
        <dsp:cNvSpPr/>
      </dsp:nvSpPr>
      <dsp:spPr>
        <a:xfrm>
          <a:off x="995006" y="1942388"/>
          <a:ext cx="184024" cy="215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995006" y="1985443"/>
        <a:ext cx="128817" cy="129164"/>
      </dsp:txXfrm>
    </dsp:sp>
    <dsp:sp modelId="{B5EC6919-A3AF-4B8C-AA56-5A9B84DA0410}">
      <dsp:nvSpPr>
        <dsp:cNvPr id="0" name=""/>
        <dsp:cNvSpPr/>
      </dsp:nvSpPr>
      <dsp:spPr>
        <a:xfrm>
          <a:off x="1255419" y="1450402"/>
          <a:ext cx="868041" cy="11992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 Sanity check</a:t>
          </a:r>
          <a:endParaRPr lang="en-US" sz="1000" kern="1200" dirty="0"/>
        </a:p>
      </dsp:txBody>
      <dsp:txXfrm>
        <a:off x="1280843" y="1475826"/>
        <a:ext cx="817193" cy="1148397"/>
      </dsp:txXfrm>
    </dsp:sp>
    <dsp:sp modelId="{1F0861D0-FE45-460A-B2D2-8D9E19F2055B}">
      <dsp:nvSpPr>
        <dsp:cNvPr id="0" name=""/>
        <dsp:cNvSpPr/>
      </dsp:nvSpPr>
      <dsp:spPr>
        <a:xfrm>
          <a:off x="2210264" y="1942388"/>
          <a:ext cx="184024" cy="215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210264" y="1985443"/>
        <a:ext cx="128817" cy="129164"/>
      </dsp:txXfrm>
    </dsp:sp>
    <dsp:sp modelId="{C3E4C22B-115F-4DA9-A2B2-6BF4A8A25AA3}">
      <dsp:nvSpPr>
        <dsp:cNvPr id="0" name=""/>
        <dsp:cNvSpPr/>
      </dsp:nvSpPr>
      <dsp:spPr>
        <a:xfrm>
          <a:off x="2470676" y="1450402"/>
          <a:ext cx="868041" cy="11992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Data cleaning and preparation</a:t>
          </a:r>
          <a:endParaRPr lang="en-US" sz="1000" kern="1200" dirty="0"/>
        </a:p>
      </dsp:txBody>
      <dsp:txXfrm>
        <a:off x="2496100" y="1475826"/>
        <a:ext cx="817193" cy="1148397"/>
      </dsp:txXfrm>
    </dsp:sp>
    <dsp:sp modelId="{5707A371-E8C6-4005-9724-2B33C3E7E512}">
      <dsp:nvSpPr>
        <dsp:cNvPr id="0" name=""/>
        <dsp:cNvSpPr/>
      </dsp:nvSpPr>
      <dsp:spPr>
        <a:xfrm>
          <a:off x="3425522" y="1942388"/>
          <a:ext cx="184024" cy="215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425522" y="1985443"/>
        <a:ext cx="128817" cy="129164"/>
      </dsp:txXfrm>
    </dsp:sp>
    <dsp:sp modelId="{84F752DD-9F66-4206-9107-A5F06FD76E62}">
      <dsp:nvSpPr>
        <dsp:cNvPr id="0" name=""/>
        <dsp:cNvSpPr/>
      </dsp:nvSpPr>
      <dsp:spPr>
        <a:xfrm>
          <a:off x="3685934" y="1450402"/>
          <a:ext cx="868041" cy="11992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Features visualization with </a:t>
          </a:r>
          <a:r>
            <a:rPr lang="en-US" sz="1000" b="1" kern="1200" dirty="0" smtClean="0"/>
            <a:t>Select</a:t>
          </a:r>
          <a:r>
            <a:rPr lang="en-US" sz="1000" kern="1200" dirty="0" smtClean="0"/>
            <a:t> values</a:t>
          </a:r>
          <a:endParaRPr lang="en-US" sz="1000" kern="1200" dirty="0"/>
        </a:p>
      </dsp:txBody>
      <dsp:txXfrm>
        <a:off x="3711358" y="1475826"/>
        <a:ext cx="817193" cy="1148397"/>
      </dsp:txXfrm>
    </dsp:sp>
    <dsp:sp modelId="{0BA67E42-5349-4604-9B7C-D2411649C0A4}">
      <dsp:nvSpPr>
        <dsp:cNvPr id="0" name=""/>
        <dsp:cNvSpPr/>
      </dsp:nvSpPr>
      <dsp:spPr>
        <a:xfrm>
          <a:off x="4640779" y="1942388"/>
          <a:ext cx="184024" cy="215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640779" y="1985443"/>
        <a:ext cx="128817" cy="129164"/>
      </dsp:txXfrm>
    </dsp:sp>
    <dsp:sp modelId="{5E84A734-46DA-44BA-ABB5-3B22480B3715}">
      <dsp:nvSpPr>
        <dsp:cNvPr id="0" name=""/>
        <dsp:cNvSpPr/>
      </dsp:nvSpPr>
      <dsp:spPr>
        <a:xfrm>
          <a:off x="4901192" y="1450402"/>
          <a:ext cx="868041" cy="11992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Visualizing numerical and categorical variables</a:t>
          </a:r>
          <a:endParaRPr lang="en-US" sz="1000" kern="1200" dirty="0"/>
        </a:p>
      </dsp:txBody>
      <dsp:txXfrm>
        <a:off x="4926616" y="1475826"/>
        <a:ext cx="817193" cy="1148397"/>
      </dsp:txXfrm>
    </dsp:sp>
    <dsp:sp modelId="{96326BAC-6639-482A-9C82-E73FAD18EF10}">
      <dsp:nvSpPr>
        <dsp:cNvPr id="0" name=""/>
        <dsp:cNvSpPr/>
      </dsp:nvSpPr>
      <dsp:spPr>
        <a:xfrm>
          <a:off x="5856037" y="1942388"/>
          <a:ext cx="184024" cy="215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856037" y="1985443"/>
        <a:ext cx="128817" cy="129164"/>
      </dsp:txXfrm>
    </dsp:sp>
    <dsp:sp modelId="{6F8206ED-9B14-45ED-B411-F48BF0534C3B}">
      <dsp:nvSpPr>
        <dsp:cNvPr id="0" name=""/>
        <dsp:cNvSpPr/>
      </dsp:nvSpPr>
      <dsp:spPr>
        <a:xfrm>
          <a:off x="6116449" y="1450402"/>
          <a:ext cx="868041" cy="11992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Creating features and Dependent data set – dummy variable creation</a:t>
          </a:r>
          <a:endParaRPr lang="en-US" sz="1000" kern="1200" dirty="0"/>
        </a:p>
      </dsp:txBody>
      <dsp:txXfrm>
        <a:off x="6141873" y="1475826"/>
        <a:ext cx="817193" cy="1148397"/>
      </dsp:txXfrm>
    </dsp:sp>
    <dsp:sp modelId="{586D73C3-45A1-4096-8353-36ACA0CDE6BC}">
      <dsp:nvSpPr>
        <dsp:cNvPr id="0" name=""/>
        <dsp:cNvSpPr/>
      </dsp:nvSpPr>
      <dsp:spPr>
        <a:xfrm>
          <a:off x="7071295" y="1942388"/>
          <a:ext cx="184024" cy="215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071295" y="1985443"/>
        <a:ext cx="128817" cy="129164"/>
      </dsp:txXfrm>
    </dsp:sp>
    <dsp:sp modelId="{C4B9F7C2-1073-4A79-80ED-D3314699BFCC}">
      <dsp:nvSpPr>
        <dsp:cNvPr id="0" name=""/>
        <dsp:cNvSpPr/>
      </dsp:nvSpPr>
      <dsp:spPr>
        <a:xfrm>
          <a:off x="7331707" y="1450402"/>
          <a:ext cx="868041" cy="11992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Splitting data into test and train data sets.</a:t>
          </a:r>
          <a:endParaRPr lang="en-US" sz="1000" kern="1200" dirty="0"/>
        </a:p>
      </dsp:txBody>
      <dsp:txXfrm>
        <a:off x="7357131" y="1475826"/>
        <a:ext cx="817193" cy="1148397"/>
      </dsp:txXfrm>
    </dsp:sp>
    <dsp:sp modelId="{537A9C73-67D5-4699-8BCB-93284638FB86}">
      <dsp:nvSpPr>
        <dsp:cNvPr id="0" name=""/>
        <dsp:cNvSpPr/>
      </dsp:nvSpPr>
      <dsp:spPr>
        <a:xfrm>
          <a:off x="8286552" y="1942388"/>
          <a:ext cx="184024" cy="215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8286552" y="1985443"/>
        <a:ext cx="128817" cy="129164"/>
      </dsp:txXfrm>
    </dsp:sp>
    <dsp:sp modelId="{3AF988EA-2F49-4CA4-9A7A-B81DAE2E677C}">
      <dsp:nvSpPr>
        <dsp:cNvPr id="0" name=""/>
        <dsp:cNvSpPr/>
      </dsp:nvSpPr>
      <dsp:spPr>
        <a:xfrm>
          <a:off x="8546965" y="1450402"/>
          <a:ext cx="868041" cy="11992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Model Building</a:t>
          </a:r>
          <a:endParaRPr lang="en-US" sz="1000" kern="1200" dirty="0"/>
        </a:p>
      </dsp:txBody>
      <dsp:txXfrm>
        <a:off x="8572389" y="1475826"/>
        <a:ext cx="817193" cy="1148397"/>
      </dsp:txXfrm>
    </dsp:sp>
    <dsp:sp modelId="{0E276B70-368B-4143-B5E3-D005E26CB017}">
      <dsp:nvSpPr>
        <dsp:cNvPr id="0" name=""/>
        <dsp:cNvSpPr/>
      </dsp:nvSpPr>
      <dsp:spPr>
        <a:xfrm>
          <a:off x="9501810" y="1942388"/>
          <a:ext cx="184024" cy="215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9501810" y="1985443"/>
        <a:ext cx="128817" cy="129164"/>
      </dsp:txXfrm>
    </dsp:sp>
    <dsp:sp modelId="{040E98ED-1F12-4085-B1DD-649D785B85E2}">
      <dsp:nvSpPr>
        <dsp:cNvPr id="0" name=""/>
        <dsp:cNvSpPr/>
      </dsp:nvSpPr>
      <dsp:spPr>
        <a:xfrm>
          <a:off x="9762222" y="1450402"/>
          <a:ext cx="868041" cy="11992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Model Evaluation</a:t>
          </a:r>
          <a:endParaRPr lang="en-US" sz="1000" kern="1200" dirty="0"/>
        </a:p>
      </dsp:txBody>
      <dsp:txXfrm>
        <a:off x="9787646" y="1475826"/>
        <a:ext cx="817193" cy="1148397"/>
      </dsp:txXfrm>
    </dsp:sp>
    <dsp:sp modelId="{19FA85FE-1AA9-431A-89AA-8C10EE969882}">
      <dsp:nvSpPr>
        <dsp:cNvPr id="0" name=""/>
        <dsp:cNvSpPr/>
      </dsp:nvSpPr>
      <dsp:spPr>
        <a:xfrm>
          <a:off x="10717068" y="1942388"/>
          <a:ext cx="184024" cy="2152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717068" y="1985443"/>
        <a:ext cx="128817" cy="129164"/>
      </dsp:txXfrm>
    </dsp:sp>
    <dsp:sp modelId="{84BABC0B-9800-44C9-8BC6-D3D12485BE29}">
      <dsp:nvSpPr>
        <dsp:cNvPr id="0" name=""/>
        <dsp:cNvSpPr/>
      </dsp:nvSpPr>
      <dsp:spPr>
        <a:xfrm>
          <a:off x="10977480" y="1450402"/>
          <a:ext cx="868041" cy="11992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Making predictions on the test data set</a:t>
          </a:r>
          <a:endParaRPr lang="en-US" sz="1000" kern="1200" dirty="0"/>
        </a:p>
      </dsp:txBody>
      <dsp:txXfrm>
        <a:off x="11002904" y="1475826"/>
        <a:ext cx="817193" cy="11483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71EF7-9ABB-4F69-8B02-5E51AA0957B4}" type="datetimeFigureOut">
              <a:rPr lang="en-ID" smtClean="0"/>
              <a:t>16/01/2024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BEA0D-D131-4391-93BB-D91D490D75FD}" type="slidenum">
              <a:rPr lang="en-ID" smtClean="0"/>
              <a:t>‹#›</a:t>
            </a:fld>
            <a:endParaRPr lang="en-ID"/>
          </a:p>
        </p:txBody>
      </p:sp>
    </p:spTree>
    <p:extLst>
      <p:ext uri="{BB962C8B-B14F-4D97-AF65-F5344CB8AC3E}">
        <p14:creationId xmlns:p14="http://schemas.microsoft.com/office/powerpoint/2010/main" val="147158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="https://www.freepik.com/free-photos-vectors/vintage"&gt;Vintage photo created by </a:t>
            </a:r>
            <a:r>
              <a:rPr lang="en-US" dirty="0" err="1"/>
              <a:t>jcomp</a:t>
            </a:r>
            <a:r>
              <a:rPr lang="en-US" dirty="0"/>
              <a:t> - www.freepik.com&lt;/a&gt;</a:t>
            </a:r>
            <a:endParaRPr lang="en-ID" dirty="0"/>
          </a:p>
        </p:txBody>
      </p:sp>
      <p:sp>
        <p:nvSpPr>
          <p:cNvPr id="4" name="Slide Number Placeholder 3"/>
          <p:cNvSpPr>
            <a:spLocks noGrp="1"/>
          </p:cNvSpPr>
          <p:nvPr>
            <p:ph type="sldNum" sz="quarter" idx="5"/>
          </p:nvPr>
        </p:nvSpPr>
        <p:spPr/>
        <p:txBody>
          <a:bodyPr/>
          <a:lstStyle/>
          <a:p>
            <a:fld id="{841BEA0D-D131-4391-93BB-D91D490D75FD}" type="slidenum">
              <a:rPr lang="en-ID" smtClean="0"/>
              <a:t>1</a:t>
            </a:fld>
            <a:endParaRPr lang="en-ID"/>
          </a:p>
        </p:txBody>
      </p:sp>
    </p:spTree>
    <p:extLst>
      <p:ext uri="{BB962C8B-B14F-4D97-AF65-F5344CB8AC3E}">
        <p14:creationId xmlns:p14="http://schemas.microsoft.com/office/powerpoint/2010/main" val="172964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41BEA0D-D131-4391-93BB-D91D490D75FD}" type="slidenum">
              <a:rPr lang="en-ID" smtClean="0"/>
              <a:t>8</a:t>
            </a:fld>
            <a:endParaRPr lang="en-ID"/>
          </a:p>
        </p:txBody>
      </p:sp>
    </p:spTree>
    <p:extLst>
      <p:ext uri="{BB962C8B-B14F-4D97-AF65-F5344CB8AC3E}">
        <p14:creationId xmlns:p14="http://schemas.microsoft.com/office/powerpoint/2010/main" val="89796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="https://www.freepik.com/free-photos-vectors/vintage"&gt;Vintage photo created by </a:t>
            </a:r>
            <a:r>
              <a:rPr lang="en-US" dirty="0" err="1"/>
              <a:t>jcomp</a:t>
            </a:r>
            <a:r>
              <a:rPr lang="en-US" dirty="0"/>
              <a:t> - www.freepik.com&lt;/a&gt;</a:t>
            </a:r>
            <a:endParaRPr lang="en-ID" dirty="0"/>
          </a:p>
        </p:txBody>
      </p:sp>
      <p:sp>
        <p:nvSpPr>
          <p:cNvPr id="4" name="Slide Number Placeholder 3"/>
          <p:cNvSpPr>
            <a:spLocks noGrp="1"/>
          </p:cNvSpPr>
          <p:nvPr>
            <p:ph type="sldNum" sz="quarter" idx="5"/>
          </p:nvPr>
        </p:nvSpPr>
        <p:spPr/>
        <p:txBody>
          <a:bodyPr/>
          <a:lstStyle/>
          <a:p>
            <a:fld id="{841BEA0D-D131-4391-93BB-D91D490D75FD}" type="slidenum">
              <a:rPr lang="en-ID" smtClean="0"/>
              <a:t>12</a:t>
            </a:fld>
            <a:endParaRPr lang="en-ID"/>
          </a:p>
        </p:txBody>
      </p:sp>
    </p:spTree>
    <p:extLst>
      <p:ext uri="{BB962C8B-B14F-4D97-AF65-F5344CB8AC3E}">
        <p14:creationId xmlns:p14="http://schemas.microsoft.com/office/powerpoint/2010/main" val="392248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DB14-A9E0-4B26-B75F-D2EDB6D61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50F9838-807D-44C8-8C6B-BA4B66F44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E76AE39B-4AD9-4B82-A2E2-91EF8D8B6D7F}"/>
              </a:ext>
            </a:extLst>
          </p:cNvPr>
          <p:cNvSpPr>
            <a:spLocks noGrp="1"/>
          </p:cNvSpPr>
          <p:nvPr>
            <p:ph type="dt" sz="half" idx="10"/>
          </p:nvPr>
        </p:nvSpPr>
        <p:spPr/>
        <p:txBody>
          <a:bodyPr/>
          <a:lstStyle/>
          <a:p>
            <a:fld id="{281A15D3-D914-49DD-8D07-BE83846BE27D}" type="datetime1">
              <a:rPr lang="en-ID" smtClean="0"/>
              <a:t>16/01/2024</a:t>
            </a:fld>
            <a:endParaRPr lang="en-ID"/>
          </a:p>
        </p:txBody>
      </p:sp>
      <p:sp>
        <p:nvSpPr>
          <p:cNvPr id="5" name="Footer Placeholder 4">
            <a:extLst>
              <a:ext uri="{FF2B5EF4-FFF2-40B4-BE49-F238E27FC236}">
                <a16:creationId xmlns:a16="http://schemas.microsoft.com/office/drawing/2014/main" id="{CE7B94F1-46D9-4A88-81A1-509D7B68CC0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C183EAE-AE92-4BD4-B227-76429A39A836}"/>
              </a:ext>
            </a:extLst>
          </p:cNvPr>
          <p:cNvSpPr>
            <a:spLocks noGrp="1"/>
          </p:cNvSpPr>
          <p:nvPr>
            <p:ph type="sldNum" sz="quarter" idx="12"/>
          </p:nvPr>
        </p:nvSpPr>
        <p:spPr/>
        <p:txBody>
          <a:bodyPr/>
          <a:lstStyle/>
          <a:p>
            <a:fld id="{C4B29D88-0B2E-4C40-A428-6EAE41828B3D}" type="slidenum">
              <a:rPr lang="en-ID" smtClean="0"/>
              <a:t>‹#›</a:t>
            </a:fld>
            <a:endParaRPr lang="en-ID"/>
          </a:p>
        </p:txBody>
      </p:sp>
    </p:spTree>
    <p:extLst>
      <p:ext uri="{BB962C8B-B14F-4D97-AF65-F5344CB8AC3E}">
        <p14:creationId xmlns:p14="http://schemas.microsoft.com/office/powerpoint/2010/main" val="361033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533D54A-A185-435F-A702-3102574EDAEA}"/>
              </a:ext>
            </a:extLst>
          </p:cNvPr>
          <p:cNvGrpSpPr/>
          <p:nvPr userDrawn="1"/>
        </p:nvGrpSpPr>
        <p:grpSpPr>
          <a:xfrm>
            <a:off x="11582400" y="0"/>
            <a:ext cx="609600" cy="6858000"/>
            <a:chOff x="11582400" y="0"/>
            <a:chExt cx="609600" cy="6858000"/>
          </a:xfrm>
        </p:grpSpPr>
        <p:cxnSp>
          <p:nvCxnSpPr>
            <p:cNvPr id="8" name="Straight Connector 7">
              <a:extLst>
                <a:ext uri="{FF2B5EF4-FFF2-40B4-BE49-F238E27FC236}">
                  <a16:creationId xmlns:a16="http://schemas.microsoft.com/office/drawing/2014/main" id="{8EB38FDD-EBF3-416B-848D-DF3366D30DC9}"/>
                </a:ext>
              </a:extLst>
            </p:cNvPr>
            <p:cNvCxnSpPr>
              <a:cxnSpLocks/>
            </p:cNvCxnSpPr>
            <p:nvPr userDrawn="1"/>
          </p:nvCxnSpPr>
          <p:spPr>
            <a:xfrm>
              <a:off x="11887200" y="0"/>
              <a:ext cx="0" cy="62484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6B7017C-ED4E-4DDA-B393-19368A2856EB}"/>
                </a:ext>
              </a:extLst>
            </p:cNvPr>
            <p:cNvSpPr/>
            <p:nvPr userDrawn="1"/>
          </p:nvSpPr>
          <p:spPr>
            <a:xfrm>
              <a:off x="11582400" y="6248400"/>
              <a:ext cx="609600" cy="60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D">
                <a:latin typeface="+mn-lt"/>
              </a:endParaRPr>
            </a:p>
          </p:txBody>
        </p:sp>
      </p:grpSp>
      <p:sp>
        <p:nvSpPr>
          <p:cNvPr id="2" name="Title 1">
            <a:extLst>
              <a:ext uri="{FF2B5EF4-FFF2-40B4-BE49-F238E27FC236}">
                <a16:creationId xmlns:a16="http://schemas.microsoft.com/office/drawing/2014/main" id="{E8809FF7-9C60-4312-8B0D-3B64387F1FE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5E9A1BA-4261-4758-8C91-418B73500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2956C4B-99F0-4CA8-A445-545448C04476}"/>
              </a:ext>
            </a:extLst>
          </p:cNvPr>
          <p:cNvSpPr>
            <a:spLocks noGrp="1"/>
          </p:cNvSpPr>
          <p:nvPr>
            <p:ph type="dt" sz="half" idx="10"/>
          </p:nvPr>
        </p:nvSpPr>
        <p:spPr/>
        <p:txBody>
          <a:bodyPr/>
          <a:lstStyle/>
          <a:p>
            <a:fld id="{28B8D645-4228-424D-9433-470D9DB435E5}" type="datetime1">
              <a:rPr lang="en-ID" smtClean="0"/>
              <a:t>16/01/2024</a:t>
            </a:fld>
            <a:endParaRPr lang="en-ID"/>
          </a:p>
        </p:txBody>
      </p:sp>
      <p:sp>
        <p:nvSpPr>
          <p:cNvPr id="5" name="Footer Placeholder 4">
            <a:extLst>
              <a:ext uri="{FF2B5EF4-FFF2-40B4-BE49-F238E27FC236}">
                <a16:creationId xmlns:a16="http://schemas.microsoft.com/office/drawing/2014/main" id="{03646E2C-082D-4451-A33D-C3442D08208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7289810-A1DF-406A-A8CB-60F691B4D65D}"/>
              </a:ext>
            </a:extLst>
          </p:cNvPr>
          <p:cNvSpPr>
            <a:spLocks noGrp="1"/>
          </p:cNvSpPr>
          <p:nvPr>
            <p:ph type="sldNum" sz="quarter" idx="12"/>
          </p:nvPr>
        </p:nvSpPr>
        <p:spPr/>
        <p:txBody>
          <a:bodyPr/>
          <a:lstStyle/>
          <a:p>
            <a:fld id="{C4B29D88-0B2E-4C40-A428-6EAE41828B3D}" type="slidenum">
              <a:rPr lang="en-ID" smtClean="0"/>
              <a:t>‹#›</a:t>
            </a:fld>
            <a:endParaRPr lang="en-ID"/>
          </a:p>
        </p:txBody>
      </p:sp>
    </p:spTree>
    <p:extLst>
      <p:ext uri="{BB962C8B-B14F-4D97-AF65-F5344CB8AC3E}">
        <p14:creationId xmlns:p14="http://schemas.microsoft.com/office/powerpoint/2010/main" val="19963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C872-6A4F-4697-BC76-800EABE32E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A156064-5A0F-4D01-90AD-B34D63FD6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68BFE-6B74-4D88-B699-FEB3D0E2B768}"/>
              </a:ext>
            </a:extLst>
          </p:cNvPr>
          <p:cNvSpPr>
            <a:spLocks noGrp="1"/>
          </p:cNvSpPr>
          <p:nvPr>
            <p:ph type="dt" sz="half" idx="10"/>
          </p:nvPr>
        </p:nvSpPr>
        <p:spPr/>
        <p:txBody>
          <a:bodyPr/>
          <a:lstStyle/>
          <a:p>
            <a:fld id="{836DB4B3-A794-4D27-9B67-27D62063E81D}" type="datetime1">
              <a:rPr lang="en-ID" smtClean="0"/>
              <a:t>16/01/2024</a:t>
            </a:fld>
            <a:endParaRPr lang="en-ID"/>
          </a:p>
        </p:txBody>
      </p:sp>
      <p:sp>
        <p:nvSpPr>
          <p:cNvPr id="5" name="Footer Placeholder 4">
            <a:extLst>
              <a:ext uri="{FF2B5EF4-FFF2-40B4-BE49-F238E27FC236}">
                <a16:creationId xmlns:a16="http://schemas.microsoft.com/office/drawing/2014/main" id="{9DDFC991-1608-4B00-9DBD-FF18F033762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BD7C8A8-8843-48FD-883F-D6CD5E357E59}"/>
              </a:ext>
            </a:extLst>
          </p:cNvPr>
          <p:cNvSpPr>
            <a:spLocks noGrp="1"/>
          </p:cNvSpPr>
          <p:nvPr>
            <p:ph type="sldNum" sz="quarter" idx="12"/>
          </p:nvPr>
        </p:nvSpPr>
        <p:spPr/>
        <p:txBody>
          <a:bodyPr/>
          <a:lstStyle/>
          <a:p>
            <a:fld id="{C4B29D88-0B2E-4C40-A428-6EAE41828B3D}" type="slidenum">
              <a:rPr lang="en-ID" smtClean="0"/>
              <a:t>‹#›</a:t>
            </a:fld>
            <a:endParaRPr lang="en-ID"/>
          </a:p>
        </p:txBody>
      </p:sp>
    </p:spTree>
    <p:extLst>
      <p:ext uri="{BB962C8B-B14F-4D97-AF65-F5344CB8AC3E}">
        <p14:creationId xmlns:p14="http://schemas.microsoft.com/office/powerpoint/2010/main" val="386806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63EE7F7-3A23-44B7-960B-F8E7C4271EFF}"/>
              </a:ext>
            </a:extLst>
          </p:cNvPr>
          <p:cNvGrpSpPr/>
          <p:nvPr userDrawn="1"/>
        </p:nvGrpSpPr>
        <p:grpSpPr>
          <a:xfrm>
            <a:off x="11582400" y="0"/>
            <a:ext cx="609600" cy="6858000"/>
            <a:chOff x="11582400" y="0"/>
            <a:chExt cx="609600" cy="6858000"/>
          </a:xfrm>
        </p:grpSpPr>
        <p:cxnSp>
          <p:nvCxnSpPr>
            <p:cNvPr id="7" name="Straight Connector 6">
              <a:extLst>
                <a:ext uri="{FF2B5EF4-FFF2-40B4-BE49-F238E27FC236}">
                  <a16:creationId xmlns:a16="http://schemas.microsoft.com/office/drawing/2014/main" id="{20F3BBDE-EEBB-402B-875D-2AF02A5E8D24}"/>
                </a:ext>
              </a:extLst>
            </p:cNvPr>
            <p:cNvCxnSpPr>
              <a:cxnSpLocks/>
            </p:cNvCxnSpPr>
            <p:nvPr userDrawn="1"/>
          </p:nvCxnSpPr>
          <p:spPr>
            <a:xfrm>
              <a:off x="11887200" y="0"/>
              <a:ext cx="0" cy="62484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3C609AB-2768-4971-A694-F9275B98D79B}"/>
                </a:ext>
              </a:extLst>
            </p:cNvPr>
            <p:cNvSpPr/>
            <p:nvPr userDrawn="1"/>
          </p:nvSpPr>
          <p:spPr>
            <a:xfrm>
              <a:off x="11582400" y="6248400"/>
              <a:ext cx="609600" cy="60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D">
                <a:latin typeface="+mn-lt"/>
              </a:endParaRPr>
            </a:p>
          </p:txBody>
        </p:sp>
      </p:grpSp>
      <p:sp>
        <p:nvSpPr>
          <p:cNvPr id="2" name="Title 1">
            <a:extLst>
              <a:ext uri="{FF2B5EF4-FFF2-40B4-BE49-F238E27FC236}">
                <a16:creationId xmlns:a16="http://schemas.microsoft.com/office/drawing/2014/main" id="{8363B29E-8750-40F7-B6E4-A45C8ECE2200}"/>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F99BA59F-713E-4A52-8D5D-7981231D92A1}"/>
              </a:ext>
            </a:extLst>
          </p:cNvPr>
          <p:cNvSpPr>
            <a:spLocks noGrp="1"/>
          </p:cNvSpPr>
          <p:nvPr>
            <p:ph type="dt" sz="half" idx="10"/>
          </p:nvPr>
        </p:nvSpPr>
        <p:spPr/>
        <p:txBody>
          <a:bodyPr/>
          <a:lstStyle/>
          <a:p>
            <a:fld id="{E160B926-B7F0-4F89-80C1-4ED703C39CCB}" type="datetime1">
              <a:rPr lang="en-ID" smtClean="0"/>
              <a:t>16/01/2024</a:t>
            </a:fld>
            <a:endParaRPr lang="en-ID"/>
          </a:p>
        </p:txBody>
      </p:sp>
      <p:sp>
        <p:nvSpPr>
          <p:cNvPr id="4" name="Footer Placeholder 3">
            <a:extLst>
              <a:ext uri="{FF2B5EF4-FFF2-40B4-BE49-F238E27FC236}">
                <a16:creationId xmlns:a16="http://schemas.microsoft.com/office/drawing/2014/main" id="{D1237C9A-5FF1-4163-A09B-F6BE9678CD1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F785410-887D-4ED4-9F76-284D5B75BCC3}"/>
              </a:ext>
            </a:extLst>
          </p:cNvPr>
          <p:cNvSpPr>
            <a:spLocks noGrp="1"/>
          </p:cNvSpPr>
          <p:nvPr>
            <p:ph type="sldNum" sz="quarter" idx="12"/>
          </p:nvPr>
        </p:nvSpPr>
        <p:spPr/>
        <p:txBody>
          <a:bodyPr/>
          <a:lstStyle/>
          <a:p>
            <a:fld id="{C4B29D88-0B2E-4C40-A428-6EAE41828B3D}" type="slidenum">
              <a:rPr lang="en-ID" smtClean="0"/>
              <a:t>‹#›</a:t>
            </a:fld>
            <a:endParaRPr lang="en-ID"/>
          </a:p>
        </p:txBody>
      </p:sp>
    </p:spTree>
    <p:extLst>
      <p:ext uri="{BB962C8B-B14F-4D97-AF65-F5344CB8AC3E}">
        <p14:creationId xmlns:p14="http://schemas.microsoft.com/office/powerpoint/2010/main" val="168916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5C9708B-F2A9-4953-AAE2-5D1FD585807B}"/>
              </a:ext>
            </a:extLst>
          </p:cNvPr>
          <p:cNvGrpSpPr/>
          <p:nvPr userDrawn="1"/>
        </p:nvGrpSpPr>
        <p:grpSpPr>
          <a:xfrm>
            <a:off x="11582400" y="0"/>
            <a:ext cx="609600" cy="6858000"/>
            <a:chOff x="11582400" y="0"/>
            <a:chExt cx="609600" cy="6858000"/>
          </a:xfrm>
        </p:grpSpPr>
        <p:cxnSp>
          <p:nvCxnSpPr>
            <p:cNvPr id="9" name="Straight Connector 8">
              <a:extLst>
                <a:ext uri="{FF2B5EF4-FFF2-40B4-BE49-F238E27FC236}">
                  <a16:creationId xmlns:a16="http://schemas.microsoft.com/office/drawing/2014/main" id="{04F5C201-9E89-43CD-83EA-893F2CA6D53A}"/>
                </a:ext>
              </a:extLst>
            </p:cNvPr>
            <p:cNvCxnSpPr>
              <a:cxnSpLocks/>
            </p:cNvCxnSpPr>
            <p:nvPr userDrawn="1"/>
          </p:nvCxnSpPr>
          <p:spPr>
            <a:xfrm>
              <a:off x="11887200" y="0"/>
              <a:ext cx="0" cy="62484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D553026-BC9B-4256-A3DF-400D10121C19}"/>
                </a:ext>
              </a:extLst>
            </p:cNvPr>
            <p:cNvSpPr/>
            <p:nvPr userDrawn="1"/>
          </p:nvSpPr>
          <p:spPr>
            <a:xfrm>
              <a:off x="11582400" y="6248400"/>
              <a:ext cx="609600" cy="60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D">
                <a:latin typeface="+mn-lt"/>
              </a:endParaRPr>
            </a:p>
          </p:txBody>
        </p:sp>
      </p:grpSp>
      <p:sp>
        <p:nvSpPr>
          <p:cNvPr id="6" name="Date Placeholder 3">
            <a:extLst>
              <a:ext uri="{FF2B5EF4-FFF2-40B4-BE49-F238E27FC236}">
                <a16:creationId xmlns:a16="http://schemas.microsoft.com/office/drawing/2014/main" id="{029282BD-E874-4303-9682-4AE2301AADFE}"/>
              </a:ext>
            </a:extLst>
          </p:cNvPr>
          <p:cNvSpPr>
            <a:spLocks noGrp="1"/>
          </p:cNvSpPr>
          <p:nvPr>
            <p:ph type="dt" sz="half" idx="2"/>
          </p:nvPr>
        </p:nvSpPr>
        <p:spPr>
          <a:xfrm>
            <a:off x="8610600" y="6446579"/>
            <a:ext cx="2743200" cy="184666"/>
          </a:xfrm>
          <a:prstGeom prst="rect">
            <a:avLst/>
          </a:prstGeom>
        </p:spPr>
        <p:txBody>
          <a:bodyPr vert="horz" lIns="0" tIns="0" rIns="0" bIns="0" rtlCol="0" anchor="ctr">
            <a:spAutoFit/>
          </a:bodyPr>
          <a:lstStyle>
            <a:lvl1pPr algn="r">
              <a:defRPr sz="1200">
                <a:solidFill>
                  <a:schemeClr val="tx2"/>
                </a:solidFill>
                <a:latin typeface="+mn-lt"/>
              </a:defRPr>
            </a:lvl1pPr>
          </a:lstStyle>
          <a:p>
            <a:fld id="{4253B1A1-CC62-450C-B895-ADBBFC9325F1}" type="datetime1">
              <a:rPr lang="en-ID" smtClean="0"/>
              <a:t>16/01/2024</a:t>
            </a:fld>
            <a:endParaRPr lang="en-ID" dirty="0"/>
          </a:p>
        </p:txBody>
      </p:sp>
      <p:sp>
        <p:nvSpPr>
          <p:cNvPr id="7" name="Footer Placeholder 4">
            <a:extLst>
              <a:ext uri="{FF2B5EF4-FFF2-40B4-BE49-F238E27FC236}">
                <a16:creationId xmlns:a16="http://schemas.microsoft.com/office/drawing/2014/main" id="{E22F783A-4CD8-4397-BE27-5F9A0A1B6FEC}"/>
              </a:ext>
            </a:extLst>
          </p:cNvPr>
          <p:cNvSpPr>
            <a:spLocks noGrp="1"/>
          </p:cNvSpPr>
          <p:nvPr>
            <p:ph type="ftr" sz="quarter" idx="3"/>
          </p:nvPr>
        </p:nvSpPr>
        <p:spPr>
          <a:xfrm>
            <a:off x="609600" y="6446579"/>
            <a:ext cx="4114800" cy="184666"/>
          </a:xfrm>
          <a:prstGeom prst="rect">
            <a:avLst/>
          </a:prstGeom>
        </p:spPr>
        <p:txBody>
          <a:bodyPr vert="horz" lIns="0" tIns="0" rIns="0" bIns="0" rtlCol="0" anchor="ctr">
            <a:spAutoFit/>
          </a:bodyPr>
          <a:lstStyle>
            <a:lvl1pPr algn="l">
              <a:defRPr sz="1200">
                <a:solidFill>
                  <a:schemeClr val="tx2"/>
                </a:solidFill>
                <a:latin typeface="+mn-lt"/>
              </a:defRPr>
            </a:lvl1pPr>
          </a:lstStyle>
          <a:p>
            <a:endParaRPr lang="en-ID" dirty="0"/>
          </a:p>
        </p:txBody>
      </p:sp>
      <p:sp>
        <p:nvSpPr>
          <p:cNvPr id="8" name="Slide Number Placeholder 5">
            <a:extLst>
              <a:ext uri="{FF2B5EF4-FFF2-40B4-BE49-F238E27FC236}">
                <a16:creationId xmlns:a16="http://schemas.microsoft.com/office/drawing/2014/main" id="{898B2030-F383-4C09-BCDC-A5C70D7D4BEB}"/>
              </a:ext>
            </a:extLst>
          </p:cNvPr>
          <p:cNvSpPr>
            <a:spLocks noGrp="1"/>
          </p:cNvSpPr>
          <p:nvPr>
            <p:ph type="sldNum" sz="quarter" idx="4"/>
          </p:nvPr>
        </p:nvSpPr>
        <p:spPr>
          <a:xfrm>
            <a:off x="11582400" y="6431190"/>
            <a:ext cx="609600" cy="215444"/>
          </a:xfrm>
          <a:prstGeom prst="rect">
            <a:avLst/>
          </a:prstGeom>
        </p:spPr>
        <p:txBody>
          <a:bodyPr vert="horz" lIns="0" tIns="0" rIns="0" bIns="0" rtlCol="0" anchor="ctr">
            <a:spAutoFit/>
          </a:bodyPr>
          <a:lstStyle>
            <a:lvl1pPr algn="ctr">
              <a:defRPr sz="1400">
                <a:solidFill>
                  <a:schemeClr val="bg1"/>
                </a:solidFill>
                <a:latin typeface="+mn-lt"/>
              </a:defRPr>
            </a:lvl1pPr>
          </a:lstStyle>
          <a:p>
            <a:fld id="{C4B29D88-0B2E-4C40-A428-6EAE41828B3D}" type="slidenum">
              <a:rPr lang="en-ID" smtClean="0"/>
              <a:pPr/>
              <a:t>‹#›</a:t>
            </a:fld>
            <a:endParaRPr lang="en-ID"/>
          </a:p>
        </p:txBody>
      </p:sp>
    </p:spTree>
    <p:extLst>
      <p:ext uri="{BB962C8B-B14F-4D97-AF65-F5344CB8AC3E}">
        <p14:creationId xmlns:p14="http://schemas.microsoft.com/office/powerpoint/2010/main" val="361530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029282BD-E874-4303-9682-4AE2301AADFE}"/>
              </a:ext>
            </a:extLst>
          </p:cNvPr>
          <p:cNvSpPr>
            <a:spLocks noGrp="1"/>
          </p:cNvSpPr>
          <p:nvPr>
            <p:ph type="dt" sz="half" idx="2"/>
          </p:nvPr>
        </p:nvSpPr>
        <p:spPr>
          <a:xfrm>
            <a:off x="8610600" y="6446579"/>
            <a:ext cx="2743200" cy="184666"/>
          </a:xfrm>
          <a:prstGeom prst="rect">
            <a:avLst/>
          </a:prstGeom>
        </p:spPr>
        <p:txBody>
          <a:bodyPr vert="horz" lIns="0" tIns="0" rIns="0" bIns="0" rtlCol="0" anchor="ctr">
            <a:spAutoFit/>
          </a:bodyPr>
          <a:lstStyle>
            <a:lvl1pPr algn="r">
              <a:defRPr sz="1200">
                <a:solidFill>
                  <a:schemeClr val="tx2"/>
                </a:solidFill>
                <a:latin typeface="+mn-lt"/>
              </a:defRPr>
            </a:lvl1pPr>
          </a:lstStyle>
          <a:p>
            <a:fld id="{4253B1A1-CC62-450C-B895-ADBBFC9325F1}" type="datetime1">
              <a:rPr lang="en-ID" smtClean="0"/>
              <a:t>16/01/2024</a:t>
            </a:fld>
            <a:endParaRPr lang="en-ID" dirty="0"/>
          </a:p>
        </p:txBody>
      </p:sp>
      <p:sp>
        <p:nvSpPr>
          <p:cNvPr id="7" name="Footer Placeholder 4">
            <a:extLst>
              <a:ext uri="{FF2B5EF4-FFF2-40B4-BE49-F238E27FC236}">
                <a16:creationId xmlns:a16="http://schemas.microsoft.com/office/drawing/2014/main" id="{E22F783A-4CD8-4397-BE27-5F9A0A1B6FEC}"/>
              </a:ext>
            </a:extLst>
          </p:cNvPr>
          <p:cNvSpPr>
            <a:spLocks noGrp="1"/>
          </p:cNvSpPr>
          <p:nvPr>
            <p:ph type="ftr" sz="quarter" idx="3"/>
          </p:nvPr>
        </p:nvSpPr>
        <p:spPr>
          <a:xfrm>
            <a:off x="609600" y="6446579"/>
            <a:ext cx="4114800" cy="184666"/>
          </a:xfrm>
          <a:prstGeom prst="rect">
            <a:avLst/>
          </a:prstGeom>
        </p:spPr>
        <p:txBody>
          <a:bodyPr vert="horz" lIns="0" tIns="0" rIns="0" bIns="0" rtlCol="0" anchor="ctr">
            <a:spAutoFit/>
          </a:bodyPr>
          <a:lstStyle>
            <a:lvl1pPr algn="l">
              <a:defRPr sz="1200">
                <a:solidFill>
                  <a:schemeClr val="tx2"/>
                </a:solidFill>
                <a:latin typeface="+mn-lt"/>
              </a:defRPr>
            </a:lvl1pPr>
          </a:lstStyle>
          <a:p>
            <a:endParaRPr lang="en-ID" dirty="0"/>
          </a:p>
        </p:txBody>
      </p:sp>
      <p:sp>
        <p:nvSpPr>
          <p:cNvPr id="8" name="Slide Number Placeholder 5">
            <a:extLst>
              <a:ext uri="{FF2B5EF4-FFF2-40B4-BE49-F238E27FC236}">
                <a16:creationId xmlns:a16="http://schemas.microsoft.com/office/drawing/2014/main" id="{898B2030-F383-4C09-BCDC-A5C70D7D4BEB}"/>
              </a:ext>
            </a:extLst>
          </p:cNvPr>
          <p:cNvSpPr>
            <a:spLocks noGrp="1"/>
          </p:cNvSpPr>
          <p:nvPr>
            <p:ph type="sldNum" sz="quarter" idx="4"/>
          </p:nvPr>
        </p:nvSpPr>
        <p:spPr>
          <a:xfrm>
            <a:off x="11582400" y="6431190"/>
            <a:ext cx="609600" cy="215444"/>
          </a:xfrm>
          <a:prstGeom prst="rect">
            <a:avLst/>
          </a:prstGeom>
        </p:spPr>
        <p:txBody>
          <a:bodyPr vert="horz" lIns="0" tIns="0" rIns="0" bIns="0" rtlCol="0" anchor="ctr">
            <a:spAutoFit/>
          </a:bodyPr>
          <a:lstStyle>
            <a:lvl1pPr algn="ctr">
              <a:defRPr sz="1400">
                <a:solidFill>
                  <a:schemeClr val="bg1"/>
                </a:solidFill>
                <a:latin typeface="+mn-lt"/>
              </a:defRPr>
            </a:lvl1pPr>
          </a:lstStyle>
          <a:p>
            <a:fld id="{C4B29D88-0B2E-4C40-A428-6EAE41828B3D}" type="slidenum">
              <a:rPr lang="en-ID" smtClean="0"/>
              <a:pPr/>
              <a:t>‹#›</a:t>
            </a:fld>
            <a:endParaRPr lang="en-ID"/>
          </a:p>
        </p:txBody>
      </p:sp>
    </p:spTree>
    <p:extLst>
      <p:ext uri="{BB962C8B-B14F-4D97-AF65-F5344CB8AC3E}">
        <p14:creationId xmlns:p14="http://schemas.microsoft.com/office/powerpoint/2010/main" val="42342374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09559-1FF5-45AC-9005-58BB035BE167}"/>
              </a:ext>
            </a:extLst>
          </p:cNvPr>
          <p:cNvSpPr>
            <a:spLocks noGrp="1"/>
          </p:cNvSpPr>
          <p:nvPr>
            <p:ph type="title"/>
          </p:nvPr>
        </p:nvSpPr>
        <p:spPr>
          <a:xfrm>
            <a:off x="609600" y="723207"/>
            <a:ext cx="10744200" cy="443198"/>
          </a:xfrm>
          <a:prstGeom prst="rect">
            <a:avLst/>
          </a:prstGeom>
        </p:spPr>
        <p:txBody>
          <a:bodyPr vert="horz" wrap="square" lIns="0" tIns="0" rIns="0" bIns="0" rtlCol="0" anchor="t" anchorCtr="0">
            <a:sp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49BC0A2-A767-49FC-87A1-6CD292CAE83F}"/>
              </a:ext>
            </a:extLst>
          </p:cNvPr>
          <p:cNvSpPr>
            <a:spLocks noGrp="1"/>
          </p:cNvSpPr>
          <p:nvPr>
            <p:ph type="body" idx="1"/>
          </p:nvPr>
        </p:nvSpPr>
        <p:spPr>
          <a:xfrm>
            <a:off x="609600" y="1825625"/>
            <a:ext cx="1074420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92FD5F6E-1868-4731-959D-B2E730642A83}"/>
              </a:ext>
            </a:extLst>
          </p:cNvPr>
          <p:cNvSpPr>
            <a:spLocks noGrp="1"/>
          </p:cNvSpPr>
          <p:nvPr>
            <p:ph type="dt" sz="half" idx="2"/>
          </p:nvPr>
        </p:nvSpPr>
        <p:spPr>
          <a:xfrm>
            <a:off x="8610600" y="6446579"/>
            <a:ext cx="2743200" cy="184666"/>
          </a:xfrm>
          <a:prstGeom prst="rect">
            <a:avLst/>
          </a:prstGeom>
        </p:spPr>
        <p:txBody>
          <a:bodyPr vert="horz" lIns="0" tIns="0" rIns="0" bIns="0" rtlCol="0" anchor="ctr">
            <a:spAutoFit/>
          </a:bodyPr>
          <a:lstStyle>
            <a:lvl1pPr algn="r">
              <a:defRPr sz="1200">
                <a:solidFill>
                  <a:schemeClr val="tx2"/>
                </a:solidFill>
                <a:latin typeface="+mn-lt"/>
              </a:defRPr>
            </a:lvl1pPr>
          </a:lstStyle>
          <a:p>
            <a:fld id="{973E1BCE-0480-4A0A-9759-9C8F26929E1E}" type="datetime1">
              <a:rPr lang="en-ID" smtClean="0"/>
              <a:t>16/01/2024</a:t>
            </a:fld>
            <a:endParaRPr lang="en-ID" dirty="0"/>
          </a:p>
        </p:txBody>
      </p:sp>
      <p:sp>
        <p:nvSpPr>
          <p:cNvPr id="5" name="Footer Placeholder 4">
            <a:extLst>
              <a:ext uri="{FF2B5EF4-FFF2-40B4-BE49-F238E27FC236}">
                <a16:creationId xmlns:a16="http://schemas.microsoft.com/office/drawing/2014/main" id="{C1DFE5E8-3ED0-4E2E-8456-0B1A5844C19C}"/>
              </a:ext>
            </a:extLst>
          </p:cNvPr>
          <p:cNvSpPr>
            <a:spLocks noGrp="1"/>
          </p:cNvSpPr>
          <p:nvPr>
            <p:ph type="ftr" sz="quarter" idx="3"/>
          </p:nvPr>
        </p:nvSpPr>
        <p:spPr>
          <a:xfrm>
            <a:off x="609600" y="6446579"/>
            <a:ext cx="4114800" cy="184666"/>
          </a:xfrm>
          <a:prstGeom prst="rect">
            <a:avLst/>
          </a:prstGeom>
        </p:spPr>
        <p:txBody>
          <a:bodyPr vert="horz" lIns="0" tIns="0" rIns="0" bIns="0" rtlCol="0" anchor="ctr">
            <a:spAutoFit/>
          </a:bodyPr>
          <a:lstStyle>
            <a:lvl1pPr algn="l">
              <a:defRPr sz="1200">
                <a:solidFill>
                  <a:schemeClr val="tx2"/>
                </a:solidFill>
                <a:latin typeface="+mn-lt"/>
              </a:defRPr>
            </a:lvl1pPr>
          </a:lstStyle>
          <a:p>
            <a:endParaRPr lang="en-ID" dirty="0"/>
          </a:p>
        </p:txBody>
      </p:sp>
      <p:sp>
        <p:nvSpPr>
          <p:cNvPr id="6" name="Slide Number Placeholder 5">
            <a:extLst>
              <a:ext uri="{FF2B5EF4-FFF2-40B4-BE49-F238E27FC236}">
                <a16:creationId xmlns:a16="http://schemas.microsoft.com/office/drawing/2014/main" id="{273BA851-9707-4A4F-9786-97CE949EE4F1}"/>
              </a:ext>
            </a:extLst>
          </p:cNvPr>
          <p:cNvSpPr>
            <a:spLocks noGrp="1"/>
          </p:cNvSpPr>
          <p:nvPr>
            <p:ph type="sldNum" sz="quarter" idx="4"/>
          </p:nvPr>
        </p:nvSpPr>
        <p:spPr>
          <a:xfrm>
            <a:off x="11582400" y="6431190"/>
            <a:ext cx="609600" cy="215444"/>
          </a:xfrm>
          <a:prstGeom prst="rect">
            <a:avLst/>
          </a:prstGeom>
        </p:spPr>
        <p:txBody>
          <a:bodyPr vert="horz" lIns="0" tIns="0" rIns="0" bIns="0" rtlCol="0" anchor="ctr">
            <a:spAutoFit/>
          </a:bodyPr>
          <a:lstStyle>
            <a:lvl1pPr algn="ctr">
              <a:defRPr sz="1400">
                <a:solidFill>
                  <a:schemeClr val="bg1"/>
                </a:solidFill>
                <a:latin typeface="+mn-lt"/>
              </a:defRPr>
            </a:lvl1pPr>
          </a:lstStyle>
          <a:p>
            <a:fld id="{C4B29D88-0B2E-4C40-A428-6EAE41828B3D}" type="slidenum">
              <a:rPr lang="en-ID" smtClean="0"/>
              <a:pPr/>
              <a:t>‹#›</a:t>
            </a:fld>
            <a:endParaRPr lang="en-ID"/>
          </a:p>
        </p:txBody>
      </p:sp>
    </p:spTree>
    <p:extLst>
      <p:ext uri="{BB962C8B-B14F-4D97-AF65-F5344CB8AC3E}">
        <p14:creationId xmlns:p14="http://schemas.microsoft.com/office/powerpoint/2010/main" val="3426047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Segoe UI Black" panose="020B0A02040204020203"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lumMod val="75000"/>
              <a:lumOff val="25000"/>
            </a:schemeClr>
          </a:solidFill>
          <a:latin typeface="+mn-lt"/>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lumMod val="75000"/>
              <a:lumOff val="25000"/>
            </a:schemeClr>
          </a:solidFill>
          <a:latin typeface="+mn-lt"/>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22AA7-E51E-4EAD-9D95-D06ADA022A29}"/>
              </a:ext>
            </a:extLst>
          </p:cNvPr>
          <p:cNvSpPr>
            <a:spLocks noGrp="1"/>
          </p:cNvSpPr>
          <p:nvPr>
            <p:ph type="sldNum" sz="quarter" idx="4"/>
          </p:nvPr>
        </p:nvSpPr>
        <p:spPr/>
        <p:txBody>
          <a:bodyPr/>
          <a:lstStyle/>
          <a:p>
            <a:fld id="{C4B29D88-0B2E-4C40-A428-6EAE41828B3D}" type="slidenum">
              <a:rPr lang="en-ID" smtClean="0"/>
              <a:pPr/>
              <a:t>1</a:t>
            </a:fld>
            <a:endParaRPr lang="en-ID"/>
          </a:p>
        </p:txBody>
      </p:sp>
      <p:pic>
        <p:nvPicPr>
          <p:cNvPr id="2050" name="Picture 2" descr="Fingers note report journalist filling Free Photo">
            <a:extLst>
              <a:ext uri="{FF2B5EF4-FFF2-40B4-BE49-F238E27FC236}">
                <a16:creationId xmlns:a16="http://schemas.microsoft.com/office/drawing/2014/main" id="{D0164196-F187-4468-92F8-ABFCC9901B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3333" b="14445"/>
          <a:stretch/>
        </p:blipFill>
        <p:spPr bwMode="auto">
          <a:xfrm>
            <a:off x="0" y="609600"/>
            <a:ext cx="10295223" cy="563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14147B1-8D5C-46FD-9D4F-5FA3480992C8}"/>
              </a:ext>
            </a:extLst>
          </p:cNvPr>
          <p:cNvSpPr/>
          <p:nvPr/>
        </p:nvSpPr>
        <p:spPr>
          <a:xfrm>
            <a:off x="587977" y="609600"/>
            <a:ext cx="9685623" cy="5638800"/>
          </a:xfrm>
          <a:prstGeom prst="rect">
            <a:avLst/>
          </a:prstGeom>
          <a:solidFill>
            <a:schemeClr val="tx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5" name="Group 14">
            <a:extLst>
              <a:ext uri="{FF2B5EF4-FFF2-40B4-BE49-F238E27FC236}">
                <a16:creationId xmlns:a16="http://schemas.microsoft.com/office/drawing/2014/main" id="{E729D0A7-22F4-4A12-A13C-4F39BE23D4D8}"/>
              </a:ext>
            </a:extLst>
          </p:cNvPr>
          <p:cNvGrpSpPr/>
          <p:nvPr/>
        </p:nvGrpSpPr>
        <p:grpSpPr>
          <a:xfrm>
            <a:off x="1227997" y="1825856"/>
            <a:ext cx="5922221" cy="2673286"/>
            <a:chOff x="939613" y="1760759"/>
            <a:chExt cx="5477716" cy="2130443"/>
          </a:xfrm>
        </p:grpSpPr>
        <p:sp>
          <p:nvSpPr>
            <p:cNvPr id="7" name="TextBox 6">
              <a:extLst>
                <a:ext uri="{FF2B5EF4-FFF2-40B4-BE49-F238E27FC236}">
                  <a16:creationId xmlns:a16="http://schemas.microsoft.com/office/drawing/2014/main" id="{FB2C7763-15A2-46A5-A3CE-140701E41794}"/>
                </a:ext>
              </a:extLst>
            </p:cNvPr>
            <p:cNvSpPr txBox="1"/>
            <p:nvPr/>
          </p:nvSpPr>
          <p:spPr>
            <a:xfrm>
              <a:off x="939613" y="1760759"/>
              <a:ext cx="4995387" cy="596027"/>
            </a:xfrm>
            <a:prstGeom prst="rect">
              <a:avLst/>
            </a:prstGeom>
            <a:noFill/>
          </p:spPr>
          <p:txBody>
            <a:bodyPr wrap="square" lIns="0" tIns="0" rIns="0" bIns="0" rtlCol="0">
              <a:spAutoFit/>
            </a:bodyPr>
            <a:lstStyle/>
            <a:p>
              <a:pPr algn="r">
                <a:lnSpc>
                  <a:spcPct val="90000"/>
                </a:lnSpc>
                <a:spcBef>
                  <a:spcPct val="0"/>
                </a:spcBef>
              </a:pPr>
              <a:r>
                <a:rPr lang="en-ID" sz="5400" b="1" dirty="0">
                  <a:solidFill>
                    <a:schemeClr val="bg1"/>
                  </a:solidFill>
                  <a:latin typeface="+mj-lt"/>
                  <a:ea typeface="Segoe UI Black" panose="020B0A02040204020203" pitchFamily="34" charset="0"/>
                  <a:cs typeface="+mj-cs"/>
                </a:rPr>
                <a:t>CASE </a:t>
              </a:r>
              <a:r>
                <a:rPr lang="en-ID" sz="5400" b="1" dirty="0" smtClean="0">
                  <a:solidFill>
                    <a:schemeClr val="bg1"/>
                  </a:solidFill>
                  <a:latin typeface="+mj-lt"/>
                  <a:ea typeface="Segoe UI Black" panose="020B0A02040204020203" pitchFamily="34" charset="0"/>
                  <a:cs typeface="+mj-cs"/>
                </a:rPr>
                <a:t>STUDY</a:t>
              </a:r>
              <a:endParaRPr lang="en-ID" sz="5400" b="1" dirty="0">
                <a:solidFill>
                  <a:schemeClr val="bg1"/>
                </a:solidFill>
                <a:latin typeface="+mj-lt"/>
                <a:ea typeface="Segoe UI Black" panose="020B0A02040204020203" pitchFamily="34" charset="0"/>
                <a:cs typeface="+mj-cs"/>
              </a:endParaRPr>
            </a:p>
          </p:txBody>
        </p:sp>
        <p:sp>
          <p:nvSpPr>
            <p:cNvPr id="8" name="TextBox 7">
              <a:extLst>
                <a:ext uri="{FF2B5EF4-FFF2-40B4-BE49-F238E27FC236}">
                  <a16:creationId xmlns:a16="http://schemas.microsoft.com/office/drawing/2014/main" id="{AD1A3F60-78F9-4811-957B-050B640BE62E}"/>
                </a:ext>
              </a:extLst>
            </p:cNvPr>
            <p:cNvSpPr txBox="1"/>
            <p:nvPr/>
          </p:nvSpPr>
          <p:spPr>
            <a:xfrm>
              <a:off x="2015596" y="2556477"/>
              <a:ext cx="3757607" cy="588669"/>
            </a:xfrm>
            <a:prstGeom prst="rect">
              <a:avLst/>
            </a:prstGeom>
            <a:noFill/>
          </p:spPr>
          <p:txBody>
            <a:bodyPr wrap="square" lIns="0" tIns="0" rIns="0" bIns="0" rtlCol="0">
              <a:spAutoFit/>
            </a:bodyPr>
            <a:lstStyle/>
            <a:p>
              <a:pPr algn="r"/>
              <a:r>
                <a:rPr lang="en-US" sz="4800" b="1" dirty="0" smtClean="0">
                  <a:solidFill>
                    <a:schemeClr val="bg1"/>
                  </a:solidFill>
                  <a:latin typeface="+mj-lt"/>
                </a:rPr>
                <a:t>Lead Scoring </a:t>
              </a:r>
              <a:endParaRPr lang="en-ID" sz="4800" b="1" dirty="0">
                <a:solidFill>
                  <a:schemeClr val="bg1"/>
                </a:solidFill>
                <a:latin typeface="+mj-lt"/>
              </a:endParaRPr>
            </a:p>
          </p:txBody>
        </p:sp>
        <p:grpSp>
          <p:nvGrpSpPr>
            <p:cNvPr id="10" name="Group 9">
              <a:extLst>
                <a:ext uri="{FF2B5EF4-FFF2-40B4-BE49-F238E27FC236}">
                  <a16:creationId xmlns:a16="http://schemas.microsoft.com/office/drawing/2014/main" id="{40BC578E-BA05-4F2B-B1B1-5AEBFDF1B594}"/>
                </a:ext>
              </a:extLst>
            </p:cNvPr>
            <p:cNvGrpSpPr/>
            <p:nvPr/>
          </p:nvGrpSpPr>
          <p:grpSpPr>
            <a:xfrm>
              <a:off x="5797397" y="3773790"/>
              <a:ext cx="619932" cy="117412"/>
              <a:chOff x="8780242" y="2926836"/>
              <a:chExt cx="619932" cy="117412"/>
            </a:xfrm>
          </p:grpSpPr>
          <p:sp>
            <p:nvSpPr>
              <p:cNvPr id="11" name="Oval 10">
                <a:extLst>
                  <a:ext uri="{FF2B5EF4-FFF2-40B4-BE49-F238E27FC236}">
                    <a16:creationId xmlns:a16="http://schemas.microsoft.com/office/drawing/2014/main" id="{E9C9BFAF-0C7C-4FFF-B2B4-A9AA9BBBBABB}"/>
                  </a:ext>
                </a:extLst>
              </p:cNvPr>
              <p:cNvSpPr/>
              <p:nvPr/>
            </p:nvSpPr>
            <p:spPr>
              <a:xfrm>
                <a:off x="8780242" y="2926836"/>
                <a:ext cx="117412" cy="1174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2" name="Oval 11">
                <a:extLst>
                  <a:ext uri="{FF2B5EF4-FFF2-40B4-BE49-F238E27FC236}">
                    <a16:creationId xmlns:a16="http://schemas.microsoft.com/office/drawing/2014/main" id="{77926774-AA26-4A6F-966C-EE10C5BEDC38}"/>
                  </a:ext>
                </a:extLst>
              </p:cNvPr>
              <p:cNvSpPr/>
              <p:nvPr/>
            </p:nvSpPr>
            <p:spPr>
              <a:xfrm>
                <a:off x="9031502" y="2926836"/>
                <a:ext cx="117412" cy="1174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3" name="Oval 12">
                <a:extLst>
                  <a:ext uri="{FF2B5EF4-FFF2-40B4-BE49-F238E27FC236}">
                    <a16:creationId xmlns:a16="http://schemas.microsoft.com/office/drawing/2014/main" id="{F76EF2CB-EDB8-44F2-A558-8992D58563FA}"/>
                  </a:ext>
                </a:extLst>
              </p:cNvPr>
              <p:cNvSpPr/>
              <p:nvPr/>
            </p:nvSpPr>
            <p:spPr>
              <a:xfrm>
                <a:off x="9282762" y="2926836"/>
                <a:ext cx="117412" cy="1174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grpSp>
      <p:grpSp>
        <p:nvGrpSpPr>
          <p:cNvPr id="18" name="Group 17">
            <a:extLst>
              <a:ext uri="{FF2B5EF4-FFF2-40B4-BE49-F238E27FC236}">
                <a16:creationId xmlns:a16="http://schemas.microsoft.com/office/drawing/2014/main" id="{43B392B8-B679-48FC-8638-254A974D0840}"/>
              </a:ext>
            </a:extLst>
          </p:cNvPr>
          <p:cNvGrpSpPr/>
          <p:nvPr/>
        </p:nvGrpSpPr>
        <p:grpSpPr>
          <a:xfrm>
            <a:off x="7632699" y="1570261"/>
            <a:ext cx="3666474" cy="3717478"/>
            <a:chOff x="7632699" y="1742267"/>
            <a:chExt cx="3666474" cy="3717478"/>
          </a:xfrm>
        </p:grpSpPr>
        <p:sp>
          <p:nvSpPr>
            <p:cNvPr id="17" name="Rectangle 16">
              <a:extLst>
                <a:ext uri="{FF2B5EF4-FFF2-40B4-BE49-F238E27FC236}">
                  <a16:creationId xmlns:a16="http://schemas.microsoft.com/office/drawing/2014/main" id="{CE076A0E-D33A-4CB6-8656-D71ADF244A45}"/>
                </a:ext>
              </a:extLst>
            </p:cNvPr>
            <p:cNvSpPr/>
            <p:nvPr/>
          </p:nvSpPr>
          <p:spPr>
            <a:xfrm>
              <a:off x="10295223" y="5233655"/>
              <a:ext cx="1003950" cy="226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AE13D618-D9F0-488B-AB62-E7E602E67B1C}"/>
                </a:ext>
              </a:extLst>
            </p:cNvPr>
            <p:cNvSpPr/>
            <p:nvPr/>
          </p:nvSpPr>
          <p:spPr>
            <a:xfrm>
              <a:off x="7632699" y="1742267"/>
              <a:ext cx="3666473" cy="3491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9" name="Group 18">
              <a:extLst>
                <a:ext uri="{FF2B5EF4-FFF2-40B4-BE49-F238E27FC236}">
                  <a16:creationId xmlns:a16="http://schemas.microsoft.com/office/drawing/2014/main" id="{8FF75A6E-715E-4516-9A2A-B59E7721BD78}"/>
                </a:ext>
              </a:extLst>
            </p:cNvPr>
            <p:cNvGrpSpPr/>
            <p:nvPr/>
          </p:nvGrpSpPr>
          <p:grpSpPr>
            <a:xfrm>
              <a:off x="8718240" y="2740269"/>
              <a:ext cx="1495390" cy="1495384"/>
              <a:chOff x="4113213" y="5414963"/>
              <a:chExt cx="360363" cy="360362"/>
            </a:xfrm>
            <a:solidFill>
              <a:schemeClr val="bg1"/>
            </a:solidFill>
          </p:grpSpPr>
          <p:sp>
            <p:nvSpPr>
              <p:cNvPr id="20" name="Freeform 88">
                <a:extLst>
                  <a:ext uri="{FF2B5EF4-FFF2-40B4-BE49-F238E27FC236}">
                    <a16:creationId xmlns:a16="http://schemas.microsoft.com/office/drawing/2014/main" id="{6790C4A1-9306-4F2F-9A69-77613A08DB95}"/>
                  </a:ext>
                </a:extLst>
              </p:cNvPr>
              <p:cNvSpPr>
                <a:spLocks noEditPoints="1"/>
              </p:cNvSpPr>
              <p:nvPr/>
            </p:nvSpPr>
            <p:spPr bwMode="auto">
              <a:xfrm>
                <a:off x="4262438" y="5414963"/>
                <a:ext cx="211138" cy="269875"/>
              </a:xfrm>
              <a:custGeom>
                <a:avLst/>
                <a:gdLst>
                  <a:gd name="T0" fmla="*/ 55 w 56"/>
                  <a:gd name="T1" fmla="*/ 21 h 72"/>
                  <a:gd name="T2" fmla="*/ 35 w 56"/>
                  <a:gd name="T3" fmla="*/ 1 h 72"/>
                  <a:gd name="T4" fmla="*/ 34 w 56"/>
                  <a:gd name="T5" fmla="*/ 0 h 72"/>
                  <a:gd name="T6" fmla="*/ 2 w 56"/>
                  <a:gd name="T7" fmla="*/ 0 h 72"/>
                  <a:gd name="T8" fmla="*/ 0 w 56"/>
                  <a:gd name="T9" fmla="*/ 2 h 72"/>
                  <a:gd name="T10" fmla="*/ 0 w 56"/>
                  <a:gd name="T11" fmla="*/ 58 h 72"/>
                  <a:gd name="T12" fmla="*/ 1 w 56"/>
                  <a:gd name="T13" fmla="*/ 60 h 72"/>
                  <a:gd name="T14" fmla="*/ 19 w 56"/>
                  <a:gd name="T15" fmla="*/ 72 h 72"/>
                  <a:gd name="T16" fmla="*/ 20 w 56"/>
                  <a:gd name="T17" fmla="*/ 72 h 72"/>
                  <a:gd name="T18" fmla="*/ 54 w 56"/>
                  <a:gd name="T19" fmla="*/ 72 h 72"/>
                  <a:gd name="T20" fmla="*/ 56 w 56"/>
                  <a:gd name="T21" fmla="*/ 70 h 72"/>
                  <a:gd name="T22" fmla="*/ 56 w 56"/>
                  <a:gd name="T23" fmla="*/ 22 h 72"/>
                  <a:gd name="T24" fmla="*/ 55 w 56"/>
                  <a:gd name="T25" fmla="*/ 21 h 72"/>
                  <a:gd name="T26" fmla="*/ 34 w 56"/>
                  <a:gd name="T27" fmla="*/ 22 h 72"/>
                  <a:gd name="T28" fmla="*/ 34 w 56"/>
                  <a:gd name="T29" fmla="*/ 2 h 72"/>
                  <a:gd name="T30" fmla="*/ 54 w 56"/>
                  <a:gd name="T31" fmla="*/ 22 h 72"/>
                  <a:gd name="T32" fmla="*/ 34 w 56"/>
                  <a:gd name="T33" fmla="*/ 2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72">
                    <a:moveTo>
                      <a:pt x="55" y="21"/>
                    </a:moveTo>
                    <a:cubicBezTo>
                      <a:pt x="35" y="1"/>
                      <a:pt x="35" y="1"/>
                      <a:pt x="35" y="1"/>
                    </a:cubicBezTo>
                    <a:cubicBezTo>
                      <a:pt x="35" y="0"/>
                      <a:pt x="35" y="0"/>
                      <a:pt x="34" y="0"/>
                    </a:cubicBezTo>
                    <a:cubicBezTo>
                      <a:pt x="2" y="0"/>
                      <a:pt x="2" y="0"/>
                      <a:pt x="2" y="0"/>
                    </a:cubicBezTo>
                    <a:cubicBezTo>
                      <a:pt x="1" y="0"/>
                      <a:pt x="0" y="1"/>
                      <a:pt x="0" y="2"/>
                    </a:cubicBezTo>
                    <a:cubicBezTo>
                      <a:pt x="0" y="58"/>
                      <a:pt x="0" y="58"/>
                      <a:pt x="0" y="58"/>
                    </a:cubicBezTo>
                    <a:cubicBezTo>
                      <a:pt x="0" y="59"/>
                      <a:pt x="0" y="59"/>
                      <a:pt x="1" y="60"/>
                    </a:cubicBezTo>
                    <a:cubicBezTo>
                      <a:pt x="19" y="72"/>
                      <a:pt x="19" y="72"/>
                      <a:pt x="19" y="72"/>
                    </a:cubicBezTo>
                    <a:cubicBezTo>
                      <a:pt x="19" y="72"/>
                      <a:pt x="20" y="72"/>
                      <a:pt x="20" y="72"/>
                    </a:cubicBezTo>
                    <a:cubicBezTo>
                      <a:pt x="54" y="72"/>
                      <a:pt x="54" y="72"/>
                      <a:pt x="54" y="72"/>
                    </a:cubicBezTo>
                    <a:cubicBezTo>
                      <a:pt x="55" y="72"/>
                      <a:pt x="56" y="71"/>
                      <a:pt x="56" y="70"/>
                    </a:cubicBezTo>
                    <a:cubicBezTo>
                      <a:pt x="56" y="22"/>
                      <a:pt x="56" y="22"/>
                      <a:pt x="56" y="22"/>
                    </a:cubicBezTo>
                    <a:cubicBezTo>
                      <a:pt x="56" y="21"/>
                      <a:pt x="56" y="21"/>
                      <a:pt x="55" y="21"/>
                    </a:cubicBezTo>
                    <a:close/>
                    <a:moveTo>
                      <a:pt x="34" y="22"/>
                    </a:moveTo>
                    <a:cubicBezTo>
                      <a:pt x="34" y="2"/>
                      <a:pt x="34" y="2"/>
                      <a:pt x="34" y="2"/>
                    </a:cubicBezTo>
                    <a:cubicBezTo>
                      <a:pt x="54" y="22"/>
                      <a:pt x="54" y="22"/>
                      <a:pt x="54" y="22"/>
                    </a:cubicBezTo>
                    <a:lnTo>
                      <a:pt x="3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89">
                <a:extLst>
                  <a:ext uri="{FF2B5EF4-FFF2-40B4-BE49-F238E27FC236}">
                    <a16:creationId xmlns:a16="http://schemas.microsoft.com/office/drawing/2014/main" id="{748740C9-F9FA-4C61-B72B-218D37A6DAEC}"/>
                  </a:ext>
                </a:extLst>
              </p:cNvPr>
              <p:cNvSpPr>
                <a:spLocks/>
              </p:cNvSpPr>
              <p:nvPr/>
            </p:nvSpPr>
            <p:spPr bwMode="auto">
              <a:xfrm>
                <a:off x="4113213" y="5654675"/>
                <a:ext cx="74613" cy="120650"/>
              </a:xfrm>
              <a:custGeom>
                <a:avLst/>
                <a:gdLst>
                  <a:gd name="T0" fmla="*/ 18 w 20"/>
                  <a:gd name="T1" fmla="*/ 0 h 32"/>
                  <a:gd name="T2" fmla="*/ 2 w 20"/>
                  <a:gd name="T3" fmla="*/ 0 h 32"/>
                  <a:gd name="T4" fmla="*/ 0 w 20"/>
                  <a:gd name="T5" fmla="*/ 2 h 32"/>
                  <a:gd name="T6" fmla="*/ 0 w 20"/>
                  <a:gd name="T7" fmla="*/ 30 h 32"/>
                  <a:gd name="T8" fmla="*/ 2 w 20"/>
                  <a:gd name="T9" fmla="*/ 32 h 32"/>
                  <a:gd name="T10" fmla="*/ 18 w 20"/>
                  <a:gd name="T11" fmla="*/ 32 h 32"/>
                  <a:gd name="T12" fmla="*/ 20 w 20"/>
                  <a:gd name="T13" fmla="*/ 30 h 32"/>
                  <a:gd name="T14" fmla="*/ 20 w 20"/>
                  <a:gd name="T15" fmla="*/ 2 h 32"/>
                  <a:gd name="T16" fmla="*/ 18 w 2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8" y="0"/>
                    </a:moveTo>
                    <a:cubicBezTo>
                      <a:pt x="2" y="0"/>
                      <a:pt x="2" y="0"/>
                      <a:pt x="2" y="0"/>
                    </a:cubicBezTo>
                    <a:cubicBezTo>
                      <a:pt x="1" y="0"/>
                      <a:pt x="0" y="1"/>
                      <a:pt x="0" y="2"/>
                    </a:cubicBezTo>
                    <a:cubicBezTo>
                      <a:pt x="0" y="30"/>
                      <a:pt x="0" y="30"/>
                      <a:pt x="0" y="30"/>
                    </a:cubicBezTo>
                    <a:cubicBezTo>
                      <a:pt x="0" y="31"/>
                      <a:pt x="1" y="32"/>
                      <a:pt x="2" y="32"/>
                    </a:cubicBezTo>
                    <a:cubicBezTo>
                      <a:pt x="18" y="32"/>
                      <a:pt x="18" y="32"/>
                      <a:pt x="18" y="32"/>
                    </a:cubicBezTo>
                    <a:cubicBezTo>
                      <a:pt x="19" y="32"/>
                      <a:pt x="20" y="31"/>
                      <a:pt x="20" y="30"/>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90">
                <a:extLst>
                  <a:ext uri="{FF2B5EF4-FFF2-40B4-BE49-F238E27FC236}">
                    <a16:creationId xmlns:a16="http://schemas.microsoft.com/office/drawing/2014/main" id="{30C18C54-7B99-426A-A6C0-30DF9C2CA435}"/>
                  </a:ext>
                </a:extLst>
              </p:cNvPr>
              <p:cNvSpPr>
                <a:spLocks/>
              </p:cNvSpPr>
              <p:nvPr/>
            </p:nvSpPr>
            <p:spPr bwMode="auto">
              <a:xfrm>
                <a:off x="4195763" y="5670550"/>
                <a:ext cx="269875" cy="90488"/>
              </a:xfrm>
              <a:custGeom>
                <a:avLst/>
                <a:gdLst>
                  <a:gd name="T0" fmla="*/ 40 w 72"/>
                  <a:gd name="T1" fmla="*/ 8 h 24"/>
                  <a:gd name="T2" fmla="*/ 33 w 72"/>
                  <a:gd name="T3" fmla="*/ 8 h 24"/>
                  <a:gd name="T4" fmla="*/ 33 w 72"/>
                  <a:gd name="T5" fmla="*/ 8 h 24"/>
                  <a:gd name="T6" fmla="*/ 16 w 72"/>
                  <a:gd name="T7" fmla="*/ 0 h 24"/>
                  <a:gd name="T8" fmla="*/ 2 w 72"/>
                  <a:gd name="T9" fmla="*/ 0 h 24"/>
                  <a:gd name="T10" fmla="*/ 0 w 72"/>
                  <a:gd name="T11" fmla="*/ 2 h 24"/>
                  <a:gd name="T12" fmla="*/ 0 w 72"/>
                  <a:gd name="T13" fmla="*/ 22 h 24"/>
                  <a:gd name="T14" fmla="*/ 2 w 72"/>
                  <a:gd name="T15" fmla="*/ 24 h 24"/>
                  <a:gd name="T16" fmla="*/ 70 w 72"/>
                  <a:gd name="T17" fmla="*/ 24 h 24"/>
                  <a:gd name="T18" fmla="*/ 72 w 72"/>
                  <a:gd name="T19" fmla="*/ 22 h 24"/>
                  <a:gd name="T20" fmla="*/ 40 w 72"/>
                  <a:gd name="T21"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24">
                    <a:moveTo>
                      <a:pt x="40" y="8"/>
                    </a:moveTo>
                    <a:cubicBezTo>
                      <a:pt x="33" y="8"/>
                      <a:pt x="33" y="8"/>
                      <a:pt x="33" y="8"/>
                    </a:cubicBezTo>
                    <a:cubicBezTo>
                      <a:pt x="33" y="8"/>
                      <a:pt x="33" y="8"/>
                      <a:pt x="33" y="8"/>
                    </a:cubicBezTo>
                    <a:cubicBezTo>
                      <a:pt x="30" y="5"/>
                      <a:pt x="25" y="0"/>
                      <a:pt x="16" y="0"/>
                    </a:cubicBezTo>
                    <a:cubicBezTo>
                      <a:pt x="2" y="0"/>
                      <a:pt x="2" y="0"/>
                      <a:pt x="2" y="0"/>
                    </a:cubicBezTo>
                    <a:cubicBezTo>
                      <a:pt x="1" y="0"/>
                      <a:pt x="0" y="1"/>
                      <a:pt x="0" y="2"/>
                    </a:cubicBezTo>
                    <a:cubicBezTo>
                      <a:pt x="0" y="22"/>
                      <a:pt x="0" y="22"/>
                      <a:pt x="0" y="22"/>
                    </a:cubicBezTo>
                    <a:cubicBezTo>
                      <a:pt x="0" y="23"/>
                      <a:pt x="1" y="24"/>
                      <a:pt x="2" y="24"/>
                    </a:cubicBezTo>
                    <a:cubicBezTo>
                      <a:pt x="70" y="24"/>
                      <a:pt x="70" y="24"/>
                      <a:pt x="70" y="24"/>
                    </a:cubicBezTo>
                    <a:cubicBezTo>
                      <a:pt x="71" y="24"/>
                      <a:pt x="72" y="23"/>
                      <a:pt x="72" y="22"/>
                    </a:cubicBezTo>
                    <a:cubicBezTo>
                      <a:pt x="72" y="14"/>
                      <a:pt x="55" y="8"/>
                      <a:pt x="4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9" name="TextBox 8"/>
          <p:cNvSpPr txBox="1"/>
          <p:nvPr/>
        </p:nvSpPr>
        <p:spPr>
          <a:xfrm>
            <a:off x="2543519" y="3890148"/>
            <a:ext cx="3665340" cy="923330"/>
          </a:xfrm>
          <a:prstGeom prst="rect">
            <a:avLst/>
          </a:prstGeom>
          <a:noFill/>
        </p:spPr>
        <p:txBody>
          <a:bodyPr wrap="square" rtlCol="0">
            <a:spAutoFit/>
          </a:bodyPr>
          <a:lstStyle/>
          <a:p>
            <a:r>
              <a:rPr lang="en-US" dirty="0" smtClean="0">
                <a:solidFill>
                  <a:schemeClr val="bg1"/>
                </a:solidFill>
                <a:latin typeface="+mj-lt"/>
              </a:rPr>
              <a:t>Created by :</a:t>
            </a:r>
          </a:p>
          <a:p>
            <a:r>
              <a:rPr lang="en-US" dirty="0" smtClean="0">
                <a:solidFill>
                  <a:schemeClr val="bg1"/>
                </a:solidFill>
                <a:latin typeface="+mj-lt"/>
              </a:rPr>
              <a:t>Srestha</a:t>
            </a:r>
            <a:r>
              <a:rPr lang="en-US" dirty="0">
                <a:solidFill>
                  <a:schemeClr val="bg1"/>
                </a:solidFill>
                <a:latin typeface="+mj-lt"/>
              </a:rPr>
              <a:t> </a:t>
            </a:r>
            <a:r>
              <a:rPr lang="en-US" dirty="0" smtClean="0">
                <a:solidFill>
                  <a:schemeClr val="bg1"/>
                </a:solidFill>
                <a:latin typeface="+mj-lt"/>
              </a:rPr>
              <a:t>Bhar</a:t>
            </a:r>
          </a:p>
          <a:p>
            <a:r>
              <a:rPr lang="en-US" dirty="0" smtClean="0">
                <a:solidFill>
                  <a:schemeClr val="bg1"/>
                </a:solidFill>
                <a:latin typeface="+mj-lt"/>
              </a:rPr>
              <a:t>Anurag Prakash</a:t>
            </a:r>
            <a:endParaRPr lang="en-IN" dirty="0">
              <a:solidFill>
                <a:schemeClr val="bg1"/>
              </a:solidFill>
              <a:latin typeface="+mj-lt"/>
            </a:endParaRPr>
          </a:p>
        </p:txBody>
      </p:sp>
    </p:spTree>
    <p:extLst>
      <p:ext uri="{BB962C8B-B14F-4D97-AF65-F5344CB8AC3E}">
        <p14:creationId xmlns:p14="http://schemas.microsoft.com/office/powerpoint/2010/main" val="159221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4B29D88-0B2E-4C40-A428-6EAE41828B3D}" type="slidenum">
              <a:rPr lang="en-ID" smtClean="0"/>
              <a:pPr/>
              <a:t>10</a:t>
            </a:fld>
            <a:endParaRPr lang="en-ID"/>
          </a:p>
        </p:txBody>
      </p:sp>
      <p:sp>
        <p:nvSpPr>
          <p:cNvPr id="4" name="Rectangle 3">
            <a:extLst>
              <a:ext uri="{FF2B5EF4-FFF2-40B4-BE49-F238E27FC236}">
                <a16:creationId xmlns:a16="http://schemas.microsoft.com/office/drawing/2014/main" id="{FA28D59C-09A3-44E2-929B-51C4752CB0C4}"/>
              </a:ext>
            </a:extLst>
          </p:cNvPr>
          <p:cNvSpPr/>
          <p:nvPr/>
        </p:nvSpPr>
        <p:spPr>
          <a:xfrm>
            <a:off x="127819" y="114293"/>
            <a:ext cx="7733071" cy="10262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ct val="0"/>
              </a:spcBef>
            </a:pPr>
            <a:r>
              <a:rPr lang="en-ID" sz="4800" b="1" dirty="0" smtClean="0">
                <a:solidFill>
                  <a:schemeClr val="bg1"/>
                </a:solidFill>
                <a:ea typeface="Segoe UI Black" panose="020B0A02040204020203" pitchFamily="34" charset="0"/>
              </a:rPr>
              <a:t>Important Business Findings</a:t>
            </a:r>
            <a:endParaRPr lang="en-ID" sz="4800" b="1" dirty="0">
              <a:solidFill>
                <a:schemeClr val="bg1"/>
              </a:solidFill>
              <a:ea typeface="Segoe UI Black" panose="020B0A02040204020203" pitchFamily="34" charset="0"/>
            </a:endParaRPr>
          </a:p>
        </p:txBody>
      </p:sp>
      <p:sp>
        <p:nvSpPr>
          <p:cNvPr id="5" name="TextBox 4"/>
          <p:cNvSpPr txBox="1"/>
          <p:nvPr/>
        </p:nvSpPr>
        <p:spPr>
          <a:xfrm>
            <a:off x="285134" y="1563329"/>
            <a:ext cx="7575755" cy="923330"/>
          </a:xfrm>
          <a:prstGeom prst="rect">
            <a:avLst/>
          </a:prstGeom>
          <a:noFill/>
        </p:spPr>
        <p:txBody>
          <a:bodyPr wrap="square" rtlCol="0">
            <a:spAutoFit/>
          </a:bodyPr>
          <a:lstStyle/>
          <a:p>
            <a:r>
              <a:rPr lang="en-US" dirty="0" smtClean="0"/>
              <a:t>After implementing the final model, the features that are significant in determining the conversion status of the leads are :</a:t>
            </a:r>
          </a:p>
          <a:p>
            <a:endParaRPr lang="en-IN" dirty="0"/>
          </a:p>
        </p:txBody>
      </p:sp>
      <p:pic>
        <p:nvPicPr>
          <p:cNvPr id="6" name="Picture 5"/>
          <p:cNvPicPr>
            <a:picLocks noChangeAspect="1"/>
          </p:cNvPicPr>
          <p:nvPr/>
        </p:nvPicPr>
        <p:blipFill>
          <a:blip r:embed="rId2"/>
          <a:stretch>
            <a:fillRect/>
          </a:stretch>
        </p:blipFill>
        <p:spPr>
          <a:xfrm>
            <a:off x="1068950" y="2299846"/>
            <a:ext cx="4584598" cy="3959920"/>
          </a:xfrm>
          <a:prstGeom prst="rect">
            <a:avLst/>
          </a:prstGeom>
        </p:spPr>
      </p:pic>
    </p:spTree>
    <p:extLst>
      <p:ext uri="{BB962C8B-B14F-4D97-AF65-F5344CB8AC3E}">
        <p14:creationId xmlns:p14="http://schemas.microsoft.com/office/powerpoint/2010/main" val="38999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4B29D88-0B2E-4C40-A428-6EAE41828B3D}" type="slidenum">
              <a:rPr lang="en-ID" smtClean="0"/>
              <a:pPr/>
              <a:t>11</a:t>
            </a:fld>
            <a:endParaRPr lang="en-ID"/>
          </a:p>
        </p:txBody>
      </p:sp>
      <p:sp>
        <p:nvSpPr>
          <p:cNvPr id="4" name="Rectangle 3">
            <a:extLst>
              <a:ext uri="{FF2B5EF4-FFF2-40B4-BE49-F238E27FC236}">
                <a16:creationId xmlns:a16="http://schemas.microsoft.com/office/drawing/2014/main" id="{FA28D59C-09A3-44E2-929B-51C4752CB0C4}"/>
              </a:ext>
            </a:extLst>
          </p:cNvPr>
          <p:cNvSpPr/>
          <p:nvPr/>
        </p:nvSpPr>
        <p:spPr>
          <a:xfrm>
            <a:off x="127819" y="114293"/>
            <a:ext cx="7733071" cy="10262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ct val="0"/>
              </a:spcBef>
            </a:pPr>
            <a:r>
              <a:rPr lang="en-ID" sz="4800" b="1" dirty="0" smtClean="0">
                <a:solidFill>
                  <a:schemeClr val="bg1"/>
                </a:solidFill>
                <a:ea typeface="Segoe UI Black" panose="020B0A02040204020203" pitchFamily="34" charset="0"/>
              </a:rPr>
              <a:t>Important Business Findings</a:t>
            </a:r>
            <a:endParaRPr lang="en-ID" sz="4800" b="1" dirty="0">
              <a:solidFill>
                <a:schemeClr val="bg1"/>
              </a:solidFill>
              <a:ea typeface="Segoe UI Black" panose="020B0A02040204020203" pitchFamily="34" charset="0"/>
            </a:endParaRPr>
          </a:p>
        </p:txBody>
      </p:sp>
      <p:sp>
        <p:nvSpPr>
          <p:cNvPr id="5" name="TextBox 4"/>
          <p:cNvSpPr txBox="1"/>
          <p:nvPr/>
        </p:nvSpPr>
        <p:spPr>
          <a:xfrm>
            <a:off x="127819" y="1804842"/>
            <a:ext cx="406072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Final accuracy of the model after predicting the test data set is </a:t>
            </a:r>
            <a:r>
              <a:rPr lang="en-US" b="1" dirty="0" smtClean="0"/>
              <a:t>~</a:t>
            </a:r>
            <a:r>
              <a:rPr lang="en-IN" b="1" dirty="0" smtClean="0"/>
              <a:t>78%</a:t>
            </a:r>
          </a:p>
          <a:p>
            <a:pPr marL="285750" indent="-285750">
              <a:buFont typeface="Arial" panose="020B0604020202020204" pitchFamily="34" charset="0"/>
              <a:buChar char="•"/>
            </a:pPr>
            <a:r>
              <a:rPr lang="en-US" dirty="0" smtClean="0"/>
              <a:t>Sensitivity/recall is ~</a:t>
            </a:r>
            <a:r>
              <a:rPr lang="en-US" b="1" dirty="0" smtClean="0"/>
              <a:t>78%</a:t>
            </a:r>
          </a:p>
          <a:p>
            <a:pPr marL="285750" indent="-285750">
              <a:buFont typeface="Arial" panose="020B0604020202020204" pitchFamily="34" charset="0"/>
              <a:buChar char="•"/>
            </a:pPr>
            <a:r>
              <a:rPr lang="en-US" dirty="0" smtClean="0"/>
              <a:t>Specificity is ~</a:t>
            </a:r>
            <a:r>
              <a:rPr lang="en-US" b="1" dirty="0" smtClean="0"/>
              <a:t>79%</a:t>
            </a:r>
          </a:p>
          <a:p>
            <a:pPr marL="285750" indent="-285750">
              <a:buFont typeface="Arial" panose="020B0604020202020204" pitchFamily="34" charset="0"/>
              <a:buChar char="•"/>
            </a:pPr>
            <a:r>
              <a:rPr lang="en-US" dirty="0" smtClean="0"/>
              <a:t>Precision is ~</a:t>
            </a:r>
            <a:r>
              <a:rPr lang="en-US" b="1" dirty="0" smtClean="0"/>
              <a:t>80%</a:t>
            </a:r>
          </a:p>
        </p:txBody>
      </p:sp>
      <p:pic>
        <p:nvPicPr>
          <p:cNvPr id="6" name="Picture 5"/>
          <p:cNvPicPr>
            <a:picLocks noChangeAspect="1"/>
          </p:cNvPicPr>
          <p:nvPr/>
        </p:nvPicPr>
        <p:blipFill>
          <a:blip r:embed="rId2"/>
          <a:stretch>
            <a:fillRect/>
          </a:stretch>
        </p:blipFill>
        <p:spPr>
          <a:xfrm>
            <a:off x="5181600" y="1399434"/>
            <a:ext cx="1866900" cy="571500"/>
          </a:xfrm>
          <a:prstGeom prst="rect">
            <a:avLst/>
          </a:prstGeom>
        </p:spPr>
      </p:pic>
      <p:pic>
        <p:nvPicPr>
          <p:cNvPr id="7" name="Picture 6"/>
          <p:cNvPicPr>
            <a:picLocks noChangeAspect="1"/>
          </p:cNvPicPr>
          <p:nvPr/>
        </p:nvPicPr>
        <p:blipFill>
          <a:blip r:embed="rId3"/>
          <a:stretch>
            <a:fillRect/>
          </a:stretch>
        </p:blipFill>
        <p:spPr>
          <a:xfrm>
            <a:off x="5181600" y="2272019"/>
            <a:ext cx="1981200" cy="638175"/>
          </a:xfrm>
          <a:prstGeom prst="rect">
            <a:avLst/>
          </a:prstGeom>
        </p:spPr>
      </p:pic>
      <p:sp>
        <p:nvSpPr>
          <p:cNvPr id="8" name="TextBox 7"/>
          <p:cNvSpPr txBox="1"/>
          <p:nvPr/>
        </p:nvSpPr>
        <p:spPr>
          <a:xfrm>
            <a:off x="179438" y="3569109"/>
            <a:ext cx="2939845" cy="369332"/>
          </a:xfrm>
          <a:prstGeom prst="rect">
            <a:avLst/>
          </a:prstGeom>
          <a:noFill/>
        </p:spPr>
        <p:txBody>
          <a:bodyPr wrap="square" rtlCol="0">
            <a:spAutoFit/>
          </a:bodyPr>
          <a:lstStyle/>
          <a:p>
            <a:r>
              <a:rPr lang="en-US" b="1" dirty="0" smtClean="0"/>
              <a:t>Precision and recall tradeoff</a:t>
            </a:r>
            <a:endParaRPr lang="en-IN" b="1" dirty="0"/>
          </a:p>
        </p:txBody>
      </p:sp>
      <p:pic>
        <p:nvPicPr>
          <p:cNvPr id="10" name="Picture 9"/>
          <p:cNvPicPr>
            <a:picLocks noChangeAspect="1"/>
          </p:cNvPicPr>
          <p:nvPr/>
        </p:nvPicPr>
        <p:blipFill>
          <a:blip r:embed="rId4"/>
          <a:stretch>
            <a:fillRect/>
          </a:stretch>
        </p:blipFill>
        <p:spPr>
          <a:xfrm>
            <a:off x="5105400" y="3138487"/>
            <a:ext cx="2133600" cy="581025"/>
          </a:xfrm>
          <a:prstGeom prst="rect">
            <a:avLst/>
          </a:prstGeom>
        </p:spPr>
      </p:pic>
      <p:pic>
        <p:nvPicPr>
          <p:cNvPr id="11" name="Picture 10"/>
          <p:cNvPicPr>
            <a:picLocks noChangeAspect="1"/>
          </p:cNvPicPr>
          <p:nvPr/>
        </p:nvPicPr>
        <p:blipFill>
          <a:blip r:embed="rId5"/>
          <a:stretch>
            <a:fillRect/>
          </a:stretch>
        </p:blipFill>
        <p:spPr>
          <a:xfrm>
            <a:off x="5956812" y="4040415"/>
            <a:ext cx="3562350" cy="2390775"/>
          </a:xfrm>
          <a:prstGeom prst="rect">
            <a:avLst/>
          </a:prstGeom>
        </p:spPr>
      </p:pic>
      <p:sp>
        <p:nvSpPr>
          <p:cNvPr id="13" name="TextBox 12"/>
          <p:cNvSpPr txBox="1"/>
          <p:nvPr/>
        </p:nvSpPr>
        <p:spPr>
          <a:xfrm>
            <a:off x="179437" y="1288026"/>
            <a:ext cx="3743633" cy="369332"/>
          </a:xfrm>
          <a:prstGeom prst="rect">
            <a:avLst/>
          </a:prstGeom>
          <a:noFill/>
        </p:spPr>
        <p:txBody>
          <a:bodyPr wrap="square" rtlCol="0">
            <a:spAutoFit/>
          </a:bodyPr>
          <a:lstStyle/>
          <a:p>
            <a:r>
              <a:rPr lang="en-US" b="1" dirty="0" smtClean="0"/>
              <a:t>Confusion metrics- Model evaluation</a:t>
            </a:r>
            <a:endParaRPr lang="en-IN" b="1" dirty="0"/>
          </a:p>
        </p:txBody>
      </p:sp>
      <p:sp>
        <p:nvSpPr>
          <p:cNvPr id="15" name="TextBox 14"/>
          <p:cNvSpPr txBox="1"/>
          <p:nvPr/>
        </p:nvSpPr>
        <p:spPr>
          <a:xfrm>
            <a:off x="267927" y="4061311"/>
            <a:ext cx="4490886" cy="2585323"/>
          </a:xfrm>
          <a:prstGeom prst="rect">
            <a:avLst/>
          </a:prstGeom>
          <a:noFill/>
        </p:spPr>
        <p:txBody>
          <a:bodyPr wrap="square" rtlCol="0">
            <a:spAutoFit/>
          </a:bodyPr>
          <a:lstStyle/>
          <a:p>
            <a:r>
              <a:rPr lang="en-US" dirty="0" smtClean="0"/>
              <a:t>In this scenario of X education business problem that is to increase the conversion rate- </a:t>
            </a:r>
            <a:r>
              <a:rPr lang="en-US" b="1" dirty="0" smtClean="0"/>
              <a:t>Precision plays a more significant role than recall as the cost of having false positives is high</a:t>
            </a:r>
            <a:r>
              <a:rPr lang="en-US" dirty="0" smtClean="0"/>
              <a:t>. If sales efforts are made on leads that will not purchase the service then eventually conversion rate will decrease so focus should be more on leads that will most likely get converted.</a:t>
            </a:r>
            <a:endParaRPr lang="en-IN" dirty="0"/>
          </a:p>
        </p:txBody>
      </p:sp>
    </p:spTree>
    <p:extLst>
      <p:ext uri="{BB962C8B-B14F-4D97-AF65-F5344CB8AC3E}">
        <p14:creationId xmlns:p14="http://schemas.microsoft.com/office/powerpoint/2010/main" val="232790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422AA7-E51E-4EAD-9D95-D06ADA022A29}"/>
              </a:ext>
            </a:extLst>
          </p:cNvPr>
          <p:cNvSpPr>
            <a:spLocks noGrp="1"/>
          </p:cNvSpPr>
          <p:nvPr>
            <p:ph type="sldNum" sz="quarter" idx="4"/>
          </p:nvPr>
        </p:nvSpPr>
        <p:spPr/>
        <p:txBody>
          <a:bodyPr/>
          <a:lstStyle/>
          <a:p>
            <a:fld id="{C4B29D88-0B2E-4C40-A428-6EAE41828B3D}" type="slidenum">
              <a:rPr lang="en-ID" smtClean="0"/>
              <a:pPr/>
              <a:t>12</a:t>
            </a:fld>
            <a:endParaRPr lang="en-ID"/>
          </a:p>
        </p:txBody>
      </p:sp>
      <p:pic>
        <p:nvPicPr>
          <p:cNvPr id="2050" name="Picture 2" descr="Fingers note report journalist filling Free Photo">
            <a:extLst>
              <a:ext uri="{FF2B5EF4-FFF2-40B4-BE49-F238E27FC236}">
                <a16:creationId xmlns:a16="http://schemas.microsoft.com/office/drawing/2014/main" id="{D0164196-F187-4468-92F8-ABFCC9901B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3333" b="14445"/>
          <a:stretch/>
        </p:blipFill>
        <p:spPr bwMode="auto">
          <a:xfrm>
            <a:off x="1896777" y="609600"/>
            <a:ext cx="10295223" cy="563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14147B1-8D5C-46FD-9D4F-5FA3480992C8}"/>
              </a:ext>
            </a:extLst>
          </p:cNvPr>
          <p:cNvSpPr/>
          <p:nvPr/>
        </p:nvSpPr>
        <p:spPr>
          <a:xfrm flipH="1">
            <a:off x="1896777" y="609600"/>
            <a:ext cx="9685623" cy="5638800"/>
          </a:xfrm>
          <a:prstGeom prst="rect">
            <a:avLst/>
          </a:prstGeom>
          <a:solidFill>
            <a:schemeClr val="tx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CE076A0E-D33A-4CB6-8656-D71ADF244A45}"/>
              </a:ext>
            </a:extLst>
          </p:cNvPr>
          <p:cNvSpPr/>
          <p:nvPr/>
        </p:nvSpPr>
        <p:spPr>
          <a:xfrm>
            <a:off x="892827" y="5061649"/>
            <a:ext cx="1003950" cy="226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AE13D618-D9F0-488B-AB62-E7E602E67B1C}"/>
              </a:ext>
            </a:extLst>
          </p:cNvPr>
          <p:cNvSpPr/>
          <p:nvPr/>
        </p:nvSpPr>
        <p:spPr>
          <a:xfrm>
            <a:off x="892827" y="1570261"/>
            <a:ext cx="5597523" cy="3491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0" name="Group 9">
            <a:extLst>
              <a:ext uri="{FF2B5EF4-FFF2-40B4-BE49-F238E27FC236}">
                <a16:creationId xmlns:a16="http://schemas.microsoft.com/office/drawing/2014/main" id="{40BC578E-BA05-4F2B-B1B1-5AEBFDF1B594}"/>
              </a:ext>
            </a:extLst>
          </p:cNvPr>
          <p:cNvGrpSpPr/>
          <p:nvPr/>
        </p:nvGrpSpPr>
        <p:grpSpPr>
          <a:xfrm flipH="1">
            <a:off x="3803769" y="3914700"/>
            <a:ext cx="619932" cy="117412"/>
            <a:chOff x="8780242" y="2926836"/>
            <a:chExt cx="619932" cy="117412"/>
          </a:xfrm>
          <a:solidFill>
            <a:schemeClr val="bg1"/>
          </a:solidFill>
        </p:grpSpPr>
        <p:sp>
          <p:nvSpPr>
            <p:cNvPr id="11" name="Oval 10">
              <a:extLst>
                <a:ext uri="{FF2B5EF4-FFF2-40B4-BE49-F238E27FC236}">
                  <a16:creationId xmlns:a16="http://schemas.microsoft.com/office/drawing/2014/main" id="{E9C9BFAF-0C7C-4FFF-B2B4-A9AA9BBBBABB}"/>
                </a:ext>
              </a:extLst>
            </p:cNvPr>
            <p:cNvSpPr/>
            <p:nvPr/>
          </p:nvSpPr>
          <p:spPr>
            <a:xfrm>
              <a:off x="8780242" y="2926836"/>
              <a:ext cx="117412" cy="1174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2" name="Oval 11">
              <a:extLst>
                <a:ext uri="{FF2B5EF4-FFF2-40B4-BE49-F238E27FC236}">
                  <a16:creationId xmlns:a16="http://schemas.microsoft.com/office/drawing/2014/main" id="{77926774-AA26-4A6F-966C-EE10C5BEDC38}"/>
                </a:ext>
              </a:extLst>
            </p:cNvPr>
            <p:cNvSpPr/>
            <p:nvPr/>
          </p:nvSpPr>
          <p:spPr>
            <a:xfrm>
              <a:off x="9031502" y="2926836"/>
              <a:ext cx="117412" cy="1174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3" name="Oval 12">
              <a:extLst>
                <a:ext uri="{FF2B5EF4-FFF2-40B4-BE49-F238E27FC236}">
                  <a16:creationId xmlns:a16="http://schemas.microsoft.com/office/drawing/2014/main" id="{F76EF2CB-EDB8-44F2-A558-8992D58563FA}"/>
                </a:ext>
              </a:extLst>
            </p:cNvPr>
            <p:cNvSpPr/>
            <p:nvPr/>
          </p:nvSpPr>
          <p:spPr>
            <a:xfrm>
              <a:off x="9282762" y="2926836"/>
              <a:ext cx="117412" cy="1174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sp>
        <p:nvSpPr>
          <p:cNvPr id="7" name="TextBox 6">
            <a:extLst>
              <a:ext uri="{FF2B5EF4-FFF2-40B4-BE49-F238E27FC236}">
                <a16:creationId xmlns:a16="http://schemas.microsoft.com/office/drawing/2014/main" id="{FB2C7763-15A2-46A5-A3CE-140701E41794}"/>
              </a:ext>
            </a:extLst>
          </p:cNvPr>
          <p:cNvSpPr txBox="1"/>
          <p:nvPr/>
        </p:nvSpPr>
        <p:spPr>
          <a:xfrm flipH="1">
            <a:off x="1829667" y="2384822"/>
            <a:ext cx="3789826" cy="1828193"/>
          </a:xfrm>
          <a:prstGeom prst="rect">
            <a:avLst/>
          </a:prstGeom>
          <a:noFill/>
        </p:spPr>
        <p:txBody>
          <a:bodyPr wrap="square" lIns="0" tIns="0" rIns="0" bIns="0" rtlCol="0">
            <a:spAutoFit/>
          </a:bodyPr>
          <a:lstStyle/>
          <a:p>
            <a:pPr>
              <a:lnSpc>
                <a:spcPct val="90000"/>
              </a:lnSpc>
              <a:spcBef>
                <a:spcPct val="0"/>
              </a:spcBef>
            </a:pPr>
            <a:r>
              <a:rPr lang="en-ID" sz="6600" b="1" dirty="0">
                <a:solidFill>
                  <a:schemeClr val="bg1"/>
                </a:solidFill>
                <a:latin typeface="+mj-lt"/>
                <a:ea typeface="Segoe UI Black" panose="020B0A02040204020203" pitchFamily="34" charset="0"/>
                <a:cs typeface="+mj-cs"/>
              </a:rPr>
              <a:t>THANK YOU</a:t>
            </a:r>
          </a:p>
        </p:txBody>
      </p:sp>
      <p:cxnSp>
        <p:nvCxnSpPr>
          <p:cNvPr id="2049" name="Straight Connector 2048">
            <a:extLst>
              <a:ext uri="{FF2B5EF4-FFF2-40B4-BE49-F238E27FC236}">
                <a16:creationId xmlns:a16="http://schemas.microsoft.com/office/drawing/2014/main" id="{63B4DE6B-40F0-48C8-8636-7FCF5511FEF2}"/>
              </a:ext>
            </a:extLst>
          </p:cNvPr>
          <p:cNvCxnSpPr>
            <a:cxnSpLocks/>
          </p:cNvCxnSpPr>
          <p:nvPr/>
        </p:nvCxnSpPr>
        <p:spPr>
          <a:xfrm>
            <a:off x="7283979" y="3315955"/>
            <a:ext cx="4298421" cy="0"/>
          </a:xfrm>
          <a:prstGeom prst="line">
            <a:avLst/>
          </a:prstGeom>
          <a:ln>
            <a:solidFill>
              <a:schemeClr val="bg1">
                <a:lumMod val="9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05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958849B-B61D-4150-9469-2B6EF0348E84}"/>
              </a:ext>
            </a:extLst>
          </p:cNvPr>
          <p:cNvSpPr>
            <a:spLocks noGrp="1"/>
          </p:cNvSpPr>
          <p:nvPr>
            <p:ph type="sldNum" sz="quarter" idx="4"/>
          </p:nvPr>
        </p:nvSpPr>
        <p:spPr/>
        <p:txBody>
          <a:bodyPr/>
          <a:lstStyle/>
          <a:p>
            <a:fld id="{C4B29D88-0B2E-4C40-A428-6EAE41828B3D}" type="slidenum">
              <a:rPr lang="en-ID" smtClean="0"/>
              <a:pPr/>
              <a:t>2</a:t>
            </a:fld>
            <a:endParaRPr lang="en-ID"/>
          </a:p>
        </p:txBody>
      </p:sp>
      <p:sp>
        <p:nvSpPr>
          <p:cNvPr id="9" name="TextBox 8">
            <a:extLst>
              <a:ext uri="{FF2B5EF4-FFF2-40B4-BE49-F238E27FC236}">
                <a16:creationId xmlns:a16="http://schemas.microsoft.com/office/drawing/2014/main" id="{772D5A92-18BB-4203-BCF3-9DBDEBA5FF7E}"/>
              </a:ext>
            </a:extLst>
          </p:cNvPr>
          <p:cNvSpPr txBox="1"/>
          <p:nvPr/>
        </p:nvSpPr>
        <p:spPr>
          <a:xfrm>
            <a:off x="519671" y="1289050"/>
            <a:ext cx="10655300" cy="430887"/>
          </a:xfrm>
          <a:prstGeom prst="rect">
            <a:avLst/>
          </a:prstGeom>
          <a:noFill/>
        </p:spPr>
        <p:txBody>
          <a:bodyPr wrap="square" lIns="0" tIns="0" rIns="0" bIns="0" rtlCol="0">
            <a:spAutoFit/>
          </a:bodyPr>
          <a:lstStyle/>
          <a:p>
            <a:r>
              <a:rPr lang="en-ID" sz="2800" b="1" dirty="0" smtClean="0">
                <a:solidFill>
                  <a:schemeClr val="tx1">
                    <a:lumMod val="75000"/>
                    <a:lumOff val="25000"/>
                  </a:schemeClr>
                </a:solidFill>
              </a:rPr>
              <a:t>Overview</a:t>
            </a:r>
            <a:endParaRPr lang="en-ID" sz="2800" b="1" dirty="0">
              <a:solidFill>
                <a:schemeClr val="tx1">
                  <a:lumMod val="75000"/>
                  <a:lumOff val="25000"/>
                </a:schemeClr>
              </a:solidFill>
            </a:endParaRPr>
          </a:p>
        </p:txBody>
      </p:sp>
      <p:grpSp>
        <p:nvGrpSpPr>
          <p:cNvPr id="18" name="Group 17">
            <a:extLst>
              <a:ext uri="{FF2B5EF4-FFF2-40B4-BE49-F238E27FC236}">
                <a16:creationId xmlns:a16="http://schemas.microsoft.com/office/drawing/2014/main" id="{063F08D8-C990-4F05-8290-6EEA35C8D128}"/>
              </a:ext>
            </a:extLst>
          </p:cNvPr>
          <p:cNvGrpSpPr/>
          <p:nvPr/>
        </p:nvGrpSpPr>
        <p:grpSpPr>
          <a:xfrm>
            <a:off x="609597" y="1148584"/>
            <a:ext cx="481091" cy="89695"/>
            <a:chOff x="3524250" y="1027905"/>
            <a:chExt cx="374650" cy="69850"/>
          </a:xfrm>
          <a:solidFill>
            <a:schemeClr val="accent2"/>
          </a:solidFill>
        </p:grpSpPr>
        <p:sp>
          <p:nvSpPr>
            <p:cNvPr id="15" name="Oval 14">
              <a:extLst>
                <a:ext uri="{FF2B5EF4-FFF2-40B4-BE49-F238E27FC236}">
                  <a16:creationId xmlns:a16="http://schemas.microsoft.com/office/drawing/2014/main" id="{A9D13193-617B-447C-A24C-F4B6F2C26FA5}"/>
                </a:ext>
              </a:extLst>
            </p:cNvPr>
            <p:cNvSpPr/>
            <p:nvPr/>
          </p:nvSpPr>
          <p:spPr>
            <a:xfrm>
              <a:off x="3524250" y="102790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15">
              <a:extLst>
                <a:ext uri="{FF2B5EF4-FFF2-40B4-BE49-F238E27FC236}">
                  <a16:creationId xmlns:a16="http://schemas.microsoft.com/office/drawing/2014/main" id="{A677E35E-A219-449B-A366-D16DBBE1D3B6}"/>
                </a:ext>
              </a:extLst>
            </p:cNvPr>
            <p:cNvSpPr/>
            <p:nvPr/>
          </p:nvSpPr>
          <p:spPr>
            <a:xfrm>
              <a:off x="3676650" y="102790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6914F5EF-4565-47DE-A18E-4D9ECDCB578F}"/>
                </a:ext>
              </a:extLst>
            </p:cNvPr>
            <p:cNvSpPr/>
            <p:nvPr/>
          </p:nvSpPr>
          <p:spPr>
            <a:xfrm>
              <a:off x="3829050" y="102790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40" name="Straight Connector 39">
            <a:extLst>
              <a:ext uri="{FF2B5EF4-FFF2-40B4-BE49-F238E27FC236}">
                <a16:creationId xmlns:a16="http://schemas.microsoft.com/office/drawing/2014/main" id="{4F7DEDA4-0BAF-4D09-9E06-9F721DECB770}"/>
              </a:ext>
            </a:extLst>
          </p:cNvPr>
          <p:cNvCxnSpPr>
            <a:cxnSpLocks/>
          </p:cNvCxnSpPr>
          <p:nvPr/>
        </p:nvCxnSpPr>
        <p:spPr>
          <a:xfrm>
            <a:off x="4400550" y="4287866"/>
            <a:ext cx="6864349"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BC48BAF-8078-4153-A4ED-A7AF47BD6210}"/>
              </a:ext>
            </a:extLst>
          </p:cNvPr>
          <p:cNvSpPr txBox="1"/>
          <p:nvPr/>
        </p:nvSpPr>
        <p:spPr>
          <a:xfrm>
            <a:off x="519671" y="458161"/>
            <a:ext cx="10655299" cy="609398"/>
          </a:xfrm>
          <a:prstGeom prst="rect">
            <a:avLst/>
          </a:prstGeom>
          <a:noFill/>
        </p:spPr>
        <p:txBody>
          <a:bodyPr wrap="square" lIns="0" tIns="0" rIns="0" bIns="0" rtlCol="0">
            <a:spAutoFit/>
          </a:bodyPr>
          <a:lstStyle/>
          <a:p>
            <a:pPr>
              <a:lnSpc>
                <a:spcPct val="90000"/>
              </a:lnSpc>
              <a:spcBef>
                <a:spcPct val="0"/>
              </a:spcBef>
            </a:pPr>
            <a:r>
              <a:rPr lang="en-ID" sz="4400" b="1" dirty="0">
                <a:solidFill>
                  <a:schemeClr val="accent2"/>
                </a:solidFill>
                <a:latin typeface="+mj-lt"/>
                <a:ea typeface="Segoe UI Black" panose="020B0A02040204020203" pitchFamily="34" charset="0"/>
                <a:cs typeface="+mj-cs"/>
              </a:rPr>
              <a:t>CASE</a:t>
            </a:r>
            <a:r>
              <a:rPr lang="en-ID" sz="4400" b="1" dirty="0">
                <a:solidFill>
                  <a:schemeClr val="tx2"/>
                </a:solidFill>
                <a:latin typeface="+mj-lt"/>
                <a:ea typeface="Segoe UI Black" panose="020B0A02040204020203" pitchFamily="34" charset="0"/>
                <a:cs typeface="+mj-cs"/>
              </a:rPr>
              <a:t> STUDY</a:t>
            </a:r>
          </a:p>
        </p:txBody>
      </p:sp>
      <p:sp>
        <p:nvSpPr>
          <p:cNvPr id="2" name="TextBox 1"/>
          <p:cNvSpPr txBox="1"/>
          <p:nvPr/>
        </p:nvSpPr>
        <p:spPr>
          <a:xfrm>
            <a:off x="401741" y="1667696"/>
            <a:ext cx="10972803" cy="2031325"/>
          </a:xfrm>
          <a:prstGeom prst="rect">
            <a:avLst/>
          </a:prstGeom>
          <a:noFill/>
        </p:spPr>
        <p:txBody>
          <a:bodyPr wrap="square" rtlCol="0">
            <a:spAutoFit/>
          </a:bodyPr>
          <a:lstStyle/>
          <a:p>
            <a:r>
              <a:rPr lang="en-US" dirty="0" smtClean="0"/>
              <a:t>This case study is based on an online education service provider X </a:t>
            </a:r>
            <a:r>
              <a:rPr lang="en-US" dirty="0"/>
              <a:t> </a:t>
            </a:r>
            <a:r>
              <a:rPr lang="en-US" dirty="0" smtClean="0"/>
              <a:t>that sells </a:t>
            </a:r>
            <a:r>
              <a:rPr lang="en-US" dirty="0"/>
              <a:t>online courses to industry </a:t>
            </a:r>
            <a:r>
              <a:rPr lang="en-US" dirty="0" smtClean="0"/>
              <a:t>professionals</a:t>
            </a:r>
            <a:r>
              <a:rPr lang="en-US" dirty="0"/>
              <a:t> </a:t>
            </a:r>
            <a:r>
              <a:rPr lang="en-US" dirty="0" smtClean="0"/>
              <a:t>where </a:t>
            </a:r>
            <a:r>
              <a:rPr lang="en-US" dirty="0"/>
              <a:t>professionals who are interested in the courses land on their website and browse for courses. </a:t>
            </a:r>
            <a:endParaRPr lang="en-US" dirty="0" smtClean="0"/>
          </a:p>
          <a:p>
            <a:r>
              <a:rPr lang="en-US" dirty="0" smtClean="0"/>
              <a:t>How the business model works ?</a:t>
            </a:r>
          </a:p>
          <a:p>
            <a:endParaRPr lang="en-US" dirty="0" smtClean="0"/>
          </a:p>
          <a:p>
            <a:pPr marL="342900" indent="-342900">
              <a:buFont typeface="+mj-lt"/>
              <a:buAutoNum type="arabicPeriod"/>
            </a:pPr>
            <a:r>
              <a:rPr lang="en-US" b="1" dirty="0" smtClean="0"/>
              <a:t>Online platform</a:t>
            </a:r>
            <a:endParaRPr lang="en-US" dirty="0" smtClean="0"/>
          </a:p>
          <a:p>
            <a:endParaRPr lang="en-IN" dirty="0"/>
          </a:p>
        </p:txBody>
      </p:sp>
      <p:sp>
        <p:nvSpPr>
          <p:cNvPr id="3" name="TextBox 2"/>
          <p:cNvSpPr txBox="1"/>
          <p:nvPr/>
        </p:nvSpPr>
        <p:spPr>
          <a:xfrm>
            <a:off x="401741" y="3425823"/>
            <a:ext cx="6372741"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The company markets its courses on several websites and search engines like Google</a:t>
            </a:r>
            <a:r>
              <a:rPr lang="en-US" dirty="0" smtClean="0"/>
              <a:t>.</a:t>
            </a:r>
          </a:p>
          <a:p>
            <a:pPr marL="285750" indent="-285750">
              <a:buFont typeface="Wingdings" panose="05000000000000000000" pitchFamily="2" charset="2"/>
              <a:buChar char="§"/>
            </a:pPr>
            <a:r>
              <a:rPr lang="en-US" dirty="0"/>
              <a:t>Once these people land on the website, they might browse the courses or fill up a form for the course or watch some videos</a:t>
            </a:r>
            <a:r>
              <a:rPr lang="en-US" dirty="0" smtClean="0"/>
              <a:t>.</a:t>
            </a:r>
          </a:p>
          <a:p>
            <a:pPr marL="285750" indent="-285750">
              <a:buFont typeface="Wingdings" panose="05000000000000000000" pitchFamily="2" charset="2"/>
              <a:buChar char="§"/>
            </a:pPr>
            <a:r>
              <a:rPr lang="en-US" dirty="0"/>
              <a:t>When these people fill up a form providing their email address or phone number, they are classified to be a lead.</a:t>
            </a:r>
            <a:endParaRPr lang="en-US" dirty="0" smtClean="0"/>
          </a:p>
          <a:p>
            <a:endParaRPr lang="en-IN" dirty="0"/>
          </a:p>
        </p:txBody>
      </p:sp>
      <p:sp>
        <p:nvSpPr>
          <p:cNvPr id="4" name="TextBox 3"/>
          <p:cNvSpPr txBox="1"/>
          <p:nvPr/>
        </p:nvSpPr>
        <p:spPr>
          <a:xfrm>
            <a:off x="7516043" y="3106994"/>
            <a:ext cx="3205316" cy="369332"/>
          </a:xfrm>
          <a:prstGeom prst="rect">
            <a:avLst/>
          </a:prstGeom>
          <a:noFill/>
        </p:spPr>
        <p:txBody>
          <a:bodyPr wrap="square" rtlCol="0">
            <a:spAutoFit/>
          </a:bodyPr>
          <a:lstStyle/>
          <a:p>
            <a:r>
              <a:rPr lang="en-US" b="1" dirty="0" smtClean="0"/>
              <a:t>2.   Past referrals</a:t>
            </a:r>
            <a:endParaRPr lang="en-IN" b="1" dirty="0"/>
          </a:p>
        </p:txBody>
      </p:sp>
      <p:sp>
        <p:nvSpPr>
          <p:cNvPr id="7" name="TextBox 6"/>
          <p:cNvSpPr txBox="1"/>
          <p:nvPr/>
        </p:nvSpPr>
        <p:spPr>
          <a:xfrm>
            <a:off x="7403634" y="3635569"/>
            <a:ext cx="328397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Existing students who had taken the courses from the company and are satisfied with it , recommend the course to their peers.</a:t>
            </a:r>
            <a:endParaRPr lang="en-IN" dirty="0"/>
          </a:p>
        </p:txBody>
      </p:sp>
      <p:cxnSp>
        <p:nvCxnSpPr>
          <p:cNvPr id="10" name="Straight Connector 9"/>
          <p:cNvCxnSpPr/>
          <p:nvPr/>
        </p:nvCxnSpPr>
        <p:spPr>
          <a:xfrm>
            <a:off x="7079226" y="3106994"/>
            <a:ext cx="0" cy="231058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7636" y="5594555"/>
            <a:ext cx="10106360" cy="923330"/>
          </a:xfrm>
          <a:prstGeom prst="rect">
            <a:avLst/>
          </a:prstGeom>
          <a:noFill/>
          <a:ln>
            <a:solidFill>
              <a:schemeClr val="tx1"/>
            </a:solidFill>
            <a:prstDash val="solid"/>
          </a:ln>
        </p:spPr>
        <p:txBody>
          <a:bodyPr wrap="square" rtlCol="0">
            <a:spAutoFit/>
          </a:bodyPr>
          <a:lstStyle/>
          <a:p>
            <a:r>
              <a:rPr lang="en-US" dirty="0"/>
              <a:t>Once these leads are acquired, employees from the sales team start making calls, writing emails, etc. Through this process, some of the leads get converted while most do not. </a:t>
            </a:r>
            <a:r>
              <a:rPr lang="en-US" b="1" dirty="0"/>
              <a:t>The typical lead conversion rate at X education is around 30%. </a:t>
            </a:r>
            <a:endParaRPr lang="en-IN" b="1" dirty="0"/>
          </a:p>
        </p:txBody>
      </p:sp>
      <p:sp>
        <p:nvSpPr>
          <p:cNvPr id="41" name="TextBox 40"/>
          <p:cNvSpPr txBox="1"/>
          <p:nvPr/>
        </p:nvSpPr>
        <p:spPr>
          <a:xfrm>
            <a:off x="304801" y="2544967"/>
            <a:ext cx="10283920" cy="2961098"/>
          </a:xfrm>
          <a:prstGeom prst="rect">
            <a:avLst/>
          </a:prstGeom>
          <a:noFill/>
          <a:ln>
            <a:noFill/>
            <a:prstDash val="solid"/>
          </a:ln>
        </p:spPr>
        <p:txBody>
          <a:bodyPr wrap="square" rtlCol="0">
            <a:spAutoFit/>
          </a:bodyPr>
          <a:lstStyle/>
          <a:p>
            <a:endParaRPr lang="en-IN" dirty="0"/>
          </a:p>
        </p:txBody>
      </p:sp>
    </p:spTree>
    <p:extLst>
      <p:ext uri="{BB962C8B-B14F-4D97-AF65-F5344CB8AC3E}">
        <p14:creationId xmlns:p14="http://schemas.microsoft.com/office/powerpoint/2010/main" val="177792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13B7C-1387-4C3A-AB3C-FB5E36DD296B}"/>
              </a:ext>
            </a:extLst>
          </p:cNvPr>
          <p:cNvSpPr>
            <a:spLocks noGrp="1"/>
          </p:cNvSpPr>
          <p:nvPr>
            <p:ph type="ftr" sz="quarter" idx="3"/>
          </p:nvPr>
        </p:nvSpPr>
        <p:spPr>
          <a:xfrm>
            <a:off x="4089400" y="6030457"/>
            <a:ext cx="4114800" cy="553998"/>
          </a:xfrm>
        </p:spPr>
        <p:txBody>
          <a:bodyPr/>
          <a:lstStyle/>
          <a:p>
            <a:r>
              <a:rPr lang="en-US" dirty="0">
                <a:solidFill>
                  <a:srgbClr val="091E42"/>
                </a:solidFill>
                <a:latin typeface="Arial"/>
                <a:ea typeface="Arial"/>
                <a:cs typeface="Arial"/>
                <a:sym typeface="Arial"/>
              </a:rPr>
              <a:t>A typical lead conversion process can be represented using the following funnel:</a:t>
            </a:r>
            <a:endParaRPr lang="en-US" dirty="0">
              <a:solidFill>
                <a:srgbClr val="000000"/>
              </a:solidFill>
              <a:latin typeface="Arial"/>
              <a:ea typeface="Arial"/>
              <a:cs typeface="Arial"/>
              <a:sym typeface="Arial"/>
            </a:endParaRPr>
          </a:p>
          <a:p>
            <a:endParaRPr lang="en-ID" dirty="0"/>
          </a:p>
        </p:txBody>
      </p:sp>
      <p:sp>
        <p:nvSpPr>
          <p:cNvPr id="3" name="Slide Number Placeholder 2">
            <a:extLst>
              <a:ext uri="{FF2B5EF4-FFF2-40B4-BE49-F238E27FC236}">
                <a16:creationId xmlns:a16="http://schemas.microsoft.com/office/drawing/2014/main" id="{6BFF1830-BA0F-41E8-B98B-2D46EAE520F9}"/>
              </a:ext>
            </a:extLst>
          </p:cNvPr>
          <p:cNvSpPr>
            <a:spLocks noGrp="1"/>
          </p:cNvSpPr>
          <p:nvPr>
            <p:ph type="sldNum" sz="quarter" idx="4"/>
          </p:nvPr>
        </p:nvSpPr>
        <p:spPr/>
        <p:txBody>
          <a:bodyPr/>
          <a:lstStyle/>
          <a:p>
            <a:fld id="{C4B29D88-0B2E-4C40-A428-6EAE41828B3D}" type="slidenum">
              <a:rPr lang="en-ID" smtClean="0"/>
              <a:pPr/>
              <a:t>3</a:t>
            </a:fld>
            <a:endParaRPr lang="en-ID"/>
          </a:p>
        </p:txBody>
      </p:sp>
      <p:sp>
        <p:nvSpPr>
          <p:cNvPr id="8" name="Rectangle 7">
            <a:extLst>
              <a:ext uri="{FF2B5EF4-FFF2-40B4-BE49-F238E27FC236}">
                <a16:creationId xmlns:a16="http://schemas.microsoft.com/office/drawing/2014/main" id="{841D7788-F73D-4AEF-B0D7-4644BF2E3EEB}"/>
              </a:ext>
            </a:extLst>
          </p:cNvPr>
          <p:cNvSpPr/>
          <p:nvPr/>
        </p:nvSpPr>
        <p:spPr>
          <a:xfrm>
            <a:off x="4089400" y="1"/>
            <a:ext cx="4013200" cy="3178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extBox 15">
            <a:extLst>
              <a:ext uri="{FF2B5EF4-FFF2-40B4-BE49-F238E27FC236}">
                <a16:creationId xmlns:a16="http://schemas.microsoft.com/office/drawing/2014/main" id="{3FBFC2ED-5F2F-4843-90B9-CC00C59F0F59}"/>
              </a:ext>
            </a:extLst>
          </p:cNvPr>
          <p:cNvSpPr txBox="1"/>
          <p:nvPr/>
        </p:nvSpPr>
        <p:spPr>
          <a:xfrm>
            <a:off x="4482217" y="214466"/>
            <a:ext cx="3136900" cy="1329595"/>
          </a:xfrm>
          <a:prstGeom prst="rect">
            <a:avLst/>
          </a:prstGeom>
          <a:noFill/>
        </p:spPr>
        <p:txBody>
          <a:bodyPr wrap="square" lIns="0" tIns="0" rIns="0" bIns="0" rtlCol="0">
            <a:spAutoFit/>
          </a:bodyPr>
          <a:lstStyle/>
          <a:p>
            <a:pPr algn="ctr">
              <a:lnSpc>
                <a:spcPct val="90000"/>
              </a:lnSpc>
              <a:spcBef>
                <a:spcPct val="0"/>
              </a:spcBef>
            </a:pPr>
            <a:r>
              <a:rPr lang="en-ID" sz="4800" b="1" dirty="0" smtClean="0">
                <a:solidFill>
                  <a:schemeClr val="bg1"/>
                </a:solidFill>
                <a:latin typeface="+mj-lt"/>
                <a:ea typeface="Segoe UI Black" panose="020B0A02040204020203" pitchFamily="34" charset="0"/>
                <a:cs typeface="+mj-cs"/>
              </a:rPr>
              <a:t>Problem Statement</a:t>
            </a:r>
            <a:endParaRPr lang="en-ID" sz="4800" b="1" dirty="0">
              <a:solidFill>
                <a:schemeClr val="bg1"/>
              </a:solidFill>
              <a:latin typeface="+mj-lt"/>
              <a:ea typeface="Segoe UI Black" panose="020B0A02040204020203" pitchFamily="34" charset="0"/>
              <a:cs typeface="+mj-cs"/>
            </a:endParaRPr>
          </a:p>
        </p:txBody>
      </p:sp>
      <p:sp>
        <p:nvSpPr>
          <p:cNvPr id="18" name="TextBox 17">
            <a:extLst>
              <a:ext uri="{FF2B5EF4-FFF2-40B4-BE49-F238E27FC236}">
                <a16:creationId xmlns:a16="http://schemas.microsoft.com/office/drawing/2014/main" id="{270677CC-B3CE-459A-9398-CCEA901BA639}"/>
              </a:ext>
            </a:extLst>
          </p:cNvPr>
          <p:cNvSpPr txBox="1"/>
          <p:nvPr/>
        </p:nvSpPr>
        <p:spPr>
          <a:xfrm>
            <a:off x="4583816" y="1809104"/>
            <a:ext cx="2933700" cy="1107996"/>
          </a:xfrm>
          <a:prstGeom prst="rect">
            <a:avLst/>
          </a:prstGeom>
          <a:noFill/>
        </p:spPr>
        <p:txBody>
          <a:bodyPr wrap="square" lIns="0" tIns="0" rIns="0" bIns="0" rtlCol="0">
            <a:spAutoFit/>
          </a:bodyPr>
          <a:lstStyle/>
          <a:p>
            <a:pPr algn="ctr"/>
            <a:r>
              <a:rPr lang="en-ID" sz="2400" b="1" dirty="0">
                <a:solidFill>
                  <a:schemeClr val="bg1"/>
                </a:solidFill>
                <a:latin typeface="Segoe UI" panose="020B0502040204020203" pitchFamily="34" charset="0"/>
                <a:cs typeface="Segoe UI" panose="020B0502040204020203" pitchFamily="34" charset="0"/>
              </a:rPr>
              <a:t>How to increase </a:t>
            </a:r>
            <a:br>
              <a:rPr lang="en-ID" sz="2400" b="1" dirty="0">
                <a:solidFill>
                  <a:schemeClr val="bg1"/>
                </a:solidFill>
                <a:latin typeface="Segoe UI" panose="020B0502040204020203" pitchFamily="34" charset="0"/>
                <a:cs typeface="Segoe UI" panose="020B0502040204020203" pitchFamily="34" charset="0"/>
              </a:rPr>
            </a:br>
            <a:r>
              <a:rPr lang="en-ID" sz="2400" b="1" dirty="0">
                <a:solidFill>
                  <a:schemeClr val="bg1"/>
                </a:solidFill>
                <a:latin typeface="Segoe UI" panose="020B0502040204020203" pitchFamily="34" charset="0"/>
                <a:cs typeface="Segoe UI" panose="020B0502040204020203" pitchFamily="34" charset="0"/>
              </a:rPr>
              <a:t>the </a:t>
            </a:r>
            <a:r>
              <a:rPr lang="en-ID" sz="2400" b="1" dirty="0" smtClean="0">
                <a:solidFill>
                  <a:schemeClr val="bg1"/>
                </a:solidFill>
                <a:latin typeface="Segoe UI" panose="020B0502040204020203" pitchFamily="34" charset="0"/>
                <a:cs typeface="Segoe UI" panose="020B0502040204020203" pitchFamily="34" charset="0"/>
              </a:rPr>
              <a:t>lead conversion rate?</a:t>
            </a:r>
            <a:endParaRPr lang="en-ID" sz="2400" b="1" dirty="0">
              <a:solidFill>
                <a:schemeClr val="bg1"/>
              </a:solidFill>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490171CD-4B44-4741-B059-7E3AFC4731FF}"/>
              </a:ext>
            </a:extLst>
          </p:cNvPr>
          <p:cNvSpPr/>
          <p:nvPr/>
        </p:nvSpPr>
        <p:spPr>
          <a:xfrm>
            <a:off x="404237" y="1142796"/>
            <a:ext cx="3479800" cy="41267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21" name="Group 20">
            <a:extLst>
              <a:ext uri="{FF2B5EF4-FFF2-40B4-BE49-F238E27FC236}">
                <a16:creationId xmlns:a16="http://schemas.microsoft.com/office/drawing/2014/main" id="{0CE78D30-C1CD-4923-B229-5042E85E2E2A}"/>
              </a:ext>
            </a:extLst>
          </p:cNvPr>
          <p:cNvGrpSpPr/>
          <p:nvPr/>
        </p:nvGrpSpPr>
        <p:grpSpPr>
          <a:xfrm>
            <a:off x="5810121" y="1631735"/>
            <a:ext cx="481091" cy="89695"/>
            <a:chOff x="3524250" y="1027905"/>
            <a:chExt cx="374650" cy="69850"/>
          </a:xfrm>
          <a:solidFill>
            <a:schemeClr val="accent2"/>
          </a:solidFill>
        </p:grpSpPr>
        <p:sp>
          <p:nvSpPr>
            <p:cNvPr id="22" name="Oval 21">
              <a:extLst>
                <a:ext uri="{FF2B5EF4-FFF2-40B4-BE49-F238E27FC236}">
                  <a16:creationId xmlns:a16="http://schemas.microsoft.com/office/drawing/2014/main" id="{62ECE19F-F7C4-4A78-8E3D-1BBFC9D82225}"/>
                </a:ext>
              </a:extLst>
            </p:cNvPr>
            <p:cNvSpPr/>
            <p:nvPr/>
          </p:nvSpPr>
          <p:spPr>
            <a:xfrm>
              <a:off x="3524250" y="102790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FCBBBB1C-A886-464E-93B2-7C269342F5D2}"/>
                </a:ext>
              </a:extLst>
            </p:cNvPr>
            <p:cNvSpPr/>
            <p:nvPr/>
          </p:nvSpPr>
          <p:spPr>
            <a:xfrm>
              <a:off x="3676650" y="102790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84E1EDCC-D158-4B17-B2C1-E426A3DFE31B}"/>
                </a:ext>
              </a:extLst>
            </p:cNvPr>
            <p:cNvSpPr/>
            <p:nvPr/>
          </p:nvSpPr>
          <p:spPr>
            <a:xfrm>
              <a:off x="3829050" y="102790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 name="Rectangle 24">
            <a:extLst>
              <a:ext uri="{FF2B5EF4-FFF2-40B4-BE49-F238E27FC236}">
                <a16:creationId xmlns:a16="http://schemas.microsoft.com/office/drawing/2014/main" id="{D7D28089-DEA6-4BD4-B754-88DC60BD88D8}"/>
              </a:ext>
            </a:extLst>
          </p:cNvPr>
          <p:cNvSpPr/>
          <p:nvPr/>
        </p:nvSpPr>
        <p:spPr>
          <a:xfrm>
            <a:off x="8217297" y="1194784"/>
            <a:ext cx="3610909" cy="50286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35" name="Group 34">
            <a:extLst>
              <a:ext uri="{FF2B5EF4-FFF2-40B4-BE49-F238E27FC236}">
                <a16:creationId xmlns:a16="http://schemas.microsoft.com/office/drawing/2014/main" id="{A98AC991-9CC0-4DF2-9D39-DD6E861CA4B2}"/>
              </a:ext>
            </a:extLst>
          </p:cNvPr>
          <p:cNvGrpSpPr/>
          <p:nvPr/>
        </p:nvGrpSpPr>
        <p:grpSpPr>
          <a:xfrm>
            <a:off x="673508" y="1830705"/>
            <a:ext cx="2913831" cy="3067809"/>
            <a:chOff x="732210" y="2056657"/>
            <a:chExt cx="2913831" cy="3067809"/>
          </a:xfrm>
        </p:grpSpPr>
        <p:grpSp>
          <p:nvGrpSpPr>
            <p:cNvPr id="28" name="Group 27">
              <a:extLst>
                <a:ext uri="{FF2B5EF4-FFF2-40B4-BE49-F238E27FC236}">
                  <a16:creationId xmlns:a16="http://schemas.microsoft.com/office/drawing/2014/main" id="{F7A937DC-55F7-4871-94B4-28065F42C6F6}"/>
                </a:ext>
              </a:extLst>
            </p:cNvPr>
            <p:cNvGrpSpPr/>
            <p:nvPr/>
          </p:nvGrpSpPr>
          <p:grpSpPr>
            <a:xfrm>
              <a:off x="732210" y="2056657"/>
              <a:ext cx="2913831" cy="1347507"/>
              <a:chOff x="732210" y="2715923"/>
              <a:chExt cx="2913831" cy="1347507"/>
            </a:xfrm>
          </p:grpSpPr>
          <p:sp>
            <p:nvSpPr>
              <p:cNvPr id="26" name="TextBox 25">
                <a:extLst>
                  <a:ext uri="{FF2B5EF4-FFF2-40B4-BE49-F238E27FC236}">
                    <a16:creationId xmlns:a16="http://schemas.microsoft.com/office/drawing/2014/main" id="{F017F3F5-116D-4E86-A244-D3D1650B9FB5}"/>
                  </a:ext>
                </a:extLst>
              </p:cNvPr>
              <p:cNvSpPr txBox="1"/>
              <p:nvPr/>
            </p:nvSpPr>
            <p:spPr>
              <a:xfrm>
                <a:off x="969329" y="2715923"/>
                <a:ext cx="2603500" cy="553998"/>
              </a:xfrm>
              <a:prstGeom prst="rect">
                <a:avLst/>
              </a:prstGeom>
              <a:noFill/>
            </p:spPr>
            <p:txBody>
              <a:bodyPr wrap="square" lIns="0" tIns="0" rIns="0" bIns="0" rtlCol="0">
                <a:spAutoFit/>
              </a:bodyPr>
              <a:lstStyle/>
              <a:p>
                <a:pPr algn="r"/>
                <a:r>
                  <a:rPr lang="en-ID" sz="3600" b="1" dirty="0">
                    <a:solidFill>
                      <a:schemeClr val="tx2">
                        <a:lumMod val="60000"/>
                        <a:lumOff val="40000"/>
                      </a:schemeClr>
                    </a:solidFill>
                    <a:latin typeface="Segoe UI" panose="020B0502040204020203" pitchFamily="34" charset="0"/>
                    <a:cs typeface="Segoe UI" panose="020B0502040204020203" pitchFamily="34" charset="0"/>
                  </a:rPr>
                  <a:t>3</a:t>
                </a:r>
                <a:r>
                  <a:rPr lang="en-ID" sz="3600" b="1" dirty="0" smtClean="0">
                    <a:solidFill>
                      <a:schemeClr val="tx2">
                        <a:lumMod val="60000"/>
                        <a:lumOff val="40000"/>
                      </a:schemeClr>
                    </a:solidFill>
                    <a:latin typeface="Segoe UI" panose="020B0502040204020203" pitchFamily="34" charset="0"/>
                    <a:cs typeface="Segoe UI" panose="020B0502040204020203" pitchFamily="34" charset="0"/>
                  </a:rPr>
                  <a:t>0</a:t>
                </a:r>
                <a:r>
                  <a:rPr lang="en-ID" sz="3600" b="1" dirty="0">
                    <a:solidFill>
                      <a:schemeClr val="tx2">
                        <a:lumMod val="60000"/>
                        <a:lumOff val="40000"/>
                      </a:schemeClr>
                    </a:solidFill>
                    <a:latin typeface="Segoe UI" panose="020B0502040204020203" pitchFamily="34" charset="0"/>
                    <a:cs typeface="Segoe UI" panose="020B0502040204020203" pitchFamily="34" charset="0"/>
                  </a:rPr>
                  <a:t>%</a:t>
                </a:r>
              </a:p>
            </p:txBody>
          </p:sp>
          <p:sp>
            <p:nvSpPr>
              <p:cNvPr id="27" name="TextBox 26">
                <a:extLst>
                  <a:ext uri="{FF2B5EF4-FFF2-40B4-BE49-F238E27FC236}">
                    <a16:creationId xmlns:a16="http://schemas.microsoft.com/office/drawing/2014/main" id="{90D19C3F-D5A3-4268-BBCA-42F15FB2EA64}"/>
                  </a:ext>
                </a:extLst>
              </p:cNvPr>
              <p:cNvSpPr txBox="1"/>
              <p:nvPr/>
            </p:nvSpPr>
            <p:spPr>
              <a:xfrm>
                <a:off x="732210" y="3204412"/>
                <a:ext cx="2913831" cy="859018"/>
              </a:xfrm>
              <a:prstGeom prst="rect">
                <a:avLst/>
              </a:prstGeom>
              <a:noFill/>
            </p:spPr>
            <p:txBody>
              <a:bodyPr wrap="square" lIns="0" tIns="0" rIns="0" bIns="0" rtlCol="0">
                <a:spAutoFit/>
              </a:bodyPr>
              <a:lstStyle/>
              <a:p>
                <a:pPr algn="r">
                  <a:lnSpc>
                    <a:spcPct val="120000"/>
                  </a:lnSpc>
                </a:pPr>
                <a:r>
                  <a:rPr lang="en-US" sz="1600" dirty="0"/>
                  <a:t>although X Education gets a lot of leads, its lead conversion rate is very poor</a:t>
                </a:r>
                <a:endParaRPr lang="en-ID" sz="1600" dirty="0">
                  <a:solidFill>
                    <a:schemeClr val="tx1">
                      <a:lumMod val="75000"/>
                      <a:lumOff val="25000"/>
                    </a:schemeClr>
                  </a:solidFill>
                </a:endParaRPr>
              </a:p>
            </p:txBody>
          </p:sp>
        </p:grpSp>
        <p:sp>
          <p:nvSpPr>
            <p:cNvPr id="34" name="TextBox 33">
              <a:extLst>
                <a:ext uri="{FF2B5EF4-FFF2-40B4-BE49-F238E27FC236}">
                  <a16:creationId xmlns:a16="http://schemas.microsoft.com/office/drawing/2014/main" id="{965D33C2-C1FE-42A5-98C7-4866C94FD223}"/>
                </a:ext>
              </a:extLst>
            </p:cNvPr>
            <p:cNvSpPr txBox="1"/>
            <p:nvPr/>
          </p:nvSpPr>
          <p:spPr>
            <a:xfrm>
              <a:off x="887375" y="3905671"/>
              <a:ext cx="2603500" cy="1218795"/>
            </a:xfrm>
            <a:prstGeom prst="rect">
              <a:avLst/>
            </a:prstGeom>
            <a:noFill/>
          </p:spPr>
          <p:txBody>
            <a:bodyPr wrap="square" lIns="0" tIns="0" rIns="0" bIns="0" rtlCol="0">
              <a:spAutoFit/>
            </a:bodyPr>
            <a:lstStyle/>
            <a:p>
              <a:pPr algn="r">
                <a:lnSpc>
                  <a:spcPct val="120000"/>
                </a:lnSpc>
              </a:pPr>
              <a:r>
                <a:rPr lang="en-US" sz="1600" dirty="0"/>
                <a:t>For example, if, say, they acquire 100 leads in a day, only about 30 of them are converted</a:t>
              </a:r>
              <a:r>
                <a:rPr lang="en-US" dirty="0"/>
                <a:t>.</a:t>
              </a:r>
              <a:r>
                <a:rPr lang="en-ID" sz="1400" dirty="0" smtClean="0">
                  <a:solidFill>
                    <a:schemeClr val="tx1">
                      <a:lumMod val="75000"/>
                      <a:lumOff val="25000"/>
                    </a:schemeClr>
                  </a:solidFill>
                </a:rPr>
                <a:t> </a:t>
              </a:r>
              <a:endParaRPr lang="en-ID" sz="1400" dirty="0">
                <a:solidFill>
                  <a:schemeClr val="tx1">
                    <a:lumMod val="75000"/>
                    <a:lumOff val="25000"/>
                  </a:schemeClr>
                </a:solidFill>
              </a:endParaRPr>
            </a:p>
          </p:txBody>
        </p:sp>
      </p:grpSp>
      <p:grpSp>
        <p:nvGrpSpPr>
          <p:cNvPr id="37" name="Group 36">
            <a:extLst>
              <a:ext uri="{FF2B5EF4-FFF2-40B4-BE49-F238E27FC236}">
                <a16:creationId xmlns:a16="http://schemas.microsoft.com/office/drawing/2014/main" id="{EC08B2AE-D44B-4B08-9BAC-F627F0CD59FE}"/>
              </a:ext>
            </a:extLst>
          </p:cNvPr>
          <p:cNvGrpSpPr/>
          <p:nvPr/>
        </p:nvGrpSpPr>
        <p:grpSpPr>
          <a:xfrm>
            <a:off x="8360709" y="1830705"/>
            <a:ext cx="3342930" cy="4608169"/>
            <a:chOff x="961029" y="2728477"/>
            <a:chExt cx="3610868" cy="5276383"/>
          </a:xfrm>
        </p:grpSpPr>
        <p:sp>
          <p:nvSpPr>
            <p:cNvPr id="41" name="TextBox 40">
              <a:extLst>
                <a:ext uri="{FF2B5EF4-FFF2-40B4-BE49-F238E27FC236}">
                  <a16:creationId xmlns:a16="http://schemas.microsoft.com/office/drawing/2014/main" id="{902F932B-EE95-4129-B97F-F372D486CC3D}"/>
                </a:ext>
              </a:extLst>
            </p:cNvPr>
            <p:cNvSpPr txBox="1"/>
            <p:nvPr/>
          </p:nvSpPr>
          <p:spPr>
            <a:xfrm>
              <a:off x="1073904" y="2728477"/>
              <a:ext cx="2603500" cy="634331"/>
            </a:xfrm>
            <a:prstGeom prst="rect">
              <a:avLst/>
            </a:prstGeom>
            <a:noFill/>
          </p:spPr>
          <p:txBody>
            <a:bodyPr wrap="square" lIns="0" tIns="0" rIns="0" bIns="0" rtlCol="0">
              <a:spAutoFit/>
            </a:bodyPr>
            <a:lstStyle/>
            <a:p>
              <a:r>
                <a:rPr lang="en-ID" sz="3600" b="1" dirty="0" smtClean="0">
                  <a:solidFill>
                    <a:schemeClr val="accent2"/>
                  </a:solidFill>
                  <a:latin typeface="Segoe UI" panose="020B0502040204020203" pitchFamily="34" charset="0"/>
                  <a:cs typeface="Segoe UI" panose="020B0502040204020203" pitchFamily="34" charset="0"/>
                </a:rPr>
                <a:t>80%</a:t>
              </a:r>
              <a:endParaRPr lang="en-ID" sz="3600" b="1" dirty="0">
                <a:solidFill>
                  <a:schemeClr val="accent2"/>
                </a:solidFill>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C01A080F-C3F0-460D-B77E-99D9B84F5BEF}"/>
                </a:ext>
              </a:extLst>
            </p:cNvPr>
            <p:cNvSpPr txBox="1"/>
            <p:nvPr/>
          </p:nvSpPr>
          <p:spPr>
            <a:xfrm>
              <a:off x="961029" y="3310810"/>
              <a:ext cx="3610868" cy="4694050"/>
            </a:xfrm>
            <a:prstGeom prst="rect">
              <a:avLst/>
            </a:prstGeom>
            <a:noFill/>
          </p:spPr>
          <p:txBody>
            <a:bodyPr wrap="square" lIns="0" tIns="0" rIns="0" bIns="0" rtlCol="0">
              <a:spAutoFit/>
            </a:bodyPr>
            <a:lstStyle/>
            <a:p>
              <a:pPr marL="285750" indent="-285750">
                <a:lnSpc>
                  <a:spcPct val="120000"/>
                </a:lnSpc>
                <a:buFont typeface="Arial" panose="020B0604020202020204" pitchFamily="34" charset="0"/>
                <a:buChar char="•"/>
              </a:pPr>
              <a:r>
                <a:rPr lang="en-US" sz="1600" dirty="0"/>
                <a:t>To make this process more efficient, the company wishes to identify the most potential leads, also known as ‘</a:t>
              </a:r>
              <a:r>
                <a:rPr lang="en-US" sz="1600" b="1" dirty="0"/>
                <a:t>Hot </a:t>
              </a:r>
              <a:r>
                <a:rPr lang="en-US" sz="1600" b="1" dirty="0" smtClean="0"/>
                <a:t>Leads</a:t>
              </a:r>
              <a:r>
                <a:rPr lang="en-US" sz="1600" dirty="0" smtClean="0"/>
                <a:t>’.</a:t>
              </a:r>
            </a:p>
            <a:p>
              <a:pPr marL="285750" indent="-285750">
                <a:lnSpc>
                  <a:spcPct val="120000"/>
                </a:lnSpc>
                <a:buFont typeface="Arial" panose="020B0604020202020204" pitchFamily="34" charset="0"/>
                <a:buChar char="•"/>
              </a:pPr>
              <a:r>
                <a:rPr lang="en-US" sz="1600" dirty="0"/>
                <a:t>If they successfully identify this set of leads, the lead conversion rate should go up as the sales team will now be focusing more on communicating with the potential leads rather than making calls to everyone. </a:t>
              </a:r>
              <a:endParaRPr lang="en-US" sz="1600" dirty="0" smtClean="0"/>
            </a:p>
            <a:p>
              <a:pPr marL="285750" indent="-285750">
                <a:lnSpc>
                  <a:spcPct val="120000"/>
                </a:lnSpc>
                <a:buFont typeface="Arial" panose="020B0604020202020204" pitchFamily="34" charset="0"/>
                <a:buChar char="•"/>
              </a:pPr>
              <a:r>
                <a:rPr lang="en-US" sz="1600" dirty="0" smtClean="0"/>
                <a:t>Target conversion rate is around 80%.</a:t>
              </a:r>
              <a:endParaRPr lang="en-ID" sz="1600" dirty="0">
                <a:solidFill>
                  <a:schemeClr val="tx1">
                    <a:lumMod val="75000"/>
                    <a:lumOff val="25000"/>
                  </a:schemeClr>
                </a:solidFill>
              </a:endParaRPr>
            </a:p>
            <a:p>
              <a:pPr marL="285750" indent="-285750">
                <a:lnSpc>
                  <a:spcPct val="120000"/>
                </a:lnSpc>
                <a:buFont typeface="Arial" panose="020B0604020202020204" pitchFamily="34" charset="0"/>
                <a:buChar char="•"/>
              </a:pPr>
              <a:endParaRPr lang="en-ID" sz="1400" dirty="0">
                <a:solidFill>
                  <a:schemeClr val="tx1">
                    <a:lumMod val="75000"/>
                    <a:lumOff val="25000"/>
                  </a:schemeClr>
                </a:solidFill>
              </a:endParaRPr>
            </a:p>
          </p:txBody>
        </p:sp>
      </p:grpSp>
      <p:sp>
        <p:nvSpPr>
          <p:cNvPr id="43" name="Rectangle 42">
            <a:extLst>
              <a:ext uri="{FF2B5EF4-FFF2-40B4-BE49-F238E27FC236}">
                <a16:creationId xmlns:a16="http://schemas.microsoft.com/office/drawing/2014/main" id="{F40E1D79-B48E-4CD7-8775-5B4EC7FF8412}"/>
              </a:ext>
            </a:extLst>
          </p:cNvPr>
          <p:cNvSpPr/>
          <p:nvPr/>
        </p:nvSpPr>
        <p:spPr>
          <a:xfrm>
            <a:off x="609600" y="1499093"/>
            <a:ext cx="3041649" cy="18466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44" name="Rectangle 43">
            <a:extLst>
              <a:ext uri="{FF2B5EF4-FFF2-40B4-BE49-F238E27FC236}">
                <a16:creationId xmlns:a16="http://schemas.microsoft.com/office/drawing/2014/main" id="{ED4443D3-1389-4592-8823-23E882185865}"/>
              </a:ext>
            </a:extLst>
          </p:cNvPr>
          <p:cNvSpPr/>
          <p:nvPr/>
        </p:nvSpPr>
        <p:spPr>
          <a:xfrm>
            <a:off x="8462091" y="1499093"/>
            <a:ext cx="3041651" cy="184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nvGrpSpPr>
          <p:cNvPr id="45" name="Group 44">
            <a:extLst>
              <a:ext uri="{FF2B5EF4-FFF2-40B4-BE49-F238E27FC236}">
                <a16:creationId xmlns:a16="http://schemas.microsoft.com/office/drawing/2014/main" id="{380DF40C-47CA-4D5C-A3D0-B1614E58E254}"/>
              </a:ext>
            </a:extLst>
          </p:cNvPr>
          <p:cNvGrpSpPr/>
          <p:nvPr/>
        </p:nvGrpSpPr>
        <p:grpSpPr>
          <a:xfrm>
            <a:off x="8462091" y="301395"/>
            <a:ext cx="692151" cy="676904"/>
            <a:chOff x="2676526" y="4681538"/>
            <a:chExt cx="360363" cy="352425"/>
          </a:xfrm>
          <a:solidFill>
            <a:schemeClr val="accent2"/>
          </a:solidFill>
        </p:grpSpPr>
        <p:sp>
          <p:nvSpPr>
            <p:cNvPr id="46" name="Freeform 26">
              <a:extLst>
                <a:ext uri="{FF2B5EF4-FFF2-40B4-BE49-F238E27FC236}">
                  <a16:creationId xmlns:a16="http://schemas.microsoft.com/office/drawing/2014/main" id="{FA88D05E-590E-4D12-9586-9CC2692E21CD}"/>
                </a:ext>
              </a:extLst>
            </p:cNvPr>
            <p:cNvSpPr>
              <a:spLocks/>
            </p:cNvSpPr>
            <p:nvPr/>
          </p:nvSpPr>
          <p:spPr bwMode="auto">
            <a:xfrm>
              <a:off x="2676526" y="4794250"/>
              <a:ext cx="360363" cy="239713"/>
            </a:xfrm>
            <a:custGeom>
              <a:avLst/>
              <a:gdLst>
                <a:gd name="T0" fmla="*/ 94 w 96"/>
                <a:gd name="T1" fmla="*/ 60 h 64"/>
                <a:gd name="T2" fmla="*/ 92 w 96"/>
                <a:gd name="T3" fmla="*/ 60 h 64"/>
                <a:gd name="T4" fmla="*/ 92 w 96"/>
                <a:gd name="T5" fmla="*/ 2 h 64"/>
                <a:gd name="T6" fmla="*/ 90 w 96"/>
                <a:gd name="T7" fmla="*/ 0 h 64"/>
                <a:gd name="T8" fmla="*/ 78 w 96"/>
                <a:gd name="T9" fmla="*/ 0 h 64"/>
                <a:gd name="T10" fmla="*/ 76 w 96"/>
                <a:gd name="T11" fmla="*/ 2 h 64"/>
                <a:gd name="T12" fmla="*/ 76 w 96"/>
                <a:gd name="T13" fmla="*/ 60 h 64"/>
                <a:gd name="T14" fmla="*/ 68 w 96"/>
                <a:gd name="T15" fmla="*/ 60 h 64"/>
                <a:gd name="T16" fmla="*/ 68 w 96"/>
                <a:gd name="T17" fmla="*/ 18 h 64"/>
                <a:gd name="T18" fmla="*/ 66 w 96"/>
                <a:gd name="T19" fmla="*/ 16 h 64"/>
                <a:gd name="T20" fmla="*/ 54 w 96"/>
                <a:gd name="T21" fmla="*/ 16 h 64"/>
                <a:gd name="T22" fmla="*/ 52 w 96"/>
                <a:gd name="T23" fmla="*/ 18 h 64"/>
                <a:gd name="T24" fmla="*/ 52 w 96"/>
                <a:gd name="T25" fmla="*/ 60 h 64"/>
                <a:gd name="T26" fmla="*/ 44 w 96"/>
                <a:gd name="T27" fmla="*/ 60 h 64"/>
                <a:gd name="T28" fmla="*/ 44 w 96"/>
                <a:gd name="T29" fmla="*/ 34 h 64"/>
                <a:gd name="T30" fmla="*/ 42 w 96"/>
                <a:gd name="T31" fmla="*/ 32 h 64"/>
                <a:gd name="T32" fmla="*/ 30 w 96"/>
                <a:gd name="T33" fmla="*/ 32 h 64"/>
                <a:gd name="T34" fmla="*/ 28 w 96"/>
                <a:gd name="T35" fmla="*/ 34 h 64"/>
                <a:gd name="T36" fmla="*/ 28 w 96"/>
                <a:gd name="T37" fmla="*/ 60 h 64"/>
                <a:gd name="T38" fmla="*/ 20 w 96"/>
                <a:gd name="T39" fmla="*/ 60 h 64"/>
                <a:gd name="T40" fmla="*/ 20 w 96"/>
                <a:gd name="T41" fmla="*/ 50 h 64"/>
                <a:gd name="T42" fmla="*/ 18 w 96"/>
                <a:gd name="T43" fmla="*/ 48 h 64"/>
                <a:gd name="T44" fmla="*/ 6 w 96"/>
                <a:gd name="T45" fmla="*/ 48 h 64"/>
                <a:gd name="T46" fmla="*/ 4 w 96"/>
                <a:gd name="T47" fmla="*/ 50 h 64"/>
                <a:gd name="T48" fmla="*/ 4 w 96"/>
                <a:gd name="T49" fmla="*/ 60 h 64"/>
                <a:gd name="T50" fmla="*/ 2 w 96"/>
                <a:gd name="T51" fmla="*/ 60 h 64"/>
                <a:gd name="T52" fmla="*/ 0 w 96"/>
                <a:gd name="T53" fmla="*/ 62 h 64"/>
                <a:gd name="T54" fmla="*/ 2 w 96"/>
                <a:gd name="T55" fmla="*/ 64 h 64"/>
                <a:gd name="T56" fmla="*/ 94 w 96"/>
                <a:gd name="T57" fmla="*/ 64 h 64"/>
                <a:gd name="T58" fmla="*/ 96 w 96"/>
                <a:gd name="T59" fmla="*/ 62 h 64"/>
                <a:gd name="T60" fmla="*/ 94 w 96"/>
                <a:gd name="T61"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64">
                  <a:moveTo>
                    <a:pt x="94" y="60"/>
                  </a:moveTo>
                  <a:cubicBezTo>
                    <a:pt x="92" y="60"/>
                    <a:pt x="92" y="60"/>
                    <a:pt x="92" y="60"/>
                  </a:cubicBezTo>
                  <a:cubicBezTo>
                    <a:pt x="92" y="2"/>
                    <a:pt x="92" y="2"/>
                    <a:pt x="92" y="2"/>
                  </a:cubicBezTo>
                  <a:cubicBezTo>
                    <a:pt x="92" y="1"/>
                    <a:pt x="91" y="0"/>
                    <a:pt x="90" y="0"/>
                  </a:cubicBezTo>
                  <a:cubicBezTo>
                    <a:pt x="78" y="0"/>
                    <a:pt x="78" y="0"/>
                    <a:pt x="78" y="0"/>
                  </a:cubicBezTo>
                  <a:cubicBezTo>
                    <a:pt x="77" y="0"/>
                    <a:pt x="76" y="1"/>
                    <a:pt x="76" y="2"/>
                  </a:cubicBezTo>
                  <a:cubicBezTo>
                    <a:pt x="76" y="60"/>
                    <a:pt x="76" y="60"/>
                    <a:pt x="76" y="60"/>
                  </a:cubicBezTo>
                  <a:cubicBezTo>
                    <a:pt x="68" y="60"/>
                    <a:pt x="68" y="60"/>
                    <a:pt x="68" y="60"/>
                  </a:cubicBezTo>
                  <a:cubicBezTo>
                    <a:pt x="68" y="18"/>
                    <a:pt x="68" y="18"/>
                    <a:pt x="68" y="18"/>
                  </a:cubicBezTo>
                  <a:cubicBezTo>
                    <a:pt x="68" y="17"/>
                    <a:pt x="67" y="16"/>
                    <a:pt x="66" y="16"/>
                  </a:cubicBezTo>
                  <a:cubicBezTo>
                    <a:pt x="54" y="16"/>
                    <a:pt x="54" y="16"/>
                    <a:pt x="54" y="16"/>
                  </a:cubicBezTo>
                  <a:cubicBezTo>
                    <a:pt x="53" y="16"/>
                    <a:pt x="52" y="17"/>
                    <a:pt x="52" y="18"/>
                  </a:cubicBezTo>
                  <a:cubicBezTo>
                    <a:pt x="52" y="60"/>
                    <a:pt x="52" y="60"/>
                    <a:pt x="52" y="60"/>
                  </a:cubicBezTo>
                  <a:cubicBezTo>
                    <a:pt x="44" y="60"/>
                    <a:pt x="44" y="60"/>
                    <a:pt x="44" y="60"/>
                  </a:cubicBezTo>
                  <a:cubicBezTo>
                    <a:pt x="44" y="34"/>
                    <a:pt x="44" y="34"/>
                    <a:pt x="44" y="34"/>
                  </a:cubicBezTo>
                  <a:cubicBezTo>
                    <a:pt x="44" y="33"/>
                    <a:pt x="43" y="32"/>
                    <a:pt x="42" y="32"/>
                  </a:cubicBezTo>
                  <a:cubicBezTo>
                    <a:pt x="30" y="32"/>
                    <a:pt x="30" y="32"/>
                    <a:pt x="30" y="32"/>
                  </a:cubicBezTo>
                  <a:cubicBezTo>
                    <a:pt x="29" y="32"/>
                    <a:pt x="28" y="33"/>
                    <a:pt x="28" y="34"/>
                  </a:cubicBezTo>
                  <a:cubicBezTo>
                    <a:pt x="28" y="60"/>
                    <a:pt x="28" y="60"/>
                    <a:pt x="28" y="60"/>
                  </a:cubicBezTo>
                  <a:cubicBezTo>
                    <a:pt x="20" y="60"/>
                    <a:pt x="20" y="60"/>
                    <a:pt x="20" y="60"/>
                  </a:cubicBezTo>
                  <a:cubicBezTo>
                    <a:pt x="20" y="50"/>
                    <a:pt x="20" y="50"/>
                    <a:pt x="20" y="50"/>
                  </a:cubicBezTo>
                  <a:cubicBezTo>
                    <a:pt x="20" y="49"/>
                    <a:pt x="19" y="48"/>
                    <a:pt x="18" y="48"/>
                  </a:cubicBezTo>
                  <a:cubicBezTo>
                    <a:pt x="6" y="48"/>
                    <a:pt x="6" y="48"/>
                    <a:pt x="6" y="48"/>
                  </a:cubicBezTo>
                  <a:cubicBezTo>
                    <a:pt x="5" y="48"/>
                    <a:pt x="4" y="49"/>
                    <a:pt x="4" y="50"/>
                  </a:cubicBezTo>
                  <a:cubicBezTo>
                    <a:pt x="4" y="60"/>
                    <a:pt x="4" y="60"/>
                    <a:pt x="4" y="60"/>
                  </a:cubicBezTo>
                  <a:cubicBezTo>
                    <a:pt x="2" y="60"/>
                    <a:pt x="2" y="60"/>
                    <a:pt x="2" y="60"/>
                  </a:cubicBezTo>
                  <a:cubicBezTo>
                    <a:pt x="1" y="60"/>
                    <a:pt x="0" y="61"/>
                    <a:pt x="0" y="62"/>
                  </a:cubicBezTo>
                  <a:cubicBezTo>
                    <a:pt x="0" y="63"/>
                    <a:pt x="1" y="64"/>
                    <a:pt x="2" y="64"/>
                  </a:cubicBezTo>
                  <a:cubicBezTo>
                    <a:pt x="94" y="64"/>
                    <a:pt x="94" y="64"/>
                    <a:pt x="94" y="64"/>
                  </a:cubicBezTo>
                  <a:cubicBezTo>
                    <a:pt x="95" y="64"/>
                    <a:pt x="96" y="63"/>
                    <a:pt x="96" y="62"/>
                  </a:cubicBezTo>
                  <a:cubicBezTo>
                    <a:pt x="96" y="61"/>
                    <a:pt x="95" y="60"/>
                    <a:pt x="9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27">
              <a:extLst>
                <a:ext uri="{FF2B5EF4-FFF2-40B4-BE49-F238E27FC236}">
                  <a16:creationId xmlns:a16="http://schemas.microsoft.com/office/drawing/2014/main" id="{E986588A-375A-4BB1-A8AE-D9F1A971B486}"/>
                </a:ext>
              </a:extLst>
            </p:cNvPr>
            <p:cNvSpPr>
              <a:spLocks/>
            </p:cNvSpPr>
            <p:nvPr/>
          </p:nvSpPr>
          <p:spPr bwMode="auto">
            <a:xfrm>
              <a:off x="2714626" y="4681538"/>
              <a:ext cx="285750" cy="203200"/>
            </a:xfrm>
            <a:custGeom>
              <a:avLst/>
              <a:gdLst>
                <a:gd name="T0" fmla="*/ 2 w 76"/>
                <a:gd name="T1" fmla="*/ 54 h 54"/>
                <a:gd name="T2" fmla="*/ 3 w 76"/>
                <a:gd name="T3" fmla="*/ 54 h 54"/>
                <a:gd name="T4" fmla="*/ 71 w 76"/>
                <a:gd name="T5" fmla="*/ 8 h 54"/>
                <a:gd name="T6" fmla="*/ 70 w 76"/>
                <a:gd name="T7" fmla="*/ 20 h 54"/>
                <a:gd name="T8" fmla="*/ 72 w 76"/>
                <a:gd name="T9" fmla="*/ 22 h 54"/>
                <a:gd name="T10" fmla="*/ 72 w 76"/>
                <a:gd name="T11" fmla="*/ 22 h 54"/>
                <a:gd name="T12" fmla="*/ 74 w 76"/>
                <a:gd name="T13" fmla="*/ 20 h 54"/>
                <a:gd name="T14" fmla="*/ 76 w 76"/>
                <a:gd name="T15" fmla="*/ 4 h 54"/>
                <a:gd name="T16" fmla="*/ 74 w 76"/>
                <a:gd name="T17" fmla="*/ 2 h 54"/>
                <a:gd name="T18" fmla="*/ 58 w 76"/>
                <a:gd name="T19" fmla="*/ 0 h 54"/>
                <a:gd name="T20" fmla="*/ 56 w 76"/>
                <a:gd name="T21" fmla="*/ 2 h 54"/>
                <a:gd name="T22" fmla="*/ 58 w 76"/>
                <a:gd name="T23" fmla="*/ 4 h 54"/>
                <a:gd name="T24" fmla="*/ 68 w 76"/>
                <a:gd name="T25" fmla="*/ 5 h 54"/>
                <a:gd name="T26" fmla="*/ 1 w 76"/>
                <a:gd name="T27" fmla="*/ 50 h 54"/>
                <a:gd name="T28" fmla="*/ 0 w 76"/>
                <a:gd name="T29" fmla="*/ 53 h 54"/>
                <a:gd name="T30" fmla="*/ 2 w 76"/>
                <a:gd name="T3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54">
                  <a:moveTo>
                    <a:pt x="2" y="54"/>
                  </a:moveTo>
                  <a:cubicBezTo>
                    <a:pt x="2" y="54"/>
                    <a:pt x="3" y="54"/>
                    <a:pt x="3" y="54"/>
                  </a:cubicBezTo>
                  <a:cubicBezTo>
                    <a:pt x="71" y="8"/>
                    <a:pt x="71" y="8"/>
                    <a:pt x="71" y="8"/>
                  </a:cubicBezTo>
                  <a:cubicBezTo>
                    <a:pt x="70" y="20"/>
                    <a:pt x="70" y="20"/>
                    <a:pt x="70" y="20"/>
                  </a:cubicBezTo>
                  <a:cubicBezTo>
                    <a:pt x="70" y="21"/>
                    <a:pt x="71" y="22"/>
                    <a:pt x="72" y="22"/>
                  </a:cubicBezTo>
                  <a:cubicBezTo>
                    <a:pt x="72" y="22"/>
                    <a:pt x="72" y="22"/>
                    <a:pt x="72" y="22"/>
                  </a:cubicBezTo>
                  <a:cubicBezTo>
                    <a:pt x="73" y="22"/>
                    <a:pt x="74" y="21"/>
                    <a:pt x="74" y="20"/>
                  </a:cubicBezTo>
                  <a:cubicBezTo>
                    <a:pt x="76" y="4"/>
                    <a:pt x="76" y="4"/>
                    <a:pt x="76" y="4"/>
                  </a:cubicBezTo>
                  <a:cubicBezTo>
                    <a:pt x="76" y="3"/>
                    <a:pt x="75" y="2"/>
                    <a:pt x="74" y="2"/>
                  </a:cubicBezTo>
                  <a:cubicBezTo>
                    <a:pt x="74" y="2"/>
                    <a:pt x="58" y="0"/>
                    <a:pt x="58" y="0"/>
                  </a:cubicBezTo>
                  <a:cubicBezTo>
                    <a:pt x="57" y="0"/>
                    <a:pt x="56" y="1"/>
                    <a:pt x="56" y="2"/>
                  </a:cubicBezTo>
                  <a:cubicBezTo>
                    <a:pt x="56" y="3"/>
                    <a:pt x="57" y="4"/>
                    <a:pt x="58" y="4"/>
                  </a:cubicBezTo>
                  <a:cubicBezTo>
                    <a:pt x="68" y="5"/>
                    <a:pt x="68" y="5"/>
                    <a:pt x="68" y="5"/>
                  </a:cubicBezTo>
                  <a:cubicBezTo>
                    <a:pt x="1" y="50"/>
                    <a:pt x="1" y="50"/>
                    <a:pt x="1" y="50"/>
                  </a:cubicBezTo>
                  <a:cubicBezTo>
                    <a:pt x="0" y="51"/>
                    <a:pt x="0" y="52"/>
                    <a:pt x="0" y="53"/>
                  </a:cubicBezTo>
                  <a:cubicBezTo>
                    <a:pt x="1" y="54"/>
                    <a:pt x="1" y="54"/>
                    <a:pt x="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8" name="Freeform 22">
            <a:extLst>
              <a:ext uri="{FF2B5EF4-FFF2-40B4-BE49-F238E27FC236}">
                <a16:creationId xmlns:a16="http://schemas.microsoft.com/office/drawing/2014/main" id="{94DDC329-E38D-4F9A-8485-98E5FC0E4536}"/>
              </a:ext>
            </a:extLst>
          </p:cNvPr>
          <p:cNvSpPr>
            <a:spLocks noEditPoints="1"/>
          </p:cNvSpPr>
          <p:nvPr/>
        </p:nvSpPr>
        <p:spPr bwMode="auto">
          <a:xfrm>
            <a:off x="3180548" y="310132"/>
            <a:ext cx="670722" cy="676904"/>
          </a:xfrm>
          <a:custGeom>
            <a:avLst/>
            <a:gdLst>
              <a:gd name="T0" fmla="*/ 92 w 92"/>
              <a:gd name="T1" fmla="*/ 89 h 92"/>
              <a:gd name="T2" fmla="*/ 48 w 92"/>
              <a:gd name="T3" fmla="*/ 1 h 92"/>
              <a:gd name="T4" fmla="*/ 44 w 92"/>
              <a:gd name="T5" fmla="*/ 1 h 92"/>
              <a:gd name="T6" fmla="*/ 0 w 92"/>
              <a:gd name="T7" fmla="*/ 89 h 92"/>
              <a:gd name="T8" fmla="*/ 0 w 92"/>
              <a:gd name="T9" fmla="*/ 91 h 92"/>
              <a:gd name="T10" fmla="*/ 2 w 92"/>
              <a:gd name="T11" fmla="*/ 92 h 92"/>
              <a:gd name="T12" fmla="*/ 90 w 92"/>
              <a:gd name="T13" fmla="*/ 92 h 92"/>
              <a:gd name="T14" fmla="*/ 90 w 92"/>
              <a:gd name="T15" fmla="*/ 92 h 92"/>
              <a:gd name="T16" fmla="*/ 92 w 92"/>
              <a:gd name="T17" fmla="*/ 90 h 92"/>
              <a:gd name="T18" fmla="*/ 92 w 92"/>
              <a:gd name="T19" fmla="*/ 89 h 92"/>
              <a:gd name="T20" fmla="*/ 44 w 92"/>
              <a:gd name="T21" fmla="*/ 33 h 92"/>
              <a:gd name="T22" fmla="*/ 46 w 92"/>
              <a:gd name="T23" fmla="*/ 31 h 92"/>
              <a:gd name="T24" fmla="*/ 48 w 92"/>
              <a:gd name="T25" fmla="*/ 33 h 92"/>
              <a:gd name="T26" fmla="*/ 48 w 92"/>
              <a:gd name="T27" fmla="*/ 63 h 92"/>
              <a:gd name="T28" fmla="*/ 46 w 92"/>
              <a:gd name="T29" fmla="*/ 65 h 92"/>
              <a:gd name="T30" fmla="*/ 44 w 92"/>
              <a:gd name="T31" fmla="*/ 63 h 92"/>
              <a:gd name="T32" fmla="*/ 44 w 92"/>
              <a:gd name="T33" fmla="*/ 33 h 92"/>
              <a:gd name="T34" fmla="*/ 46 w 92"/>
              <a:gd name="T35" fmla="*/ 80 h 92"/>
              <a:gd name="T36" fmla="*/ 42 w 92"/>
              <a:gd name="T37" fmla="*/ 77 h 92"/>
              <a:gd name="T38" fmla="*/ 46 w 92"/>
              <a:gd name="T39" fmla="*/ 73 h 92"/>
              <a:gd name="T40" fmla="*/ 50 w 92"/>
              <a:gd name="T41" fmla="*/ 77 h 92"/>
              <a:gd name="T42" fmla="*/ 46 w 92"/>
              <a:gd name="T43"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92">
                <a:moveTo>
                  <a:pt x="92" y="89"/>
                </a:moveTo>
                <a:cubicBezTo>
                  <a:pt x="48" y="1"/>
                  <a:pt x="48" y="1"/>
                  <a:pt x="48" y="1"/>
                </a:cubicBezTo>
                <a:cubicBezTo>
                  <a:pt x="47" y="0"/>
                  <a:pt x="45" y="0"/>
                  <a:pt x="44" y="1"/>
                </a:cubicBezTo>
                <a:cubicBezTo>
                  <a:pt x="0" y="89"/>
                  <a:pt x="0" y="89"/>
                  <a:pt x="0" y="89"/>
                </a:cubicBezTo>
                <a:cubicBezTo>
                  <a:pt x="0" y="90"/>
                  <a:pt x="0" y="90"/>
                  <a:pt x="0" y="91"/>
                </a:cubicBezTo>
                <a:cubicBezTo>
                  <a:pt x="1" y="92"/>
                  <a:pt x="1" y="92"/>
                  <a:pt x="2" y="92"/>
                </a:cubicBezTo>
                <a:cubicBezTo>
                  <a:pt x="90" y="92"/>
                  <a:pt x="90" y="92"/>
                  <a:pt x="90" y="92"/>
                </a:cubicBezTo>
                <a:cubicBezTo>
                  <a:pt x="90" y="92"/>
                  <a:pt x="90" y="92"/>
                  <a:pt x="90" y="92"/>
                </a:cubicBezTo>
                <a:cubicBezTo>
                  <a:pt x="91" y="92"/>
                  <a:pt x="92" y="91"/>
                  <a:pt x="92" y="90"/>
                </a:cubicBezTo>
                <a:cubicBezTo>
                  <a:pt x="92" y="90"/>
                  <a:pt x="92" y="89"/>
                  <a:pt x="92" y="89"/>
                </a:cubicBezTo>
                <a:close/>
                <a:moveTo>
                  <a:pt x="44" y="33"/>
                </a:moveTo>
                <a:cubicBezTo>
                  <a:pt x="44" y="32"/>
                  <a:pt x="45" y="31"/>
                  <a:pt x="46" y="31"/>
                </a:cubicBezTo>
                <a:cubicBezTo>
                  <a:pt x="47" y="31"/>
                  <a:pt x="48" y="32"/>
                  <a:pt x="48" y="33"/>
                </a:cubicBezTo>
                <a:cubicBezTo>
                  <a:pt x="48" y="63"/>
                  <a:pt x="48" y="63"/>
                  <a:pt x="48" y="63"/>
                </a:cubicBezTo>
                <a:cubicBezTo>
                  <a:pt x="48" y="64"/>
                  <a:pt x="47" y="65"/>
                  <a:pt x="46" y="65"/>
                </a:cubicBezTo>
                <a:cubicBezTo>
                  <a:pt x="45" y="65"/>
                  <a:pt x="44" y="64"/>
                  <a:pt x="44" y="63"/>
                </a:cubicBezTo>
                <a:lnTo>
                  <a:pt x="44" y="33"/>
                </a:lnTo>
                <a:close/>
                <a:moveTo>
                  <a:pt x="46" y="80"/>
                </a:moveTo>
                <a:cubicBezTo>
                  <a:pt x="44" y="80"/>
                  <a:pt x="42" y="79"/>
                  <a:pt x="42" y="77"/>
                </a:cubicBezTo>
                <a:cubicBezTo>
                  <a:pt x="42" y="74"/>
                  <a:pt x="44" y="73"/>
                  <a:pt x="46" y="73"/>
                </a:cubicBezTo>
                <a:cubicBezTo>
                  <a:pt x="48" y="73"/>
                  <a:pt x="50" y="74"/>
                  <a:pt x="50" y="77"/>
                </a:cubicBezTo>
                <a:cubicBezTo>
                  <a:pt x="50" y="79"/>
                  <a:pt x="48" y="80"/>
                  <a:pt x="46" y="80"/>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pic>
        <p:nvPicPr>
          <p:cNvPr id="49" name="Google Shape;161;p41" descr="Lead Conversion Process - Demonstrated as a funnel"/>
          <p:cNvPicPr preferRelativeResize="0"/>
          <p:nvPr/>
        </p:nvPicPr>
        <p:blipFill rotWithShape="1">
          <a:blip r:embed="rId2">
            <a:alphaModFix/>
          </a:blip>
          <a:srcRect/>
          <a:stretch/>
        </p:blipFill>
        <p:spPr>
          <a:xfrm>
            <a:off x="4900763" y="3218402"/>
            <a:ext cx="2299808" cy="2771865"/>
          </a:xfrm>
          <a:prstGeom prst="rect">
            <a:avLst/>
          </a:prstGeom>
          <a:noFill/>
          <a:ln>
            <a:noFill/>
          </a:ln>
        </p:spPr>
      </p:pic>
    </p:spTree>
    <p:extLst>
      <p:ext uri="{BB962C8B-B14F-4D97-AF65-F5344CB8AC3E}">
        <p14:creationId xmlns:p14="http://schemas.microsoft.com/office/powerpoint/2010/main" val="233028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DC36E9-58A9-4AD8-BE5E-081A5DBF41DF}"/>
              </a:ext>
            </a:extLst>
          </p:cNvPr>
          <p:cNvSpPr>
            <a:spLocks noGrp="1"/>
          </p:cNvSpPr>
          <p:nvPr>
            <p:ph type="sldNum" sz="quarter" idx="4"/>
          </p:nvPr>
        </p:nvSpPr>
        <p:spPr/>
        <p:txBody>
          <a:bodyPr/>
          <a:lstStyle/>
          <a:p>
            <a:fld id="{C4B29D88-0B2E-4C40-A428-6EAE41828B3D}" type="slidenum">
              <a:rPr lang="en-ID" smtClean="0"/>
              <a:pPr/>
              <a:t>4</a:t>
            </a:fld>
            <a:endParaRPr lang="en-ID"/>
          </a:p>
        </p:txBody>
      </p:sp>
      <p:grpSp>
        <p:nvGrpSpPr>
          <p:cNvPr id="12" name="Group 11">
            <a:extLst>
              <a:ext uri="{FF2B5EF4-FFF2-40B4-BE49-F238E27FC236}">
                <a16:creationId xmlns:a16="http://schemas.microsoft.com/office/drawing/2014/main" id="{CF450B4C-8F42-4567-8504-FB8AC507AB05}"/>
              </a:ext>
            </a:extLst>
          </p:cNvPr>
          <p:cNvGrpSpPr/>
          <p:nvPr/>
        </p:nvGrpSpPr>
        <p:grpSpPr>
          <a:xfrm rot="18900000">
            <a:off x="2616200" y="1566267"/>
            <a:ext cx="3395266" cy="3395266"/>
            <a:chOff x="3695700" y="1689100"/>
            <a:chExt cx="2863850" cy="2863850"/>
          </a:xfrm>
          <a:solidFill>
            <a:schemeClr val="bg1">
              <a:lumMod val="95000"/>
            </a:schemeClr>
          </a:solidFill>
        </p:grpSpPr>
        <p:sp>
          <p:nvSpPr>
            <p:cNvPr id="7" name="Rectangle 6">
              <a:extLst>
                <a:ext uri="{FF2B5EF4-FFF2-40B4-BE49-F238E27FC236}">
                  <a16:creationId xmlns:a16="http://schemas.microsoft.com/office/drawing/2014/main" id="{483BD842-BD86-4727-807E-A8F20C7A11DB}"/>
                </a:ext>
              </a:extLst>
            </p:cNvPr>
            <p:cNvSpPr/>
            <p:nvPr/>
          </p:nvSpPr>
          <p:spPr>
            <a:xfrm>
              <a:off x="5251450" y="1689100"/>
              <a:ext cx="1308100" cy="1308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0" name="Rectangle 9">
              <a:extLst>
                <a:ext uri="{FF2B5EF4-FFF2-40B4-BE49-F238E27FC236}">
                  <a16:creationId xmlns:a16="http://schemas.microsoft.com/office/drawing/2014/main" id="{8C0CE1D7-B9C8-4F60-B9D7-927C01D2AEDE}"/>
                </a:ext>
              </a:extLst>
            </p:cNvPr>
            <p:cNvSpPr/>
            <p:nvPr/>
          </p:nvSpPr>
          <p:spPr>
            <a:xfrm>
              <a:off x="3695700" y="3244850"/>
              <a:ext cx="1308100" cy="1308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1" name="Rectangle 10">
              <a:extLst>
                <a:ext uri="{FF2B5EF4-FFF2-40B4-BE49-F238E27FC236}">
                  <a16:creationId xmlns:a16="http://schemas.microsoft.com/office/drawing/2014/main" id="{CDFAA6F1-0794-4AB2-A431-05CCB793702E}"/>
                </a:ext>
              </a:extLst>
            </p:cNvPr>
            <p:cNvSpPr/>
            <p:nvPr/>
          </p:nvSpPr>
          <p:spPr>
            <a:xfrm>
              <a:off x="5251450" y="3244850"/>
              <a:ext cx="1308100" cy="1308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sp>
        <p:nvSpPr>
          <p:cNvPr id="13" name="Diamond 12">
            <a:extLst>
              <a:ext uri="{FF2B5EF4-FFF2-40B4-BE49-F238E27FC236}">
                <a16:creationId xmlns:a16="http://schemas.microsoft.com/office/drawing/2014/main" id="{DB27A33D-BD27-4694-8859-41E63AB6EBAE}"/>
              </a:ext>
            </a:extLst>
          </p:cNvPr>
          <p:cNvSpPr/>
          <p:nvPr/>
        </p:nvSpPr>
        <p:spPr>
          <a:xfrm>
            <a:off x="3217229" y="2167296"/>
            <a:ext cx="2193208" cy="2193208"/>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Diamond 4">
            <a:extLst>
              <a:ext uri="{FF2B5EF4-FFF2-40B4-BE49-F238E27FC236}">
                <a16:creationId xmlns:a16="http://schemas.microsoft.com/office/drawing/2014/main" id="{78134CE0-1462-4511-A675-F868ED730728}"/>
              </a:ext>
            </a:extLst>
          </p:cNvPr>
          <p:cNvSpPr/>
          <p:nvPr/>
        </p:nvSpPr>
        <p:spPr>
          <a:xfrm>
            <a:off x="3354983" y="2305050"/>
            <a:ext cx="1917700" cy="1917700"/>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5" name="TextBox 14">
            <a:extLst>
              <a:ext uri="{FF2B5EF4-FFF2-40B4-BE49-F238E27FC236}">
                <a16:creationId xmlns:a16="http://schemas.microsoft.com/office/drawing/2014/main" id="{B83014F1-FD5D-4D14-8A55-536EC4E8E1A7}"/>
              </a:ext>
            </a:extLst>
          </p:cNvPr>
          <p:cNvSpPr txBox="1"/>
          <p:nvPr/>
        </p:nvSpPr>
        <p:spPr>
          <a:xfrm>
            <a:off x="774700" y="2654503"/>
            <a:ext cx="2844800" cy="1218795"/>
          </a:xfrm>
          <a:prstGeom prst="rect">
            <a:avLst/>
          </a:prstGeom>
          <a:noFill/>
        </p:spPr>
        <p:txBody>
          <a:bodyPr wrap="square" lIns="0" tIns="0" rIns="0" bIns="0" rtlCol="0">
            <a:spAutoFit/>
          </a:bodyPr>
          <a:lstStyle/>
          <a:p>
            <a:pPr>
              <a:lnSpc>
                <a:spcPct val="90000"/>
              </a:lnSpc>
              <a:spcBef>
                <a:spcPct val="0"/>
              </a:spcBef>
            </a:pPr>
            <a:r>
              <a:rPr lang="en-ID" sz="4400" b="1" dirty="0" smtClean="0">
                <a:solidFill>
                  <a:schemeClr val="tx2"/>
                </a:solidFill>
                <a:latin typeface="+mj-lt"/>
                <a:ea typeface="Segoe UI Black" panose="020B0A02040204020203" pitchFamily="34" charset="0"/>
                <a:cs typeface="+mj-cs"/>
              </a:rPr>
              <a:t>Lead Scoring</a:t>
            </a:r>
            <a:endParaRPr lang="en-ID" sz="4400" b="1" dirty="0">
              <a:solidFill>
                <a:schemeClr val="tx2"/>
              </a:solidFill>
              <a:latin typeface="+mj-lt"/>
              <a:ea typeface="Segoe UI Black" panose="020B0A02040204020203" pitchFamily="34" charset="0"/>
              <a:cs typeface="+mj-cs"/>
            </a:endParaRPr>
          </a:p>
        </p:txBody>
      </p:sp>
      <p:grpSp>
        <p:nvGrpSpPr>
          <p:cNvPr id="18" name="Group 17">
            <a:extLst>
              <a:ext uri="{FF2B5EF4-FFF2-40B4-BE49-F238E27FC236}">
                <a16:creationId xmlns:a16="http://schemas.microsoft.com/office/drawing/2014/main" id="{53BD6052-155A-40E7-A8C4-D523B9EC0DE7}"/>
              </a:ext>
            </a:extLst>
          </p:cNvPr>
          <p:cNvGrpSpPr/>
          <p:nvPr/>
        </p:nvGrpSpPr>
        <p:grpSpPr>
          <a:xfrm>
            <a:off x="3971215" y="2913600"/>
            <a:ext cx="685237" cy="700600"/>
            <a:chOff x="3390900" y="3609976"/>
            <a:chExt cx="354013" cy="361950"/>
          </a:xfrm>
          <a:solidFill>
            <a:schemeClr val="bg1"/>
          </a:solidFill>
        </p:grpSpPr>
        <p:sp>
          <p:nvSpPr>
            <p:cNvPr id="19" name="Freeform 75">
              <a:extLst>
                <a:ext uri="{FF2B5EF4-FFF2-40B4-BE49-F238E27FC236}">
                  <a16:creationId xmlns:a16="http://schemas.microsoft.com/office/drawing/2014/main" id="{08DB6AE5-8680-4505-B381-346DA5DF8DB4}"/>
                </a:ext>
              </a:extLst>
            </p:cNvPr>
            <p:cNvSpPr>
              <a:spLocks/>
            </p:cNvSpPr>
            <p:nvPr/>
          </p:nvSpPr>
          <p:spPr bwMode="auto">
            <a:xfrm>
              <a:off x="3467100" y="3805238"/>
              <a:ext cx="90488" cy="15875"/>
            </a:xfrm>
            <a:custGeom>
              <a:avLst/>
              <a:gdLst>
                <a:gd name="T0" fmla="*/ 24 w 24"/>
                <a:gd name="T1" fmla="*/ 2 h 4"/>
                <a:gd name="T2" fmla="*/ 22 w 24"/>
                <a:gd name="T3" fmla="*/ 0 h 4"/>
                <a:gd name="T4" fmla="*/ 2 w 24"/>
                <a:gd name="T5" fmla="*/ 0 h 4"/>
                <a:gd name="T6" fmla="*/ 0 w 24"/>
                <a:gd name="T7" fmla="*/ 2 h 4"/>
                <a:gd name="T8" fmla="*/ 2 w 24"/>
                <a:gd name="T9" fmla="*/ 4 h 4"/>
                <a:gd name="T10" fmla="*/ 22 w 24"/>
                <a:gd name="T11" fmla="*/ 4 h 4"/>
                <a:gd name="T12" fmla="*/ 24 w 2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2"/>
                  </a:moveTo>
                  <a:cubicBezTo>
                    <a:pt x="24" y="1"/>
                    <a:pt x="23" y="0"/>
                    <a:pt x="22" y="0"/>
                  </a:cubicBez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6">
              <a:extLst>
                <a:ext uri="{FF2B5EF4-FFF2-40B4-BE49-F238E27FC236}">
                  <a16:creationId xmlns:a16="http://schemas.microsoft.com/office/drawing/2014/main" id="{E2096976-5CD6-48D9-AEF1-D8FDE1E07AE7}"/>
                </a:ext>
              </a:extLst>
            </p:cNvPr>
            <p:cNvSpPr>
              <a:spLocks/>
            </p:cNvSpPr>
            <p:nvPr/>
          </p:nvSpPr>
          <p:spPr bwMode="auto">
            <a:xfrm>
              <a:off x="3467100" y="3835401"/>
              <a:ext cx="60325" cy="15875"/>
            </a:xfrm>
            <a:custGeom>
              <a:avLst/>
              <a:gdLst>
                <a:gd name="T0" fmla="*/ 2 w 16"/>
                <a:gd name="T1" fmla="*/ 0 h 4"/>
                <a:gd name="T2" fmla="*/ 0 w 16"/>
                <a:gd name="T3" fmla="*/ 2 h 4"/>
                <a:gd name="T4" fmla="*/ 2 w 16"/>
                <a:gd name="T5" fmla="*/ 4 h 4"/>
                <a:gd name="T6" fmla="*/ 14 w 16"/>
                <a:gd name="T7" fmla="*/ 4 h 4"/>
                <a:gd name="T8" fmla="*/ 16 w 16"/>
                <a:gd name="T9" fmla="*/ 2 h 4"/>
                <a:gd name="T10" fmla="*/ 14 w 16"/>
                <a:gd name="T11" fmla="*/ 0 h 4"/>
                <a:gd name="T12" fmla="*/ 2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0"/>
                  </a:move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77">
              <a:extLst>
                <a:ext uri="{FF2B5EF4-FFF2-40B4-BE49-F238E27FC236}">
                  <a16:creationId xmlns:a16="http://schemas.microsoft.com/office/drawing/2014/main" id="{05FA477F-AC6A-4190-9DA9-EBCFB3FBDDD2}"/>
                </a:ext>
              </a:extLst>
            </p:cNvPr>
            <p:cNvSpPr>
              <a:spLocks/>
            </p:cNvSpPr>
            <p:nvPr/>
          </p:nvSpPr>
          <p:spPr bwMode="auto">
            <a:xfrm>
              <a:off x="3451225" y="3609976"/>
              <a:ext cx="134938" cy="104775"/>
            </a:xfrm>
            <a:custGeom>
              <a:avLst/>
              <a:gdLst>
                <a:gd name="T0" fmla="*/ 0 w 36"/>
                <a:gd name="T1" fmla="*/ 26 h 28"/>
                <a:gd name="T2" fmla="*/ 2 w 36"/>
                <a:gd name="T3" fmla="*/ 28 h 28"/>
                <a:gd name="T4" fmla="*/ 34 w 36"/>
                <a:gd name="T5" fmla="*/ 28 h 28"/>
                <a:gd name="T6" fmla="*/ 36 w 36"/>
                <a:gd name="T7" fmla="*/ 26 h 28"/>
                <a:gd name="T8" fmla="*/ 36 w 36"/>
                <a:gd name="T9" fmla="*/ 10 h 28"/>
                <a:gd name="T10" fmla="*/ 34 w 36"/>
                <a:gd name="T11" fmla="*/ 8 h 28"/>
                <a:gd name="T12" fmla="*/ 28 w 36"/>
                <a:gd name="T13" fmla="*/ 8 h 28"/>
                <a:gd name="T14" fmla="*/ 18 w 36"/>
                <a:gd name="T15" fmla="*/ 0 h 28"/>
                <a:gd name="T16" fmla="*/ 8 w 36"/>
                <a:gd name="T17" fmla="*/ 8 h 28"/>
                <a:gd name="T18" fmla="*/ 2 w 36"/>
                <a:gd name="T19" fmla="*/ 8 h 28"/>
                <a:gd name="T20" fmla="*/ 0 w 36"/>
                <a:gd name="T21" fmla="*/ 10 h 28"/>
                <a:gd name="T22" fmla="*/ 0 w 36"/>
                <a:gd name="T2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0" y="26"/>
                  </a:move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ubicBezTo>
                    <a:pt x="28" y="8"/>
                    <a:pt x="28" y="8"/>
                    <a:pt x="28" y="8"/>
                  </a:cubicBezTo>
                  <a:cubicBezTo>
                    <a:pt x="27" y="4"/>
                    <a:pt x="24" y="0"/>
                    <a:pt x="18" y="0"/>
                  </a:cubicBezTo>
                  <a:cubicBezTo>
                    <a:pt x="12" y="0"/>
                    <a:pt x="9" y="4"/>
                    <a:pt x="8" y="8"/>
                  </a:cubicBezTo>
                  <a:cubicBezTo>
                    <a:pt x="2" y="8"/>
                    <a:pt x="2" y="8"/>
                    <a:pt x="2" y="8"/>
                  </a:cubicBezTo>
                  <a:cubicBezTo>
                    <a:pt x="1" y="8"/>
                    <a:pt x="0" y="9"/>
                    <a:pt x="0" y="10"/>
                  </a:cubicBez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78">
              <a:extLst>
                <a:ext uri="{FF2B5EF4-FFF2-40B4-BE49-F238E27FC236}">
                  <a16:creationId xmlns:a16="http://schemas.microsoft.com/office/drawing/2014/main" id="{1ADE5379-D8F5-48F3-B65A-8513E8B225DC}"/>
                </a:ext>
              </a:extLst>
            </p:cNvPr>
            <p:cNvSpPr>
              <a:spLocks/>
            </p:cNvSpPr>
            <p:nvPr/>
          </p:nvSpPr>
          <p:spPr bwMode="auto">
            <a:xfrm>
              <a:off x="3602038" y="3654426"/>
              <a:ext cx="44450" cy="139700"/>
            </a:xfrm>
            <a:custGeom>
              <a:avLst/>
              <a:gdLst>
                <a:gd name="T0" fmla="*/ 0 w 12"/>
                <a:gd name="T1" fmla="*/ 8 h 37"/>
                <a:gd name="T2" fmla="*/ 2 w 12"/>
                <a:gd name="T3" fmla="*/ 8 h 37"/>
                <a:gd name="T4" fmla="*/ 4 w 12"/>
                <a:gd name="T5" fmla="*/ 10 h 37"/>
                <a:gd name="T6" fmla="*/ 4 w 12"/>
                <a:gd name="T7" fmla="*/ 37 h 37"/>
                <a:gd name="T8" fmla="*/ 11 w 12"/>
                <a:gd name="T9" fmla="*/ 36 h 37"/>
                <a:gd name="T10" fmla="*/ 12 w 12"/>
                <a:gd name="T11" fmla="*/ 36 h 37"/>
                <a:gd name="T12" fmla="*/ 12 w 12"/>
                <a:gd name="T13" fmla="*/ 2 h 37"/>
                <a:gd name="T14" fmla="*/ 11 w 12"/>
                <a:gd name="T15" fmla="*/ 1 h 37"/>
                <a:gd name="T16" fmla="*/ 10 w 12"/>
                <a:gd name="T17" fmla="*/ 0 h 37"/>
                <a:gd name="T18" fmla="*/ 0 w 12"/>
                <a:gd name="T19" fmla="*/ 0 h 37"/>
                <a:gd name="T20" fmla="*/ 0 w 12"/>
                <a:gd name="T2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37">
                  <a:moveTo>
                    <a:pt x="0" y="8"/>
                  </a:moveTo>
                  <a:cubicBezTo>
                    <a:pt x="2" y="8"/>
                    <a:pt x="2" y="8"/>
                    <a:pt x="2" y="8"/>
                  </a:cubicBezTo>
                  <a:cubicBezTo>
                    <a:pt x="3" y="8"/>
                    <a:pt x="4" y="9"/>
                    <a:pt x="4" y="10"/>
                  </a:cubicBezTo>
                  <a:cubicBezTo>
                    <a:pt x="4" y="37"/>
                    <a:pt x="4" y="37"/>
                    <a:pt x="4" y="37"/>
                  </a:cubicBezTo>
                  <a:cubicBezTo>
                    <a:pt x="6" y="37"/>
                    <a:pt x="9" y="36"/>
                    <a:pt x="11" y="36"/>
                  </a:cubicBezTo>
                  <a:cubicBezTo>
                    <a:pt x="11" y="36"/>
                    <a:pt x="12" y="36"/>
                    <a:pt x="12" y="36"/>
                  </a:cubicBezTo>
                  <a:cubicBezTo>
                    <a:pt x="12" y="2"/>
                    <a:pt x="12" y="2"/>
                    <a:pt x="12" y="2"/>
                  </a:cubicBezTo>
                  <a:cubicBezTo>
                    <a:pt x="12" y="1"/>
                    <a:pt x="12" y="1"/>
                    <a:pt x="11" y="1"/>
                  </a:cubicBezTo>
                  <a:cubicBezTo>
                    <a:pt x="11" y="0"/>
                    <a:pt x="11" y="0"/>
                    <a:pt x="10" y="0"/>
                  </a:cubicBezTo>
                  <a:cubicBezTo>
                    <a:pt x="0" y="0"/>
                    <a:pt x="0" y="0"/>
                    <a:pt x="0" y="0"/>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79">
              <a:extLst>
                <a:ext uri="{FF2B5EF4-FFF2-40B4-BE49-F238E27FC236}">
                  <a16:creationId xmlns:a16="http://schemas.microsoft.com/office/drawing/2014/main" id="{A017A501-03C7-4683-B101-6C9ADDFCA68E}"/>
                </a:ext>
              </a:extLst>
            </p:cNvPr>
            <p:cNvSpPr>
              <a:spLocks/>
            </p:cNvSpPr>
            <p:nvPr/>
          </p:nvSpPr>
          <p:spPr bwMode="auto">
            <a:xfrm>
              <a:off x="3467100" y="3775076"/>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80">
              <a:extLst>
                <a:ext uri="{FF2B5EF4-FFF2-40B4-BE49-F238E27FC236}">
                  <a16:creationId xmlns:a16="http://schemas.microsoft.com/office/drawing/2014/main" id="{0D404E3C-8F0D-4005-8C24-9644C48FF7E5}"/>
                </a:ext>
              </a:extLst>
            </p:cNvPr>
            <p:cNvSpPr>
              <a:spLocks/>
            </p:cNvSpPr>
            <p:nvPr/>
          </p:nvSpPr>
          <p:spPr bwMode="auto">
            <a:xfrm>
              <a:off x="3390900" y="3654426"/>
              <a:ext cx="219075" cy="287338"/>
            </a:xfrm>
            <a:custGeom>
              <a:avLst/>
              <a:gdLst>
                <a:gd name="T0" fmla="*/ 49 w 58"/>
                <a:gd name="T1" fmla="*/ 68 h 76"/>
                <a:gd name="T2" fmla="*/ 10 w 58"/>
                <a:gd name="T3" fmla="*/ 68 h 76"/>
                <a:gd name="T4" fmla="*/ 8 w 58"/>
                <a:gd name="T5" fmla="*/ 66 h 76"/>
                <a:gd name="T6" fmla="*/ 8 w 58"/>
                <a:gd name="T7" fmla="*/ 10 h 76"/>
                <a:gd name="T8" fmla="*/ 10 w 58"/>
                <a:gd name="T9" fmla="*/ 8 h 76"/>
                <a:gd name="T10" fmla="*/ 12 w 58"/>
                <a:gd name="T11" fmla="*/ 8 h 76"/>
                <a:gd name="T12" fmla="*/ 12 w 58"/>
                <a:gd name="T13" fmla="*/ 0 h 76"/>
                <a:gd name="T14" fmla="*/ 2 w 58"/>
                <a:gd name="T15" fmla="*/ 0 h 76"/>
                <a:gd name="T16" fmla="*/ 0 w 58"/>
                <a:gd name="T17" fmla="*/ 2 h 76"/>
                <a:gd name="T18" fmla="*/ 0 w 58"/>
                <a:gd name="T19" fmla="*/ 66 h 76"/>
                <a:gd name="T20" fmla="*/ 10 w 58"/>
                <a:gd name="T21" fmla="*/ 76 h 76"/>
                <a:gd name="T22" fmla="*/ 58 w 58"/>
                <a:gd name="T23" fmla="*/ 76 h 76"/>
                <a:gd name="T24" fmla="*/ 49 w 58"/>
                <a:gd name="T25"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76">
                  <a:moveTo>
                    <a:pt x="49" y="68"/>
                  </a:moveTo>
                  <a:cubicBezTo>
                    <a:pt x="10" y="68"/>
                    <a:pt x="10" y="68"/>
                    <a:pt x="10" y="68"/>
                  </a:cubicBezTo>
                  <a:cubicBezTo>
                    <a:pt x="9" y="68"/>
                    <a:pt x="8" y="67"/>
                    <a:pt x="8" y="66"/>
                  </a:cubicBezTo>
                  <a:cubicBezTo>
                    <a:pt x="8" y="10"/>
                    <a:pt x="8" y="10"/>
                    <a:pt x="8" y="10"/>
                  </a:cubicBezTo>
                  <a:cubicBezTo>
                    <a:pt x="8" y="9"/>
                    <a:pt x="9" y="8"/>
                    <a:pt x="10" y="8"/>
                  </a:cubicBezTo>
                  <a:cubicBezTo>
                    <a:pt x="12" y="8"/>
                    <a:pt x="12" y="8"/>
                    <a:pt x="12" y="8"/>
                  </a:cubicBezTo>
                  <a:cubicBezTo>
                    <a:pt x="12" y="0"/>
                    <a:pt x="12" y="0"/>
                    <a:pt x="12" y="0"/>
                  </a:cubicBezTo>
                  <a:cubicBezTo>
                    <a:pt x="2" y="0"/>
                    <a:pt x="2" y="0"/>
                    <a:pt x="2" y="0"/>
                  </a:cubicBezTo>
                  <a:cubicBezTo>
                    <a:pt x="1" y="0"/>
                    <a:pt x="0" y="1"/>
                    <a:pt x="0" y="2"/>
                  </a:cubicBezTo>
                  <a:cubicBezTo>
                    <a:pt x="0" y="66"/>
                    <a:pt x="0" y="66"/>
                    <a:pt x="0" y="66"/>
                  </a:cubicBezTo>
                  <a:cubicBezTo>
                    <a:pt x="0" y="72"/>
                    <a:pt x="4" y="76"/>
                    <a:pt x="10" y="76"/>
                  </a:cubicBezTo>
                  <a:cubicBezTo>
                    <a:pt x="58" y="76"/>
                    <a:pt x="58" y="76"/>
                    <a:pt x="58" y="76"/>
                  </a:cubicBezTo>
                  <a:cubicBezTo>
                    <a:pt x="54" y="74"/>
                    <a:pt x="51" y="71"/>
                    <a:pt x="4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81">
              <a:extLst>
                <a:ext uri="{FF2B5EF4-FFF2-40B4-BE49-F238E27FC236}">
                  <a16:creationId xmlns:a16="http://schemas.microsoft.com/office/drawing/2014/main" id="{294D7B35-6C85-4F59-B947-768B83CF04E8}"/>
                </a:ext>
              </a:extLst>
            </p:cNvPr>
            <p:cNvSpPr>
              <a:spLocks/>
            </p:cNvSpPr>
            <p:nvPr/>
          </p:nvSpPr>
          <p:spPr bwMode="auto">
            <a:xfrm>
              <a:off x="3467100" y="3744913"/>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82">
              <a:extLst>
                <a:ext uri="{FF2B5EF4-FFF2-40B4-BE49-F238E27FC236}">
                  <a16:creationId xmlns:a16="http://schemas.microsoft.com/office/drawing/2014/main" id="{12079041-D584-4822-A585-57BE78212053}"/>
                </a:ext>
              </a:extLst>
            </p:cNvPr>
            <p:cNvSpPr>
              <a:spLocks noEditPoints="1"/>
            </p:cNvSpPr>
            <p:nvPr/>
          </p:nvSpPr>
          <p:spPr bwMode="auto">
            <a:xfrm>
              <a:off x="3579813" y="3805238"/>
              <a:ext cx="165100" cy="166688"/>
            </a:xfrm>
            <a:custGeom>
              <a:avLst/>
              <a:gdLst>
                <a:gd name="T0" fmla="*/ 43 w 44"/>
                <a:gd name="T1" fmla="*/ 41 h 44"/>
                <a:gd name="T2" fmla="*/ 31 w 44"/>
                <a:gd name="T3" fmla="*/ 28 h 44"/>
                <a:gd name="T4" fmla="*/ 34 w 44"/>
                <a:gd name="T5" fmla="*/ 17 h 44"/>
                <a:gd name="T6" fmla="*/ 17 w 44"/>
                <a:gd name="T7" fmla="*/ 0 h 44"/>
                <a:gd name="T8" fmla="*/ 0 w 44"/>
                <a:gd name="T9" fmla="*/ 17 h 44"/>
                <a:gd name="T10" fmla="*/ 17 w 44"/>
                <a:gd name="T11" fmla="*/ 34 h 44"/>
                <a:gd name="T12" fmla="*/ 28 w 44"/>
                <a:gd name="T13" fmla="*/ 31 h 44"/>
                <a:gd name="T14" fmla="*/ 41 w 44"/>
                <a:gd name="T15" fmla="*/ 43 h 44"/>
                <a:gd name="T16" fmla="*/ 42 w 44"/>
                <a:gd name="T17" fmla="*/ 44 h 44"/>
                <a:gd name="T18" fmla="*/ 43 w 44"/>
                <a:gd name="T19" fmla="*/ 43 h 44"/>
                <a:gd name="T20" fmla="*/ 43 w 44"/>
                <a:gd name="T21" fmla="*/ 41 h 44"/>
                <a:gd name="T22" fmla="*/ 4 w 44"/>
                <a:gd name="T23" fmla="*/ 17 h 44"/>
                <a:gd name="T24" fmla="*/ 17 w 44"/>
                <a:gd name="T25" fmla="*/ 4 h 44"/>
                <a:gd name="T26" fmla="*/ 30 w 44"/>
                <a:gd name="T27" fmla="*/ 17 h 44"/>
                <a:gd name="T28" fmla="*/ 17 w 44"/>
                <a:gd name="T29" fmla="*/ 30 h 44"/>
                <a:gd name="T30" fmla="*/ 4 w 44"/>
                <a:gd name="T31"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4">
                  <a:moveTo>
                    <a:pt x="43" y="41"/>
                  </a:moveTo>
                  <a:cubicBezTo>
                    <a:pt x="31" y="28"/>
                    <a:pt x="31" y="28"/>
                    <a:pt x="31" y="28"/>
                  </a:cubicBezTo>
                  <a:cubicBezTo>
                    <a:pt x="33" y="25"/>
                    <a:pt x="34" y="21"/>
                    <a:pt x="34" y="17"/>
                  </a:cubicBezTo>
                  <a:cubicBezTo>
                    <a:pt x="34" y="8"/>
                    <a:pt x="27" y="0"/>
                    <a:pt x="17" y="0"/>
                  </a:cubicBezTo>
                  <a:cubicBezTo>
                    <a:pt x="8" y="0"/>
                    <a:pt x="0" y="8"/>
                    <a:pt x="0" y="17"/>
                  </a:cubicBezTo>
                  <a:cubicBezTo>
                    <a:pt x="0" y="27"/>
                    <a:pt x="8" y="34"/>
                    <a:pt x="17" y="34"/>
                  </a:cubicBezTo>
                  <a:cubicBezTo>
                    <a:pt x="21" y="34"/>
                    <a:pt x="25" y="33"/>
                    <a:pt x="28" y="31"/>
                  </a:cubicBezTo>
                  <a:cubicBezTo>
                    <a:pt x="41" y="43"/>
                    <a:pt x="41" y="43"/>
                    <a:pt x="41" y="43"/>
                  </a:cubicBezTo>
                  <a:cubicBezTo>
                    <a:pt x="41" y="44"/>
                    <a:pt x="41" y="44"/>
                    <a:pt x="42" y="44"/>
                  </a:cubicBezTo>
                  <a:cubicBezTo>
                    <a:pt x="43" y="44"/>
                    <a:pt x="43" y="44"/>
                    <a:pt x="43" y="43"/>
                  </a:cubicBezTo>
                  <a:cubicBezTo>
                    <a:pt x="44" y="43"/>
                    <a:pt x="44" y="41"/>
                    <a:pt x="43" y="41"/>
                  </a:cubicBezTo>
                  <a:close/>
                  <a:moveTo>
                    <a:pt x="4" y="17"/>
                  </a:moveTo>
                  <a:cubicBezTo>
                    <a:pt x="4" y="10"/>
                    <a:pt x="10" y="4"/>
                    <a:pt x="17" y="4"/>
                  </a:cubicBezTo>
                  <a:cubicBezTo>
                    <a:pt x="25" y="4"/>
                    <a:pt x="30" y="10"/>
                    <a:pt x="30" y="17"/>
                  </a:cubicBezTo>
                  <a:cubicBezTo>
                    <a:pt x="30" y="25"/>
                    <a:pt x="25" y="30"/>
                    <a:pt x="17" y="30"/>
                  </a:cubicBezTo>
                  <a:cubicBezTo>
                    <a:pt x="10" y="30"/>
                    <a:pt x="4" y="2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7" name="TextBox 26">
            <a:extLst>
              <a:ext uri="{FF2B5EF4-FFF2-40B4-BE49-F238E27FC236}">
                <a16:creationId xmlns:a16="http://schemas.microsoft.com/office/drawing/2014/main" id="{0204BF84-8C9F-4652-B017-D188F7C3A5E9}"/>
              </a:ext>
            </a:extLst>
          </p:cNvPr>
          <p:cNvSpPr txBox="1"/>
          <p:nvPr/>
        </p:nvSpPr>
        <p:spPr>
          <a:xfrm>
            <a:off x="5930900" y="1140546"/>
            <a:ext cx="5486400" cy="246221"/>
          </a:xfrm>
          <a:prstGeom prst="rect">
            <a:avLst/>
          </a:prstGeom>
          <a:noFill/>
        </p:spPr>
        <p:txBody>
          <a:bodyPr wrap="square" lIns="0" tIns="0" rIns="0" bIns="0" rtlCol="0">
            <a:spAutoFit/>
          </a:bodyPr>
          <a:lstStyle/>
          <a:p>
            <a:r>
              <a:rPr lang="en-ID" sz="1600" dirty="0" smtClean="0"/>
              <a:t>Lead conversion rate is very low – 30%</a:t>
            </a:r>
            <a:endParaRPr lang="en-ID" sz="1600" dirty="0"/>
          </a:p>
        </p:txBody>
      </p:sp>
      <p:sp>
        <p:nvSpPr>
          <p:cNvPr id="29" name="TextBox 28">
            <a:extLst>
              <a:ext uri="{FF2B5EF4-FFF2-40B4-BE49-F238E27FC236}">
                <a16:creationId xmlns:a16="http://schemas.microsoft.com/office/drawing/2014/main" id="{C1FD3FF3-15B7-446C-9FF1-DCC60158C9C5}"/>
              </a:ext>
            </a:extLst>
          </p:cNvPr>
          <p:cNvSpPr txBox="1"/>
          <p:nvPr/>
        </p:nvSpPr>
        <p:spPr>
          <a:xfrm>
            <a:off x="5930900" y="765889"/>
            <a:ext cx="5486400" cy="307777"/>
          </a:xfrm>
          <a:prstGeom prst="rect">
            <a:avLst/>
          </a:prstGeom>
          <a:noFill/>
        </p:spPr>
        <p:txBody>
          <a:bodyPr wrap="square" lIns="0" tIns="0" rIns="0" bIns="0" rtlCol="0">
            <a:spAutoFit/>
          </a:bodyPr>
          <a:lstStyle/>
          <a:p>
            <a:r>
              <a:rPr lang="en-ID" sz="2000" b="1" dirty="0">
                <a:solidFill>
                  <a:schemeClr val="accent2"/>
                </a:solidFill>
                <a:latin typeface="Segoe UI" panose="020B0502040204020203" pitchFamily="34" charset="0"/>
                <a:cs typeface="Segoe UI" panose="020B0502040204020203" pitchFamily="34" charset="0"/>
              </a:rPr>
              <a:t>Problem Faced</a:t>
            </a:r>
          </a:p>
        </p:txBody>
      </p:sp>
      <p:grpSp>
        <p:nvGrpSpPr>
          <p:cNvPr id="31" name="Group 30">
            <a:extLst>
              <a:ext uri="{FF2B5EF4-FFF2-40B4-BE49-F238E27FC236}">
                <a16:creationId xmlns:a16="http://schemas.microsoft.com/office/drawing/2014/main" id="{B66D67C0-4AC1-4088-B6C9-8DCA41AFC075}"/>
              </a:ext>
            </a:extLst>
          </p:cNvPr>
          <p:cNvGrpSpPr/>
          <p:nvPr/>
        </p:nvGrpSpPr>
        <p:grpSpPr>
          <a:xfrm>
            <a:off x="7061921" y="2336175"/>
            <a:ext cx="4355379" cy="2066177"/>
            <a:chOff x="4764404" y="930989"/>
            <a:chExt cx="6487796" cy="2259320"/>
          </a:xfrm>
        </p:grpSpPr>
        <p:sp>
          <p:nvSpPr>
            <p:cNvPr id="32" name="TextBox 31">
              <a:extLst>
                <a:ext uri="{FF2B5EF4-FFF2-40B4-BE49-F238E27FC236}">
                  <a16:creationId xmlns:a16="http://schemas.microsoft.com/office/drawing/2014/main" id="{9A91FC11-728C-4D05-9892-6DBD07C67BBD}"/>
                </a:ext>
              </a:extLst>
            </p:cNvPr>
            <p:cNvSpPr txBox="1"/>
            <p:nvPr/>
          </p:nvSpPr>
          <p:spPr>
            <a:xfrm>
              <a:off x="4764404" y="1305645"/>
              <a:ext cx="6487796" cy="1884664"/>
            </a:xfrm>
            <a:prstGeom prst="rect">
              <a:avLst/>
            </a:prstGeom>
            <a:noFill/>
          </p:spPr>
          <p:txBody>
            <a:bodyPr wrap="square" lIns="0" tIns="0" rIns="0" bIns="0" rtlCol="0">
              <a:spAutoFit/>
            </a:bodyPr>
            <a:lstStyle/>
            <a:p>
              <a:r>
                <a:rPr lang="en-ID" sz="1600" dirty="0" smtClean="0"/>
                <a:t>Need to focus more on most promising leads.</a:t>
              </a:r>
            </a:p>
            <a:p>
              <a:r>
                <a:rPr lang="en-US" sz="1600" dirty="0"/>
                <a:t>The company requires </a:t>
              </a:r>
              <a:r>
                <a:rPr lang="en-US" sz="1600" dirty="0" smtClean="0"/>
                <a:t>you to </a:t>
              </a:r>
              <a:r>
                <a:rPr lang="en-US" sz="1600" dirty="0"/>
                <a:t>build a model wherein you need to </a:t>
              </a:r>
              <a:r>
                <a:rPr lang="en-US" sz="1600" dirty="0" smtClean="0"/>
                <a:t>assign </a:t>
              </a:r>
              <a:r>
                <a:rPr lang="en-US" sz="1600" dirty="0"/>
                <a:t>a lead score to each of the leads such that the customers with a higher lead score have a higher conversion chance and the customers with a lower lead score have a lower conversion chance.</a:t>
              </a:r>
              <a:endParaRPr lang="en-ID" sz="1600" dirty="0">
                <a:solidFill>
                  <a:schemeClr val="tx1">
                    <a:lumMod val="75000"/>
                    <a:lumOff val="25000"/>
                  </a:schemeClr>
                </a:solidFill>
              </a:endParaRPr>
            </a:p>
          </p:txBody>
        </p:sp>
        <p:sp>
          <p:nvSpPr>
            <p:cNvPr id="33" name="TextBox 32">
              <a:extLst>
                <a:ext uri="{FF2B5EF4-FFF2-40B4-BE49-F238E27FC236}">
                  <a16:creationId xmlns:a16="http://schemas.microsoft.com/office/drawing/2014/main" id="{E4BD7A9E-948F-4F9F-B253-58A1BF5FE50D}"/>
                </a:ext>
              </a:extLst>
            </p:cNvPr>
            <p:cNvSpPr txBox="1"/>
            <p:nvPr/>
          </p:nvSpPr>
          <p:spPr>
            <a:xfrm>
              <a:off x="4764404" y="930989"/>
              <a:ext cx="6487796" cy="307777"/>
            </a:xfrm>
            <a:prstGeom prst="rect">
              <a:avLst/>
            </a:prstGeom>
            <a:noFill/>
          </p:spPr>
          <p:txBody>
            <a:bodyPr wrap="square" lIns="0" tIns="0" rIns="0" bIns="0" rtlCol="0">
              <a:spAutoFit/>
            </a:bodyPr>
            <a:lstStyle/>
            <a:p>
              <a:r>
                <a:rPr lang="en-ID" sz="2000" b="1" dirty="0" err="1">
                  <a:solidFill>
                    <a:schemeClr val="accent2"/>
                  </a:solidFill>
                  <a:latin typeface="Segoe UI" panose="020B0502040204020203" pitchFamily="34" charset="0"/>
                  <a:cs typeface="Segoe UI" panose="020B0502040204020203" pitchFamily="34" charset="0"/>
                </a:rPr>
                <a:t>Sollution</a:t>
              </a:r>
              <a:r>
                <a:rPr lang="en-ID" sz="2000" b="1" dirty="0">
                  <a:solidFill>
                    <a:schemeClr val="accent2"/>
                  </a:solidFill>
                  <a:latin typeface="Segoe UI" panose="020B0502040204020203" pitchFamily="34" charset="0"/>
                  <a:cs typeface="Segoe UI" panose="020B0502040204020203" pitchFamily="34" charset="0"/>
                </a:rPr>
                <a:t> Offered</a:t>
              </a:r>
            </a:p>
          </p:txBody>
        </p:sp>
      </p:grpSp>
      <p:grpSp>
        <p:nvGrpSpPr>
          <p:cNvPr id="34" name="Group 33">
            <a:extLst>
              <a:ext uri="{FF2B5EF4-FFF2-40B4-BE49-F238E27FC236}">
                <a16:creationId xmlns:a16="http://schemas.microsoft.com/office/drawing/2014/main" id="{5E33E72C-E7F2-437A-9FEE-B03D2994992C}"/>
              </a:ext>
            </a:extLst>
          </p:cNvPr>
          <p:cNvGrpSpPr/>
          <p:nvPr/>
        </p:nvGrpSpPr>
        <p:grpSpPr>
          <a:xfrm>
            <a:off x="5930900" y="4568112"/>
            <a:ext cx="5486400" cy="1359542"/>
            <a:chOff x="5397500" y="930989"/>
            <a:chExt cx="5854700" cy="1359542"/>
          </a:xfrm>
        </p:grpSpPr>
        <p:sp>
          <p:nvSpPr>
            <p:cNvPr id="35" name="TextBox 34">
              <a:extLst>
                <a:ext uri="{FF2B5EF4-FFF2-40B4-BE49-F238E27FC236}">
                  <a16:creationId xmlns:a16="http://schemas.microsoft.com/office/drawing/2014/main" id="{0687D866-9934-417A-9059-8CC43D04096C}"/>
                </a:ext>
              </a:extLst>
            </p:cNvPr>
            <p:cNvSpPr txBox="1"/>
            <p:nvPr/>
          </p:nvSpPr>
          <p:spPr>
            <a:xfrm>
              <a:off x="5397500" y="1305646"/>
              <a:ext cx="5854700" cy="984885"/>
            </a:xfrm>
            <a:prstGeom prst="rect">
              <a:avLst/>
            </a:prstGeom>
            <a:noFill/>
          </p:spPr>
          <p:txBody>
            <a:bodyPr wrap="square" lIns="0" tIns="0" rIns="0" bIns="0" rtlCol="0">
              <a:spAutoFit/>
            </a:bodyPr>
            <a:lstStyle/>
            <a:p>
              <a:pPr marL="285750" indent="-285750">
                <a:buClr>
                  <a:schemeClr val="accent2"/>
                </a:buClr>
                <a:buFont typeface="Arial" panose="020B0604020202020204" pitchFamily="34" charset="0"/>
                <a:buChar char="•"/>
              </a:pPr>
              <a:r>
                <a:rPr lang="en-ID" sz="1600" dirty="0" smtClean="0">
                  <a:solidFill>
                    <a:schemeClr val="tx1">
                      <a:lumMod val="75000"/>
                      <a:lumOff val="25000"/>
                    </a:schemeClr>
                  </a:solidFill>
                </a:rPr>
                <a:t>Sales effort will now only be made towards the most potential leads and not wasting resources on every lead.</a:t>
              </a:r>
              <a:endParaRPr lang="en-ID" sz="1600" dirty="0">
                <a:solidFill>
                  <a:schemeClr val="tx1">
                    <a:lumMod val="75000"/>
                    <a:lumOff val="25000"/>
                  </a:schemeClr>
                </a:solidFill>
              </a:endParaRPr>
            </a:p>
            <a:p>
              <a:pPr marL="285750" indent="-285750">
                <a:buClr>
                  <a:schemeClr val="accent2"/>
                </a:buClr>
                <a:buFont typeface="Arial" panose="020B0604020202020204" pitchFamily="34" charset="0"/>
                <a:buChar char="•"/>
              </a:pPr>
              <a:r>
                <a:rPr lang="en-ID" sz="1600" dirty="0" smtClean="0">
                  <a:solidFill>
                    <a:schemeClr val="tx1">
                      <a:lumMod val="75000"/>
                      <a:lumOff val="25000"/>
                    </a:schemeClr>
                  </a:solidFill>
                </a:rPr>
                <a:t>Conversion rate will improve.</a:t>
              </a:r>
              <a:endParaRPr lang="en-ID" sz="1600" dirty="0">
                <a:solidFill>
                  <a:schemeClr val="tx1">
                    <a:lumMod val="75000"/>
                    <a:lumOff val="25000"/>
                  </a:schemeClr>
                </a:solidFill>
              </a:endParaRPr>
            </a:p>
            <a:p>
              <a:pPr marL="285750" indent="-285750">
                <a:buClr>
                  <a:schemeClr val="accent2"/>
                </a:buClr>
                <a:buFont typeface="Arial" panose="020B0604020202020204" pitchFamily="34" charset="0"/>
                <a:buChar char="•"/>
              </a:pPr>
              <a:r>
                <a:rPr lang="en-ID" sz="1600" dirty="0" smtClean="0">
                  <a:solidFill>
                    <a:schemeClr val="tx1">
                      <a:lumMod val="75000"/>
                      <a:lumOff val="25000"/>
                    </a:schemeClr>
                  </a:solidFill>
                </a:rPr>
                <a:t>Customer satisfaction will increase.</a:t>
              </a:r>
              <a:endParaRPr lang="en-ID" sz="1600" dirty="0">
                <a:solidFill>
                  <a:schemeClr val="tx1">
                    <a:lumMod val="75000"/>
                    <a:lumOff val="25000"/>
                  </a:schemeClr>
                </a:solidFill>
              </a:endParaRPr>
            </a:p>
          </p:txBody>
        </p:sp>
        <p:sp>
          <p:nvSpPr>
            <p:cNvPr id="36" name="TextBox 35">
              <a:extLst>
                <a:ext uri="{FF2B5EF4-FFF2-40B4-BE49-F238E27FC236}">
                  <a16:creationId xmlns:a16="http://schemas.microsoft.com/office/drawing/2014/main" id="{4AEB7D0A-DB97-47F8-AEC4-C9D905B08B81}"/>
                </a:ext>
              </a:extLst>
            </p:cNvPr>
            <p:cNvSpPr txBox="1"/>
            <p:nvPr/>
          </p:nvSpPr>
          <p:spPr>
            <a:xfrm>
              <a:off x="5397500" y="930989"/>
              <a:ext cx="5854700" cy="307777"/>
            </a:xfrm>
            <a:prstGeom prst="rect">
              <a:avLst/>
            </a:prstGeom>
            <a:noFill/>
          </p:spPr>
          <p:txBody>
            <a:bodyPr wrap="square" lIns="0" tIns="0" rIns="0" bIns="0" rtlCol="0">
              <a:spAutoFit/>
            </a:bodyPr>
            <a:lstStyle/>
            <a:p>
              <a:r>
                <a:rPr lang="en-ID" sz="2000" b="1" dirty="0">
                  <a:solidFill>
                    <a:schemeClr val="accent2"/>
                  </a:solidFill>
                  <a:latin typeface="Segoe UI" panose="020B0502040204020203" pitchFamily="34" charset="0"/>
                  <a:cs typeface="Segoe UI" panose="020B0502040204020203" pitchFamily="34" charset="0"/>
                </a:rPr>
                <a:t>The Benefits</a:t>
              </a:r>
            </a:p>
          </p:txBody>
        </p:sp>
      </p:grpSp>
      <p:grpSp>
        <p:nvGrpSpPr>
          <p:cNvPr id="37" name="Group 36">
            <a:extLst>
              <a:ext uri="{FF2B5EF4-FFF2-40B4-BE49-F238E27FC236}">
                <a16:creationId xmlns:a16="http://schemas.microsoft.com/office/drawing/2014/main" id="{98B52D8A-261A-47BF-9BE8-DCB6F1E0A140}"/>
              </a:ext>
            </a:extLst>
          </p:cNvPr>
          <p:cNvGrpSpPr/>
          <p:nvPr/>
        </p:nvGrpSpPr>
        <p:grpSpPr>
          <a:xfrm>
            <a:off x="5513780" y="2994169"/>
            <a:ext cx="508779" cy="539462"/>
            <a:chOff x="7750176" y="3625850"/>
            <a:chExt cx="315912" cy="334963"/>
          </a:xfrm>
          <a:solidFill>
            <a:schemeClr val="accent2"/>
          </a:solidFill>
        </p:grpSpPr>
        <p:sp>
          <p:nvSpPr>
            <p:cNvPr id="38" name="Freeform 5">
              <a:extLst>
                <a:ext uri="{FF2B5EF4-FFF2-40B4-BE49-F238E27FC236}">
                  <a16:creationId xmlns:a16="http://schemas.microsoft.com/office/drawing/2014/main" id="{4E075FF7-FAED-4A89-B9CA-3FD039767F05}"/>
                </a:ext>
              </a:extLst>
            </p:cNvPr>
            <p:cNvSpPr>
              <a:spLocks/>
            </p:cNvSpPr>
            <p:nvPr/>
          </p:nvSpPr>
          <p:spPr bwMode="auto">
            <a:xfrm>
              <a:off x="7810501" y="3687763"/>
              <a:ext cx="195263" cy="211138"/>
            </a:xfrm>
            <a:custGeom>
              <a:avLst/>
              <a:gdLst>
                <a:gd name="T0" fmla="*/ 26 w 52"/>
                <a:gd name="T1" fmla="*/ 0 h 56"/>
                <a:gd name="T2" fmla="*/ 0 w 52"/>
                <a:gd name="T3" fmla="*/ 26 h 56"/>
                <a:gd name="T4" fmla="*/ 18 w 52"/>
                <a:gd name="T5" fmla="*/ 51 h 56"/>
                <a:gd name="T6" fmla="*/ 18 w 52"/>
                <a:gd name="T7" fmla="*/ 54 h 56"/>
                <a:gd name="T8" fmla="*/ 20 w 52"/>
                <a:gd name="T9" fmla="*/ 56 h 56"/>
                <a:gd name="T10" fmla="*/ 32 w 52"/>
                <a:gd name="T11" fmla="*/ 56 h 56"/>
                <a:gd name="T12" fmla="*/ 34 w 52"/>
                <a:gd name="T13" fmla="*/ 54 h 56"/>
                <a:gd name="T14" fmla="*/ 34 w 52"/>
                <a:gd name="T15" fmla="*/ 51 h 56"/>
                <a:gd name="T16" fmla="*/ 52 w 52"/>
                <a:gd name="T17" fmla="*/ 26 h 56"/>
                <a:gd name="T18" fmla="*/ 26 w 5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6">
                  <a:moveTo>
                    <a:pt x="26" y="0"/>
                  </a:moveTo>
                  <a:cubicBezTo>
                    <a:pt x="12" y="0"/>
                    <a:pt x="0" y="12"/>
                    <a:pt x="0" y="26"/>
                  </a:cubicBezTo>
                  <a:cubicBezTo>
                    <a:pt x="0" y="37"/>
                    <a:pt x="7" y="47"/>
                    <a:pt x="18" y="51"/>
                  </a:cubicBezTo>
                  <a:cubicBezTo>
                    <a:pt x="18" y="54"/>
                    <a:pt x="18" y="54"/>
                    <a:pt x="18" y="54"/>
                  </a:cubicBezTo>
                  <a:cubicBezTo>
                    <a:pt x="18" y="55"/>
                    <a:pt x="19" y="56"/>
                    <a:pt x="20" y="56"/>
                  </a:cubicBezTo>
                  <a:cubicBezTo>
                    <a:pt x="32" y="56"/>
                    <a:pt x="32" y="56"/>
                    <a:pt x="32" y="56"/>
                  </a:cubicBezTo>
                  <a:cubicBezTo>
                    <a:pt x="33" y="56"/>
                    <a:pt x="34" y="55"/>
                    <a:pt x="34" y="54"/>
                  </a:cubicBezTo>
                  <a:cubicBezTo>
                    <a:pt x="34" y="51"/>
                    <a:pt x="34" y="51"/>
                    <a:pt x="34" y="51"/>
                  </a:cubicBezTo>
                  <a:cubicBezTo>
                    <a:pt x="45" y="47"/>
                    <a:pt x="52" y="37"/>
                    <a:pt x="52" y="26"/>
                  </a:cubicBezTo>
                  <a:cubicBezTo>
                    <a:pt x="52" y="12"/>
                    <a:pt x="40"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6">
              <a:extLst>
                <a:ext uri="{FF2B5EF4-FFF2-40B4-BE49-F238E27FC236}">
                  <a16:creationId xmlns:a16="http://schemas.microsoft.com/office/drawing/2014/main" id="{278B224C-B1C0-4C84-BAC7-ED3A0F579819}"/>
                </a:ext>
              </a:extLst>
            </p:cNvPr>
            <p:cNvSpPr>
              <a:spLocks/>
            </p:cNvSpPr>
            <p:nvPr/>
          </p:nvSpPr>
          <p:spPr bwMode="auto">
            <a:xfrm>
              <a:off x="7893051" y="3944938"/>
              <a:ext cx="30163" cy="1587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7">
              <a:extLst>
                <a:ext uri="{FF2B5EF4-FFF2-40B4-BE49-F238E27FC236}">
                  <a16:creationId xmlns:a16="http://schemas.microsoft.com/office/drawing/2014/main" id="{BF95E489-7200-4CE6-9318-2F4052E4ECDD}"/>
                </a:ext>
              </a:extLst>
            </p:cNvPr>
            <p:cNvSpPr>
              <a:spLocks/>
            </p:cNvSpPr>
            <p:nvPr/>
          </p:nvSpPr>
          <p:spPr bwMode="auto">
            <a:xfrm>
              <a:off x="7878763" y="3914775"/>
              <a:ext cx="60325" cy="14288"/>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8">
              <a:extLst>
                <a:ext uri="{FF2B5EF4-FFF2-40B4-BE49-F238E27FC236}">
                  <a16:creationId xmlns:a16="http://schemas.microsoft.com/office/drawing/2014/main" id="{CA181785-F106-4837-8C63-BF314323BB0F}"/>
                </a:ext>
              </a:extLst>
            </p:cNvPr>
            <p:cNvSpPr>
              <a:spLocks/>
            </p:cNvSpPr>
            <p:nvPr/>
          </p:nvSpPr>
          <p:spPr bwMode="auto">
            <a:xfrm>
              <a:off x="7900988" y="3625850"/>
              <a:ext cx="14288" cy="46038"/>
            </a:xfrm>
            <a:custGeom>
              <a:avLst/>
              <a:gdLst>
                <a:gd name="T0" fmla="*/ 2 w 4"/>
                <a:gd name="T1" fmla="*/ 12 h 12"/>
                <a:gd name="T2" fmla="*/ 4 w 4"/>
                <a:gd name="T3" fmla="*/ 10 h 12"/>
                <a:gd name="T4" fmla="*/ 4 w 4"/>
                <a:gd name="T5" fmla="*/ 2 h 12"/>
                <a:gd name="T6" fmla="*/ 2 w 4"/>
                <a:gd name="T7" fmla="*/ 0 h 12"/>
                <a:gd name="T8" fmla="*/ 0 w 4"/>
                <a:gd name="T9" fmla="*/ 2 h 12"/>
                <a:gd name="T10" fmla="*/ 0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1"/>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9">
              <a:extLst>
                <a:ext uri="{FF2B5EF4-FFF2-40B4-BE49-F238E27FC236}">
                  <a16:creationId xmlns:a16="http://schemas.microsoft.com/office/drawing/2014/main" id="{BCC0F8FA-CAA7-4F1E-B9E4-B60218482026}"/>
                </a:ext>
              </a:extLst>
            </p:cNvPr>
            <p:cNvSpPr>
              <a:spLocks/>
            </p:cNvSpPr>
            <p:nvPr/>
          </p:nvSpPr>
          <p:spPr bwMode="auto">
            <a:xfrm>
              <a:off x="8021638" y="3778250"/>
              <a:ext cx="44450"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0">
              <a:extLst>
                <a:ext uri="{FF2B5EF4-FFF2-40B4-BE49-F238E27FC236}">
                  <a16:creationId xmlns:a16="http://schemas.microsoft.com/office/drawing/2014/main" id="{048DD63C-5404-41F8-91AF-34043B14637E}"/>
                </a:ext>
              </a:extLst>
            </p:cNvPr>
            <p:cNvSpPr>
              <a:spLocks/>
            </p:cNvSpPr>
            <p:nvPr/>
          </p:nvSpPr>
          <p:spPr bwMode="auto">
            <a:xfrm>
              <a:off x="7750176" y="3778250"/>
              <a:ext cx="46038"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11">
              <a:extLst>
                <a:ext uri="{FF2B5EF4-FFF2-40B4-BE49-F238E27FC236}">
                  <a16:creationId xmlns:a16="http://schemas.microsoft.com/office/drawing/2014/main" id="{5863A7C9-B717-4837-B0D3-E6C2F9248951}"/>
                </a:ext>
              </a:extLst>
            </p:cNvPr>
            <p:cNvSpPr>
              <a:spLocks/>
            </p:cNvSpPr>
            <p:nvPr/>
          </p:nvSpPr>
          <p:spPr bwMode="auto">
            <a:xfrm>
              <a:off x="7785101" y="3660775"/>
              <a:ext cx="47625" cy="44450"/>
            </a:xfrm>
            <a:custGeom>
              <a:avLst/>
              <a:gdLst>
                <a:gd name="T0" fmla="*/ 9 w 13"/>
                <a:gd name="T1" fmla="*/ 12 h 12"/>
                <a:gd name="T2" fmla="*/ 10 w 13"/>
                <a:gd name="T3" fmla="*/ 12 h 12"/>
                <a:gd name="T4" fmla="*/ 12 w 13"/>
                <a:gd name="T5" fmla="*/ 12 h 12"/>
                <a:gd name="T6" fmla="*/ 12 w 13"/>
                <a:gd name="T7" fmla="*/ 9 h 12"/>
                <a:gd name="T8" fmla="*/ 3 w 13"/>
                <a:gd name="T9" fmla="*/ 1 h 12"/>
                <a:gd name="T10" fmla="*/ 0 w 13"/>
                <a:gd name="T11" fmla="*/ 1 h 12"/>
                <a:gd name="T12" fmla="*/ 0 w 13"/>
                <a:gd name="T13" fmla="*/ 3 h 12"/>
                <a:gd name="T14" fmla="*/ 9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9" y="12"/>
                  </a:moveTo>
                  <a:cubicBezTo>
                    <a:pt x="9" y="12"/>
                    <a:pt x="10" y="12"/>
                    <a:pt x="10" y="12"/>
                  </a:cubicBezTo>
                  <a:cubicBezTo>
                    <a:pt x="11" y="12"/>
                    <a:pt x="11" y="12"/>
                    <a:pt x="12" y="12"/>
                  </a:cubicBezTo>
                  <a:cubicBezTo>
                    <a:pt x="13" y="11"/>
                    <a:pt x="13" y="10"/>
                    <a:pt x="12" y="9"/>
                  </a:cubicBezTo>
                  <a:cubicBezTo>
                    <a:pt x="3" y="1"/>
                    <a:pt x="3" y="1"/>
                    <a:pt x="3" y="1"/>
                  </a:cubicBezTo>
                  <a:cubicBezTo>
                    <a:pt x="3" y="0"/>
                    <a:pt x="1" y="0"/>
                    <a:pt x="0" y="1"/>
                  </a:cubicBezTo>
                  <a:cubicBezTo>
                    <a:pt x="0" y="1"/>
                    <a:pt x="0" y="3"/>
                    <a:pt x="0" y="3"/>
                  </a:cubicBezTo>
                  <a:lnTo>
                    <a:pt x="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2">
              <a:extLst>
                <a:ext uri="{FF2B5EF4-FFF2-40B4-BE49-F238E27FC236}">
                  <a16:creationId xmlns:a16="http://schemas.microsoft.com/office/drawing/2014/main" id="{FD581360-03DA-4BF9-8F7B-34A63E0D307F}"/>
                </a:ext>
              </a:extLst>
            </p:cNvPr>
            <p:cNvSpPr>
              <a:spLocks/>
            </p:cNvSpPr>
            <p:nvPr/>
          </p:nvSpPr>
          <p:spPr bwMode="auto">
            <a:xfrm>
              <a:off x="7983538" y="3660775"/>
              <a:ext cx="49213" cy="44450"/>
            </a:xfrm>
            <a:custGeom>
              <a:avLst/>
              <a:gdLst>
                <a:gd name="T0" fmla="*/ 3 w 13"/>
                <a:gd name="T1" fmla="*/ 12 h 12"/>
                <a:gd name="T2" fmla="*/ 4 w 13"/>
                <a:gd name="T3" fmla="*/ 12 h 12"/>
                <a:gd name="T4" fmla="*/ 13 w 13"/>
                <a:gd name="T5" fmla="*/ 3 h 12"/>
                <a:gd name="T6" fmla="*/ 13 w 13"/>
                <a:gd name="T7" fmla="*/ 1 h 12"/>
                <a:gd name="T8" fmla="*/ 10 w 13"/>
                <a:gd name="T9" fmla="*/ 1 h 12"/>
                <a:gd name="T10" fmla="*/ 1 w 13"/>
                <a:gd name="T11" fmla="*/ 9 h 12"/>
                <a:gd name="T12" fmla="*/ 1 w 13"/>
                <a:gd name="T13" fmla="*/ 12 h 12"/>
                <a:gd name="T14" fmla="*/ 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3" y="12"/>
                  </a:moveTo>
                  <a:cubicBezTo>
                    <a:pt x="3" y="12"/>
                    <a:pt x="4" y="12"/>
                    <a:pt x="4" y="12"/>
                  </a:cubicBezTo>
                  <a:cubicBezTo>
                    <a:pt x="13" y="3"/>
                    <a:pt x="13" y="3"/>
                    <a:pt x="13" y="3"/>
                  </a:cubicBezTo>
                  <a:cubicBezTo>
                    <a:pt x="13" y="3"/>
                    <a:pt x="13" y="1"/>
                    <a:pt x="13" y="1"/>
                  </a:cubicBezTo>
                  <a:cubicBezTo>
                    <a:pt x="12" y="0"/>
                    <a:pt x="10" y="0"/>
                    <a:pt x="10" y="1"/>
                  </a:cubicBezTo>
                  <a:cubicBezTo>
                    <a:pt x="1" y="9"/>
                    <a:pt x="1" y="9"/>
                    <a:pt x="1" y="9"/>
                  </a:cubicBezTo>
                  <a:cubicBezTo>
                    <a:pt x="0" y="10"/>
                    <a:pt x="0" y="11"/>
                    <a:pt x="1" y="12"/>
                  </a:cubicBezTo>
                  <a:cubicBezTo>
                    <a:pt x="2" y="12"/>
                    <a:pt x="2" y="12"/>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6" name="Freeform 25">
            <a:extLst>
              <a:ext uri="{FF2B5EF4-FFF2-40B4-BE49-F238E27FC236}">
                <a16:creationId xmlns:a16="http://schemas.microsoft.com/office/drawing/2014/main" id="{D92C30DC-5BFA-4F4C-9113-CC7536FF0BCC}"/>
              </a:ext>
            </a:extLst>
          </p:cNvPr>
          <p:cNvSpPr>
            <a:spLocks noEditPoints="1"/>
          </p:cNvSpPr>
          <p:nvPr/>
        </p:nvSpPr>
        <p:spPr bwMode="auto">
          <a:xfrm>
            <a:off x="4063447" y="1545350"/>
            <a:ext cx="479643" cy="483869"/>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76 h 96"/>
              <a:gd name="T12" fmla="*/ 44 w 96"/>
              <a:gd name="T13" fmla="*/ 72 h 96"/>
              <a:gd name="T14" fmla="*/ 48 w 96"/>
              <a:gd name="T15" fmla="*/ 68 h 96"/>
              <a:gd name="T16" fmla="*/ 52 w 96"/>
              <a:gd name="T17" fmla="*/ 72 h 96"/>
              <a:gd name="T18" fmla="*/ 48 w 96"/>
              <a:gd name="T19" fmla="*/ 76 h 96"/>
              <a:gd name="T20" fmla="*/ 50 w 96"/>
              <a:gd name="T21" fmla="*/ 52 h 96"/>
              <a:gd name="T22" fmla="*/ 50 w 96"/>
              <a:gd name="T23" fmla="*/ 62 h 96"/>
              <a:gd name="T24" fmla="*/ 48 w 96"/>
              <a:gd name="T25" fmla="*/ 64 h 96"/>
              <a:gd name="T26" fmla="*/ 46 w 96"/>
              <a:gd name="T27" fmla="*/ 62 h 96"/>
              <a:gd name="T28" fmla="*/ 46 w 96"/>
              <a:gd name="T29" fmla="*/ 50 h 96"/>
              <a:gd name="T30" fmla="*/ 48 w 96"/>
              <a:gd name="T31" fmla="*/ 48 h 96"/>
              <a:gd name="T32" fmla="*/ 58 w 96"/>
              <a:gd name="T33" fmla="*/ 38 h 96"/>
              <a:gd name="T34" fmla="*/ 48 w 96"/>
              <a:gd name="T35" fmla="*/ 28 h 96"/>
              <a:gd name="T36" fmla="*/ 38 w 96"/>
              <a:gd name="T37" fmla="*/ 38 h 96"/>
              <a:gd name="T38" fmla="*/ 36 w 96"/>
              <a:gd name="T39" fmla="*/ 40 h 96"/>
              <a:gd name="T40" fmla="*/ 34 w 96"/>
              <a:gd name="T41" fmla="*/ 38 h 96"/>
              <a:gd name="T42" fmla="*/ 48 w 96"/>
              <a:gd name="T43" fmla="*/ 24 h 96"/>
              <a:gd name="T44" fmla="*/ 62 w 96"/>
              <a:gd name="T45" fmla="*/ 38 h 96"/>
              <a:gd name="T46" fmla="*/ 50 w 96"/>
              <a:gd name="T47"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4" y="96"/>
                  <a:pt x="96" y="74"/>
                  <a:pt x="96" y="48"/>
                </a:cubicBezTo>
                <a:cubicBezTo>
                  <a:pt x="96" y="22"/>
                  <a:pt x="74" y="0"/>
                  <a:pt x="48" y="0"/>
                </a:cubicBezTo>
                <a:close/>
                <a:moveTo>
                  <a:pt x="48" y="76"/>
                </a:moveTo>
                <a:cubicBezTo>
                  <a:pt x="46" y="76"/>
                  <a:pt x="44" y="74"/>
                  <a:pt x="44" y="72"/>
                </a:cubicBezTo>
                <a:cubicBezTo>
                  <a:pt x="44" y="70"/>
                  <a:pt x="46" y="68"/>
                  <a:pt x="48" y="68"/>
                </a:cubicBezTo>
                <a:cubicBezTo>
                  <a:pt x="50" y="68"/>
                  <a:pt x="52" y="70"/>
                  <a:pt x="52" y="72"/>
                </a:cubicBezTo>
                <a:cubicBezTo>
                  <a:pt x="52" y="74"/>
                  <a:pt x="50" y="76"/>
                  <a:pt x="48" y="76"/>
                </a:cubicBezTo>
                <a:close/>
                <a:moveTo>
                  <a:pt x="50" y="52"/>
                </a:moveTo>
                <a:cubicBezTo>
                  <a:pt x="50" y="62"/>
                  <a:pt x="50" y="62"/>
                  <a:pt x="50" y="62"/>
                </a:cubicBezTo>
                <a:cubicBezTo>
                  <a:pt x="50" y="63"/>
                  <a:pt x="49" y="64"/>
                  <a:pt x="48" y="64"/>
                </a:cubicBezTo>
                <a:cubicBezTo>
                  <a:pt x="47" y="64"/>
                  <a:pt x="46" y="63"/>
                  <a:pt x="46" y="62"/>
                </a:cubicBezTo>
                <a:cubicBezTo>
                  <a:pt x="46" y="50"/>
                  <a:pt x="46" y="50"/>
                  <a:pt x="46" y="50"/>
                </a:cubicBezTo>
                <a:cubicBezTo>
                  <a:pt x="46" y="49"/>
                  <a:pt x="47" y="48"/>
                  <a:pt x="48" y="48"/>
                </a:cubicBezTo>
                <a:cubicBezTo>
                  <a:pt x="54" y="48"/>
                  <a:pt x="58" y="44"/>
                  <a:pt x="58" y="38"/>
                </a:cubicBezTo>
                <a:cubicBezTo>
                  <a:pt x="58" y="32"/>
                  <a:pt x="54" y="28"/>
                  <a:pt x="48" y="28"/>
                </a:cubicBezTo>
                <a:cubicBezTo>
                  <a:pt x="42" y="28"/>
                  <a:pt x="38" y="32"/>
                  <a:pt x="38" y="38"/>
                </a:cubicBezTo>
                <a:cubicBezTo>
                  <a:pt x="38" y="39"/>
                  <a:pt x="37" y="40"/>
                  <a:pt x="36" y="40"/>
                </a:cubicBezTo>
                <a:cubicBezTo>
                  <a:pt x="35" y="40"/>
                  <a:pt x="34" y="39"/>
                  <a:pt x="34" y="38"/>
                </a:cubicBezTo>
                <a:cubicBezTo>
                  <a:pt x="34" y="30"/>
                  <a:pt x="40" y="24"/>
                  <a:pt x="48" y="24"/>
                </a:cubicBezTo>
                <a:cubicBezTo>
                  <a:pt x="56" y="24"/>
                  <a:pt x="62" y="30"/>
                  <a:pt x="62" y="38"/>
                </a:cubicBezTo>
                <a:cubicBezTo>
                  <a:pt x="62" y="45"/>
                  <a:pt x="57" y="51"/>
                  <a:pt x="50" y="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7" name="Group 46">
            <a:extLst>
              <a:ext uri="{FF2B5EF4-FFF2-40B4-BE49-F238E27FC236}">
                <a16:creationId xmlns:a16="http://schemas.microsoft.com/office/drawing/2014/main" id="{E6EF28F3-68FC-4017-AC49-71B3902A8D64}"/>
              </a:ext>
            </a:extLst>
          </p:cNvPr>
          <p:cNvGrpSpPr/>
          <p:nvPr/>
        </p:nvGrpSpPr>
        <p:grpSpPr>
          <a:xfrm>
            <a:off x="4084577" y="4514550"/>
            <a:ext cx="458513" cy="469079"/>
            <a:chOff x="4113213" y="3622675"/>
            <a:chExt cx="344487" cy="352425"/>
          </a:xfrm>
          <a:solidFill>
            <a:schemeClr val="accent2"/>
          </a:solidFill>
        </p:grpSpPr>
        <p:sp>
          <p:nvSpPr>
            <p:cNvPr id="48" name="Freeform 42">
              <a:extLst>
                <a:ext uri="{FF2B5EF4-FFF2-40B4-BE49-F238E27FC236}">
                  <a16:creationId xmlns:a16="http://schemas.microsoft.com/office/drawing/2014/main" id="{D7693A00-0D35-4F87-BD1C-6C06E47F2EB2}"/>
                </a:ext>
              </a:extLst>
            </p:cNvPr>
            <p:cNvSpPr>
              <a:spLocks/>
            </p:cNvSpPr>
            <p:nvPr/>
          </p:nvSpPr>
          <p:spPr bwMode="auto">
            <a:xfrm>
              <a:off x="4187825" y="3622675"/>
              <a:ext cx="269875" cy="276225"/>
            </a:xfrm>
            <a:custGeom>
              <a:avLst/>
              <a:gdLst>
                <a:gd name="T0" fmla="*/ 72 w 72"/>
                <a:gd name="T1" fmla="*/ 26 h 73"/>
                <a:gd name="T2" fmla="*/ 70 w 72"/>
                <a:gd name="T3" fmla="*/ 25 h 73"/>
                <a:gd name="T4" fmla="*/ 46 w 72"/>
                <a:gd name="T5" fmla="*/ 25 h 73"/>
                <a:gd name="T6" fmla="*/ 38 w 72"/>
                <a:gd name="T7" fmla="*/ 1 h 73"/>
                <a:gd name="T8" fmla="*/ 34 w 72"/>
                <a:gd name="T9" fmla="*/ 1 h 73"/>
                <a:gd name="T10" fmla="*/ 26 w 72"/>
                <a:gd name="T11" fmla="*/ 25 h 73"/>
                <a:gd name="T12" fmla="*/ 2 w 72"/>
                <a:gd name="T13" fmla="*/ 25 h 73"/>
                <a:gd name="T14" fmla="*/ 0 w 72"/>
                <a:gd name="T15" fmla="*/ 26 h 73"/>
                <a:gd name="T16" fmla="*/ 1 w 72"/>
                <a:gd name="T17" fmla="*/ 29 h 73"/>
                <a:gd name="T18" fmla="*/ 20 w 72"/>
                <a:gd name="T19" fmla="*/ 45 h 73"/>
                <a:gd name="T20" fmla="*/ 16 w 72"/>
                <a:gd name="T21" fmla="*/ 59 h 73"/>
                <a:gd name="T22" fmla="*/ 27 w 72"/>
                <a:gd name="T23" fmla="*/ 64 h 73"/>
                <a:gd name="T24" fmla="*/ 36 w 72"/>
                <a:gd name="T25" fmla="*/ 57 h 73"/>
                <a:gd name="T26" fmla="*/ 57 w 72"/>
                <a:gd name="T27" fmla="*/ 72 h 73"/>
                <a:gd name="T28" fmla="*/ 58 w 72"/>
                <a:gd name="T29" fmla="*/ 73 h 73"/>
                <a:gd name="T30" fmla="*/ 59 w 72"/>
                <a:gd name="T31" fmla="*/ 72 h 73"/>
                <a:gd name="T32" fmla="*/ 60 w 72"/>
                <a:gd name="T33" fmla="*/ 70 h 73"/>
                <a:gd name="T34" fmla="*/ 52 w 72"/>
                <a:gd name="T35" fmla="*/ 45 h 73"/>
                <a:gd name="T36" fmla="*/ 71 w 72"/>
                <a:gd name="T37" fmla="*/ 29 h 73"/>
                <a:gd name="T38" fmla="*/ 72 w 72"/>
                <a:gd name="T39" fmla="*/ 2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3">
                  <a:moveTo>
                    <a:pt x="72" y="26"/>
                  </a:moveTo>
                  <a:cubicBezTo>
                    <a:pt x="72" y="26"/>
                    <a:pt x="71" y="25"/>
                    <a:pt x="70" y="25"/>
                  </a:cubicBezTo>
                  <a:cubicBezTo>
                    <a:pt x="46" y="25"/>
                    <a:pt x="46" y="25"/>
                    <a:pt x="46" y="25"/>
                  </a:cubicBezTo>
                  <a:cubicBezTo>
                    <a:pt x="38" y="1"/>
                    <a:pt x="38" y="1"/>
                    <a:pt x="38" y="1"/>
                  </a:cubicBezTo>
                  <a:cubicBezTo>
                    <a:pt x="37" y="0"/>
                    <a:pt x="35" y="0"/>
                    <a:pt x="34" y="1"/>
                  </a:cubicBezTo>
                  <a:cubicBezTo>
                    <a:pt x="26" y="25"/>
                    <a:pt x="26" y="25"/>
                    <a:pt x="26" y="25"/>
                  </a:cubicBezTo>
                  <a:cubicBezTo>
                    <a:pt x="2" y="25"/>
                    <a:pt x="2" y="25"/>
                    <a:pt x="2" y="25"/>
                  </a:cubicBezTo>
                  <a:cubicBezTo>
                    <a:pt x="1" y="25"/>
                    <a:pt x="0" y="26"/>
                    <a:pt x="0" y="26"/>
                  </a:cubicBezTo>
                  <a:cubicBezTo>
                    <a:pt x="0" y="27"/>
                    <a:pt x="0" y="28"/>
                    <a:pt x="1" y="29"/>
                  </a:cubicBezTo>
                  <a:cubicBezTo>
                    <a:pt x="20" y="45"/>
                    <a:pt x="20" y="45"/>
                    <a:pt x="20" y="45"/>
                  </a:cubicBezTo>
                  <a:cubicBezTo>
                    <a:pt x="16" y="59"/>
                    <a:pt x="16" y="59"/>
                    <a:pt x="16" y="59"/>
                  </a:cubicBezTo>
                  <a:cubicBezTo>
                    <a:pt x="20" y="60"/>
                    <a:pt x="24" y="62"/>
                    <a:pt x="27" y="64"/>
                  </a:cubicBezTo>
                  <a:cubicBezTo>
                    <a:pt x="36" y="57"/>
                    <a:pt x="36" y="57"/>
                    <a:pt x="36" y="57"/>
                  </a:cubicBezTo>
                  <a:cubicBezTo>
                    <a:pt x="57" y="72"/>
                    <a:pt x="57" y="72"/>
                    <a:pt x="57" y="72"/>
                  </a:cubicBezTo>
                  <a:cubicBezTo>
                    <a:pt x="57" y="73"/>
                    <a:pt x="58" y="73"/>
                    <a:pt x="58" y="73"/>
                  </a:cubicBezTo>
                  <a:cubicBezTo>
                    <a:pt x="59" y="73"/>
                    <a:pt x="59" y="73"/>
                    <a:pt x="59" y="72"/>
                  </a:cubicBezTo>
                  <a:cubicBezTo>
                    <a:pt x="60" y="72"/>
                    <a:pt x="60" y="71"/>
                    <a:pt x="60" y="70"/>
                  </a:cubicBezTo>
                  <a:cubicBezTo>
                    <a:pt x="52" y="45"/>
                    <a:pt x="52" y="45"/>
                    <a:pt x="52" y="45"/>
                  </a:cubicBezTo>
                  <a:cubicBezTo>
                    <a:pt x="71" y="29"/>
                    <a:pt x="71" y="29"/>
                    <a:pt x="71" y="29"/>
                  </a:cubicBezTo>
                  <a:cubicBezTo>
                    <a:pt x="72" y="28"/>
                    <a:pt x="72" y="27"/>
                    <a:pt x="7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43">
              <a:extLst>
                <a:ext uri="{FF2B5EF4-FFF2-40B4-BE49-F238E27FC236}">
                  <a16:creationId xmlns:a16="http://schemas.microsoft.com/office/drawing/2014/main" id="{BD2B5E46-D5EC-4198-B9FC-C0BAE69A6634}"/>
                </a:ext>
              </a:extLst>
            </p:cNvPr>
            <p:cNvSpPr>
              <a:spLocks/>
            </p:cNvSpPr>
            <p:nvPr/>
          </p:nvSpPr>
          <p:spPr bwMode="auto">
            <a:xfrm>
              <a:off x="4195763" y="3860800"/>
              <a:ext cx="247650" cy="100013"/>
            </a:xfrm>
            <a:custGeom>
              <a:avLst/>
              <a:gdLst>
                <a:gd name="T0" fmla="*/ 24 w 66"/>
                <a:gd name="T1" fmla="*/ 8 h 26"/>
                <a:gd name="T2" fmla="*/ 16 w 66"/>
                <a:gd name="T3" fmla="*/ 8 h 26"/>
                <a:gd name="T4" fmla="*/ 14 w 66"/>
                <a:gd name="T5" fmla="*/ 10 h 26"/>
                <a:gd name="T6" fmla="*/ 16 w 66"/>
                <a:gd name="T7" fmla="*/ 12 h 26"/>
                <a:gd name="T8" fmla="*/ 32 w 66"/>
                <a:gd name="T9" fmla="*/ 12 h 26"/>
                <a:gd name="T10" fmla="*/ 40 w 66"/>
                <a:gd name="T11" fmla="*/ 12 h 26"/>
                <a:gd name="T12" fmla="*/ 50 w 66"/>
                <a:gd name="T13" fmla="*/ 12 h 26"/>
                <a:gd name="T14" fmla="*/ 66 w 66"/>
                <a:gd name="T15" fmla="*/ 24 h 26"/>
                <a:gd name="T16" fmla="*/ 64 w 66"/>
                <a:gd name="T17" fmla="*/ 26 h 26"/>
                <a:gd name="T18" fmla="*/ 2 w 66"/>
                <a:gd name="T19" fmla="*/ 26 h 26"/>
                <a:gd name="T20" fmla="*/ 0 w 66"/>
                <a:gd name="T21" fmla="*/ 24 h 26"/>
                <a:gd name="T22" fmla="*/ 0 w 66"/>
                <a:gd name="T23" fmla="*/ 2 h 26"/>
                <a:gd name="T24" fmla="*/ 2 w 66"/>
                <a:gd name="T25" fmla="*/ 0 h 26"/>
                <a:gd name="T26" fmla="*/ 11 w 66"/>
                <a:gd name="T27" fmla="*/ 0 h 26"/>
                <a:gd name="T28" fmla="*/ 24 w 66"/>
                <a:gd name="T29" fmla="*/ 5 h 26"/>
                <a:gd name="T30" fmla="*/ 24 w 66"/>
                <a:gd name="T31"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6">
                  <a:moveTo>
                    <a:pt x="24" y="8"/>
                  </a:moveTo>
                  <a:cubicBezTo>
                    <a:pt x="16" y="8"/>
                    <a:pt x="16" y="8"/>
                    <a:pt x="16" y="8"/>
                  </a:cubicBezTo>
                  <a:cubicBezTo>
                    <a:pt x="15" y="8"/>
                    <a:pt x="14" y="9"/>
                    <a:pt x="14" y="10"/>
                  </a:cubicBezTo>
                  <a:cubicBezTo>
                    <a:pt x="14" y="11"/>
                    <a:pt x="15" y="12"/>
                    <a:pt x="16" y="12"/>
                  </a:cubicBezTo>
                  <a:cubicBezTo>
                    <a:pt x="32" y="12"/>
                    <a:pt x="32" y="12"/>
                    <a:pt x="32" y="12"/>
                  </a:cubicBezTo>
                  <a:cubicBezTo>
                    <a:pt x="40" y="12"/>
                    <a:pt x="40" y="12"/>
                    <a:pt x="40" y="12"/>
                  </a:cubicBezTo>
                  <a:cubicBezTo>
                    <a:pt x="50" y="12"/>
                    <a:pt x="50" y="12"/>
                    <a:pt x="50" y="12"/>
                  </a:cubicBezTo>
                  <a:cubicBezTo>
                    <a:pt x="59" y="14"/>
                    <a:pt x="66" y="19"/>
                    <a:pt x="66" y="24"/>
                  </a:cubicBezTo>
                  <a:cubicBezTo>
                    <a:pt x="66" y="25"/>
                    <a:pt x="65" y="26"/>
                    <a:pt x="64" y="26"/>
                  </a:cubicBezTo>
                  <a:cubicBezTo>
                    <a:pt x="2" y="26"/>
                    <a:pt x="2" y="26"/>
                    <a:pt x="2" y="26"/>
                  </a:cubicBezTo>
                  <a:cubicBezTo>
                    <a:pt x="1" y="26"/>
                    <a:pt x="0" y="25"/>
                    <a:pt x="0" y="24"/>
                  </a:cubicBezTo>
                  <a:cubicBezTo>
                    <a:pt x="0" y="2"/>
                    <a:pt x="0" y="2"/>
                    <a:pt x="0" y="2"/>
                  </a:cubicBezTo>
                  <a:cubicBezTo>
                    <a:pt x="0" y="1"/>
                    <a:pt x="1" y="0"/>
                    <a:pt x="2" y="0"/>
                  </a:cubicBezTo>
                  <a:cubicBezTo>
                    <a:pt x="11" y="0"/>
                    <a:pt x="11" y="0"/>
                    <a:pt x="11" y="0"/>
                  </a:cubicBezTo>
                  <a:cubicBezTo>
                    <a:pt x="17" y="0"/>
                    <a:pt x="23" y="5"/>
                    <a:pt x="24" y="5"/>
                  </a:cubicBezTo>
                  <a:cubicBezTo>
                    <a:pt x="25" y="6"/>
                    <a:pt x="28"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44">
              <a:extLst>
                <a:ext uri="{FF2B5EF4-FFF2-40B4-BE49-F238E27FC236}">
                  <a16:creationId xmlns:a16="http://schemas.microsoft.com/office/drawing/2014/main" id="{3CD73F10-9F22-4D42-A27E-383FCD3F9FA5}"/>
                </a:ext>
              </a:extLst>
            </p:cNvPr>
            <p:cNvSpPr>
              <a:spLocks/>
            </p:cNvSpPr>
            <p:nvPr/>
          </p:nvSpPr>
          <p:spPr bwMode="auto">
            <a:xfrm>
              <a:off x="4113213" y="3854450"/>
              <a:ext cx="66675" cy="120650"/>
            </a:xfrm>
            <a:custGeom>
              <a:avLst/>
              <a:gdLst>
                <a:gd name="T0" fmla="*/ 16 w 18"/>
                <a:gd name="T1" fmla="*/ 0 h 32"/>
                <a:gd name="T2" fmla="*/ 2 w 18"/>
                <a:gd name="T3" fmla="*/ 0 h 32"/>
                <a:gd name="T4" fmla="*/ 0 w 18"/>
                <a:gd name="T5" fmla="*/ 2 h 32"/>
                <a:gd name="T6" fmla="*/ 0 w 18"/>
                <a:gd name="T7" fmla="*/ 30 h 32"/>
                <a:gd name="T8" fmla="*/ 2 w 18"/>
                <a:gd name="T9" fmla="*/ 32 h 32"/>
                <a:gd name="T10" fmla="*/ 16 w 18"/>
                <a:gd name="T11" fmla="*/ 32 h 32"/>
                <a:gd name="T12" fmla="*/ 18 w 18"/>
                <a:gd name="T13" fmla="*/ 30 h 32"/>
                <a:gd name="T14" fmla="*/ 18 w 18"/>
                <a:gd name="T15" fmla="*/ 2 h 32"/>
                <a:gd name="T16" fmla="*/ 16 w 18"/>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2">
                  <a:moveTo>
                    <a:pt x="16" y="0"/>
                  </a:moveTo>
                  <a:cubicBezTo>
                    <a:pt x="2" y="0"/>
                    <a:pt x="2" y="0"/>
                    <a:pt x="2" y="0"/>
                  </a:cubicBezTo>
                  <a:cubicBezTo>
                    <a:pt x="1" y="0"/>
                    <a:pt x="0" y="1"/>
                    <a:pt x="0" y="2"/>
                  </a:cubicBezTo>
                  <a:cubicBezTo>
                    <a:pt x="0" y="30"/>
                    <a:pt x="0" y="30"/>
                    <a:pt x="0" y="30"/>
                  </a:cubicBezTo>
                  <a:cubicBezTo>
                    <a:pt x="0" y="31"/>
                    <a:pt x="1" y="32"/>
                    <a:pt x="2" y="32"/>
                  </a:cubicBezTo>
                  <a:cubicBezTo>
                    <a:pt x="16" y="32"/>
                    <a:pt x="16" y="32"/>
                    <a:pt x="16" y="32"/>
                  </a:cubicBezTo>
                  <a:cubicBezTo>
                    <a:pt x="17" y="32"/>
                    <a:pt x="18" y="31"/>
                    <a:pt x="18" y="30"/>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52" name="Straight Connector 51">
            <a:extLst>
              <a:ext uri="{FF2B5EF4-FFF2-40B4-BE49-F238E27FC236}">
                <a16:creationId xmlns:a16="http://schemas.microsoft.com/office/drawing/2014/main" id="{04D64E36-81B1-4A3C-903E-06FFD8DBD6E8}"/>
              </a:ext>
            </a:extLst>
          </p:cNvPr>
          <p:cNvCxnSpPr>
            <a:cxnSpLocks/>
          </p:cNvCxnSpPr>
          <p:nvPr/>
        </p:nvCxnSpPr>
        <p:spPr>
          <a:xfrm>
            <a:off x="6172200" y="2629103"/>
            <a:ext cx="660400" cy="0"/>
          </a:xfrm>
          <a:prstGeom prst="line">
            <a:avLst/>
          </a:prstGeom>
          <a:ln>
            <a:solidFill>
              <a:schemeClr val="accent2"/>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42ECB7F4-30C4-4A8A-8AA5-79C6F4B359FC}"/>
              </a:ext>
            </a:extLst>
          </p:cNvPr>
          <p:cNvGrpSpPr/>
          <p:nvPr/>
        </p:nvGrpSpPr>
        <p:grpSpPr>
          <a:xfrm>
            <a:off x="4910011" y="919777"/>
            <a:ext cx="769064" cy="436598"/>
            <a:chOff x="4744911" y="919777"/>
            <a:chExt cx="769064" cy="436598"/>
          </a:xfrm>
        </p:grpSpPr>
        <p:cxnSp>
          <p:nvCxnSpPr>
            <p:cNvPr id="58" name="Straight Connector 57">
              <a:extLst>
                <a:ext uri="{FF2B5EF4-FFF2-40B4-BE49-F238E27FC236}">
                  <a16:creationId xmlns:a16="http://schemas.microsoft.com/office/drawing/2014/main" id="{FF91DDF0-6FDE-4656-BB17-AEC46B466562}"/>
                </a:ext>
              </a:extLst>
            </p:cNvPr>
            <p:cNvCxnSpPr>
              <a:cxnSpLocks/>
            </p:cNvCxnSpPr>
            <p:nvPr/>
          </p:nvCxnSpPr>
          <p:spPr>
            <a:xfrm flipH="1">
              <a:off x="4744911" y="919777"/>
              <a:ext cx="436599" cy="436598"/>
            </a:xfrm>
            <a:prstGeom prst="line">
              <a:avLst/>
            </a:prstGeom>
            <a:ln>
              <a:solidFill>
                <a:schemeClr val="accent2"/>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939EB85-D8A6-4018-B39C-98BAA4390464}"/>
                </a:ext>
              </a:extLst>
            </p:cNvPr>
            <p:cNvCxnSpPr>
              <a:cxnSpLocks/>
            </p:cNvCxnSpPr>
            <p:nvPr/>
          </p:nvCxnSpPr>
          <p:spPr>
            <a:xfrm>
              <a:off x="5181600" y="919777"/>
              <a:ext cx="332375" cy="0"/>
            </a:xfrm>
            <a:prstGeom prst="line">
              <a:avLst/>
            </a:prstGeom>
            <a:ln>
              <a:solidFill>
                <a:schemeClr val="accent2"/>
              </a:solidFill>
              <a:tailEnd type="oval" w="med" len="med"/>
            </a:ln>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744A7365-AB94-4621-AE81-ACD5B62E2FD3}"/>
              </a:ext>
            </a:extLst>
          </p:cNvPr>
          <p:cNvCxnSpPr>
            <a:cxnSpLocks/>
          </p:cNvCxnSpPr>
          <p:nvPr/>
        </p:nvCxnSpPr>
        <p:spPr>
          <a:xfrm flipV="1">
            <a:off x="5346700" y="4738180"/>
            <a:ext cx="332375" cy="0"/>
          </a:xfrm>
          <a:prstGeom prst="line">
            <a:avLst/>
          </a:prstGeom>
          <a:ln>
            <a:solidFill>
              <a:schemeClr val="accent2"/>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59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4B29D88-0B2E-4C40-A428-6EAE41828B3D}" type="slidenum">
              <a:rPr lang="en-ID" smtClean="0"/>
              <a:pPr/>
              <a:t>5</a:t>
            </a:fld>
            <a:endParaRPr lang="en-ID"/>
          </a:p>
        </p:txBody>
      </p:sp>
      <p:sp>
        <p:nvSpPr>
          <p:cNvPr id="4" name="Rectangle 3">
            <a:extLst>
              <a:ext uri="{FF2B5EF4-FFF2-40B4-BE49-F238E27FC236}">
                <a16:creationId xmlns:a16="http://schemas.microsoft.com/office/drawing/2014/main" id="{FA28D59C-09A3-44E2-929B-51C4752CB0C4}"/>
              </a:ext>
            </a:extLst>
          </p:cNvPr>
          <p:cNvSpPr/>
          <p:nvPr/>
        </p:nvSpPr>
        <p:spPr>
          <a:xfrm>
            <a:off x="107950" y="416677"/>
            <a:ext cx="5118100" cy="133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4800" b="1" dirty="0" smtClean="0"/>
              <a:t>Data Set</a:t>
            </a:r>
            <a:endParaRPr lang="en-ID" sz="4800" b="1" dirty="0"/>
          </a:p>
        </p:txBody>
      </p:sp>
      <p:sp>
        <p:nvSpPr>
          <p:cNvPr id="5" name="TextBox 4"/>
          <p:cNvSpPr txBox="1"/>
          <p:nvPr/>
        </p:nvSpPr>
        <p:spPr>
          <a:xfrm>
            <a:off x="393291" y="2035279"/>
            <a:ext cx="5869857" cy="3416320"/>
          </a:xfrm>
          <a:prstGeom prst="rect">
            <a:avLst/>
          </a:prstGeom>
          <a:noFill/>
        </p:spPr>
        <p:txBody>
          <a:bodyPr wrap="square" rtlCol="0">
            <a:spAutoFit/>
          </a:bodyPr>
          <a:lstStyle/>
          <a:p>
            <a:r>
              <a:rPr lang="en-US" dirty="0" smtClean="0"/>
              <a:t>The data set contains around 9000 rows and 36 columns that has details of previous customer records.</a:t>
            </a:r>
          </a:p>
          <a:p>
            <a:endParaRPr lang="en-US" dirty="0" smtClean="0"/>
          </a:p>
          <a:p>
            <a:r>
              <a:rPr lang="en-US" dirty="0"/>
              <a:t>This dataset consists of various attributes such as Lead Source, Total Time Spent on Website, Total Visits, Last Activity, etc. which may or may not be useful in ultimately deciding whether a lead will be converted or not. </a:t>
            </a:r>
            <a:endParaRPr lang="en-US" dirty="0" smtClean="0"/>
          </a:p>
          <a:p>
            <a:endParaRPr lang="en-US" dirty="0" smtClean="0"/>
          </a:p>
          <a:p>
            <a:r>
              <a:rPr lang="en-US" dirty="0" smtClean="0"/>
              <a:t>The </a:t>
            </a:r>
            <a:r>
              <a:rPr lang="en-US" dirty="0"/>
              <a:t>target variable, in this case, is the column ‘Converted’ which tells whether a past lead was converted or not wherein 1 means it was converted and 0 means it wasn’t converted.</a:t>
            </a:r>
            <a:endParaRPr lang="en-IN" dirty="0"/>
          </a:p>
        </p:txBody>
      </p:sp>
      <p:pic>
        <p:nvPicPr>
          <p:cNvPr id="7" name="Picture 6"/>
          <p:cNvPicPr>
            <a:picLocks noChangeAspect="1"/>
          </p:cNvPicPr>
          <p:nvPr/>
        </p:nvPicPr>
        <p:blipFill>
          <a:blip r:embed="rId2"/>
          <a:stretch>
            <a:fillRect/>
          </a:stretch>
        </p:blipFill>
        <p:spPr>
          <a:xfrm>
            <a:off x="7787148" y="1750177"/>
            <a:ext cx="3136489" cy="3283973"/>
          </a:xfrm>
          <a:prstGeom prst="rect">
            <a:avLst/>
          </a:prstGeom>
        </p:spPr>
      </p:pic>
    </p:spTree>
    <p:extLst>
      <p:ext uri="{BB962C8B-B14F-4D97-AF65-F5344CB8AC3E}">
        <p14:creationId xmlns:p14="http://schemas.microsoft.com/office/powerpoint/2010/main" val="363035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4B29D88-0B2E-4C40-A428-6EAE41828B3D}" type="slidenum">
              <a:rPr lang="en-ID" smtClean="0"/>
              <a:pPr/>
              <a:t>6</a:t>
            </a:fld>
            <a:endParaRPr lang="en-ID"/>
          </a:p>
        </p:txBody>
      </p:sp>
      <p:sp>
        <p:nvSpPr>
          <p:cNvPr id="4" name="Rectangle 3">
            <a:extLst>
              <a:ext uri="{FF2B5EF4-FFF2-40B4-BE49-F238E27FC236}">
                <a16:creationId xmlns:a16="http://schemas.microsoft.com/office/drawing/2014/main" id="{FA28D59C-09A3-44E2-929B-51C4752CB0C4}"/>
              </a:ext>
            </a:extLst>
          </p:cNvPr>
          <p:cNvSpPr/>
          <p:nvPr/>
        </p:nvSpPr>
        <p:spPr>
          <a:xfrm>
            <a:off x="107950" y="298653"/>
            <a:ext cx="5118100" cy="133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4800" b="1" dirty="0" smtClean="0"/>
              <a:t>Steps for Analysis</a:t>
            </a:r>
            <a:endParaRPr lang="en-ID" sz="4800" b="1" dirty="0"/>
          </a:p>
        </p:txBody>
      </p:sp>
      <p:graphicFrame>
        <p:nvGraphicFramePr>
          <p:cNvPr id="7" name="Diagram 6"/>
          <p:cNvGraphicFramePr>
            <a:graphicFrameLocks noChangeAspect="1"/>
          </p:cNvGraphicFramePr>
          <p:nvPr>
            <p:extLst>
              <p:ext uri="{D42A27DB-BD31-4B8C-83A1-F6EECF244321}">
                <p14:modId xmlns:p14="http://schemas.microsoft.com/office/powerpoint/2010/main" val="775206483"/>
              </p:ext>
            </p:extLst>
          </p:nvPr>
        </p:nvGraphicFramePr>
        <p:xfrm>
          <a:off x="25713" y="1927122"/>
          <a:ext cx="11851656" cy="4100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00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4B29D88-0B2E-4C40-A428-6EAE41828B3D}" type="slidenum">
              <a:rPr lang="en-ID" smtClean="0"/>
              <a:pPr/>
              <a:t>7</a:t>
            </a:fld>
            <a:endParaRPr lang="en-ID"/>
          </a:p>
        </p:txBody>
      </p:sp>
      <p:sp>
        <p:nvSpPr>
          <p:cNvPr id="4" name="Rectangle 3">
            <a:extLst>
              <a:ext uri="{FF2B5EF4-FFF2-40B4-BE49-F238E27FC236}">
                <a16:creationId xmlns:a16="http://schemas.microsoft.com/office/drawing/2014/main" id="{FA28D59C-09A3-44E2-929B-51C4752CB0C4}"/>
              </a:ext>
            </a:extLst>
          </p:cNvPr>
          <p:cNvSpPr/>
          <p:nvPr/>
        </p:nvSpPr>
        <p:spPr>
          <a:xfrm>
            <a:off x="127819" y="303485"/>
            <a:ext cx="7733071" cy="133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ct val="0"/>
              </a:spcBef>
            </a:pPr>
            <a:r>
              <a:rPr lang="en-ID" sz="4800" b="1" dirty="0" smtClean="0">
                <a:solidFill>
                  <a:schemeClr val="bg1"/>
                </a:solidFill>
                <a:ea typeface="Segoe UI Black" panose="020B0A02040204020203" pitchFamily="34" charset="0"/>
              </a:rPr>
              <a:t>Visualizing features with ‘Select’ values</a:t>
            </a:r>
            <a:endParaRPr lang="en-ID" sz="4800" b="1" dirty="0">
              <a:solidFill>
                <a:schemeClr val="bg1"/>
              </a:solidFill>
              <a:ea typeface="Segoe UI Black" panose="020B0A02040204020203" pitchFamily="34" charset="0"/>
            </a:endParaRPr>
          </a:p>
        </p:txBody>
      </p:sp>
      <p:sp>
        <p:nvSpPr>
          <p:cNvPr id="6" name="TextBox 5"/>
          <p:cNvSpPr txBox="1"/>
          <p:nvPr/>
        </p:nvSpPr>
        <p:spPr>
          <a:xfrm>
            <a:off x="127819" y="1814733"/>
            <a:ext cx="11454581" cy="923330"/>
          </a:xfrm>
          <a:prstGeom prst="rect">
            <a:avLst/>
          </a:prstGeom>
          <a:noFill/>
        </p:spPr>
        <p:txBody>
          <a:bodyPr wrap="square" rtlCol="0">
            <a:spAutoFit/>
          </a:bodyPr>
          <a:lstStyle/>
          <a:p>
            <a:r>
              <a:rPr lang="en-US" dirty="0"/>
              <a:t>Some columns contain a level labeled 'Select,' indicating that the student did not choose a specific option for that particular column, resulting in the display of 'Select.' These instances are essentially equivalent to missing values. Therefore, it is imperative to determine the value counts of the 'Select' level in all the columns where it is present.</a:t>
            </a:r>
            <a:endParaRPr lang="en-ID" sz="1600" dirty="0">
              <a:solidFill>
                <a:schemeClr val="tx1">
                  <a:lumMod val="75000"/>
                  <a:lumOff val="25000"/>
                </a:schemeClr>
              </a:solidFill>
            </a:endParaRPr>
          </a:p>
        </p:txBody>
      </p:sp>
      <p:sp>
        <p:nvSpPr>
          <p:cNvPr id="7" name="TextBox 6"/>
          <p:cNvSpPr txBox="1"/>
          <p:nvPr/>
        </p:nvSpPr>
        <p:spPr>
          <a:xfrm>
            <a:off x="226142" y="3161209"/>
            <a:ext cx="520126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following three columns now have the level </a:t>
            </a:r>
            <a:r>
              <a:rPr lang="en-US" dirty="0" smtClean="0"/>
              <a:t>'Select‘ – Lead profile, How did you hear about X education, Specialization.</a:t>
            </a:r>
          </a:p>
          <a:p>
            <a:pPr marL="285750" indent="-285750">
              <a:buFont typeface="Arial" panose="020B0604020202020204" pitchFamily="34" charset="0"/>
              <a:buChar char="•"/>
            </a:pPr>
            <a:r>
              <a:rPr lang="en-US" dirty="0" smtClean="0"/>
              <a:t>Observing </a:t>
            </a:r>
            <a:r>
              <a:rPr lang="en-US" dirty="0"/>
              <a:t>that the "</a:t>
            </a:r>
            <a:r>
              <a:rPr lang="en-US" b="1" dirty="0"/>
              <a:t>Lead Profile</a:t>
            </a:r>
            <a:r>
              <a:rPr lang="en-US" dirty="0"/>
              <a:t>" and "</a:t>
            </a:r>
            <a:r>
              <a:rPr lang="en-US" b="1" dirty="0"/>
              <a:t>How did you hear about X Education</a:t>
            </a:r>
            <a:r>
              <a:rPr lang="en-US" dirty="0"/>
              <a:t>" columns contain numerous rows with the value 'Select,' which </a:t>
            </a:r>
            <a:r>
              <a:rPr lang="en-US" b="1" dirty="0"/>
              <a:t>adds no value </a:t>
            </a:r>
            <a:r>
              <a:rPr lang="en-US" dirty="0"/>
              <a:t>to the analysis, it is recommended to drop these columns.</a:t>
            </a:r>
            <a:endParaRPr lang="en-IN" dirty="0"/>
          </a:p>
        </p:txBody>
      </p:sp>
      <p:sp>
        <p:nvSpPr>
          <p:cNvPr id="8" name="AutoShape 2" descr="data:image/png;base64,iVBORw0KGgoAAAANSUhEUgAABcsAAAPXCAYAAAD0UBMMAAAAOXRFWHRTb2Z0d2FyZQBNYXRwbG90bGliIHZlcnNpb24zLjcuMSwgaHR0cHM6Ly9tYXRwbG90bGliLm9yZy/bCgiHAAAACXBIWXMAAA9hAAAPYQGoP6dpAAEAAElEQVR4nOzdeVzN2f8H8NdtI9qU7Fs1ShpLtqQUaiZi7GaYQWgwiGEwxVjHDNkN2Upkl2WsZRlr9jX7riJpQbTott/fH37dr+tWku791L2v5+Mxj9E5537u+3O71fm87/m8j0gikUhARERERERERERERKTGNIQOgIiIiIiIiIiIiIhIaEyWExEREREREREREZHaY7KciIiIiIiIiIiIiNQek+VEREREREREREREpPaYLCciIiIiIiIiIiIitcdkORERERERERERERGpPSbLiYiIiIiIiIiIiEjtMVlORERERERERERERGqPyXIiIiIiIiIiIiIiUntMlhMRERVgwIABsLKy+qJj/Pvvv7CyssK///4r096hQwd06NDhi45dUpYtWwYrKytcvHhR6FCIiIiIiIiIBKMldABEpJpu376NLVu24MqVK0hISEBubi6qVKkCW1tbdO/eHQ4ODkKHWKDnz5/DxcUFPXr0gK+vr9DhlHlv3rxBYGAgTpw4gefPnwMAjI2NUadOHbRs2RJ9+/ZF5cqVBY5StV28eBEDBw6El5cXRo8eLXQ4RERERERERKUSk+VEVKJyc3Mxd+5cBAUFQUtLC61bt0aHDh2gpaWF6OhonDp1Cvv27cOYMWMwatQoocMlBYuLi0Pfvn0RGxsLa2tr9OzZEwYGBkhISEB4eDiWLVuGZs2aldpk+dy5cyEWixVy7KCgIIUctzh++uknuLu7o0aNGkKHQkRERERERCQYJsuJqEQtWbIEQUFBsLa2xtKlS1GnTh2Z/vT0dGzatAlv374VJkBSqqVLlyI2NrbAD0cePHgAAwMDASIrGkUmjz/+2RCSsbExjI2NhQ6DiIiIiIiISFAiiUQiEToIIlINT58+RadOnaCvr4+QkJBCVwtnZmZCR0dH+nViYiJWrlyJY8eOISEhAfr6+mjVqhVGjRoFS0tLmccOGDAAly5dwoMHD+SO6+Pjg927d+PYsWOoVasWgPc1oydNmoQ5c+agSpUq8PPzw71791C+fHm0a9cOPj4+qFSpkszY/GzYsAF2dnaFnlNwcDBOnjyJx48f4/Xr19DX10fz5s0xcuRINGzYMN/HHT16FFu2bMGdO3eQlpYGU1NTNG/eHEOHDpWee955HT16FP/99x927tyJZ8+eoUuXLtJSMQ8fPsTy5ctx6dIlpKSkoEqVKnBxccHIkSOl55cnKioKq1evxsWLF5GQkIAKFSqgWrVqsLOzw+TJkyESiQAACQkJ8Pf3R1hYGOLi4qCjowNTU1O0bNkSEydOhL6+foGvBwC4u7vjyZMnuHz5cpGT4lZWVmjVqhXmz5+PefPm4ezZs0hPT4e1tTXGjBmDNm3a5Pvab968Gfv27UNkZCREIhGsra3h6ekJFxeXfMdv2bIF+/fvR0REBACgevXqaNu2LUaOHAlDQ0MA+b/XUlJSsHXrVoSFhSEqKgpv376FkZER2rRpAy8vL7kk+Ifvv549e0rb8+qVHz9+HMD/yv8U5sP34M6dO3Hs2DE8ePAAL1++hK6uLho1aoShQ4eidevW0scsW7YMfn5++R4v7+ckb0x+7/Hjx49j3bp1uHv3LrKyslCvXj306NEDAwYMgJbW/z5z/7B80YgRIzBv3jxcunQJWVlZaNq0KXx8fNCgQYNCz4+IiIiIiIhISFxZTkQl5t9//0VOTk6RalB/nCj/4Ycf8OzZM7Rq1QqdO3fG8+fPcfjwYZw6dQpr1qxBixYtvji+48eP4+TJk+jQoQNsbW1x+fJl7NmzB8+ePcPWrVsBANbW1hg4cCA2bNiABg0awNXVVfr4mjVrFnr8pKQkzJ49Gy1atICzszMMDAwQHR2N48ePIywsDJs2bULjxo1lHuPr64t169bByMgILi4uMDExQWxsLM6fPw8bGxu5DwpmzZqFGzduwNnZGe3bt4eJiQkA4MqVK/j555+RlZUFNzc31KxZE9evX8eGDRtw8uRJBAcHS1cOx8fHo0+fPhCLxXB2doa7uzvEYjGioqKwdetWeHt7Q0tLC2KxGP369UNMTAwcHBzg6uqKrKwsPH/+HPv27YOnp+cnk+VGRkYA3ifnPz73T72W/fr1Q6VKldCnTx8kJibi4MGD+Pnnn7F06VKZ70tmZiY8PT1x6dIlWFtbo3fv3sjKysKpU6cwcuRITJ06Ff3795eOT09Px+DBg3Ht2jXUq1cPvXr1gra2Np4+fYrg4GB0795dmizPz5MnT7B06VLY2dnhm2++ga6uLiIiInDgwAGcOnUK//777yffK/kxMDCAl5eXXHtOTg6CgoIgFouhq6srbf/zzz/RoEED2Nvbw9jYGPHx8Th69CgGDx6MZcuWSV+jVq1aoUePHti9ezdatWqFVq1ayTxnYdatWwdfX18YGRmhS5cuqFChAo4fPw5fX19cuXIFfn5+0g9W8sTExOD7779H/fr10atXLzx79gzHjh3DwIEDERoaWmpL7hARERERERFBQkRUQvr37y+xtLSUnDt37rMe5+PjI7G0tJQsXLhQpv3kyZMSS0tLyTfffCPJycmRe578eHt7SywtLSXR0dHStl27dkksLS0lDRs2lFy5ckXanp2dLT1WeHi4tD06OlpiaWkp8fb2/qzzyMjIkMTFxcm1P3z4UNK0aVPJoEGDZNqPHz8usbS0lHTp0kWSmJgo05eVlSV5+fKl3Hk5OTlJYmJiZMbm5ORIXF1dJZaWlpKwsDCZvrlz50osLS0lkyZNkrZt2LBBYmlpKQkKCpKL9c2bN9J/Hzt2TGJpaSn5+++/5calpqZKMjIy8nkVZOU9l729veSff/6RXLhwQZKSklLoYywtLSWWlpaS3377TZKbmyttv3fvnsTGxkbSunVriVgslrYvWrRIYmlpKVmyZInM+JSUFEnPnj0lNjY2Mt8XX19fiaWlpWTixImS7OxsmedOTk6WpKamSr/O772WnJws8zrlOX/+vKRBgwaSP/74Q6Y97/23a9cumfb27dtL2rdvX+hrIZFIJNOnT5dYWlpKZs2aJdP+7NkzubHx8fESR0dHybfffivTfuHCBYmlpaVk6dKl+T7H0qVLJZaWlpILFy5I254+fSpp2LChxN7eXvLixQtpe0ZGhqRfv34SS0tLye7du6XteT83lpaWktWrV8scf/Hixfm2ExEREREREZUmGkIn64lIdbx69QoAULVq1SI/JjMzEyEhITAyMsKIESNk+pydneHg4ICnT5/i2rVrXxxfly5d0Lx5c+nXmpqa6NGjBwDg1q1bX3x8HR2dfM+9fv36sLOzw+XLl5GVlSVt37JlCwDgjz/+kCuToqWlle8KXE9PT7k62teuXcOzZ8/g5OSEtm3byvSNGjUKRkZGOHDgADIzM2X6ypcvL3f8vJXgnxpXsWJFmbsDCtK/f394enoiOTkZy5cvx8CBA9GiRQt07twZCxYsQEJCQr6P09TUxG+//SazarlBgwbo1q0bEhMTcerUKQDvN5TdunUr6tSpgzFjxsiM19PTw6hRo5CVlYX//vsPAJCdnY3g4GDo6+vjjz/+gKampszz6uvro2LFioWek76+fr6vU+vWrfHVV1/h3Llzn3xdiiooKAhbt26Fs7OzXHmg2rVry42vUqUK3NzcEBUVhZiYmC967v379yM7OxuDBw9G9erVpe06OjqYMGECAGD37t1yj6tVqxZ+/vlnmbbevXsDKJmfMyIiIiIiIiJFYRkWIhJUREQEMjIyYGdnJ1NiIo+dnR3Onj2Le/fufXEpFhsbG7m2atWqAQCSk5O/6Nh57t27hzVr1uDq1at49eqVTHIcAN68eYMqVaoAAG7evAkdHR2Zshifkl8pk7t37wJAvsepWLEivv76a5w5cwaRkZGwsrJC+/btsWjRIvz55584f/482rZti1atWsklX1u2bAlTU1P4+/vj/v37aNeuHVq1agULCwu50hsFEYlE+P333/Hzzz8jLCwM169fx+3bt3Hnzh08fvwYwcHBWLNmDZo0aSLzuOrVq+dbyqRFixbYuXMn7t69Czc3N0RGRiIpKUlai/5jiYmJACCtSx4REYF3796hTZs2hZZa+ZSLFy9i/fr1uHnzJt68eYPs7Gxpn7a2drGP+6Hjx49j7ty5sLKywqJFi+QS+9HR0Vi9ejUuXLiA+Ph4uQ9DEhISilUOJs+9e/cAIN86/ba2tihXrhzu378v12dtbQ0NDdnP4kv654yIiIiIiIhIEZgsJ6ISU7lyZURERCA+Ph7m5uZFekxqaqr0sfkxNTWVGfcl9PT05NryEpC5ublffPxr167Bw8MDAODg4IB69eqhQoUKEIlEOHr0KO7fvy+T0ExNTUXVqlXlEouFyatR/qHPfQ1r1aqF4OBg+Pn54dSpUzh48CAAwNzcHGPGjEGnTp0AvF9BvX37dixduhQnTpyQruauXr06hg4dip9++qnIcRsbG6N79+7o3r07AODly5eYNWsWDh8+jKlTp2Lfvn0y4ws6l7zzzzuXt2/fAgAePXqER48eFfj8YrEYwPvNOYHPu/vhYwcPHsS4ceNQoUIFODo6ombNmtDV1YVIJMLu3bu/eEU38D5RPX78eJiYmGDVqlVy792nT5+iT58+SE1NhZ2dHdq3bw89PT1oaGjg0qVLuHTpklzy/HPlvcb5vedEIhEqV66M+Ph4ub78fs7yNgItiZ8zIiIiIiIiIkVhspyISkyzZs1w6dIlXLhwAfb29kV6TF5iLa+Ey8fy2j9MwOWtas7OzpYm4fLkJUOFsGrVKmRmZmLz5s1yq+CvX78uN15fXx8vX75Ebm5ukRPm+a3o/tRr+PLlS5lxAGBpaYmlS5ciKysLd+7cQVhYGDZu3Ihx48ahSpUq0nI1NWrUgK+vL3Jzc/HgwQOcOXMGGzduxJ9//glDQ0N06dKlSHF/zNTUFPPmzcOJEyfw4MEDvHnzRqYUTUHn8vr1a5lzyfu/m5sbli5d+snnzdvQMr8kb1H5+fmhXLly+Pfff1GvXj2ZvpCQkGIfN098fDyGDx+O3NxcrFixQq7sDvC+PEtSUhLmzZuHbt26yfRNmzYNly5d+uI48l7b169fy61Ql0gkePXqVb6JcSIiIiIiIqKyijXLiajE9OzZE5qamggODpaWvyhI3qpXc3NzlCtXDrdu3ZKu/v3QxYsXAbwv7ZAnr3zGxwnP3NzcfMtCfK681eY5OTmf9bhnz57ByMhILlEuFoulpVI+1LhxY2RmZn5xYrNhw4YAkO9x0tLScPv2bZQvXx5mZmZy/dra2mjatCnGjBmDP/74AxKJBCdPnpQbp6GhAWtrawwdOhSLFi0C8L5MyJfQ0dGR+7AjT2xsbL4rtK9cuQLgf+dsYWEBPT093L59W67kTX7MzMygp6eHW7duISkpqVhxP3v2DBYWFnKJ8oSEBDx//rxYx8yTlpaGESNGICEhAXPnzs237E5eDADg4uIi0y6RSBAeHi43vjjv6byfubyfwQ/duHEDGRkZaNCgQZGPR0RERERERFTaMVlORCWmbt26+Pnnn/HmzRv8/PPPiI6OlhuTkZGBdevWYdmyZQDeJ0w7d+6MN2/eYPXq1TJjw8LCcObMGdStWxfNmjWTtjdq1AiA/OaC69at++JkJfB+9bFIJEJcXNxnPa5mzZpISkqSKQeSk5ODuXPn5vvhQV4Zk7///ltaTiRPdnZ2gaurP9asWTPUqVMHYWFhcptLrly5Em/fvkXnzp2lG3Levn0737I2eau2y5UrB+B9aZP8YshryxtXmLVr1+LJkyf59m3atAlpaWkwNzeX2+A0JycHixYtgkQikbbdv38fe/fuhbGxMZydnQG8L+/Rr18/xMTEYO7cufkmzB8+fCg9Ny0tLfzwww9ISUnB33//LZc8TklJwbt37wo9pxo1auDp06cyr01GRgZmzJhRpIR9QXJzczFhwgTcuXMH48aNQ8eOHQscm7fS++rVqzLt/v7+ePjwodz4vA+YPuc9/d1330FLSwtBQUEyH0xlZmZiwYIFACDdIJeIiIiIiIhIFbAMCxGVqLFjxyIjIwNBQUHo1KkT7OzsYGlpCS0tLTx//hznzp3D27dvMXbsWOljJk6ciMuXL2PlypUIDw9HkyZNEBMTg0OHDkFXVxezZ8+WKVPSs2dPrFmzBsuWLcO9e/dQp04d3L59Gw8fPkSrVq2+eKV2xYoV0ahRI1y+fBkTJ05E3bp1oaGhgW7duhW6YWL//v1x5swZ/Pjjj+jUqRN0dHRw6dIlxMfH5xuXs7MzhgwZgrVr18LNzQ2urq4wMTFBfHw8zp8/jyFDhmDQoEGfjFdDQwNz5szBzz//jGHDhsHNzQ01a9ZEeHg4Ll26hDp16mDChAnS8Xv37kVwcDBatmyJ2rVrQ09PD48fP0ZYWBiMjIzQs2dPAMDZs2cxf/58NGvWDPXq1YORkRGio6Nx/PhxlCtXDj/++OMnY9u7dy/mzp0LS0tLNGnSBCYmJkhOTsaNGzdw584dlC9fHjNmzJB7nJWVFa5du4ZevXqhTZs2SExMxMGDB5GTk4NZs2ahfPny0rFjxozB3bt3sXHjRpw6dQotWrSQvo4PHz7E/fv3ERwcLK29/euvv+LGjRvYu3cvbty4gbZt20JHRwfPnz/H6dOnsWXLFpk7GT42YMAAzJo1C927d0fHjh2RnZ2Nc+fOQSKRoEGDBsW+u+HQoUM4duwYjI2NkZmZKf1A6UM9evRArVq10LdvX/z777/SGvNGRka4fv067t69i3bt2sndHWBubo4qVaogJCQEOjo6qFq1KkQiEQYMGAB9ff1848l73/j6+qJr167o1KkTdHV1ceLECURGRsLFxUWuBAwRERERERFRWcZkORGVKA0NDUyaNAldunTB1q1bceXKFVy5cgW5ubkwNTWFo6OjNAGax9jYGNu3b8eKFStw/PhxXL16FXp6enBxcYGXlxcsLS1lnqNy5crYsGEDfH19cfbsWVy4cAF2dnbYvn07Vq5cWSLnMW/ePMyZMwcnT55ESkoKJBIJmjdvXmiyvH379li6dClWr16Nffv2oXz58mjdujWWL1+O5cuX5/sYb29v2NraYtOmTTh8+DAyMjJgamqK1q1bw8HBocjxtmjRAsHBwVi+fDnOnj2L1NRUVKlSBQMHDsSIESNgbGwsHdulSxdkZGQgPDwcN2/eRGZmJqpVq4Z+/frB09NTWiO7bdu2iImJwZUrV3DkyBGkpaWhatWqcHd3x88//4yvvvrqk3HNmTMHx48fx8WLF3HmzBm8evUKmpqaqFGjBvr164dBgwbJlTMB3q+E9vf3x9y5c7Fjxw6IxWI0bNgQo0ePlntddHR0EBAQgJ07d2LPnj04cuQIMjMzUblyZVhYWKBv374y76Fy5cph3bp12LRpE/bt24cdO3ZAQ0MDNWrUQN++fQv9HgPv7wjQ0tLCpk2bsH37dhgYGMDZ2Rnjx4/Hr7/++snXpCDp6ekAgMTERPj5+eU7plWrVqhVqxYaNmyIwMBALFmyBEeOHIGmpiZsbW2xdetWHD9+XC5ZrqmpCT8/PyxYsAAHDhyQrp7v2rVrgclyABg8eDDq1KmDoKAg7Nu3D1lZWahXrx58fHwwYMCAfGvoExEREREREZVVIsmH97gTEREJzMrKCq1atcLGjRuFDoWIiIiIiIiI1AhrlhMRERERERERERGR2mOynIiIiIiIiIiIiIjUHpPlRERERERERERERKT2WLOciIiIiIiIiIiIiNQeV5YTERERERERERERkdrTEjoAVRMeHg6JRAJtbW2hQyEiIiKiUiArKwsikQi2trZCh6I2OCcnIiIiog8VdU7OZHkJk0gkYGUbIiIiIsrDuaHycU5ORERERB8q6tyQyfISlrd6pVGjRgJHQkRERESlwa1bt4QOQe1wTk5EREREHyrqnJw1y4mIiIiIiIiIiIhI7TFZTkRERERERERERERqj8lyIiIiIiIiIiIiIlJ7TJYTERERERERERERkdpjspyIiIiIiIiIiIiI1B6T5URERERERERERESk9pgsJyIiIiIiIiIiIiK1x2S5kuXmSoQOoUSp2vkQERERkfrhnFYx+LoSERFRWaMldADqRkNDhOVbzyImIUnoUL5YzSqGGNXPQegwiIiIiEhB3r17h06dOiE+Ph47d+5Eo0aNpH07duzAmjVr8OLFC5iZmWHcuHFo3769zONTUlIwZ84cHD16FFlZWWjbti2mTJmCKlWqyIy7du0a5s6di3v37sHExAT9+vXD0KFDIRKJlHKeqjRHLy14rUBERERlEZPlAohJSEJUzBuhwyAiIiIiKtSKFSuQk5Mj1x4SEoKpU6fil19+QevWrREaGgovLy9s3rwZTZs2lY4bO3YsHj9+jBkzZqBcuXJYsmQJhg4dil27dkFL6/2lyNOnT+Hp6QkHBweMHTsWDx48wIIFC6CpqQlPT09lnSrn6ERERETEZDkREREREcl78uQJtmzZAm9vb0yfPl2mb+nSpejcuTPGjh0LAGjdujUePnyI5cuXIyAgAAAQHh6OM2fOIDAwEI6OjgAAMzMzuLu748iRI3B3dwcABAYGolKlSli0aBF0dHRgb2+PxMRErFq1CgMGDICOjo7yTpqIiIiI1BprlhMRERERkZy//voLffv2hZmZmUx7dHQ0oqKi0KlTJ5l2d3d3nD9/HpmZmQCAsLAwGBgYwMHhf6U4zM3NYW1tjbCwMGlbWFgYXFxcZJLi7u7uSE5ORnh4uCJOjYiIiIgoX1xZTkREREREMg4dOoSHDx9i2bJluHPnjkxfREQEAMgl0S0sLJCVlYXo6GhYWFggIiICZmZmcnXHzc3NpcdIS0tDbGwszM3N5caIRCJERETAzs6uWOcgkUiQlpb2yXEikQi6urrFeg76NLFYDImEG30SERGRsCQSSZH2w2GynIiIiIiIpMRiMXx9fTFu3Djo6enJ9Sclvd8E08DAQKY97+u8/uTkZOjr68s93tDQELdv3wbwfgPQ/I6lo6MDXV1d6bGKIysrC/fu3fvkOF1dXTRs2LDYz0OFi4yMhFgsFjoMIiIioiKV92OynIiIiIiIpFauXAkTExP06tVL6FC+iLa2Nr766qtPjivKCiMqPjMzM64sJyIiIsE9fvy4SOOYLCciIiIiIgBATEwM1q5di+XLl0tXfeeVMklLS8O7d+9gaGgI4P2qcFNTU+ljk5OTAUDab2BggLi4OLnnSEpKko7JW3me91x5MjMzIRaLpeOKQyQSoUKFCsV+PJUMlrghIiKi0qCoCySYLCciIiIiIgDA8+fPkZWVhWHDhsn1DRw4EE2aNMHChQsBvK9d/mGt8YiICGhra6N27doA3tcdP3/+vFx9yMjISFhaWgIAKlSogOrVq0trmH84RiKRyNUyJyIiIiJSJA2hAyAiIiIiotLB2toaGzZskPlv0qRJAICZM2di+vTpqF27NurVq4dDhw7JPDY0NBT29vbSWpBOTk5ISkrC+fPnpWMiIyNx9+5dODk5SducnJxw7NgxZGVlyRzLwMAAtra2ijxdIiIiIiIZXFlOREREREQA3pdOsbOzy7fPxsYGNjY2AIDRo0djwoQJqFOnDuzs7BAaGoqbN29i06ZN0vG2trZwdHTE5MmT4e3tjXLlymHx4sWwsrLCt99+Kx3n6emJ/fv3Y/z48ejXrx8ePnyIwMBAjBs3rkibMBERERERlRQmy4mIiIiI6LN06dIFYrEYAQEB8Pf3h5mZGfz8/ORWgi9ZsgRz5szBtGnTkJ2dDUdHR0yZMgVaWv+7DKlbty4CAwPh6+uLYcOGwdjYGGPGjMGQIUOUfVpEREREpOaYLCciIiIiogLZ2dnhwYMHcu19+vRBnz59Cn2svr4+Zs+ejdmzZxc6rlmzZti+ffsXxUlERERE9KVYs5yIiIiIiIiIiIiI1B6T5URERERERERERESk9pgsJyIiIiIiIiIiIiK1x2Q5EREREREREREREak9JsuJiIiIiIiIiIiISO0xWU5EREREREREREREao/JciIiIiIiIiIiIiJSe0yWExEREREREREREZHaY7KciIiIiIiIiIiIiNQek+VEREREREREREREpPaYLCciIiIiIiIiIiIitcdkORERERERERERERGpPSbLiYiIiIiIiIiIiEjtMVlORERERERERERERGqPyXIiIiIiIiIiIiIiUntMlhMRERERERERERGR2iu1yfJ3797ByckJVlZWuHXrlkzfjh074ObmhkaNGqFr1644ceKE3ONTUlIwefJktGrVCra2thgzZgwSEhLkxl27dg0//PADGjdujPbt28Pf3x8SiURh50VEREREREREREREpU+pTZavWLECOTk5cu0hISGYOnUqOnXqhICAADRt2hReXl64fv26zLixY8fi7NmzmDFjBhYsWIDIyEgMHToU2dnZ0jFPnz6Fp6cnTE1NsXr1anh4eGDp0qVYu3atok+PiIiIiIiIiIiIiEoRLaEDyM+TJ0+wZcsWeHt7Y/r06TJ9S5cuRefOnTF27FgAQOvWrfHw4UMsX74cAQEBAIDw8HCcOXMGgYGBcHR0BACYmZnB3d0dR44cgbu7OwAgMDAQlSpVwqJFi6CjowN7e3skJiZi1apVGDBgAHR0dJR30kREREREREREREQkmFK5svyvv/5C3759YWZmJtMeHR2NqKgodOrUSabd3d0d58+fR2ZmJgAgLCwMBgYGcHBwkI4xNzeHtbU1wsLCpG1hYWFwcXGRSYq7u7sjOTkZ4eHhijg1IiIiIiIiIiIiIiqFSt3K8kOHDuHhw4dYtmwZ7ty5I9MXEREBAHJJdAsLC2RlZSE6OhoWFhaIiIiAmZkZRCKRzDhzc3PpMdLS0hAbGwtzc3O5MSKRCBEREbCzsyvWOUgkEqSlpcm1i0Qi6OrqFuuYpZlYLGaddyIiIqICSCQSuXkpERERERGVPqUqWS4Wi+Hr64tx48ZBT09Prj8pKQkAYGBgINOe93Vef3JyMvT19eUeb2hoiNu3bwN4vwFofsfS0dGBrq6u9FjFkZWVhXv37sm16+rqomHDhsU+bmkVGRkJsVgsdBhEREREpRbL+xERERERlX6lKlm+cuVKmJiYoFevXkKH8kW0tbXx1VdfybWr6ooiMzMzriwnIiIiKsDjx4+FDoGIiIiIiIqg1CTLY2JisHbtWixfvly66juvlElaWhrevXsHQ0NDAO9XhZuamkofm5ycDADSfgMDA8TFxck9R1JSknRM3srzvOfKk5mZCbFYLB1XHCKRCBUqVCj248saVSwtQ0RERFRSVHXBBBERERGRqik1yfLnz58jKysLw4YNk+sbOHAgmjRpgoULFwJ4X7v8w1rjERER0NbWRu3atQG8rzt+/vx5ufqQkZGRsLS0BABUqFAB1atXl9Yw/3CMRCKRq2VORERERERERERERKpLQ+gA8lhbW2PDhg0y/02aNAkAMHPmTEyfPh21a9dGvXr1cOjQIZnHhoaGwt7eXloL0snJCUlJSTh//rx0TGRkJO7evQsnJydpm5OTE44dO4asrCyZYxkYGMDW1laRp0tEREREREREREREpUipWVluYGAAOzu7fPtsbGxgY2MDABg9ejQmTJiAOnXqwM7ODqGhobh58yY2bdokHW9rawtHR0dMnjwZ3t7eKFeuHBYvXgwrKyt8++230nGenp7Yv38/xo8fj379+uHhw4cIDAzEuHHjuAkTERERERERERERkRopNcnyourSpQvEYjECAgLg7+8PMzMz+Pn5ya0EX7JkCebMmYNp06YhOzsbjo6OmDJlCrS0/nfKdevWRWBgIHx9fTFs2DAYGxtjzJgxGDJkiLJPi4iIiIiIiIiIiIgEVKqT5XZ2dnjw4IFce58+fdCnT59CH6uvr4/Zs2dj9uzZhY5r1qwZtm/f/kVxEhERERGpilOnTiEgIACPHz9GamoqqlatCldXV3h5eUFfX1867vjx41iyZAkiIyNRo0YNDBs2DL169ZI5VmZmJhYvXox9+/bh3bt3sLW1xdSpU+X2B3ry5An++usvhIeHo2LFiujWrRvGjh3Luz2JiIiISKlKdbKciIiIiIiU6+3bt2jcuDEGDBgAIyMjPHr0CMuWLcOjR4+wdu1aAMCVK1fg5eWF3r17Y/Lkybhw4QL++OMPVKxYER07dpQe66+//kJoaCh8fHxQtWpVrFq1CoMGDUJISIg08Z6UlAQPDw/Uq1cPy5YtQ3x8PHx9fZGeno5p06YJ8hoQERERkXpispyIiIiIiKS6desm87WdnR10dHQwdepUxMfHo2rVqli5ciUaN26MP//8EwDQunVrREdHY+nSpdJkeVxcHHbu3Inp06ejd+/eAIBGjRqhffv22LZtG4YOHQoA2LZtG969ewc/Pz8YGRkBAHJycjBz5kwMHz4cVatWVdKZExEREZG60xA6ACIiIiIiKt3ykthZWVnIzMzExYsXZVaQA4C7uzuePHmC58+fAwDOnDmD3NxcmXFGRkZwcHBAWFiYtC0sLAz29vbS5wCATp06ITc3F2fPnlXcSRERERERfYQry4mIiIiISE5OTg6ys7Px+PFjLF++HB06dECtWrXw+PFjZGVlydUdt7CwAABERESgVq1aiIiIgImJCQwNDeXG7dy5U/p1RESEXK1zAwMDmJqaIiIiotjxSyQSpKWlfXKcSCSCrq5usZ+HCicWiyGRSIQOg4iIiNScRCKBSCT65Dgmy4mIiIiISE779u0RHx8PAGjbti0WLlwI4H2NceB9QvtDeV/n9ScnJ8tsCPrhuLwxeeM+PhYAGBoayoz7XFlZWbh3794nx+nq6qJhw4bFfh4qXGRkJMRisdBhEBERERVp83gmy4mIiIiISI6/vz/EYjEeP36MlStX4pdffsG6deuEDqvItLW18dVXX31yXFFWGFHxmZmZcWU5ERERCe7x48dFGsdkORERERERyWnQoAEAwNbWFo0aNUK3bt3w33//SRPQKSkpMuOTk5MBQFp2xcDAAKmpqXLHTU5OlinNYmBgIHcs4P0K9Y9LuHwOkUiEChUqFPvxVDJY4oaIiIhKg6IukOAGn0REREREVCgrKytoa2vj2bNnqFOnDrS1teXqied9nVfL3NzcHK9evZIrpRIRESFT79zc3FzuWCkpKXj58qVcXXQiIiIiIkVispyIiIiIiAp148YNZGVloVatWtDR0YGdnR0OHz4sMyY0NBQWFhaoVasWAMDR0REaGho4cuSIdExSUhLOnDkDJycnaZuTkxPOnTsnXZkOAIcOHYKGhgYcHBwUfGZERERERP/DMixERERERCTl5eWFr7/+GlZWVihfvjzu37+PwMBAWFlZwdXVFQAwYsQIDBw4EDNmzECnTp1w8eJFHDhwAIsXL5Yep1q1aujduzfmzZsHDQ0NVK1aFatXr4a+vj769u0rHde3b19s3LgRo0aNwvDhwxEfH4958+ahb9++qFq1qtLPn4iIiIjUF5PlREREREQk1bhxY4SGhsLf3x8SiQQ1a9ZEnz594OnpCR0dHQBAixYtsGzZMixZsgQ7d+5EjRo18Ndff6FTp04yx5oyZQoqVqyIhQsX4t27d2jWrBnWrVsHfX196RhDQ0OsX78es2bNwqhRo1CxYkX07t0b48aNU+p5ExERERExWU5ERERERFLDhg3DsGHDPjnOxcUFLi4uhY7R0dGBt7c3vL29Cx1nYWGBoKCgzwmTiIiIiKjEsWY5EREREREREREREak9JsuJiIiIiIiIiIiISO0xWU5EREREREREREREao/JciIiIiIiIiIiIiJSe0yWExEREREREREREZHaY7KciIiIiIiIiIiIiNResZPle/bswfPnzwvsf/78Ofbs2VPcwxMRERER0SdwTk5EREREVHKKnSyfNGkSwsPDC+y/efMmJk2aVNzDExERERHRJ3BOTkRERERUcoqdLJdIJIX2p6WlQVNTs7iHJyIiIiKiT+CcnIiIiIio5Gh9zuD79+/j/v370q+vXLmCnJwcuXHJycnYtm0bzMzMvjxCIiIiIiKS4pyciIiIiEgxPitZfvToUfj5+QEARCIRgoODERwcnO9YAwMDzJ0798sjJCIiIiIiKc7JiYiIiIgU47OS5d9//z3atWsHiUSCPn36YMyYMXBycpIZIxKJoKurizp16kBL67MOT0REREREn8A5ORERERGRYnzWzLlKlSqoUqUKAGDDhg2wsLCAiYmJQgIjIiIiIiJ5nJMTERERESlGsZeZtGrVqiTjICIiIiKiz8Q5ORERERFRyfmiezJPnz6NnTt3Ijo6GsnJyZBIJDL9IpEIR48e/aIAiYiIiIioYJyTExERERGVjGIny9esWYOFCxfCxMQEjRs3hpWVVUnGRUREREREn8A5ORERERFRySl2snzDhg1o3bo1/P39oa2tXZIxERERERFREXBOTkRERERUcjSK+8Dk5GS4ublxUk5EREREJBDOyYmIiIiISk6xk+WNGjVCZGRkScZCRERERESfgXNyIiIiIqKSU+xk+YwZM/Dff/9h//79JRkPEREREREVEefkREREREQlp9g1y8eOHYvs7Gz8/vvvmDFjBqpVqwYNDdncu0gkwr59+744SCIiIiIiksc5ORERERFRySl2stzIyAhGRkaoW7duScZDRERERERFxDk5EREREVHJKXayfOPGjSUZBxERERERfSbOyYmIiIiISk6xa5YTEREREREREREREamKYq8sv3z5cpHGtWzZsrhPQUREREREheCcnIiIiIio5BQ7WT5gwACIRKJPjrt3715xn4KIiIiIiArBOTkRERERUckpdrJ8w4YNcm05OTmIiYnB9u3bkZubi/Hjx39RcEREREREVDDOyYmIiIiISk6xk+WtWrUqsK9nz5748ccfcenSJdjb2xf3KYiIiIiIqBCckxMRERERlRyFbPCpoaGBzp07Y8eOHYo4PBERERERfQLn5EREREREn0chyXIASEpKQkpKiqIOT0REREREn1CcOfnBgwcxYsQIODk5oWnTpujWrRt27twJiUQiM27Hjh1wc3NDo0aN0LVrV5w4cULuWCkpKZg8eTJatWoFW1tbjBkzBgkJCXLjrl27hh9++AGNGzdG+/bt4e/vL/d8RERERESKVuwyLC9evMi3PTk5GVeuXEFgYCBatGhR7MCIiIiIiKhwipiTBwUFoWbNmvDx8UGlSpVw7tw5TJ06FXFxcfDy8gIAhISEYOrUqfjll1/QunVrhIaGwsvLC5s3b0bTpk2lxxo7diweP36MGTNmoFy5cliyZAmGDh2KXbt2QUvr/aXI06dP4enpCQcHB4wdOxYPHjzAggULoKmpCU9Pz+K9MERERERExVDsZHmHDh0gEony7ZNIJGjatClmzpxZ7MCIiIiIiKhwipiTr1y5EsbGxtKv7e3t8fbtW6xbtw4jR46EhoYGli5dis6dO2Ps2LEAgNatW+Phw4dYvnw5AgICAADh4eE4c+YMAgMD4ejoCAAwMzODu7s7jhw5And3dwBAYGAgKlWqhEWLFkFHRwf29vZITEzEqlWrMGDAAOjo6Hzuy0JEREREVCzFTpbPnj1bbmIuEolgYGCAOnXq4Kuvvvri4IiIiIiIqGCKmJN/mCjPY21tje3btyMtLQ1v3rxBVFQUJk6cKDPG3d0d8+bNQ2ZmJnR0dBAWFgYDAwM4ODhIx5ibm8Pa2hphYWHSZHlYWBi++eYbmaS4u7s7Vq9ejfDwcNjZ2X32ORARERERFUexk+U9e/YsyTiIiIiIiOgzKWtOfvXqVVStWhV6enq4evUqgPerxD9kYWGBrKwsREdHw8LCAhERETAzM5NL5pubmyMiIgIAkJaWhtjYWJibm8uNEYlEiIiIKHayXCKRIC0t7ZPjRCIRdHV1i/Uc9GlisZj154mIiEhwEomkwDsyP1TsZPmHHj9+jJiYGABAzZo1uaqciIiIiEjJFDUnv3LlCkJDQ+Ht7Q3g/aahAGBgYCAzLu/rvP7k5GTo6+vLHc/Q0BC3b98GAOnmox8fS0dHB7q6utJjFUdWVhbu3bv3yXG6urpo2LBhsZ+HChcZGQmxWCx0GERERERFKu/3Rcnyo0ePwtfXVzopz1OrVi34+PjAxcXlSw5PRERERESfoMg5eVxcHMaNGwc7OzsMHDjwS0NVKm1t7SJ9YFCUFUZUfGZmZlxZTkRERIJ7/PhxkcYVO1l+6tQpjBkzBjVq1MC4ceNgYWEBAHjy5Am2b9+O0aNHY9WqVXByciruUxARERERUSEUOSdPTk7G0KFDYWRkhGXLlkFDQwPA+5XhwPtV4aampjLjP+w3MDBAXFyc3HGTkpKkY/JWnuetMM+TmZkJsVgsHVccIpEIFSpUKPbjqWSwxA0RERGVBkVdIFHsZPmKFStgZWWFzZs3y0xCXVxc0L9/f/z4449Yvnw5k+VERERERAqiqDl5eno6hg8fjpSUFAQHB8uUU8mrLx4RESFTazwiIgLa2tqoXbu2dNz58+fl6kNGRkbC0tISAFChQgVUr15dWsP8wzESiUSuljkRERERkSJpFPeBDx48QPfu3fNdrVGhQgX06NEDDx48+KLgiIiIiIioYIqYk2dnZ2Ps2LGIiIjAmjVrULVqVZn+2rVro169ejh06JBMe2hoKOzt7aW1IJ2cnJCUlITz589Lx0RGRuLu3bsyyXsnJyccO3YMWVlZMscyMDCAra3tZ8VORERERPQlir2yvFy5coVuuJOUlIRy5coV9/BERERERPQJipiTz5w5EydOnICPjw9SU1Nx/fp1aV/Dhg2ho6OD0aNHY8KECahTpw7s7OwQGhqKmzdvYtOmTdKxtra2cHR0xOTJk+Ht7Y1y5cph8eLFsLKywrfffisd5+npif3792P8+PHo168fHj58iMDAQIwbN65ImzAREREREZWUYifL7ezssGHDBrRt21ZuxceNGzewceNGODg4fHGARERERESUP0XMyc+ePQsA8PX1les7duwYatWqhS5dukAsFiMgIAD+/v4wMzODn5+fXAxLlizBnDlzMG3aNGRnZ8PR0RFTpkyBltb/LkPq1q2LwMBA+Pr6YtiwYTA2NsaYMWMwZMiQz4qbiIiIiOhLiSTF3Jo8Ojoaffv2RWJiIho3bgwzMzMA72+tvHnzJkxMTLBt2zbUqlWrRAMu7W7dugUAaNSoUYFjJv8TiqiYN8oKSWHq1ayE2b+6Cx0GERERUalWlPlhcXFOnr/ivOaqMkcvLXitQERERKVJUeeHxa5ZXrt2bezbtw8DBgxAUlISQkNDERoaiqSkJAwcOBB79+5Vu0k5EREREZEycU5ORERERFRyil2GJTs7G+XKlcPkyZMxefJkuf7U1FRkZ2fL3GJJREREREQlh3NyIiIiIqKSU+yV5X/99Rf69u1bYH+/fv3yrXNYmIMHD2LEiBFwcnJC06ZN0a1bN+zcuRMfV4rZsWMH3Nzc0KhRI3Tt2hUnTpyQO1ZKSgomT56MVq1awdbWFmPGjEFCQoLcuGvXruGHH35A48aN0b59e/j7+8s9HxERERFRaaSIOTkRERERkboqdrL89OnTcHNzK7Dfzc0NYWFhn3XMoKAg6OrqwsfHBytXroSTkxOmTp2K5cuXS8eEhIRg6tSp6NSpEwICAtC0aVN4eXnh+vXrMscaO3Yszp49ixkzZmDBggWIjIzE0KFDkZ2dLR3z9OlTeHp6wtTUFKtXr4aHhweWLl2KtWvXflbcRERERERCUMScnIiIiIhIXRX7fsyEhARUrVq1wP4qVaogPj7+s465cuVKGBsbS7+2t7fH27dvsW7dOowcORIaGhpYunQpOnfujLFjxwIAWrdujYcPH2L58uUICAgAAISHh+PMmTMIDAyEo6MjAMDMzAzu7u44cuQI3N3fbzQTGBiISpUqYdGiRdDR0YG9vT0SExOxatUqDBgwADo6Op8VPxERERGRMiliTk5EREREpK6KvbLcyMgIkZGRBfY/efIEenp6n3XMDxPleaytrZGamoq0tDRER0cjKioKnTp1khnj7u6O8+fPIzMzEwAQFhYGAwMDODg4SMeYm5vD2tpaZmVNWFgYXFxcZJLi7u7uSE5ORnh4+GfFTkRERESkbIqYkxMRERERqatiryxv27Yttm3bhu+++w4NGzaU6btz5w62b9+Ojh07fnGAV69eRdWqVaGnp4erV68CeL9K/EMWFhbIyspCdHQ0LCwsEBERATMzM4hEIplx5ubmiIiIAACkpaUhNjYW5ubmcmNEIhEiIiJgZ2dXrJglEgnS0tLk2kUiEXR1dYt1zNJMLBazzjsRERFRASQSidy8tKQoa05ORERERKQOip0s//XXX3H69Gn06dMHHTp0wFdffQUAePToEU6cOAFjY2P8+uuvXxTclStXEBoaCm9vbwBAUlISAMDAwEBmXN7Xef3JycnQ19eXO56hoSFu374N4P0GoPkdS0dHB7q6utJjFUdWVhbu3bsn166rqyt3EaMKIiMjIRaLhQ6DiIiIqNRSVHk/ZczJiYiIiIjURbGT5VWrVsWuXbuwcOFCHDt2DP/99x8AQE9PD9999x3GjRtXaP3ET4mLi8O4ceNgZ2eHgQMHFvs4QtDW1pZeqHxIUSuKhGZmZsaV5UREREQFePz4scKOreg5OVFpJMnNhUij2BVFqQB8XYmIiL4gWQ683zBo7ty5kEgkSExMBPC+7viXJoWTk5MxdOhQGBkZYdmyZdD4/z/YhoaGAN6vCjc1NZUZ/2G/gYEB4uLi5I6blJQkHZO38jxvhXmezMxMiMVi6bjiEIlEqFChQrEfX9aoYmkZIiIiopKi6AUTipqTE5VWIg0NRB4IgPh1rNChqAxdk+ow6zJU6DCIiIgE90XJ8jwikQgmJiYlcSikp6dj+PDhSElJQXBwsEw5lbz64hERETK1xiMiIqCtrY3atWtLx50/f16uPmRkZCQsLS0BABUqVED16tWlNcw/HCORSORqmRMRERERlWYlOScnKu3Er2Mhjn8mdBhERESkYkrVPVbZ2dkYO3YsIiIisGbNGrlbRmvXro169erh0KFDMu2hoaGwt7eX1oJ0cnJCUlISzp8/Lx0TGRmJu3fvwsnJSdrm5OSEY8eOISsrS+ZYBgYGsLW1VcQpEhEREREREREREVEpVCIry0vKzJkzceLECfj4+CA1NRXXr1+X9jVs2BA6OjoYPXo0JkyYgDp16sDOzg6hoaG4efMmNm3aJB1ra2sLR0dHTJ48Gd7e3ihXrhwWL14MKysrfPvtt9Jxnp6e2L9/P8aPH49+/frh4cOHCAwMxLhx4xS2CRMRERERERERERERlT6lKll+9uxZAICvr69c37Fjx1CrVi106dIFYrEYAQEB8Pf3h5mZGfz8/ORWgi9ZsgRz5szBtGnTkJ2dDUdHR0yZMgVaWv875bp16yIwMBC+vr4YNmwYjI2NMWbMGAwZMkSxJ0pEREREREREREREpUqpSpYfP368SOP69OmDPn36FDpGX18fs2fPxuzZswsd16xZM2zfvr3IMRIRERERERERERGR6ilVNcuJiIiIiIiIiIiIiITAZDkRERERERERERERqT0my4mIiIiIiIiIiIhI7TFZTkRERERERERERERqj8lyIiIiIiIiIiIiIlJ7TJYTERERERERERERkdpjspyIiIiIiIiIiIiI1B6T5URERERERERERESk9pgsJyIiIiIiIiIiIiK1x2Q5EREREREREREREak9JsuJiIiIiIiIiIiISO0xWU5EREREREREREREao/JciIiIiIiIiIiIiJSe0yWExERERGR1NOnTzFt2jR069YNDRs2RJcuXfIdt2PHDri5uaFRo0bo2rUrTpw4ITcmJSUFkydPRqtWrWBra4sxY8YgISFBbty1a9fwww8/oHHjxmjfvj38/f0hkUhK/NyIiIiIiArDZDkREREREUk9evQIp06dQt26dWFhYZHvmJCQEEydOhWdOnVCQEAAmjZtCi8vL1y/fl1m3NixY3H27FnMmDEDCxYsQGRkJIYOHYrs7GzpmKdPn8LT0xOmpqZYvXo1PDw8sHTpUqxdu1aRp0lEREREJEdL6ACIiIiIiKj06NChA1xdXQEAPj4+uH37ttyYpUuXonPnzhg7diwAoHXr1nj48CGWL1+OgIAAAEB4eDjOnDmDwMBAODo6AgDMzMzg7u6OI0eOwN3dHQAQGBiISpUqYdGiRdDR0YG9vT0SExOxatUqDBgwADo6Oko4ayIiIiIiriwnIiIiIqIPaGgUfokQHR2NqKgodOrUSabd3d0d58+fR2ZmJgAgLCwMBgYGcHBwkI4xNzeHtbU1wsLCpG1hYWFwcXGRSYq7u7sjOTkZ4eHhJXFKRERERERFwpXlRERERERUZBEREQDerxL/kIWFBbKyshAdHQ0LCwtERETAzMwMIpFIZpy5ubn0GGlpaYiNjYW5ubncGJFIhIiICNjZ2RUrTolEgrS0tE+OE4lE0NXVLdZz0KeJxeISrT/P75dilfT3i4iIqLSQSCRy89L8MFlORERERERFlpSUBAAwMDCQac/7Oq8/OTkZ+vr6co83NDSUlnZJSUnJ91g6OjrQ1dWVHqs4srKycO/evU+O09XVRcOGDYv9PFS4yMhIiMXiEjsev1+KVdLfLyIiotKkKOX9mCwnIiIiIiKVo62tja+++uqT44qywoiKz8zMrMRXlpPilPT3i4iIqLR4/PhxkcYxWU5EREREREVmaGgI4P2qcFNTU2l7cnKyTL+BgQHi4uLkHp+UlCQdk7fyPG+FeZ7MzEyIxWLpuOIQiUSoUKFCsR9PJYMlU8oWfr+IiEhVFfUDd27wSURERERERZZXXzyv7nieiIgIaGtro3bt2tJxkZGRcqtUIyMjpceoUKECqlevLnesvMd9XMuciIiIiEiRmCwnIiIiIqIiq127NurVq4dDhw7JtIeGhsLe3l5aC9LJyQlJSUk4f/68dExkZCTu3r0LJycnaZuTkxOOHTuGrKwsmWMZGBjA1tZWwWdDRERERPQ/LMNCRERERERSYrEYp06dAgDExMQgNTVVmhhv1aoVjI2NMXr0aEyYMAF16tSBnZ0dQkNDcfPmTWzatEl6HFtbWzg6OmLy5Mnw9vZGuXLlsHjxYlhZWeHbb7+VjvP09MT+/fsxfvx49OvXDw8fPkRgYCDGjRtXpE2YiIiIiIhKCpPlREREREQk9fr1a/z6668ybXlfb9iwAXZ2dujSpQvEYjECAgLg7+8PMzMz+Pn5ya0EX7JkCebMmYNp06YhOzsbjo6OmDJlCrS0/ncZUrduXQQGBsLX1xfDhg2DsbExxowZgyFDhij+ZImIiIiIPsBkORERERERSdWqVQsPHjz45Lg+ffqgT58+hY7R19fH7NmzMXv27ELHNWvWDNu3b/+sOImIiIiIShprlhMRERERERERERGR2mOynIiIiIiIiIiIiIjUHpPlRERERERERERERKT2mCwnIiIiIiIiIiIiIrXHZDkRERERERERERERqT0my4mIiIiIiIiIiIhI7TFZTkRKJ8nNFTqEEqVq50NEREREREREpI60hA6AiNSPSEMD11euRuqLWKFD+WJ6Naqj6YjhQodBRERERERERERfiMlyIhJE6otYJD99KnQYREREREREREREAFiGhYiIiIiIiIiIiIiIyXIiIiIiIiIiIiIiIibLiYiIiIiIiIiIiEjtMVlORERERERERERERGqPyXIiIiIiIiIiIiIiUntMlhMRERERERGRQuTm5godgkri60pEpBhaQgdARERERERERKpJQ0MDq09twIukeKFDURk1DKtiuPNAocMgIlJJTJYTERERERERkcK8SIrH09fPhQ6DiIjok1iGhYiIiIiIiIiIiIjUHpPlRERERERERERERKT2mCwnIiIiIiIiIiIiIrXHZDkRERERERERERERqT0my4mIiIiIiIiIiIhI7TFZTkolyc0VOoQSpWrnQ0REREREREREpK60hA6A1ItIQwORBwIgfh0rdChfTNekOsy6DBU6DCIqoyS5Eog0REKHUWJU7XyIiIiIiIhI/TBZTkonfh0LcfwzocMgIhKUSEOEp//dRcabNKFD+WLlKlVA3W8aCh0GERERERFRqZWbmwsNDRb5KGkl/boyWU5ERCSQjDdpEL9KFToMIiIiIiIiUjANDQ2EBgciMaHsV1soLYyrVIf7D54lekwmy4mIiIiIiIiIiIgULDEhFgkvooUOgwrBtf9ESparYpuCqtr5EBERERERERGReuLKciIl09DQwOpTG/AiKV7oUL5YDcOqGO48UOgwiIiIiIiIiIiIvpjaJ8ufPHmCv/76C+Hh4ahYsSK6deuGsWPHQkdHR+jQSIW9SIrH09fPhQ6DBJSbK4GGhkjoMEqMqp0PEREpF+fkRERERFQaqHWyPCkpCR4eHqhXrx6WLVuG+Ph4+Pr6Ij09HdOmTRM6PCJSYRoaIuzdfhGvXqYIHcoXq2yqj27f2wkdBhERlVGckxMRERFRaaHWyfJt27bh3bt38PPzg5GREQAgJycHM2fOxPDhw1G1alVhAyQilfbqZQriX7wVOgzB5ObmQkNDNbbOUKVzISJSNs7JiYiIiKi0UOtkeVhYGOzt7aWTcgDo1KkTpk+fjrNnz6Jnz57CBUdEpOI0NDQQGhyIxIRYoUP5IsZVqsP9B0+hw6AySiLJhUikOh+0qNr5kHJwTk5EREREpYVIIpFIhA5CKPb29ujVqxcmTJgg0962bVt069ZNrr0orl27BolEAm1t7Xz7RSIRklPTkZObW6yYSxNNDQ0Y6JXH57yFRCIRstNSIMnNUWBkyiHS0IRWBf3POn/g/WuQkp6KbBV4DbQ0NKFfXq9Yr0Fmcgpyc7IVFJnyaGhqQcegeO+DtHcZyMlRgd8FmhqoULFcMV+DFOTmlO2fBQ1NTVSoWLz3QLY4CxIV+Hsg0tCAlq52sV4DVVOs90FWOiQSFXgfiDSgpf1584L3j1Ot90F+55+VlQWRSIRmzZoJEFHpJ8Sc/GOqNEcvLYpzrVBUqnRNUVoU99qmSMdWoeuf0qK412FFoWp/l0sTfr/KFkV9v1ThGrg0+Zzr8aLOydV6ZXlycjIMDAzk2g0NDZGUlFSsY+b9oirsF5aBXvliHbu0+txfzloV9BUUiTCK88dJv7yeAiIRTnFeAx0Dvg8qVCyngEiEU7zXQHXeB8U5fy3doiVxygpO1ov5PtBW73mBqsnv/EUikdq/LoURak7+MVWbo5cWinrvq9o1RWmhqO+Xql3/lBb821K28PtVtijq+6VK18ClSVG+X0Wdk6t1slwRbG1thQ6BiIiIiEitcU5ORERERMWh1kUlDQwMkJKSIteelJQEQ0NDASIiIiIiIlIvnJMTERERUWmh1slyc3NzREREyLSlpKTg5cuXMDc3FygqIiIiIiL1wTk5EREREZUWap0sd3Jywrlz55CcnCxtO3ToEDQ0NODg4CBgZERERERE6oFzciIiIiIqLUQSRWzvWkYkJSWhc+fOMDMzw/DhwxEfHw9fX1989913mDZtmtDhERERERGpPM7JiYiIiKi0UOtkOQA8efIEs2bNQnh4OCpWrIhu3bph3Lhx0NHRETo0IiIiIiK1wDk5EREREZUGap8sJyIiIiIiIiIiIiJS65rlREREREREREREREQAk+VEREREREREREREREyWExERERERERERERExWU5EREREREREREREao/JciIiIiIiIiIiIiJSe0yWExEREREREREREZHaY7KciIiIiIiIiIhKrRcvXiArKyvfvuzsbLx48ULJERGRqmKyXAXwj8b/vH79Gi9evJD7T9VlZGRg3bp1ePjwodChkEBSU1ORmJgo07Zv3z4sXrwYFy5cECgqIiIi+lKc6xMpz9WrV7Fjxw5EREQIHQp9xMXFBffu3cu37/79+3BxcVFyRFQQFxcX3L9/P9++hw8f8ntFpZ6W0AHQl3NxcUFwcDAaN24s13f//n306dOnwD8qquDNmzf466+/cOTIEWRnZ8v0SSQSiEQilT5/AChXrhyWLFkCGxsboUMRTEREBI4cOYK4uDhkZGTI9IlEIsyePVugyJRj4sSJqFKlCmbOnAkA8PPzg5+fHwwNDREQEIAFCxbA3d1d4CgVKyYmBqmpqbCysgIAZGZmIjAwEE+ePEGbNm3Qs2dPgSNUjF9++aXIY0UiEVauXKnAaKg02LNnD4KDgxEVFSX3+xAArl27JkBURFRc6j7XL+38/Pw+a7yXl5eCIqHPNX78eOjo6GDOnDkAgK1bt0rn0jo6Oli9ejXs7e2FDJE+IJFICuzLzMyEjo6OEqOhwsTExCAzMzPfvvT0dMTFxSk5IvoYryELx2S5ClD3PxpTpkzB5cuXMXz4cFhYWEBbW1vokARhbW2Nx48fo1WrVkKHonR79uzB5MmTUa5cOdSoUUPuPSASiQSKTHlu3bqF6dOnA3j/O2HLli0YPnw4xo0bhzlz5iAwMFDlk+VTp05FgwYN8PvvvwMA5s+fj61bt8LS0hKHDh2CWCzGTz/9JHCUJe/du3dCh0ClyN69ezF16lT06NED4eHh6NWrF3Jzc3H8+HEYGBigW7duQoeoMFlZWcjIyICenp5M+8uXL7F27Vo8efIEpqam6Nu3Lxo1aiRQlESfT93n+qXd+vXrZb7OyspCeno6gPcLWvI+tCxfvjx0dHSYLC9Frl69Kp03AoC/vz/69OkDHx8fzJgxA35+fkyWC+zJkyd48uSJ9OuLFy/KJVozMjIQEhKC2rVrKzs8+kBGRgbEYrH0b1Zqairevn0rN+bo0aOoUqWKABHSh3gNWTgmy8so/tH4n4sXL2LKlCno3r270KEIavLkyZg4cSKMjY3h7OwMXV1doUNSmpUrV8LNzQ2zZ89Wq/P+UFJSEipVqgQAuH37Nt68eYPevXsDADp06IAdO3YIGZ5S3Lt3D/379wfw/rb0PXv2YMKECRg0aBBWrVqFbdu2qWSyfOPGjUKHUCrY2toW+YMxkUiEq1evKjgiYaxbtw4jR47EsGHDsH37dvz444+wsbFBamoqPD09UbFiRaFDVBhfX1+cOXMGhw8flra9efMGPXr0wKtXr2BoaIjU1FTs378fwcHBsLa2FjBaosJxrl92XL58WfrvW7duYezYsRg5ciTc3Nygp6eH1NRUHDp0CCtXrsTixYsFjJQ+lpiYKE3aPXr0CLGxsRg4cCAqVqyIHj164NdffxU4Qjp48KD07g2RSISFCxfmO87AwEB6hwAJIyAgAMuXLwfw/nvl6elZ4Fh+aCg8XkMWjsnyMop/NP7HwMBAmiRUZx4eHsjKysK4ceMAvF+98mHiSJWTQwkJCZgxY4baJsoBoHLlynj8+DFatGiBU6dOoWbNmtKLZ7FYDC0t1f91/+7dO+jr6wMAbty4gdTUVOlq+ubNm2PVqlVChkcKNmTIELW4i+RTnj59imbNmkFTUxOamppITU0FAOjp6WHo0KGYPXs2Bg8eLHCUinHlyhW5lfPr1q3Dq1evMGvWLPTp0wevX7/GoEGDsHr1aixZskSYQImKgHP9smnWrFnw9PREr169pG16enro3bs3MjIy8Oeff2Lnzp0CRkgfMjIyQkxMDFq0aIHTp0/D1NQU9evXBwDk5OQgNzdX4AjJw8MDPXr0gEQigaurK/z8/OQ+7NbW1oapqSnngQJzdXVFzZo1IZFIMHnyZIwYMQJ16tSRGaOtrQ0LCwsuWKBST/WzJyqKfzT+x9PTExs3boSDg4NaJAQLos6JohYtWuDhw4dqfZtkx44dMX/+fJw7dw5hYWH4+eefpX13795F3bp1BYxOOapVq4br16+jZcuW+O+///DVV19JVwslJSWhfPnyAkeoHHfv3sWqVatw7do1vH37FkZGRmjevDmGDx+Ohg0bCh2ewowePVroEEoFPT09aY3IqlWr4vHjx7CzswPw/sL/zZs3QoanULGxsXJzoWPHjsHMzAx9+vQBAJiYmGDIkCFYtmyZECESFRnn+mXT/fv3UatWrXz7ateujUePHik5IiqMk5MTFixYgPv372P37t0yH7g+evSowO8lKY++vr50McyxY8dgamrK0lOlVIMGDdCgQQMA7z/kdXZ2hrGxscBRUVGp6zVkQdQ3s1jGffxHo0qVKmpVq/uvv/6S+frJkyf45ptv0LJlSxgYGMiNnzJlirJCE4y6JYo+rH/222+/YeLEiShXrhwcHBykPxsfMjIyUl5wAhg/fjwqVqyI27dvY8iQIRg2bJi0786dO+jUqZOA0SlH79698c8//+DQoUO4d+8eJk2aJO27ceMGLCwsBIxOOa5cuYLBgwfD1NQUnTt3homJCV6/fo3//vsPffv2xdq1a9GiRQuhwyQF+vrrr/HgwQO0bdsWHTp0wPLlyyGRSKClpQV/f380bdpU6BAVJisrS+ZDseTkZERERKBv374y42rXro3Xr18rOzyiz6Luc/2yqmbNmti2bRvatm0r8yFG3n4yNWrUEDA6+pi3tzdycnJw5swZODs7y1xP/ffff2jbtq2A0dHHatasCQCIj49HfHx8vpuYt2zZUtlhUT569OghdAj0GXgNKU8kKWzHGCoTzp8/jxcvXsjc7pfn33//RY0aNdC6dWsBIlOcDh06FHmsSCTCsWPHFBhN6RMbG4vY2Fg0aNAAFSpUEDochWjQoIHcRQhQ8Gae9+7dU0pcJKw9e/bg1q1baNiwIXr27Cl9P0ybNg3NmjVT+b0N+vbti4oVK2L16tUyd9rk5ORg2LBhSEtLw9atWwWMUHF++eUX+Pj4oF69ep/c3V2Vd3S/fv06Xrx4AXd3dyQnJ8Pb2xunTp1Cbm4uGjVqhEWLFqlsfeNu3bqhY8eOGDFiBAAgNDQU48ePxz///INvv/1WOu7o0aOYOXMmTp8+LVSoRJ9FHef6ZdXRo0fx66+/okaNGmjfvr004XDixAm8ePEC//zzD1xdXYUOk6hMio6OxsSJE3Hjxg0A8psfi0QiXvOVEunp6VixYgUOHz6MuLg46V2PH+L3qvRQ52vIgnBluQpYsmQJXFxc8u1LTEzE9u3bsW3bNiVHpVjHjx8XOoRSKTg4GH5+fnj58iVEIhF27twJGxsbjBo1Cq1atYKHh4fQIZaY2bNn87bjfDx58gS3bt1CXFwcevXqBVNTUzx9+hQmJibQ09MTOjyFevHiBTp37pxvQnzq1Kl4+fKl8oNSsnv37mHp0qVyJak0NTUxcOBAjBkzRqDIFO/du3fIycmR/ltdNW3aVLp63MDAACtXrkRmZiYyMzNV/ndA7969pXWdK1eujJUrV8LExAROTk4y4y5evAhzc3MhQiQqFnWc65dVrq6u2LlzJ/z9/XHs2DG8fPkSpqamaNy4MZYuXco6vURfYMqUKYiPj8fs2bNhYWHBciyl2MyZM3HgwAF06dIFFhYWvDOqlFPna8iCMFmuAh49elTgTt02NjYqv6ndnj174OzsnO8mn2/fvsXJkydVfjUpAAQFBWHBggUYPHgw7O3tMWTIEGlfq1atcOjQIZVKlvfs2VPoEEoVsViMKVOmIDQ0FBoaGsjNzUXbtm1hamqKhQsXolatWvj999+FDlOhXFxcEBwcjMaNG8v1PXjwAH369FH5FQy6uroFlpd49eqVSm+C++GO7tzdXZaOjo5aXFD++OOPePLkCZYvX47s7GzUqFEDixYtkivNsnfvXplSVUSlnbrP9csaa2trLF68WOgwqAAdOnT4rAU36naHcml28+ZNzJ07V+ZuMSqdTpw4AW9vb/Tv31/oUKgI1PkasiBMlqsAkUiElJSUfPuSkpKkK+1U1aRJkxAcHJxvsvz58+eYNGmSWiTLN23ahJEjR2LkyJFy33MzMzNERkYKFJnixcbGIjExETY2NnJ9d+7cgYmJCapVqyZAZMozd+5cXLhwAQEBAWjRooVMXWJnZ2cEBQWpfLK8sKpimZmZapEsbN++PRYsWIBq1aqhTZs20vZz585h0aJFn1XCisqOv/76C0OGDEGNGjXk9vTIj6ru46GpqYkZM2bAx8cHaWlp+W4qVaFCBRw+fFjlV9mTalH3uT5RSXJxcZFJlh8+fBipqalo06aNtGzOuXPnoK+vDzc3NwEjpY9VrVoVGhoaQodBRaCpqYl69eoJHQYVEa8h5TFZrgKaNGmCzZs349tvv813I5kmTZoIGJ3iFZYgS05ORsWKFZUYjXDi4+Nha2ubb5+2tjbS0tKUHJHyzJgxA3Xr1s03WX7gwAFERUWpbH3iPIcPH8bvv/8OR0dHuYvmmjVrIiYmRqDIFOvJkyd48uSJ9OuLFy8iLi5OZkxGRgZCQkJUtk7zh3x8fPD48WN4enpCT08PxsbGSExMRGpqKho1agRvb2+hQ1Sa3NxcXLhwAZGRkfnWSRw8eLAAUSnG8ePH0bt3b9SoUeOTZcpEIpHKJsvzlC9fXmY1+Ye0tLTy/XCdqDRT97l+WfP06VP8+++/iIqKyncDQt4JIKw//vhD+u81a9agevXqWLNmjcyHqCkpKRg6dChMTEyECJEKMG7cOOnCICMjI6HDoUL069cPe/fuhaOjo9ChUBHwGlIek+UqYPTo0Rg4cCC6du2KHj16wNTUFAkJCdizZw+ioqJU8nb0U6dOyWzMtXbtWlSuXFlmTEZGBi5cuKA2tQFr1KiBW7duwd7eXq7vxo0bKv3J7o0bN/DDDz/k22dnZ4c9e/YoNyABpKWlwdTUNN8+sVis5GiU5+DBg/Dz8wPwPgmYV6/4YwYGBpgzZ44yQxOEoaEhgoODceLECVy9ehXJyckwNDRE8+bN0a5dO7VZjfPy5UsMGDAAUVFREIlE+W4ArGrJ8vz+rW4+93e9Otx1RqpBHef6ZdXNmzcxYMAA1KhRA1FRUbCyskJKSgpiYmJQrVo11KlTR+gQ6QMbN27E9OnT5e420tfXx9ChQzFz5kyW7SpFdu/ejbi4OHTo0AHW1tbQ19eX6VflDdzLmvLly+Pq1avo27cv7O3tYWBgINMvEokwaNAgYYIjObyGlMdkuQqwtbVFUFAQ5s+fjwULFiA3NxcaGhpo2rQpgoKCZMoxqIqoqChpQkAkEuHKlStyJRa0tbVRv359/Pbbb0KEqHTff/89/Pz8UKlSJWkdt+zsbJw8eRKBgYEYO3assAEqUFpamtxmFHlEIpFabPZnZWWFI0eO5Pvp/cmTJ/H1118LEJXieXh4oEePHpBIJHB1dYWfn5/cB2Ta2towNTVVmw1hNTQ04OLiUuBmcOrA19cXRkZGOHXqFJydnbF9+3ZUrlwZ+/btw549e+Dv7y90iKQAPj4+0p/zwu46A97/bWCynMoKdZzrl1Xz589Hp06d8Pfff8PGxkb6/2vXrmH8+PEYOnSo0CHSB5KSkgoscZSSkoLk5GQlR0SFeffuncwHTupwjVdWLViwAADw4sULXL9+Xa6fyfLSh9eQspgsVxHNmzfHtm3bkJ6ejqSkJBgYGKh0EX4PDw/pZpUdOnTAihUr0KBBA4GjEpanpydiY2Mxbdo0TJ8+HcD725+A95ue/fTTT0KGp1AWFhY4evQonJyc5PqOHTsGMzMzAaJSrrx69WKxGB07doRIJMLNmzdx4MAB7Nq1CwEBAUKHqBD6+vrSVSXHjh2DqampWtQmL4xEIsGpU6dw9epVJCUlwdDQEC1atICTk5PafGBw+fJlTJkyReZuixo1auCXX36BRCLBn3/+iTVr1ggYYcniiur3dHR0oKWlhW+++QZdunRhApFUirrN9cuqBw8eYNiwYdJVeHllWJo1awYvLy8sXLgQbdu2FTJE+kDr1q2xYMECVK9eHa1atZK2X7x4EQsXLkTr1q0FjI4+xrtoyo779+8LHQJ9Jl5DymKyXMWUK1cOwPuVlOpCnW85/9iUKVPg4eGBs2fP4u3btzA0NIS9vb1Kl2AB3n944uPjAw0NDfTq1QtVqlRBQkIC/v33X+zYsQOzZ88WOkSFa9euHRYtWoR58+Zh//79AICZM2eiWrVqWLBgQb7leVRNzZo1Abyv3x8fH59vndCWLVsqOyylSkpKwrBhw3Djxg0YGBhIN6oKCAhA06ZN4e/vL3cbpCpKSUmBsbExNDQ0oKenJ7O7e97roEp8fHxkvs5vdfWHk1xVTZafP38e//33H0JCQjBixAhUq1YNXbp0QZcuXfDVV18JHR5RiVDHuX5ZIhKJoK2tDZFIBBMTE7x48QLNmjUDAFSrVg1RUVHCBkgy/vzzT4wYMQIeHh7Q19dHpUqV8ObNG6SkpMDa2hozZ84UOkQiIoXjNaQ8JstVxOnTp7Fs2TLcvXsXubm52LFjB2xsbDB16lS0bNkSXbt2FTpEhSnKijpVTQzkp3bt2ujbt6/QYShV9+7d8erVKyxfvhzBwcHS9vLly2P8+PHo0aOHgNEpT8eOHdGxY0dERkbizZs3MDQ0hIWFhdBhKU10dDQmTpyIGzduAJAvwyASiXDv3j0hQlOauXPn4tmzZwgMDISDg4O0/ezZs5g4cSLmzp2Lv//+W8AIlaNWrVpISEgAAHz11VfYu3cv2rdvDwA4evSoym0KdfnyZem/nz59il9//RXdunWDm5sbKleujFevXuHQoUPYt28flixZIlygClaxYkV0794d3bt3R2JiIg4ePIjQ0FCsXr0a9evXR5cuXfDdd9+hevXqQodK9NnUea5fllhYWCA6OhqtW7dG06ZNsXbtWlhaWkJLSwv+/v5qsdl4WVKlShXs2rULYWFhuHnzJl6+fAlTU1M0btw43ztWSXiPHj3CihUrcOvWLcTFxSE4OBg2NjZYvHgxmjVrBmdnZ6FDpP+XlZWFnTt3Sr9X06ZNQ7169RAaGgorKyu1uk4t7XgNKU8k+VRRRyr1Dhw4gIkTJ6JTp06wt7fH1KlTsWvXLtjY2MDf3x/nzp1DUFCQ0GEqTEHlVz5cRafqCbI8OTk5uHHjBuLi4pCZmSnXr4ofGkgkEiQlJaFChQrIzMxEeHg43r59CyMjI9ja2spt2EOqy8PDA8+ePcOYMWNgYWGRbzkWVS/X1Lp1a0ycOBG9evWS69u5cycWLFiACxcuCBCZci1cuBCJiYn4+++/cerUKYwaNQr6+vrQ0tLCq1evMGHCBHh6egodpkIMHjwY9vb2+W5Itnr1apw7dw7r168XIDLhxMXFISgoCBs3bkT79u2lmwITlRXqPtcvS/bs2YMXL15g5MiRePLkCYYMGSL98FZXVxdLly7Nd38ZIvq0s2fPYvjw4bCxsUGbNm2wcuVK6e/CZcuW4c6dO1i1apXQYRLeL2IaNGgQ3rx5g4YNG+Lq1avYuXMnbGxsMHPmTKSnp2POnDlCh0n/j9eQ8riyXAWsWLFCWoYiJycHU6dOlfbVr19f5S+KP1xRlycpKQlnzpzB5s2bpZtLqLo7d+5g9OjRiI2NzXdjM1XdzCwrKwtt2rTBihUr0K5dO7WtA7l48WK8efMGf/75p1zftGnTYGJigl9//VWAyJTn5s2bmDt3rnSDW3UkFotRuXLlfPtMTU0hFouVHJEwxo8fL/23s7MztmzZgmPHjiE9PR1t2rRR6VVH4eHh+Pnnn/Pts7GxwcqVK5UckXBSUlJw5MgRhISE4OLFi6hVq5b0DgOiskTd5/plyYdzbQsLC4SGhuL69etIT09H06ZNYWJiIlxwVCixWJxvCT9VuxutLFu4cCHc3d0xb948ZGdny8xprK2tsWPHDgGjow/99ddfMDY2xo4dO2BgYICvv/5a2teyZUssWrRIwOjoY7yGlMdkuQqIjo4u8MJfV1e3wB2+VUXe5n4ft/Xt2xcZGRmYP3++Sm3kVpAZM2ZAT08P69evx1dffaU2tSx1dHRQrVo15OTkCB2KoA4cOIDRo0fn29e8eXMsX75c5ZPlVatWlW6opa6sra2xadMmODo6QlNTU9qem5uLjRs3omHDhgJGJ5zGjRujcePGQoehFMbGxggNDZW5hTJPSEgIjI2NBYhKedLT03H8+HEcOHAAp0+fhomJCTp16oTx48fDxsZG6PCIikXd5/plWcWKFfP9fUylg0QiwYoVKxAcHIyXL1/mO0Zd7lAuCx49eiRdEPHxhoMGBgZ48+aNEGFRPi5duoSFCxfC2NhY7jrd1NS0wJ83EgavIeUxWa4CTE1NERERke8Gfg8ePECNGjUEiKp0qF+/vkrXZ/3Q48ePsWTJEpmd3NXFjz/+iKCgIDg6Oko3vlI3CQkJBdbhrVatGuLi4pQckfKNGzcOAQEBaNGihdquAho/fjyGDBmCb775Bi4uLqhcuTJev36No0eP4tWrV1i7dq3QISpVamoq4uLi8l0ppqqJ019++QXTpk3Ds2fP4OrqKt2g5+jRo7h8+XK+d5+oivHjx+P48ePQ1dWFm5sb1q1bhxYtWggdFtEX41y/bElMTMTatWuldXr9/PykdwA0adIETZs2FTpE+n9BQUEICgrCzz//jMWLF2PEiBHQ1NRESEgIsrKy8MsvvwgdIn3A0NBQWtboY1FRUTA1NVVyRFQQTU3NfO92B4BXr16hQoUKSo6ICsNrSHlMlquALl26YNmyZTA3N5cmSkUiER4+fIg1a9agX79+AkcoDLFYjO3bt6NKlSpCh6IU9erVw7t374QOQxCxsbGIjIxEu3bt0KpVK1SuXFlutcGUKVMEik45jI2N8ejRI9jZ2cn1PXr0CIaGhgJEpVy7d+9GXFwcOnToAGtra7m7TkQikcqXoGjZsiW2bt2KVatW4cCBA0hOToahoSGaN2+OX375RWUTxB+Lj4/H5MmTce7cObk+iUSi0pu9fv/99zA1NcWqVaswf/58ZGdnQ0tLCw0bNsSKFSvQoUMHoUNUmJCQEFSsWBE2NjaIjY3FmjVrCryzTB1+H5Dq4Fy/7Lhz5w4GDRoEfX19tGzZEpcuXZLuIxQfH4+goCC1WchTFuzcuROjR4/GTz/9hMWLF8PV1RU2NjYYOXIkRowYgWfPngkdIn3A1dUVy5YtQ5MmTVC3bl0A738Xvnz5EoGBgXBzcxM4QsrTsmVLrFu3Dk5OTtI7f0UiESQSCbZv357vh78kHF5DymOyXAV4eXnh0aNHGDx4sHQ15dChQ5GYmIh27drlu8mXKvnuu+/k2rKyshAfH4/09HTMnTtXgKiUb9KkSfj777/VcmfpEydOSDdzvHXrlly/SCRS+WR53uTx43ITN2/exPLly9GpUycBo1OOd+/eoU6dOjJfq6Ovv/5a7Tcw9Pb2RlRUFKZMmYJ69eqpTVmqPO3bt0f79u2Rm5uLxMREGBsbq0WJopYtWwJ4X4qFSJWo+1y/LJkzZw6aNm2KFStWQCQSYe/evdK+Jk2a4ODBgwJGRx+LiYmBtbU1NDU1oaWlheTkZACAhoYGfvzxR/zxxx/47bffBI6S8owfPx63bt1C165dYWlpCQCYPHkyoqOjYWZmBi8vL4EjpDwTJkxAv3790LlzZ3To0AEikQibN2/Go0eP8PTpU9aXL4V4DSmLyXIVoKOjg5UrV+LChQs4d+4c3rx5A0NDQ7Rp0wZt2rQROjyFs7GxkVtFnFfH+ttvv1XpxPHHHxS8fPkS3333HapUqZLvqtp9+/YpMzylOX78uNAhCG7s2LG4du0afvjhB1hYWKBKlSpISEjAkydPYG1tjXHjxgkdosJt3LhR6BColLhx4wbmz58PV1dXoUMRlEgkQk5ODnJzc9UiWc7fAaSq1H2uX5bcunULy5Ytg7a2tlydXmNjY7x+/VqgyCg/RkZGSEtLAwDUqFEDd+/ela54ffPmDT98LWX09fWxbds27Nu3D+fOnYORkREMDQ3x008/oVu3btLFUyQ8CwsL7Nq1C35+fjhw4AA0NTVx8uRJ2NvbY8GCBTILnIhKIybLVUjr1q3RunVrocNQOl9fX6FDEEx+HxSQetLX10dwcDD27NmDCxcu4O3bt7C0tISHhwcnj2okNzcXO3bswOHDh/Ot1S0SiXD06FGBolOeunXrIjs7W+gwBHP69GksW7YMd+/elb4nbGxsMHXqVLRs2RJdu3YVOkQiKgZ1neuXJbq6ukhNTc2378WLF2q7p0pp1axZM9y6dQvOzs7o0qUL/Pz88OrVK2hpabFURCmlra2NXr16oVevXkKHQp9Qu3ZttbnLv6zjNaQ8JsvLqLdv337WeHWYmEkkEkRGRiIpKQmGhoYwMzNT+USyOn9QkJ+nT58iKioq3838vv32WwEiUo6MjAz8+uuv8PT0xPfff4/vv/9e6JAE8+jRI6xYsUK6qVZwcDBsbGywePFiNGvWDM7OzkKHqFDz58/HunXr0LJlS9jZ2ald+ZE83t7e8PX1hZWVFczMzIQOR6kOHDiAiRMnolOnTujTpw+mTp0q7atduzb+/fdflU2WJyYmIiEhAQ0aNJBpv3//PlasWIEnT56gcuXK8PDwUOna7aQaONcvmxwdHbFy5UrY29vDwMAAwPskQ3p6OjZs2KDy85CyxsvLC/Hx8QDeb5CdnJyMAwcOICMjA23atJH5G0pEpKp4DSlPJCloi1oq1Ro0aPBZiWBV3cgsz+bNm7FixQokJiZKN28zMTHByJEj8eOPPwodnlJMmjQJI0eORO3ateX6YmJi4Ofnhzlz5ggQmeKlpqZi1KhRuHTpEgBId97+8GdE1X8GmjdvjuXLl6v1irOzZ89i+PDhsLGxQZs2bbBy5Urs2rULNjY2WLZsGe7cuYNVq1YJHaZCOTo6ol+/fhg1apTQoQhu7ty5WL9+vdqVpXJ3d4eTkxN8fHyQk5MDGxsb6c/BiRMnMGXKFJw9e1boMBViypQpuHPnDnbv3i1ti4mJQdeuXZGeng4rKyvExcXh7du3WL9+vbTGOVFpxLl+2RQfH49+/fohNTUVdnZ2OHr0KNq2bYvHjx8DAHbs2AETExOBoyQqO/i7sOwYOHDgZ43fsGGDgiKhz8VrSHlcWV5GzZ49W+VXTRdVcHAwZs2ahc6dO8Pd3R2VK1fGq1evEBoailmzZkFbWxt9+vQROkyF2717N/r165dvsvzNmzfYs2ePyibL58+fj1evXmHz5s348ccf4efnB0NDQ+zbtw8XLlzAwoULhQ5R4RwcHHD27Fm1TpYvXLgQ7u7umDdvHrKzs7Fy5Uppn7W1tVpsJJOZmYlmzZoJHYbg8lZH2NjYoF69empVhig6OrrAlYu6urpISUlRckTKc+3aNfTu3VumLSgoCGlpaQgICICjoyPS09MxePBgBAQEMFlOpRrn+mVT1apVsWfPHgQFBeHcuXOoU6cO3r59i++++05mg1YqfWJjYxEbG4sGDRqgQoUKQodD/8/Hx0f6uzAnJwfr16+HtrY2XF1dYWJiglevXuHo0aPIzs7GoEGDhA1Wzenp6cn83bp16xZevXqFBg0awMTEBK9fv8b9+/dhamqKRo0aCRgpfYzXkPKYLC+jevbsKXQIpUZQUBAGDBiAP/74Q6bdxcUFxsbGCAwMVItkeWGePn2q0pPz06dPY9y4cWjSpAkAoEqVKmjcuDFatmwJX19frFu3DosXLxY4SsXq1asXpk2bhnfv3sHZ2RkmJiZyF9k2NjYCRaccjx49wvjx4wFA7twNDAzw5s0bIcJSqu+++w7Hjx9X+xqb27dvx5gxYzBy5EihQ1E6U1NTRERE5PseePDgAWrUqCFAVMoRHx+P+vXry7SdOHEC1tbWcHR0BACUL18e/fv3x7x584QIkajIONcvuwwMDDBmzBiMGTNGpj0uLg779+/Hd999J1BklJ/g4GD4+fnh5cuXEIlE2LlzJ2xsbDBq1Ci0atUKHh4eQoeo1j5MgM+fPx/W1tZYsWKFzMbl3t7eGDlyJBISEgSIkPKsWLFC+u89e/YgMjISmzZtktnM8+nTpxgxYgRcXFyECJEKwGtIeUyWq5CkpCQ8evQIsbGxcHJygqGhITIyMqCtrS3zx0TVPH/+HO3bt8+3r127dti2bZuSI1KeLVu2YOvWrQDeJwcnTJiAcuXKyYzJzMxETEwM3NzchAhRKRITE1G9enVoampCV1dXps6ns7MzRo8eLVxwSjJ8+HAA798TW7ZskUkW55UmUvXbEg0NDQucJEdFRcHU1FTJESnHkSNHpP9u2rQpFi9ejNevX6NNmzbSeqkfUuX6/Xm0tbWlH56pmy5dumDZsmUwNzdHq1atALz/+/Dw4UOsWbMG/fr1EzhCxRGJRDK/+169eoXnz5/LJTqqVq2qFh+ekepR17m+qrhx4wZ+//13JstLkaCgICxYsACDBw+Gvb09hgwZIu1r1aoVDh06xGR5KbJ79274+vrK/b7T0NBAv3794OPjA29vb4Giow+tWLEC48ePl0mUA0DdunUxevRoLFq0CD169BAoOgJ4DfkpTJargNzcXCxZsgQbN26EWCyWfiJuaGgILy8vNGnSBF5eXkKHqTCmpqYIDw9HmzZt5PquX7+usgky4P0K6q+//hrA+1W1ZmZmMDY2lhmjra0Nc3NzuVvTVUm1atWkiY969erh+PHjcHJyAgCEh4fLfYCgiljzDXB1dcWyZcvQpEkT1K1bF8D75NnLly8RGBiosh8YfbxyDQBevHiB0NBQuXZ1+NAEAPr06YN9+/bBwcFB6FCUzsvLC48ePZK53X/o0KFITExEu3btMGzYMGEDVCAzMzOcO3dOuor8xIkTEIlEcu+Dly9fyv2tJCrN1H2uT6QomzZtwsiRIzFy5Ejk5OTI9JmZmSEyMlKgyCg/6enpiImJybcvJiYGGRkZSo6IChIXF1dgKTGRSCTdWJeEw2vIwjFZrgL++ecfbNq0Cd7e3rC3t5dJCHXo0AE7duxQ6Ql07969sWLFCmRmZqJjx44wMTFBYmIiDh48iMDAQJXepMDV1RWurq7Sr4cPHy79FNDIyEhtVhk5ODjg3Llz+Oabb+Dh4QEfHx/cvHkT2trauHnzJgYPHix0iAqXt4JUnY0fPx63bt1C165dYWlpCQCYPHkyoqOjYWZmprK/B48dOyZ0CKWOnp4eLl26hL59+8Le3l5udYRIJFLZupY6OjpYuXIlLly4gHPnzuHNmzcwNDREmzZt8v1QWZUMGDAA3t7eSE5ORuXKlbF161bUqVNH7rzPnDkj/R1BVBao+1yfSFHi4+Nha2ubb5+2tjbS0tKUHBEVxtXVFQsWLED58uXh6uoKfX19pKSk4L///sOiRYtkrotJWI0bN8aSJUtgbW0ts6dadHQ0/vnnH7W9A7Q04TVk4ZgsVwG7d+/Gb7/9hr59+8p9Il6nTh1ER0cLFJlyjBgxAsnJyQgMDIS/v7+0XVNTEwMGDMCIESMEjE45Tp48idjYWHTv3l36iXq5cuXQrFkzeHh4FLjZm6qYMGECxGIxAKB79+6oWLEiDh06hIyMDEydOhV9+/YVOEJSBn19fWzbtg379u3DuXPnYGRkBENDQ/z000/o1q2bym7yWLNmTaFDKHXyNvWNjY3F9evX5fpVOVmep3Xr1mq34W/Xrl0RHx+PTZs2ITk5GTY2Npg+fTq0tP433X39+jVOnDihFuW5SHWo+1yfSFFq1KiBW7du5Vun98aNG6hXr57yg6ICTZs2Denp6Zg8eTImT54MLS0tZGdnQyKR4JtvvsG0adOEDpH+38yZMzFkyBB07NgR9evXl27w+ejRI5iYmMDPz0/oENUeryELx2S5Cnj79i0sLCzy7cvJyUF2draSI1IukUgEHx8fDB8+HDdv3kRSUhIMDQ3RuHFjVKpUSejwFO6vv/7Cpk2bYGhoCCcnJ1SvXh3A+yTRxYsX8csvv6B///5yG6CqEl1dXejq6kq//uabb/DNN98IGJHyNWjQoMBb3fKow61T2tra6NWrF3r16iV0KII4f/48Xrx4ke/5//vvv6hRo4ZaJFDv378vdAgkkKFDh2Lo0KEF9puYmODcuXNKjIjoy6n7XJ9IUb7//nv4+fmhUqVK0nq82dnZOHnyJAIDAzF27FhhAyQZenp6WLp0KZ48eYJbt24hISEBVapUQaNGjQr8HUnCsLCwwH///Yddu3bh5s2bePnyJaytrfHDDz+gZ8+ealEmtSzhNaQ8JstVQL169XD27Nl8PxG/dOkS6tevL0BUylepUiWVX0H9sb1792Lz5s0YNWoUPD09UaFCBZl+sViMwMBArFixAo0bN1b5DYXyJk5xcXHo1asXTE1N8fTpU5iYmEBPT0/o8BTKx8dHLlmenJyMs2fPIiEhAQMHDhQoMmGIxeJ86xbm1XBWVUuWLClwd/nExERs375dZTc9DggIQPfu3WX2qbh27Rqsra1lPkyLjo6Gv78/Zs2aJUSYCmFtbf1Z49XhgzMiVcK5fulma2v7yQULAOTuCiDheXp6IjY2FtOmTcP06dMBQLoR9o8//oiffvpJyPCoABYWFkyOlwE6Ojro16+fSm8uryrU+RqyIEyWq4BBgwZh6tSp0NLSQseOHQG831Dh+vXr2LhxI+bMmSNwhCXv8uXLnzW+ZcuWCopEWFu3bkWfPn0KvJ1cV1cXXl5eSEhIwObNm1U2WS4WizFlyhQcPHgQIpEIubm5aNu2LUxNTbFw4ULUqlULv//+u9BhKlRBJSVGjx6N33//HUlJScoNSACpqamYN28eDh8+jOTk5HzHqHqS8NGjR/j111/z7bOxscGqVauUHJHyLFq0CHZ2dtJkeU5ODn766Sfs3LkTNjY20nGJiYnYuXOnSiXLJRIJKlasCFdXVzRs2FDocIiohKnjXL8sGTJkSJGS5VQ6TZkyBR4eHjL7fNjb27MESylUlByAql73EymSOl9DFoTJchXQs2dPJCUlYdmyZVi9ejUAYNSoUdDV1cXYsWPh7u4ucIQlb8CAAdJJqUQiKXSsKu/c++DBgyLVXXVzc8OBAweUEJEw5s6diwsXLsDf3x8tWrRA06ZNpX3Ozs4ICgpS+WR5Ybp27Yrff/+9wD+AqmLSpEm4cOECevfuDTMzM2hrawsdktKJRCKkpKTk25eUlKTSq9ry+1vwqb8PquLPP/9ESEgI9u/fj5s3b6Jz58747rvvULduXaFDI6ISoI5z/bKEeyCUfbVr18YPP/wg03blyhWsWLECa9euFSgq+lheDuDD+d3HH1Sp6nV/WcMSoWWLOl9DFoTJchUxePBgfP/99wgPD5d+Im5rawt9fX2hQ1MYXV1dfPPNN3B3d0fVqlWFDkcQH08W1NXhw4fx+++/w9HRUe4Xec2aNRETEyNQZKVDZGQkcnNzhQ5D4c6dO4fp06eja9euQocimCZNmmDz5s349ttvZSaoEokEW7Zs4c7zKur777/H999/j5cvXyIkJAQhISFYvnw5GjZsiO+++w6dOnVS27+TRKpCHef6REJ6/fo1zp8/L3QY9IE9e/bItSUlJeHMmTM4cuQIZs6cqfygKF8sEVq28BpSHpPlKqRixYpwdHQUOgylOHz4MA4cOICQkBAcOHAAzZs3x3fffQc3NzcYGBgIHZ7SWFpa4siRI5/8vh86dAhWVlZKikr50tLSZOoUf0gsFis5GmGsW7dOri0rKwtPnjzBoUOH0KVLFwGiUi5TU1O1TxqMHj0aAwcORNeuXdGjRw+YmpoiISEBe/bsQVRUFDZu3Ch0iKRApqamGDRoEAYNGoRnz54hJCQEO3fuxPz58+Hh4aHWd9gQqQJ1musTEX2sQYMG+bbb2dmhfPnyCA4OVrtNCEsrlggtW3gNKY/J8jIqMTERCQkJcn8w7t+/jxUrVuDJkyeoXLkyPDw80KFDB4GiVJy6deti1KhRGDVqFO7evYuQkBCsWLECf/75JxwdHdGlSxe4uLigfPnyQoeqUD/++CO8vb1RtWpVDBkyRGYTOwBIT0/H2rVrsWvXLsybN0+gKBXPysqqwA8NTp48ia+//lqAqJRr7ty5cm06OjqoVq0aBg4ciJEjRwoQlXKNHj0aq1evRvPmzdXqQ7MP2draIigoCPPnz8eCBQuQm5sLDQ0NNG3aFEFBQTIlitSFutaRNTU1Ra1atVCzZk1ERETg9evXQodERJ9B3ef6RESfo1mzZggMDBQ6DCoCdSkRWpbwGlKeSMIaDmXSlClTcOfOHezevVvaFhMTg65duyI9PR1WVlaIi4vD27dvsX79erXZ6OLq1avYvXs3du/eDRcXFyxdulTokBRu1qxZ2Lx5MwwNDWFnZ4caNWoAAF68eIFLly4hKSkJP/30E6ZMmSJwpIpz8uRJjBw5Ep07d0bHjh3h5eWFadOm4dmzZ9i4cSMCAgJgb28vdJikBIsWLcKmTZtgbW0tt8pcJBJh5cqVAkWmfOnp6UhKSoKBgYHcB2mqqEGDBtDV1ZVJjqelpcm1SSQSpKenq2SdxMzMTISFheHAgQM4efIk9PT00LFjR3Tu3Bm2trZCh0dEn4FzfSJhHT58GGPHjlXJ+YIqmjVrFk6cOIHjx48LHQp9wsaNG7F8+XJcuHBB6FAoH+p2DVkQriwvo65du4bevXvLtAUFBSEtLQ0BAQFwdHREeno6Bg8ejICAALWYQF+4cAEhISH477//UL58eTRq1EjokJRi6tSpaNOmDdavX4+TJ08iMzMTwPtVxba2tmqx4qhdu3ZYtGgR5s2bh/379wMAZs6ciWrVqmHBggVMlKuJoKAg+Pv7o3LlysjJycG7d++EDklQ5cuXR/ny5ZGYmAgtLS2V3/DUy8tL6BAEc+bMGYSEhODo0aMQiURwdXXFihUr0Lp1a2hoaAgdHhEVA+f6RIpx5MiRIo27fv26YgOhz/bLL7/ItWVlZSEyMhKxsbGYOHGiAFFRflgitOxSt2vIgnBleRnVvHlzLFmyBG3btpW2ubq6wsDAAP/++6+0LSQkBPPmzcOpU6eECFPhbty4gQMHDuDgwYNISUmBs7MzunTpgnbt2kFHR0fo8JQuJycHb968AQBUqlQJmpqaAkekfJGRkdKNrywsLIQOR6ni4+MRFBSEa9eu4e3btzAyMkLz5s3h4eGhFpv7tWnTBp06dcIff/yhVgnCmzdv4tatW/jpp59k2nfu3IkFCxYgKSkJOjo6+PHHH/H777+rbVkSVdagQQNUrFgRLi4ucHJy+uTfv2+//VZJkRFRcXGuT6QYBdW9zo9IJOLK8lJkwIABcm3lypVDtWrV4ObmJvP7koSV389ZXolQNzc3jBw5Uq1XLZcGvIYsHFeWl1EikUjmzfrq1Ss8f/4cHh4eMuOqVq0qTZ6qkkWLFiE0NBRxcXFo06YNJkyYAFdXV+jp6QkdmqA0NTVRuXJlocMQlJmZGczMzIQOQ+kePnyI/v37IysrCw4ODmjQoAFev36Nbdu2YdeuXdi0aRPq168vdJgKlZWVBVdXV7VKlAPAmjVrkJ6eLjPRuXLlCqZOnYpq1aqhR48eiIyMRFBQECwtLdGjRw8BoyVFeffuHfbt24f9+/ejsHUQvPAnKhvUfa5fluS32rUg6lYSrjQ6duyY0CFQManjJoNl1f3794UOgT6B15CFY7K8jDIzM8O5c+ekGxqeOHECIpEIDg4OMuNevnwJY2NjIUJUKH9/f1SsWBFubm6oVKkSbt++jdu3bxc4XpXrdaurp0+f4smTJ3IlZk6fPo3FixcjIiIClStXxqBBg9C/f3+BolSeuXPnonbt2li7di0MDQ2l7UlJSRgyZAjmzp2LNWvWCBih4rm7u+PUqVNqV3bn9u3bchfq27Ztg5aWFjZt2oSaNWsCAHx8fLBt2za1m+ioA174E6kedZ/rlyXqXvatrMmbF1HZM2nSJIwcORK1a9eW64uJiYGfnx/mzJkjQGT0sT179sDZ2RmVKlWS63v79i1OnjyJ7t27Kz8wkuI1ZOGYLC+jBgwYAG9vbyQnJ6Ny5crYunUr6tSpgzZt2siMO3PmDCwtLQWKUnHyNrEMDw//5FiRSMRkuQry8/PDixcvZJLlDx48wMiRI6GjowMnJydERUXh77//RrVq1eDq6ipgtIp37do1zJ8/XyZRDgCGhoYYMWKEWtTwa9asGf755x+8fPkS9vb2MDAwkBujiuUnXr9+jbp168q0nT59Gi1atJC5IOzYsSMmTZqk7PBICXjhT6R61H2uX5ZwtSuRcuzevRv9+vXLN1n+5s0b7Nmzh8nyUmLSpEkIDg7ON1n+/PlzTJo0iclygfEasnBMlpdRXbt2RXx8PDZt2oTk5GTY2Nhg+vTp0NL637f09evXOHHiBEaPHi1gpIrBXa7pxo0bGDhwoEzbpk2bkJubi82bN6NBgwaQSCQYMWIE1q9fr/LJck1NTenmrh/LzMxUi/r13t7eAIAXL14gJCRErl9Vy0/o6+sjNTVV+nVERASSkpLQvHlzmXF6enpIT09XdnhERFQM6j7XJyL6HE+fPoWRkZHQYdD/K6wkYHJyMipWrKjEaCg/vIYsHJPlZdjQoUMxdOjQAvtNTExw7tw5JUZEpDwvX76U28Dz5MmTaNy4sXRDEZFIhN69e2PGjBkCRKhcbdq0wZIlS2BtbS1Tsz0qKgr//POP3Eo0VaSupSisra2xa9cuuLi4AAD2798PkUgEZ2dnmXFRUVEwNTUVIkQiIioGzvXLptzcXFy4cAGRkZH5LmQYPHiwAFERlU1btmzB1q1bAby/tpswYQLKlSsnMyYzMxMxMTFwc3MTIkT6f6dOncLp06elX69du1ZuP7WMjAxcuHAB1tbWyg6PPsJryMIxWU5EZVK5cuVkLkBiYmLw8uVLuVpaRkZGSElJUXZ4Sufj44P+/fujc+fOqF+/PipXrozXr1/j4cOHqF69ulrcOqWupShGjRqF/v37w83NDSYmJrh27RocHBzQqFEjmXFHjhxBkyZNBIqSiIhI9b18+RIDBgxAVFQURCKRdHXlh5u1MllOVHRVqlTB119/DQB49OgRzMzM5PZp0NbWhrm5OXr37i1EiPT/oqKipBUARCIRrly5Ah0dHZkx2traqF+/Pn777TchQqQP8BqycEyWE1GZVL9+fRw+fFj6yed///0HkUiEtm3byox78eKF3CfaqqhGjRrYv38/du3ahatXryI5ORn16tVDr1690LNnT7W61S0sLAy3bt1CXFwcRowYgRo1auDy5cuoU6cOqlatKnR4Ja5p06ZYv349tm3bhuTkZIwcORKenp4yY16/fg1NTU3WBiQiIlIgX19fGBkZ4dSpU3B2dsb27dtRuXJl7Nu3D3v27IG/v7/QIdL/y8jIwJYtW+Dg4MC6/6WYq6urTDnNgjb4JOF5eHjAw8MDANChQwesWLFCesc3lT68hiycSFJYMSEiolLq1KlTGD58OFq3bg1TU1McPnwYlpaW2Llzp8y4cePGIScnB0uXLhUoUlKWxMREjBw5Ejdu3ED16tURGxuLnTt3wsbGBj4+PtDV1cX06dOFDpOIiIhUlJOTE6ZMmQJXV1c0bNgQ27dvR+PGjQEAK1euxNWrV7FmzRqBo6Q8TZo0QUBAAFq1aiV0KFRMiYmJ0NfXh7a2ttChEJEK0RA6AKLiSE1NLXTTCFJ9zs7OWLRoETIzM3Hv3j106tQJy5cvlxnz+vVrREVFoWPHjgJFKZwTJ05gzZo12Lt3L969eyd0OErx999/482bNzhw4ACOHDki8zvC3t4e58+fFzA65UpKSsKVK1ewf/9+JCUlAXi/gio3N1fgyEgR3r59+1n/ERGRYqSkpMDY2BgaGhrQ09PD69evpX1NmzbF1atXBYyOPmZtbY3Hjx8LHQYV4ubNm9i8ebNc+86dO9G6dWs4ODigRYsWmDt3LvMDAktMTMT9+/fl2u/fv48xY8agc+fO8PDwkJZqodKH15D/wzIsVCa1bNkSwcHBaNy4MQYOHIjp06fLbfZIqs/d3R3u7u4F9puYmGD37t1KjEi51q9fj5MnT2LdunXStpycHAwePBiXL1+WThhr1qyJ4OBglS9Hc+rUKcyaNQsWFhbIycmR6atevTri4+MFikx5cnNzsWTJEmzcuBFisRgikQg7d+6EoaEhvLy80KRJE3h5eQkdJpWw1q1by9TD/ZR79+4pMBoiIvVVq1YtJCQkAAC++uor7N27F+3btwcAHD16FEZGRgJGRx+bPHkyJk6cCGNjYzg7O0NXV1fokOgja9asQXp6On766Sdp25UrVzB16lRUq1YNPXr0QGRkJIKCgmBpaSm3fxUpz6JFi3Dnzh2Z6++YmBj89NNPSE9Ph5WVFR49egQvLy+sX78eLVu2FDBa+hCvIeUxWU5lUrly5ZCRkQEAuHTpktqsnCX60OHDh9GwYUOZtq1bt+LSpUvo2bMnBg0ahMjISEyfPh0BAQEqv8lnTk4OKlSokG9fcnKyWtye+c8//2DTpk3w9vaGvb093NzcpH0dOnTAjh071G6iow5mz579WclyIiJSjHbt2uHs2bNwd3fHiBEjMGrUKNjb20NLSwuvXr3ChAkThA6RPuDh4YGsrCyMGzcOAFC+fHmZv6cikYh3Awjs9u3b+OWXX2Tatm3bBi0tLWzatAk1a9YEAPj4+GDbtm1Mlgvo2rVrcpusBgUFIS0tDQEBAXB0dER6ejoGDx6MgIAAJstLEV5DymOynMokKysrzJs3D05OTgCAHTt2ICwsLN+xIpEIo0aNUmZ4REoRFRWF/v37y7QdPHgQlStXxqxZs6CpqQlLS0vExMRgx44dKp8sb9y4MXbt2iXd9PVDISEhaNasmQBRKdfu3bvx22+/oW/fvnKr6+vUqYPo6GiBIiNF6tmzp9AhEBERgPHjx0v/7ezsjK1bt+Lo0aNIT09HmzZt8p2jkHCGDBnCD5tLudevX6Nu3boybadPn0aLFi2kiXIA6Nixo8pf65R28fHxqF+/vkzbiRP/x96dx8W8/X8Af00b0aYNIRIqkYokIaor+861Zb/IdrkXlYtrX671WrIv2fftki0VsrXIvishIbRIm2p+f/g1X2OmZKlPNa/n43Eftz7nzGdeM02Z857zOScQFhYWaNKkCYBPH0j17dsX//zzjxARKRccQ8pisZyKpb///huzZs3C9u3bIRKJcOzYMSgrK8vty2I5lVTJyckwMDCQfJ+RkYHr16+jdevWUr8PtWvXxsuXL4WIWKjGjh2Lfv36oU+fPnBzc4NIJIK/vz/WrFmDs2fPYseOHUJHLHAJCQm5LkmVlZWFzMzMQk5ERESkuOrWrYu6desKHYNyMXr0aKEj0FdoamoiOTlZ8n1kZCQSExNRv359qX4aGhpIS0sr7Hj0GZFIJPXh05s3b/D8+XP0799fql/58uURHx9f2PEoDxxDymKxnIql2rVrSwpf5ubm2Lx5s2SneSJFUbFiRURFRUkuYbt69SoyMzPRsGFDqX6ZmZlQU1MTImKhsrGxwZYtW7Bo0SLJJj+rV6+GtbU1Nm/eDEtLS6EjFrhq1arhwoULcHBwkGkLCQmRme1BJVNoaCh2796NJ0+eSJYs+9x///0nQCoiopIpISEBWlpaUFJSytcmyly3vGiKjY1FbGwszM3Nc13WjwqfhYUF9u/fDxcXFwCf3sOIRCKZqzSePHkiNYmICp+JiQkuXrwomUUeGBgIkUgER0dHqX5xcXHQ1dUVIiLlgmNIWSyWU7G3ZcsWbu5JCsnJyQmrV6+GqakpDAwMsHLlSqipqcHZ2Vmq340bN1C5cmWBUhYuGxsbbNu2DWlpaUhMTISWlpZCbdY0YMAATJkyBSoqKmjVqhUA4OXLl7h27Rq2bt2KuXPnCpyQCtr58+cxbNgwODg44NatW2jWrBnS0tJw9epVVKhQgetDEhH9ZA4ODti9ezesrKzyteEyN1kuWnbv3o0VK1YgLi5OsqmdpaUlRo4ciYYNG8rMiqXCNXLkSPTt2xdubm7Q09PD1atX4ejoKHPFxqlTp1CvXj2BUhIAuLu7w9PTE0lJSdDX18fOnTthbGyMxo0bS/ULDg5GrVq1BEpJ8nAMKYvFcir2qlSpgsDAQMkyExUqVECDBg1QoUIFgZNRYUtMTMTDhw8RGxuLZs2aQVtbG+np6VBVVYWSkpLQ8X66ESNG4PLly5J1y0UiEby9vaGnpyfpk5WVhYMHD0r+0VMUpUuXRunSpZGamoro6GgYGxsrxJqUXbp0QWJiIpYvX441a9YA+DTIUFdXx9ixY9GmTRuBE1JBW758Ofr374/x48fD0tISv//+OywtLRETE4PBgwejUaNGQkckIipR5syZgypVqki+VoT3GyXF5s2bsXDhQgwcOBAODg4YNGiQpK1hw4Y4ceIEi+UCs7a2hq+vL3bt2oWkpCSMGDECgwcPlurz9u1bKCsro1OnTsKEJABAhw4d8OrVK2zbtg1JSUmwtLTE33//DRWV/5Ud3759i8DAQC6BVMRwDClLJBaLxUKHIPoeb9++xfTp0+Hv7w+xWIzPX8pKSkpo2bIlpkyZIlU4pJJJLBZjyZIl2Lp1K1JTU6Vmhfz222+oV69eid29OSsrCyEhIUhMTISFhYXMBjiJiYm4fPky6tWrV+I/QNqwYQNSU1MlP+uwsDB4eHggOTkZlStXxoYNG2BsbCxwysLx4cMHXL16FQkJCdDW1oaNjQ00NTWFjkWFoH79+lixYgUaNWqE2rVrY+vWrWjQoAGATxvdLl++HCdOnBA4JRERkfBcXV3RpUsXjBgxAllZWbC0tMT+/fthaWmJc+fOYeLEibh8+bLQMYmICgXHkP9T8qZakkJITExE7969ERQUhK5du8LHxweHDh3CoUOHsGrVKnTr1g0BAQHo06cPkpKShI5LBWzp0qXYtm0bPD09cfLkSakPTpydnREQECBguoKlrKwMBwcHtGrVSqZQDgDa2tpwc3Mr8YVyANi7dy/Kly8v+X7u3LmoUaMGfHx8UK5cOSxevFjAdIWrbNmyaNq0Kdq3b49mzZop7JscRVSqVClkZ2dDJBLBwMAAT58+lbSVLVtWITb7JSISiouLC+7duye37cGDB5J1l6loePXqFWxsbOS2qaqqIiUlpZATEREJh2PI/+EyLFQsrV69Gu/fv8ehQ4dQvXp1qTZzc3O0aNECAwcOhLu7O1avXo2JEycKlJQKw8GDB/HHH3+gZ8+eyMrKkmozNjbGs2fPBEpGhenly5eSDwxevXqF27dvY9u2bWjQoAGysrIwbdo0YQMWktTUVFy6dAmxsbHIyMiQahOJRBgwYIAwwahQmJubIyoqCo6OjnBwcMDq1atRrlw5qKioYOnSpVwjkoioAMXExMj825sjLS2NH1gWMUZGRrh586bcTe2uX7+OatWqFX4oIiIBcAwpjcVyKpZOnz6NESNGyBTKP2diYoJhw4bB19eXxfISLiEhIddNXrOyspCZmVnIiUgIpUqVQnJyMgDg0qVLKFOmjGS2kKamJt6/fy9kvEIREhKC0aNHIzExUW67Ir7RUTT9+/fH8+fPAQB//PEHhg8fDg8PDwCf9vRYsWKFkPGIiEqc9PR0pKamSq5sTE5ORkJCgkwff39/GBoaCpCQctOjRw+sWLEC5cqVQ8uWLQEAmZmZCAoKwoYNGzB27FhhAxIRFQKOIWWxWE7F0qtXr2Bubv7VfhYWFnj9+nUhJCIhVatWDRcuXJA7KyQkJAQ1a9YUIBUVNisrK6xduxZKSkrYsGEDmjVrBmVlZQDA06dPpZZoKalmzJgBMzMzTJkyBdWqVYOqqqrQkaiQOTk5Sb4uX748Dhw4gOjoaKSlpaF69epQU1MTMB0RUcmzbt06rFy5EsCngsKXmw9+rqTuoVNcDR48GLGxsZg6dSr+/vtvAECvXr0AAL1790afPn2EjEdEVCg4hpTFYjkVS9ra2vm6jDE2NhZaWlqFkIiENGDAAEyZMgUqKipo1aoVgE9Lcly7dg1bt27F3LlzBU5IhcHT0xPDhg3D8OHDYWRkhHHjxknajh8/nuualCVJTEwMJk2axA+ISEIkEvEyciKiAuTq6opKlSpBLBZj0qRJ8PDwkNlQXFVVFaamprCwsBAoJeVm8uTJ6N+/Py5cuCDZ1M7BwYH/dhKRwuAYUpZI/PlOeETFxJ9//onIyEjs2rULpUqVktsnLS0NvXv3RvXq1bFw4cJCTkiFbdOmTVi+fLnUZbDq6uoYM2YMBg4cKHA6Kkzx8fEoV66c1LH79+/DwMAAurq6AqUqHIMHD4azszNnQimYTZs2oX379tDX18emTZvy7KuIl1ESERWWgwcPwsnJqcS/3yAiopKDY0hZLJZTsRQZGYmuXbuicuXK8PDwQPPmzVGmTBkAQEpKCoKCgrBq1SrExMRg//79MDExETgxFYYPHz7g6tWrklkhNjY2CrWD87t377Bx40bcvHkTL1++xIoVK1CzZk34+vqiXr16sLa2FjoiFbCYmBj8/vvv6NGjBxwcHOS+/nV0dAo/GBUoc3Nz7NmzB1ZWVl9dokwkEuHu3buFlIyIiKhoy8rKwvXr1/Hy5Uu5m7N26tSp8EORhI2NDUQiUb76ikQihIeHF3Aiyo/s7Gzs3bsXJ0+exMuXL5Geni7VLhKJ4O/vL1A6+hLHkLK4DAsVS9WrV8fatWvxxx9/4M8//wQAyXIrSUlJEIvFMDQ0xNq1a1koVyBly5ZF06ZNhY4hiNu3b2PAgAHQ1NSEnZ0dQkJCJG/4X716hc2bN2Pp0qXChiwAs2bNwqBBg2BkZIRZs2Z9tf/kyZMLIZVwtLS0YGRkhKlTp+Y6sGChtOS5d++e3K+JiKhwpaWlwcfHR1Igkld85b/DRcft27cxevRoxMbGQt4cQpFIxGK5wAYNGpTvYjkVHQsWLMCmTZtgZ2cHe3t7roFdxHEMKYvFciq27Ozs4O/vj+PHjyM0NBSvXr0C8GlDMzs7O7Ru3TrXJVqo5ElMTMS5c+dy/eR65MiRAiUrHHPnzoW1tTV8fHwgEolw+PBhSVu9evVw/PhxAdMVnICAAHTr1g1GRkYICAjIs69IJCrxxfIJEybg6tWrGDhwIExMTPjGlIiIqBBNnz4dR48eRbt27WBqasp/h4u4adOmQUNDA76+vqhRowZ/XkXQ6NGjhY5A3+G///7D6NGjS/wYvKTgGFIWi+VUrJUqVQqdOnXiJ/4KLjg4GGPGjEFKSgpKly4t88ddEYrlN2/exPLly6GqqoqsrCypNl1dXbx9+1agZAXr8wL514rliuDy5cuYPn06OnbsKHQUEoifnx9evHiBIUOGyLStX78elSpVQuvWrQVIRkRU8gUGBsLT0xN9+/YVOgrlw6NHj7B06VI0bNhQ6ChEJUpGRgZsbW2FjkH5xDGkLBbLiajYmz9/PurWrYs5c+agUqVKQscRhLq6OpKTk+W2vXjxQiHWGDt06BCcnJxkNvcEgISEBAQFBZX4D9bKly+vUOv0k6y1a9eiS5cuctvU1dWxbt06FsuJiAqIsrIyqlWrJnQMyqdq1arhw4cPQsegbxAdHY0DBw7gyZMnMlcTA8Dq1asFSEVfat++PQICAuDg4CB0FMoHjiFlsVhORMXes2fP4OXlpbCFcgBo0qQJVq1aBQcHB8n6/SKRCGlpadiyZQucnJwETljwvL29sXv3brnF8ufPn8Pb27vEF8vHjBmDtWvXon79+tDW1hY6DgngyZMnqFmzptw2U1NTREVFFXIiIiLF0atXLxw+fBhNmjQROgrlg7e3N2bPng0zMzOYmpoKHYe+4saNG3B3d4eRkRGePHkCMzMzvH//HjExMahQoQKMjY2Fjkj/r169eli6dCnevn2Lxo0bS8ann2vZsqUAyUgejiFlsVhORMVe7dq1ERsbK3QMQU2YMAG9evWCm5sb7O3tIRKJsHTpUjx69AgikQhjx44VOmKBk7cxU46kpCSULVu2ENMI47///sOLFy/QokULWFhYyMwQEIlEWLVqlUDpqDCUKlUq12WX4uLioKLCt35ERAWldOnSCA8PR8+ePaUmMOQQiUQYMGCAMOEIwKcZr5+Li4tD+/btYWhoKPd905EjRwozHuVhwYIFaN26NWbPng1LS0vJ/69evYo///wTv/32m9AR6f9NnDgRwKcrnP38/GTaRSKRwm0YWZRxDCmLIyYiKvamTZuGCRMmoHz58nBwcFDIYlD58uVx6NAhbN68GRcvXoSxsTESEhLQvn17DBw4sMQuw3L27FmcP39e8v3GjRuhr68v1Sc9PR2XL1+GhYVFYccrdB8+fEDVqlWlvifFYmdnh7Vr18LZ2RllypSRHE9JScH69eu5LisRUQFauHAhgE8FomvXrsm0s1guPEtLS4hEIqFj0He4f/8+hg4dCiUlJQCQLMNia2uLUaNGYdGiRWjatKmQEen/nTlzRugI9A04hpQlEuc1FY+IqBiwsbFBZmYmMjMzoaSkhFKlSkm1i0QihIeHC5SOCpKvry98fX0BfBqY6uvrQ01NTaqPqqoqTE1N8ccff6BGjRpCxCQqNI8fP0bPnj2hpqYGNzc3GBoa4vXr1zh58iQ+fvyInTt38lJzIiIiKnbs7e3x77//olGjRnB0dIS3tzfatWsHALhw4QJGjhwp90MqIqJvpXjTL6lEePHixTf1NzIyKqAkVBQMGjSIM0QUVP/+/dG/f38AgLOzM3x8fGBubi5wKiLhmJqaYt++fVi2bBlOnTqFhIQE6OjooHHjxhg1apTUrBEiIiJF5u3tjREjRqBKlSoybTExMVixYgXmzp0rQDKSx9TUFM+ePUOjRo1gbW2NjRs3olatWlBRUcHatWvl/hxJOGKxGGfPnkV4eDgSExOhra2NBg0aoFmzZhy7U5HHmeVULJmbm3/TH1iuh0Ul0ZdrLualpK+5mJ6ejt9//x2DBw+GnZ2d0HEEdefOHaxevRpXr16VFErr16+PYcOGoXbt2kLHIyIiKtE+fvyIffv24ebNm3j58iWmTp2KatWqwc/PjxtJFjHm5ubYs2cPrKysZNpu3bqF7t27cxxZhBw6dAgxMTEYOXIkHj9+jEGDBuH169cAAHV1dSxbtoyb6xYRiYmJGDp0KK5fvw4tLS3o6enh7du3SEpKgrW1NdauXSt3008SDseQ0jiznIqlFStWSL5OSUnBokWLYGxsjJYtW0JPTw9v3rzBqVOn8OzZM4wfP17ApEQFh2su/k+pUqUQGhqq8OuAhoWFYeDAgTAwMEDbtm0lb0xPnz6Nnj17YuPGjWjQoIHQMakQiMViREVFITExETo6OqhWrRr/XhARFbBnz55hwIABiI+PR+3atREeHi5Z+zU0NBTnz5/nTOViIjo6usTu+VNcderUSfK1qakp/Pz8cO3aNaSlpcHa2hp6enrChSMp8+fPx9OnT7FhwwY4OjpKjl+4cAETJkzA/PnzMXv2bAET0uc4hpTFmeVU7E2ePBlZWVly33h6e3sDAN+UlkDDhw+Hl5cXqlWrhuHDh+fZVxF3b1ZEY8aMQdWqVfHnn38KHUUwPXv2RNmyZbFmzRqpjW6zsrIwdOhQpKSkYOfOnQImpMKwfft2+Pj44N27dxCLxRCJRNDT08OIESPQu3dvoeMREZVYw4YNw7t377BmzRpoaWmhTp062L9/PywtLeHn54fFixfD399f6JgKbceOHZL3Qo8ePUKVKlVk9jvKyMhATEwM3NzcsGjRIiFi0hd4FWnx0qhRI0yYMAFdu3aVadu3bx8WLlyIy5cvC5CM5OEYUhZnllOxd+LECfz7779y29q2bYtx48axWF4CffjwAVlZWZKv6X/EYjHi4+NRrlw5hZpJ2rVrV0ydOhUfPnyAk5MT9PT0ZB6/paWlQOkKx927d7Fs2TKpNzkAoKysjH79+mHMmDECJaPCsnv3bsycORNt27ZFmzZtoK+vjzdv3sDPzw8zZ86EqqoqunfvLnRMIqISKSQkBIsWLYKurq7kfWoOAwMDxMXFCZSMchgaGqJOnToAgIcPH8LExAS6urpSfVRVVVG9enV069ZNiIgkB68iLV5SU1Ohr68vt83AwACpqamFnIjywjGkLBbLqdhTVlbGnTt3pC7vyXHnzh0oKSkJkIoK2tatW+V+rciCg4OxYsUK3L59G5mZmVBRUYGlpSVGjhyJpk2bCh2vwA0bNgzApxlDO3bskCqU58yuLenrTqqrq+Pt27dy2968eQN1dfVCTkSFbfPmzXB3d8dff/0lddzFxQW6urrYsGEDi+VERAVEWVkZuV24/ebNG5QpU6aQE9GXXF1d4erqKvk+tw0+qehxdHTEhQsX0KhRI6Gj0FdYWFhg27ZtaNKkCZSVlSXHs7OzsXXrVoVcA7so4xhSFovlVOx16NABy5YtQ3p6OlxdXaGrq4t3797h9OnTWLt2LXr27Cl0RKICt3//fkyePBkNGjTAxIkTJeuMnTx5EkOHDsXMmTNL/OyYLVu2CB1BcC1atMDChQtRoUIFNG7cWHL84sWLWLx4MZydnQVMR4Xh+fPnaNGihdy25s2bY9euXYWciIhIcdjZ2WHTpk1o1qyZZMKOSCSCWCzGnj174ODgIHBC+tzcuXORnZ2Nd+/eAQB0dHQ40aoI41Wkxceff/6JQYMG4ZdffoGLiwv09fXx9u1b+Pv7482bN9i4caPQEekzHEPK4prlVOxlZmZi0aJF2LlzJ9LT0yXHS5UqhZ49e+LPP/+EqqqqgAmpIGzatCnffUUiUYm/ZM/Z2RmNGjXCnDlzZNq8vb1x5coVBAQECJCMClNiYiKGDBmCW7duQUNDQ/LhYXJyMurWrYt169ZBW1tb6JhUgJydndG1a1eMHDlSpm3lypXYv38//xYQERWQx48fo1evXtDR0YGzszN8fX3RpUsXPHz4ENHR0di7dy+MjY2FjkkAgoKC4Ovri4iICMkYslSpUrC1tUX//v3h5OQkcEL6krm5udT3ingVaXFy69YtrF69GuHh4UhKSoK2tjbq16+P4cOH80ONIoZjSFksllOJkZiYiAcPHiAuLg4GBgaoVauWwv1CK5Iv3yzlRRHeOFlbW2PlypVylyMKDg7GqFGjcO3atcIPJoDHjx/j5s2bePnyJbp27QoDAwNER0dDT08PGhoaQscrcNnZ2QgMDJR5Y9q8eXPOllIAPj4+8PHxweDBg9GqVSvo6enh3bt3OH78ODZs2ICRI0fCw8ND6JhERCXWs2fPsGLFCly4cAEJCQnQ1taGg4MDxowZw0J5ETFr1ixs27YN2trasLe3R8WKFQEAsbGxuHLlCpKSktC3b1+ZJc1IWCEhIV/t07Bhw0JIQlTycAwpjcVyKtbS09PRuHFjLFiwQCEvDSHK0b9/fzg6OmLo0KEybWvXrsX58+dL/NruqampmDx5Mvz8/KCkpITs7Gzs27cPlpaWGDNmDCpXroyJEycKHZOoQInFYsyfPx/btm2T2lxOWVkZ7u7u8PT0FDAdERGRsA4fPgwvLy+MGDECgwcPlllHPjU1FRs2bICPjw/mz5+P9u3bC5SUiIiEwjXLqVgrVaoU1NXVpTaNIFJEf/zxB/744w9kZGTIrN1/6NAhLF68GAkJCZL+Ojo6gmUtKPPnz8fly5exbt06NGjQANbW1pI2JycnbN68WaGK5Wlpadi3bx8eP34MAwMDdO7cWTJzikoukUgELy8vDBs2DDdu3EBiYiK0tbVhZWWFcuXKCR2PiKhE69evH/7++2+YmprKtEVFReHvv//mHisC27lzJ7p3747Ro0fLbVdXV8eoUaPw+vVrbN++ncXyIkjRryItqoYPHw4vLy9Uq1YNw4cPz7OvSCTCqlWrCikZfQuOIT9hsZyKvU6dOmHfvn1cV07BZWVl4fr163j58iUyMjJk2jt16lT4oQrRr7/+CgBYsWIFVq5cKTmec/HQlxvdlsRlaU6ePImJEyeiSZMmUjNqAaBSpUqIiYkRKFnBWrJkCQICAvDff/9JjqWmpqJbt26IjIyUvAZ8fX2xb98+VKlSRaioVIjKlSvHfxeJiApZSEgIPnz4ILctOTkZYWFhhZyIvnT//v1cC+Wfc3Nzw9GjRwshEeWXvKtImzZtCgMDAyxatIhXkQrsw4cPkjFYbn8HqejgGDJvLJZTsaelpYVr166hffv2aNq0KfT19aU2+1CEzR0V3e3btzF69GjExsZC3spSIpGoxBfL58yZI7MbvKJJSUmBgYGB3LbU1NRCTlN4Lly4gBYtWkgd8/X1xePHjyWXGEdFRWHMmDFYvXo1Zs+eLVBSKijv3r3D69evZfZyuHfvHnx8fPD48WPo6+ujf//+XLKMiEggERER0NXVFTqGwhOJRHLHC1T08SrSou3zJT9L+vKfJQHHkHljsZyKvcWLFwMA4uLi8PDhQ5l2FstLvmnTpkFDQwO+vr6oUaMGVFVVhY5U6Lp06SJ0BMGZmZnh1KlTaNKkiUxbUFAQ6tSpI0Cqgvfs2TPUrVtX6tipU6dgZGSEMWPGAADq1KmDIUOGYPPmzQIkpIK2ePFi3L59GwcPHpQci4mJQZ8+fZCWlgYzMzM8fPgQo0aNgq+vL+zs7ARMS0RUsqxZswZr1qwB8Gnc0b9/f5kJDBkZGcjKykLv3r2FiEifqVWrVq7vFz934sQJmJmZFVIqyg9FvYq0OFqxYgW6d++O8uXLy7S9fv0ae/bswahRowRIRjk4hswbi+VU7N27d0/oCCSwR48eYenSpdz9XMGNGDECI0aMQGpqKlq1agWRSIQbN27g6NGj2L9/P9atWyd0xAKRnp4OLS0tyfcpKSm4f/++zNUUNWvWxKtXrwo5HRWGq1evolu3blLHNm/ejJSUFKxbtw5NmjRBWloaBg4ciHXr1rFYTkT0E9nY2GDQoEEQi8VYuXIl2rZtiwoVKkj1UVVVhampqcwsPip8vXv3hqenJ8qXL49BgwZBXV1dqj0tLQ0bN27E/v378c8//wiUkuRR1KtIi6OVK1eiWbNmuRbLV65cyWK5wDiGzBuL5URU7FWrVk0h10Vr3749Fi1ahFq1an118yGRSIQjR44UUjJhNG/eHIsXL8Y///wjWXtt+vTpqFChAhYuXAgHBweBExaMSpUq4e7du7C3twfwab3UrKwsyfc5UlJSULZsWSEiUgF79eoVatasKXUsMDAQFhYWkplzpUuXRt++fTnwJyL6yRo2bCiZsCESiXKdTUlFQ4cOHXD9+nUsX74cW7Zsgb29PYyMjAAAL168QEhICBITE9GnTx+0a9dO4LT0OUW9irQ4ymupo7i4OKkiLQmDY8i8sVhOJUJKSgoOHjyI8PBwJCYmQltbG/Xr10fnzp1RpkwZoeNRAfP29sbs2bNhZmYGU1NToeMUmjp16khmw1haWir8muUA0KpVK7Rq1QpRUVGIj4+HtrZ2iX9NtG7dGqtXr4auri4MDAywePFiaGhoyMxeCw8PR9WqVQVKSQVJJBJJ/f6/efMGz58/R//+/aX6lS9fHvHx8YUdj4hIYeTMlBSLxYiKipKMS0xMTPg+rQiZMmUKGjduDF9fXwQFBSEjIwMAoKamBhsbG+7xUUQp6lWkxcXRo0clm+KKRCLMnz8fmpqaUn0yMjJw69Yt2NraChGRPsMxZN5EYu5uQcVcbGws3N3dERMTA3Nzc+jp6eHt27e4f/8+KlWqhC1btqBixYpCx6QC1L59e8TFxSEpKQmGhoYy/ygrwqxq+rRJSePGjRVuMJqWlobRo0fj/PnzAIAyZcpg9uzZaN26taRPeno6XFxc0LNnT17yWAJ1794ddnZ2kk2t9u7di6lTp2LNmjVo1qyZpN/x48cxf/58BAUFCZSUiKjk2759O3x8fPDu3TuIxWKIRCLo6elhxIgRXLO8CMrKypJ8kFyuXDkoKysLnIjycuLECfzzzz948eKF5FiFChXg5eWFVq1aCZiMDh48iAMHDgAAQkNDUbt2bZkZyWpqaqhevTqGDBnCK3AExjFk3lgsp2JvzJgxuHPnDtauXYvq1atLjkdGRmL48OGwsLDAv//+K2BCKmheXl5fLZDOnTu3kNIIw9vbGyNGjECVKlVk2mJiYrBixYoS/xyYm5tDX18frVq1Qrt27WBtbS10pEL19OlTJCYmwsTEBBoaGlJtHz58QFRUFKpWrSrzYRIVf0eOHIGnpye6du0KfX197Ny5Ezo6Ojh27BhUVP53EeFff/2FuLg4rF27VsC0REQl1+7du/H333+jbdu2aNOmDfT19fHmzRv4+fnBz88PM2bMQPfu3YWOSVTsKdJVpMWRu7s7pk2bxp9NMcAxpHwsllOx16BBA8yYMQNt2rSRaTt27Bj+/vtvhIWFCZCMqPCYm5tjz549sLKykmm7desWunfvjrt37wqQrPA8ePAAx44dg5+fH549e4ZKlSqhXbt2aNOmDczMzISOR1Sg1q1bh23btiEpKQmWlpb4+++/pdYxf/v2Ldq3b4/Ro0ejV69eAiYlIiq5WrdujSZNmuCvv/6SaZs9ezbOnz+PEydOCJCMqPhbsWJFrnsCvH79Gnv27FG42a9EVDC4ZjkVe1lZWShVqpTctlKlSiErK6uQE5EQsrOzkZCQAADQ0dGBkpKSsIGKkOjoaOjo6Agdo8DVqlULtWrVwrhx4yTrFx48eBBr165FjRo10K5dOwwbNkzomEQF4rfffsNvv/2Wa7uenh4uXrxYiImIiBTP8+fPZdZ7zdG8eXPs2rWrkBMRlRwrV65Es2bNci2Wr1y5ksXyIiQ7OxuXL19GVFSUZF+AHCKRCAMGDBAmGFE+sFhOxZ6trS1WrVqFhg0bSl0a8v79e6xevZqbR5RwQUFB8PX1RUREBNLT0wF8+pDE1tYW/fv3h5OTk8AJC86OHTuwc+dOAJ/ecIwfP17mg6OMjAzExMTAzc1NiIiCsbKygpWVFby9vREYGIhp06Zh6dKlLJYTERFRgTEwMEBERAQaN24s03bt2jUYGBgIkIqoZMhrUYS4uDhoaWkVYhrKS1xcHPr27Yvo6GiIRCLJz+7zpVNZLKeijMVyKvY8PT3Rt29fODk5oVGjRtDX18fbt29x6dIlqKqqYs6cOUJHpAIya9YsbNu2Ddra2mjWrJlkI9fY2FhcuXIFw4cPR9++feVeClsSGBoaok6dOgCAhw8fwsTEBLq6ulJ9VFVVUb16dXTr1k2IiILJyMhAQEAA/Pz8cPbsWWRlZcHR0VHoWERERFSCdevWDT4+PsjIyECrVq2gp6eHd+/e4fjx49iwYQNGjhwpdESiYuXo0aM4evQogE+F1vnz58usnZyRkYFbt25xklwRMm/ePJQrVw5btmyBk5MT9uzZA319fRw5cgSHDh3i/jlU5LFYTsVerVq1cOTIEWzatAnh4eF49OgRtLW10aNHDwwYMAAVKlQQOiIVgMOHD2P79u0YOXIkBg8ejDJlyki1p6amYsOGDfDx8YGVlRXat28vUNKC4+rqCldXV8n3uW3wqSiysrIQHByMo0ePIiAgACkpKbC1tYWnpydatWol80FCSXHv3j2YmJjkuhwVERERFQ4PDw8kJSVhw4YNUsUgZWVluLu7w8PDQ8B0RMXPx48f8eHDBwCfZpanpqbKLLeppqaGjh07YsiQIUJEJDlCQ0MxefJkqatpjIyMMHz4cIjFYsyYMQPr168XMCFxDJk3bvBJxdKGDRvQoEEDWFpaQkWFn/koop49e6JWrVqYMWNGnv2mTp2KBw8ecI1IBWBvb4+kpCRYWFigbdu2aNu2rUJ8WGZhYYHdu3fDysoKLi4uWLlyJczNzYWORUREpLDi4+Nx48YNJCYmQltbG1ZWVihXrpzQsYiKNXd3d0ybNg2mpqZCR6GvsLGxwbp169CgQQM0aNAACxYskOzncOnSJYwYMQIRERECp1RsHEPmjVVGKpYWLlwI4NPa1HXq1EH9+vVRv3592NjYyFyWRSXT/fv3MXr06K/2c3Nzk1y6V9LMmjXrm/pPnjy5gJIUDe7u7mjbti1MTEyEjlKo1NXVkZycDACIiYmR2UCHiIiICtajR4+wa9cuPH/+HIaGhmjVqlWJ3jeHSAhbt24VOgLlU+XKlfH69WsAQI0aNXD48GFJsdzf3x86OjoCpiOAY8ivYbGciqXLly8jIiICV69exdWrV7F582asWbMGSkpKMDU1Rf369WFra4v69eujUqVKQselAvD5RiGKKiAgIN99RSJRiS+Wjxo1SugIgqhbty6mTp2KBg0aAAB8fHxynb0mEom4jwMREdFPFBYWhoEDByIzMxO6urpISEjA3r17MXXqVPTq1UvoeEQlSnZ2Ni5fvoyoqCiZ4p5IJOKmkUVE8+bNceHCBbRp0wYeHh4YOXIkHBwcoKKigjdv3mD8+PFCR1R4HEPmjcuwUImQmZmJ27dv4+rVq5Ii+tu3bwEA5cuXR1BQkLAB6afL7zIsU6ZMwaNHj7Bz585CSkaFacWKFd/UvyQW1J8/f45///0XkZGRuHPnDoyNjaGuri63r0gkwsGDBws5IRERUcnVv39/JCQkYPXq1ahYsSKSk5Ph7e2NkJAQXLlyReh4RCVGXFwc+vbti+joaKmJUyKRSNLn7t27QsWjPNy8eRP+/v5IS0tD48aNeeVNEcAxZN5YLKcS59WrVwgPD8eRI0dw9uxZAPxHsyQ6cuQIPD09MWrUKAwaNEjmD3taWho2btyIFStW4J9//kG7du0ESkoFyc7OTur7jx8/Ii0tDcCnZZrS09MBAKVLl4aamhpCQkIKPWNhMjc3x549e2BlZSV0FCIiIoXg4OCA6dOno2XLlpJjz58/h6urKwIDA1GxYkUB0xGVHH/++SdiYmLw77//wsnJCXv27IG+vj6OHDmCQ4cOYe3atTA2NhY6JlGxwzGkLC7DQsWaWCzG/fv3ER4eLplRHhsbCwMDA1hbW2PixImwsbEROiYVgA4dOuD69etYvnw5tmzZAnt7exgZGQEAXrx4gZCQECQmJqJPnz4KUSg/dOjQV/t06tSpwHMUttDQUMnXN2/exNixYzFixAi4ublBQ0MDycnJOHHiBFatWoUlS5YImLRwnDlzRmrXeSIiIipY8fHxMhuK5xTI4+PjWSwn+klCQ0MxefJkqfe6RkZGGD58OMRiMWbMmIH169cLmJByuLi4oHr16pg/fz50dXWl2u7evYtRo0bhzJkzAqWjL3EMKYvFciqWVqxYgYiICFy7dg3p6ekwMzODjY0N/vzzT9jY2EiKplSyTZkyBY0bN4avry+CgoIk69apqanBxsYG/fv3h7Ozs8ApC4eXl5fc459fllgSi+WfmzlzJgYPHoyuXbtKjmloaKBbt25IT0/HjBkzsG/fPgETFrxKlSpBLBYjKCgI4eHhSExMhLa2NurXrw8nJyep1wMRERERUXHx/v176OrqQklJCRoaGpJlVwHA2toaa9euFTAdfS4mJgbJycno2rUrVqxYAUtLS0lbRkYGXrx4IWA6+hLHkLJYLKdiacWKFVBXV0eXLl3Qr18/VK1aVehIJBAXFxe4uLggKysL8fHxAIBy5cpBWVlZ4GSF6/MZ1jkSExMRHByM7du3Y+HChQKkKlz37t1D5cqV5bZVqVIFDx8+LOREhS8xMRFDhw7F9evXoaWlBT09Pbx9+xbr1q2TDCK0tLSEjklERFSi9O/fX24xoU+fPlLHRSIRwsPDCzMaUYlRuXJlvH79GgBQo0YNHD58GC1atAAA+Pv7Q0dHR8B09KUlS5Zgy5Yt6NOnD6ZPn46OHTsKHYlywTGkLBbLqVj666+/EBERgTNnzmDHjh2oWLEibGxsJP9ZWFhASUlJ6JhUiJSVlaGvry90DMFoamrKPdazZ0+kp6djwYIFJf6yxEqVKmHXrl1o2rSp1MBULBZjx44dCnHFyfz58/H06VNs2LABjo6OkuMXLlzAhAkTMH/+fMyePVvAhERERCVLSdw8nKgoat68OS5cuIA2bdrAw8MDI0eOhIODA1RUVPDmzRuMHz9e6Ij0GQ0NDaxevRpLliyBp6cn7ty5A09PT6FjkRwcQ8riBp9U7MXGxuLq1auSNcvv378PNTU11K1bFzY2NrC1teVuy6TQLl68iJEjRyIiIkLoKAXK398fv//+O4yMjNCiRQvJJ+KBgYF48eIF/v33X7i6ugods0A1atQIEyZMkFqKJse+ffuwcOFCXL58WYBkREREREQ/z82bN+Hv74+0tDQ0btyYY/4i5MsNI/38/PDXX3/B2toaAwYMwPDhw3H37l2BU1IOjiFlcWY5FXsVK1ZE27Zt0bZtWwBASkoKwsPDsX37dqxbtw4AcOfOHSEjEgkmNTUVe/bsgaGhodBRCpyrqyv27duHtWvX4syZM4iLi4OBgQGsrKywfPlylC1bVuiIBS41NTXXKywMDAyQmppayImIiIiIiH6+unXrom7dugA+TaD777//0L59e4FTkTxt2rRBtWrVMGrUKIwbN07oOPQFjiFlsVhOJcL79+8lM8uvXr2KmzdvIjU1FUpKSqhRo4bQ8YgKnLw3hh8/fsSrV6+QlpaG+fPnC5Cq8FlYWGDJkiWS79+9ewc/Pz9MmzYN169fL/EzGCwsLLBt2zY0adJEat3+7OxsbN26FbVr1xYwHRERERHRz3fjxg1MnDiRxfIionPnzihXrpzUsdq1a2Pfvn2YMGECoqKiBEpG8nAMKYvLsFCx9PTpU0lhPCIiAo8fP0Z2djZKly6NunXrwtbWFvXr14eNjY3ctZyJShovLy+ZjaXU1NRQoUIFtGzZEqampgIlK3ypqak4ffo0jh49iosXLyIrKwsWFhbo1KkT+vXrJ3S8AhUaGopBgwbBwMAALi4u0NfXx9u3b+Hv7483b95g48aNaNCggdAxiYiIiIh+mpMnT2Ls2LElfmIMUUHgGFIWi+VULJmbmwMAdHV1YWtrKymOW1paQkWFF0wQKZqsrCycP38e//33HwICApCWlgZ9fX28efMGixYtQps2bYSOWGhu3bqF1atXIzw8HElJSdDW1kb9+vUxfPhwWFpaCh2PiIiIiOinYrFceAkJCdDS0oKSkhISEhK+2l9HR6fAM1H+cQwpjcVyKpb2798PW1tbmJiYCB2FiAQUHh6Oo0eP4sSJE4iPj4eOjg7c3NzQvn171KxZE/b29ti6dSvs7OyEjkpERERERAWAxXLhWVhYYPfu3bCysoK5ubnMVc9f4s+KijJOwaViSd4uvUSKxtvbO999RSIR5syZU4BphNGnTx+IRCLY29tj4MCBcHR0lFxd8v79e4HTERERERERlXxz5sxBlSpVJF9/rVhOVJSxWE5EVEwdPHgQZcuWhbGxMb52kVBJfbNSq1YtPHjwAKGhoVBWVkZ8fDxcXV2hoaEhdDQiIiIiIvoBNjY2+RrHZGVlFUIaykvnzp0lX3fp0kXAJEQ/jsVyIqJiytraGtevX0dWVhbatWuHtm3bolKlSkLHKlRHjhzBo0ePcOTIERw7dgxeXl4oXbo0nJyc0KJFixL7IQERERERUUk3aNAgvp8nokLHNcuJiIqxFy9e4NixYzh69CgePHgAa2trtGvXDq1bt4aurq7Q8QpdzhrmJ0+exLt37yASieDq6op+/fpx3XIiIiIiIqIC0L59+3z3FYlEOHLkSAGmIfoxLJYTEZUQjx49wtGjR3H8+HHExMSgUaNGcHd3h5OTk9DRCl1WVhaCg4Nx9OhRnDlzBqmpqTAyMsKZM2eEjkZERERERFSieHl5fdNVAHPnzi3ANEQ/hsVyIqISJj09Hf/++y82b94MZ2dnrFixQuhIgkpLS4O/vz+OHj2K1atXCx2nQLm4uGDlypUwNzeXaXvw4AE8PDz4gQEREREREREB4BhSHq5ZTkRUAuTMpPbz88OZM2egrKyMbt26oVu3bkJHE1zp0qXRrl07tGvXTugoBS4mJgYZGRly29LS0vDy5ctCTkRERERERERFFceQslgsJyIqxkJDQ3H06FGcOHECGRkZcHFxwcKFC9GkSROoqPBPvCJIT09Hamoqci4US05ORkJCgkwff39/GBoaCpCQiIiIiIgUSVJSEk6ePImoqCi5hdjJkycLkIpycAyZNy7DQkRUTDk5OSE+Ph7NmjVD27Zt4ezsjFKlSgkdiwrZihUrsHLlynz1HTVqFEaOHFnAiYiIiIiISFE9efIEPXv2REZGBlJTU6Grq4vExERkZmZCW1sbGhoaCresR1HDMWTeWCwnIiqmzM3NoaKiAlVV1a9upiISiRAeHl5Iyagw3bt3D3fv3oVYLMakSZPg4eEBY2NjqT6qqqowNTWFhYWFQCmJiIiIiEgRDB8+HGKxGP/++y+sra2xf/9+mJubw8/PD0uWLMGyZctQp04doWMqNI4h88Zr9ImIiqlRo0YJHYGKAHNzc8lmLCKRCE5OTtDV1RU4FRERERERKaIbN25g9uzZUFNTAwB8/PgRysrKaN++PeLj4zFr1izs2rVL4JSKjWPIvLFYTkRUTLFYTl/q3Lmz0BGIiIiIiEiBZWRkQENDA0pKStDW1sbr168lbTVr1sS9e/cETEdf4hhSFovlREREJURaWhp8fHxw8uRJvHz5Uu5mOnfv3hUgGRERERERKYJq1aohJiYGdnZ2qF27Nnbs2IHGjRtDRUUFu3fvVsgNI4syjiFlsVhORERUQkyfPh1Hjx5Fu3btYGpqClVVVaEjERERERGRAmnbtq1k9vjvv/+OwYMHo2HDhhCJRBCLxZg3b57ACelzHEPK4gafREREJUSjRo0watQo9O3bV+goREREREREiI2Nxblz55Ceno5GjRqhVq1aQkeiz3AMKYszy4mIiEoIZWVlVKtWTegYREREREREAICKFSvi119/FToG5YJjSFkslhMREZUQvXr1wuHDh9GkSROhoxARERERkYK4ffs2TE1NUbp0ady+ffur/S0tLQshFeUHx5CyWCwnIiIqIUqXLo3w8HD07NkTDg4O0NLSkmoXiUQYMGCAMOGIiIiIiKhE6tq1K/bs2QMrKyt07doVIpFIbj+xWAyRSKRwG0YWZRxDyuKa5URERCWEubl5nu18Y0pERERERD9bSEgILC0tUbZsWYSEhHy1f8OGDQshFeUHx5CyWCwnIiIiIiIiIiIiIoWnJHQAIiIiIiIiIiIiKv7u3buHs2fPym07e/Ys7t27V8iJiL4Ni+VEREQlyMePH7Fz505MmjQJgwYNwpMnTwAAfn5+ePz4sbDhiIiIiIioRJszZw4iIiLktt24cQPz588v5ET0NRxDSmOxnIiIqIR49uwZWrVqhQULFuDp06e4dOkSPnz4AAAIDQ3F+vXrBU5IREREREQl2b1792Brayu3zdraGnfu3CnkRJQXjiFlsVhORERUQsyaNQu6urrw9/fH5s2b8fm2JHZ2dggNDRUwHRERERERlXQZGRn4+PFjrm3p6emFnIjywjGkLBbLiYiISoiQkBB4eHhAV1cXIpFIqs3AwABxcXECJSMiIiIiIkVgYWGBw4cPy207fPgwzM3NCzkR5YVjSFkqQgcgIiKin0NZWVlqJsDn3rx5gzJlyhRyIiIiIiIiUiTDhg2Dh4cHhg4dii5dusDQ0BCvX7/GgQMHEBwcDB8fH6Ej0mc4hpTFYjkREVEJYWdnh02bNqFZs2ZQUvp08ZhIJIJYLMaePXvg4OAgcEIiIiIiIirJmjdvjkWLFuGff/7B2LFjJeORChUqYOHChWjevLnQEekzHEPKEolz+/iAiIiIipXHjx+jV69e0NHRgbOzM3x9fdGlSxc8fPgQ0dHR2Lt3L4yNjYWOSURERERECiAyMhIJCQnQ0dFB9erVhY5DcnAMKYvFciIiohLk2bNnWLFiBS5cuICEhARoa2vDwcEBY8aMUbg3OURERERERJQ3jiGlsVhOREREREREREREP8XDhw/h4+ODmzdv4uXLl9i9ezcsLS2xZMkS2NrawsnJSeiIRLlSEjoAERERERERERERFX8XLlxA586d8eLFC7Rv3x6ZmZmSNhUVFezcuVPAdERfxw0+iYiIirF+/fp9U/8tW7YUUBIiIiIiIlJ0ixYtQps2bfDPP/8gMzMTq1atkrRZWFhg7969AqYjgGPIr+HMciIiomJMQ0MDmpqakv+ePHmCsLAwJCcno1SpUkhOTkZYWBiio6OhpaUldFwiIiIiIirBHj58iI4dOwIARCKRVJuWlhbi4+OFiEWf4Rgyb5xZTkREVIz5+PhIvj506BCioqKwbds2qY1YoqOj4eHhARcXFyEiEhERERGRgtDW1sbr16/ltj158gQGBgaFnIi+xDFk3jiznIiIqITw8fHB77//LrNjedWqVTF69GipN0VEREREREQ/m6urK5YvX47IyEjJMZFIhLi4OGzYsAFubm4CpqMvcQwpizPLiYiISoiXL1/KXOqYQyQS4dWrV4WciIiIiIiIFMmff/6JmzdvokOHDqhVqxYAYNKkSXj27BlMTEwwatQogRPS5ziGlMViORERUQlhZWWFpUuXwsLCAlWqVJEcf/bsGf7991/Uq1dPwHRERERERFTSaWpqYteuXThy5AguXrwIHR0daGtro0+fPujYsSPU1NSEjkif4RhSlkgsFouFDkFEREQ/7vHjxxg0aBDevHmDmjVrQk9PD2/fvsXDhw+hp6eHTZs2wdTUVOiYREREREREVARwDCmLxXIiIqISJCMjA/v378eNGzcQFxcHAwMDWFlZoUuXLihVqpTQ8YiIiIiISAFERUVJxiSGhoaoU6cOqlevLnQskoNjSGkslhMREREREREREdEP+/DhA6ZOnYrjx48jOzsbpUqVQnp6OpSUlNCqVSvMnDkTZcuWFTomUa6UhA5ARERERERERERExd+sWbMQGBiImTNnIiwsDNevX0dYWBhmzJiBoKAgzJo1S+iIRHnizHIiIqISwtzcPNedzHPcvXu3kNIQEREREZGisbW1xfjx49G7d2+Ztu3bt2Px4sUIDw8XIBnJwzGkLBWhAxAREdHP4eXlJfNGJykpCRcuXMDr16/Rr18/gZIREREREZEiKFWqFCpXriy3rUqVKlBRYSmyKOEYUhZnlhMRESmAiRMnolKlSvj999+FjkJERERERCXUggULEBkZCR8fH6kirFgshoeHB0xMTODp6SlgQsovRR1DslhORESkAIKDgzFx4kRcvHhR6ChERERERFRCrV27Ftu3b4eamhpatGgBPT09vH37FoGBgcjIyEDfvn0ls8tFIhEGDBggbGDKlaKOIXntAxERkQKIiopCdna20DGIiIiIiKgEW7x4seTrLVu2yLQvWrRI8jWL5UWboo4hWSwnIiIqITZt2iRz7OPHj3j8+DFOnDiBdu3aCZCKiIiIiIgUxb1794SOQN+AY0hZXIaFiIiohDA3N5c5pqamhgoVKsDNzQ0jRoyAurq6AMmIiIiIiIioqOEYUhaL5URERERERERERPRdPn78iPT0dGhoaEgdj4uLw8aNG/H48WMYGBigZ8+eqFu3rkApifJHSegARERE9HMcOnQI8fHxctsSEhJw6NChwg1EREREREQl3rx589C1a1epY/Hx8ejcuTM2bdqE69ev49ChQ+jTpw/u3r0rUEqSh2NIWSyWExERlRDe3t549uyZ3Lbnz5/D29u7kBMREREREVFJFxYWho4dO0od27RpE968eYOZM2fiypUrOHfuHKpWrYo1a9YIlJLk4RhSFovlREREJUReK6slJSWhbNmyhZiGiIiIiIgUQWxsLCwsLKSOnTlzBiYmJujevTsAQE9PD4MGDcKNGzeEiEi54BhSlorQAYiIiOj7nT17FufPn5d8v3HjRujr60v1SU9Px+XLl2XewBIREREREf2ojx8/onTp0pLvk5KSEBkZiZ49e0r1q1KlCt6+fVvY8egLHEPmjcVyIiKiYuzJkycICAgAAIhEIoSFhUFNTU2qj6qqKmrWrIk//vhDiIhERERERFSCGRsb49q1a3BwcAAABAcHA4Dk+xwJCQnQ0tIq9HwkjWPIvInEec23JyIiomLD2dkZPj4+MDc3FzoKEREREREpiK1bt2LRokUYNmwY9PX1sWrVKmRkZMDf319qxvns2bPx4MED+Pr6CpiWPscxpCwWy4mIiIiIiIiIiOi7ZGVlYebMmdi3bx8yMzNhZGSEefPmoWHDhpI+SUlJcHV1xdChQzFkyBAB0xLljcVyIiKiYuzdu3d4/fq1zEyAe/fuwcfHB48fP4a+vj769+8PZ2dngVISEREREVFJl5aWhpSUFOjq6sq0ZWZm4v3799DQ0ICqqqoA6SgHx5B5Y7GciIioGJs8eTJu376NgwcPSo7FxMSgQ4cOSEtLg5mZGV6+fImEhAT4+vrCzs5OwLREREREREQkJI4h86YkdAAiIiL6flevXkX79u2ljm3evBkpKSlYs2YNDhw4gICAANSrVw/r1q0TKCUREREREREVBRxD5o3FciIiomLs1atXqFmzptSxwMBAWFhYoEmTJgCA0qVLo2/fvrh//74QEYmIiIiIiKiI4BgybyyWExERFWMikQgikUjy/Zs3b/D8+XOZS+XKly+P+Pj4wo5HRERERERERQjHkHljsZyIiKgYMzExwcWLFyXfBwYGQiQSwdHRUapfXFyc3I12iIiIiIiISHFwDJk3FaEDEBER0fdzd3eHp6cnkpKSoK+vj507d8LY2BiNGzeW6hccHIxatWoJlJKIiIiIiIiKAo4h88ZiORERUTHWoUMHvHr1Ctu2bUNSUhIsLS3x999/Q0Xlf//Ev337FoGBgRg9erSASYmIiIiIqCSaNWvWN/WfPHlyASWh/OAYMm8isVgsFjoEERERERERERERFT/Ozs757isSiXDmzJkCTEP0Y1gsJyIiIiIiIiIiIiKFxw0+iYiIiIiIiIiIiEjhcc1yIiIiIiIiIiIi+mmio6Px5MkTpKeny7S1bNlSgERE+cNiOREREREREREREf2w5ORkjBw5EiEhIQCAnNWfRSKRpM/du3cFyUaUH1yGhYiIiIiIiIiIiH7YggUL8ObNG2zfvh1isRgrVqzA1q1b0a1bN1SuXBm7d+8WOiJRnlgsJypEZmZmMDMzy7PPgQMHYGZmBi8vr0JKVTByHsfy5culjnt5ecHMzAxXrlzJ97muXLlSIp6TvDx//hxmZmZwd3cXOorgcnvtFHf9+/eHmZkZ1qxZk2ufadOmwczMDBMnTszXOZcvXy75u5LXf8+fP893Tmdn56/+nSouvufvDRERERERfb/z589j+PDhqFevHgDA0NAQdnZ2mDlzJlxcXLBp0yaBExLljcuwEBER5dOVK1fQr18/dO7cGfPmzfum286YMQPt27fHypUr0apVK1StWlWqPTw8HLt27UK5cuW++YMhc3NzWFhY5NpepkyZbzpfceHs7IyYmBjcv39f6ChERERERATg3bt3qFixIpSVlaGuro6EhARJm5OTE0aPHi1cOKJ8YLGciArVH3/8gd9++w1GRkZCRyEqVFWrVsWoUaOwaNEiTJ06Fb6+vpK2jIwMTJ06FWKxGN7e3tDV1f2mc7u6uvJNpxz8e0NEREREVLgqVKiA+Ph4AEC1atUQEBCAZs2aAQAiIiJQqlQpIeMRfRWXYSGiQmVoaAhTU1Ooq6sLHYWo0A0aNAhmZma4fPkyDhw4IDm+Zs0aPHr0CE2aNEHHjh0FTFiy8O8NEREREVHhcnR0xMWLFwF8Wopy165d6NKlC3799VcsX76c4x0q8lgsJypGMjMzsXXrVnTp0gU2NjawsbFBt27dsGPHDmRlZUn1zW2tXn9/f8k6xtHR0VJt27Ztg5mZGTZs2JDvTOHh4RgwYABsbGzQoEEDDB48GNevX8+1f15rCD98+BAjRoyAnZ0dbGxs0Lt3b5w7dy7fWQDg9evXsLS0hJOTk8xzkuO///6DmZkZPD09pY6npqZi5cqVaNeuHaysrFC/fn306dMHx44dk3seMzMzODs7y237kXW309LSsHDhQrRo0QJ16tTBL7/8grVr10p2Ef9SQkICFi1ahDZt2khy9+vXD4GBgXL7BwUFwdvbG61bt4atrS2sra3RoUMHrF69GhkZGXk+lqioKIwbNw6NGzeGubk5/P39v/p4vvX+PhcZGYnRo0fD3t4e1tbW6NmzJ86ePZtr/4iICHh4eKBRo0aoU6cOnJ2dMW3aNLx69Uqmb856358XrT/35drdXl5e6NevHwDg4MGDUmuC5/fnrKKiglmzZkFJSQnz58/H27dv8fjxY6xZswbq6uqYNm1avs7zo9LS0rBkyRI4Ozujbt26cHV1xbJly3L9eXzt9ezu7p7r2uixsbGYNWsW3NzcYGVlhYYNG6JLly5YsWIFkpOTJf1ev36NdevWoW/fvmjatCnq1KkDR0dHjBo1Cjdu3JA6Z84+BjExMQAg9bP4/Hcyr783sbGxmDp1quT3zMHBQe59AdJ7Cnzr7ycRERERkSIZP3685KrXTp06Yfny5TAxMYGBgQGmTJmC8ePHC5yQKG9choWomMjKysKIESNw9uxZaGhooHHjxhCLxbh8+TKmT5+OixcvYtmyZVBS+vQZmJ2dHQ4ePIiQkBDY29tLznP58mXJ1yEhIVLrJucUlBo2bJivTIGBgRg1ahQyMzNhZWWFKlWq4N69e+jTpw+6dOnyTY/v5s2b6NevH1JSUlCrVi3UrFkTT548wdChQ9GrV698n8fQ0BDOzs44deoUzp8/j+bNm8v02bNnDwCgR48ekmPJycno168fbt++DV1dXTRv3hypqam4fPkywsLCEBERgcmTJ3/TY/oeHz9+xKBBg/D48WM0bNgQKSkpCA0NxaJFi/DhwweMGzdOqn9UVBQGDhyI2NhYVKpUCU2aNMGHDx9w/fp1DB8+HBMnTsTgwYOlbvPXX38hLS0NNWvWhJmZGd6/f4+bN29iyZIluHTpEjZu3AhlZWWZbFFRUejWrRt0dHRgb2+PpKQkqKh8/Z+R772/p0+fokePHtDW1oajoyNev36NsLAwDBs2DLNnz0bXrl2l+h8+fBje3t7IysqCra0tKlasiNu3b2Pnzp04ffo0tmzZAlNT0/z8GOSqX78+4uLiEBwcDGNjY9SvX1/Sltd64V+ysrKCu7s7fH19MXv2bMTGxuLjx4/4448/UKVKle/Ol18ZGRkYPHgwwsLCoK2tjebNmyMjIwMbNmzAnTt3fmrRNywsDB4eHkhKSkKlSpXQokULpKenIzIyEsuXL4eLi4vkuTtz5gwWLlwIExMTmJmZQUNDA9HR0Th9+jSCgoKwevVqNGnSBACgr6+Pzp074+TJk0hJSUHnzp0l91muXLmv5rp//z769++P+Ph4mJiYoGXLlnjx4gVOnz6NwMBALFy4EK1bt5a53bf+fhIRERERKRp1dXWpKzt/+eUX/PLLLwImIvo2LJYTFRO+vr44e/Ysatasic2bN0NfXx/Ap9mY/fr1w+nTp7Fjxw707dsXwP8K3iEhIVLnCQkJgbGxMV69eoUrV66ge/fuAACxWIzQ0FBoaGigdu3aX82TnJyMSZMmITMzE3PmzJEULsViMRYtWoR169bl+7GJxWJ4eXkhJSUFI0eOxJgxYyRt27dvx4wZM/J9LgDo2bMnTp06hT179sgUy6OjoxESEgJTU1OpYueSJUtw+/Zt2Nvbw8fHBxoaGgCAx48fw93dHVu3boWjoyNatGjxTVm+VUREBBo2bIgzZ85IMty8eRO//vorfH19MXToUJQtWxbApw9QxowZg9jYWEyYMAGDBg2SfFgSHR2NQYMGYdGiRWjatClq1aoluY/p06ejSZMmKF26tORYcnIyxo8fj8DAQPz333/o1KmTTLZjx46hb9++mDRpktzidm6+9/6OHDmCTp06Yfbs2ZKifGBgIEaOHImZM2eiSZMmKF++PID/zRIGAB8fH7i4uAAAsrOzMW/ePPj6+mLixInYv39/vnN/qXv37jA2NkZwcDDq16//zRt8fm7s2LHw9/eXXLVgaWmJ/v37f/f5vsXmzZsRFhaG2rVrY+PGjZLicnR0NPr27YvXr1//lPtJSEjA6NGjkZSUhIkTJ2LgwIGS1yfw6bVuaGgo+d7W1hZHjx5FzZo1pc5z/vx5eHh4YPr06Th16hREIhFMTU0xb948hISEICUl5Zt+FmKxGOPHj0d8fDyGDBmC8ePHQyQSAQBOnjyJsWPHYtKkSahfv75UvpzM+f39JCIiIiIiouKHy7AQCeDzJQO+/M/b21vubbZu3Qrg07ICOYVy4NNM6okTJwIAtmzZIjlepUoVGBkZ4dq1a0hPTwfwqXj14MEDODo6ol69eggNDZX0f/DgAeLj41G/fv18FUJPnjyJd+/ewc7OTmqGr0gkwu+//44KFSrk+/m4cuUKHj16hCpVqmDkyJFSbX369EG9evXyfS4AaNy4MapWrYqzZ8/KFP727t0LQHpWeUpKCvbt2wclJSX8/fffkiIYAJiamsLDwwOA9PNbUJSUlDB9+nSpDHXr1kWzZs2QmpqKW7duSY4HBgbiwYMHcHNzw5AhQ6QKkVWrVoWXlxeysrIkM+lzuLq6ShWuAUBDQ0Py2jtz5ozcbLq6uhg/fvw3Fcp/5P7KlCmDSZMmSc1eb9GiBdzc3JCamipV+N67dy/S0tLQunVrSaEc+PR8jh8/HoaGhrh16xbCw8O/KXtBKVOmDH799VfJ99/6AcSXVqxYkevflC/XBNy5cycAwNPTU2oWdtWqVTFixIjvzvClvXv34t27d2jatCkGDx4s9foEABsbG+jp6Um+NzMzkymUA0DTpk3RqlUrPH36FA8ePPjhXFeuXMGDBw9gZGSEsWPHSgrlAODm5gZXV1ekpKTI/WDlW34/iYiIiIgUkbm5OSwsLPL8j6go48xyIgF8vmTAl6Kjo3H16lWpYy9evMCLFy+gq6srWYbgcy1atICWlhaio6MRFxcHAwMDAJ+WYjl8+DCuXbsGe3t7hIaGQiwWo2HDhtDT00NISAiio6NRtWpVyQz0/C7BEhYWBgBo06aNTJuqqirc3Nzg6+v7Tedyc3OTWzBs27Ztnuugf0kkEqFHjx5YsGABDhw4gOHDhwP4tITCwYMHoaamJlVAvH37NtLS0lCnTh25y3R07NgRs2bNwtWrV5GdnS1T9PuZjIyMUL16dZnj1apVAwDExcVJjgUHBwNArpe05cycv3nzpkzbkydPcPbsWTx9+hQpKSkQi8WS5TeePHki93yNGzf+7o0Sv+f+mjRpAm1tbZnjbdu2hZ+fn1ThO+c11L59e5n+ampqaNWqFbZs2YLw8HCpKwqEkpiYKPX7ceLECTRo0OC7z5fzhlSeihUrSr7O+Vuip6eHRo0ayfRt167dT1s3/dKlSwA+XemRXxkZGTh37hxu3ryJd+/e4ePHjwAgKZJHR0dLrSP/PXJeK61atYKqqqpMe8eOHXHq1ClJv899y+8nEREREZEi8vLykpqQAgBJSUm4cOGC5Mp4oqKMxXIiAeS1ZMCBAwdkiuU5s6ONjIzk3kYkEsHIyAhJSUl49eqVpFjesGFDHD58WLJuec6a5Pb29pIZnTnrln9rsTwnU6VKleS253Y8r3Pl9vi+5Vw5unTpgn///Rf79u3DsGHDIBKJEBgYiDdv3qBdu3ZSM2q/9li0tLSgqamJ9+/fIzExMV9rIn+v3Gbk5yzt8PkGjDmbG44fPz7PTVLi4+MlX4vFYsyfPx+bN2/OdW3qDx8+yD3+edE1v37k/nJ7PVSuXBkApK4ayO/rUd5Gn0LI2dyzXbt2OH/+PLZv344OHTrAysrqu87n6uoq2UQnL1/7XdPU1ISWlhaSkpK+K8fnYmNjASDf67Dfv38fHh4ekte1PLm9Vr5FznOQ8zr6Us5rRd5yNN/y+0lEREREpIgGDBgg9/jo0aMxceJEJCYmFm4gom/EYjlRCfHlJ7cAJBt75hTCQ0JCUKNGDejp6UFDQwNqamq4cuUKunXrhtDQUJQtWxaWlpaFmrug6OrqomXLljh69CguXbqExo0bS5ZgyVmn/VvIe37zkp2d/c33AeCbZq3n3EfTpk2llub50ufFfT8/P2zatAkVK1aEt7c3rK2toaurC1VVVWRkZKBu3bq5nqdUqVL5zvYz7u9n+tafH/D9P8OvuXz5Mvbv34/y5ctj+vTp8PPzw5QpUzB16lTs27cvX5umFjU/+lyJxWKMHTsWMTEx6NmzJ3r16oXKlSujbNmyEIlEWLx4MdasWfNTNx/NTV6vlYK8qoSIiIiIqKTr0KEDJk6ciN9//13oKES5Kn4jciIFlLPJ3IsXL3Ltk9OWs+Eh8GlGZ8WKFXHt2jW8evUKDx48QK9evQB8KnxaW1sjNDRUsl55s2bN8r1uck6m3GaB5pU1t3PldptvOdfnevXqhaNHj2LPnj2oVq0agoODUa1aNZnlJ752/+/fv0dSUhJKly4ttSyIqqpqrjNdX758+V2Zv0XOLNfu3bvDzc0tX7c5ffo0AGDatGkym58+e/bsp+b70fvL7eeR85r7fPNFQ0NDREVF4cWLF3LXvc65zee/HzlLcKSkpMj0z8rKwps3b/LM9z3S09Px999/AwCmTJkCDQ0NdO/eHYcOHUJ4eDh8fX0xePDgn36/OXKuOsntuU1OTpY7qzyv5wr43yzyz1WsWBGRkZF49uzZV5dOiYyMRGRkJOrUqYPp06fLtP/M1+bX/nY9f/5cqh8REREREf0cUVFRBTYpiehn4RQpomLAyMgIRkZGePfunWQd4M8FBQUhMTERVatWlRTDctjZ2SEjIwPr1q2DWCyWzDYHPi258vLlS8mM6/wuwQL8bz3s48ePy7RlZmbi1KlT33yuU6dOyf2H08/PL9/n+lyDBg1Qs2ZN+Pv7Y/369cjOzka3bt1k+llaWqJ06dK4ffu23PWzjxw5AgCwtbWVmllqYGCAhIQEqWVOcly8ePG7Mn8LR0dHAP8rSOdHTiFU3nIS8n6WP+pH7i84OFhu4Tbn9WBrays5lrPe99GjR2X6Z2Rk4MSJEwAgtV55zu+KvJ/5lStXJOtlfy6naJyZmZln9tysXLkST548gaurq2SteZFIhJkzZ0JVVRXLly/PcxmSH1WpUiVUrFgRb9++lVxx8rljx47JvV3OcxUVFSXTFhUVJbdY7uDgAADYvXv3V3PlXIop73WSmJiY6+/T9/w8cl4rJ06cQFZWlkx7zu/7j6whT0RERESkqDZt2iTz39q1a+Hp6YmFCxfCxcVF6IhEeWKxnKiY6Nu3LwBg7ty5ePfuneR4XFwc/vnnHwCQu1FGTgF8z549EIlEUgXxz9s+/z4/WrVqBR0dHYSEhODgwYOS42KxGMuXL/+m2eD29vaoXr06nj59Ch8fH6m2Xbt2ISIiIt/n+tKvv/6Kjx8/Yvv27VBVVUWXLl1k+pQpUwZdu3ZFdnY2ZsyYITV7NioqCqtWrQIAuLu7S93Ozs4OACTtOdatWye1+WRBadmyJWrUqIH//vsPK1eulFkvWSwWIzw8XCpLzkaEu3fvllrSIiwsDBs2bPjpGX/k/lJSUjB37lypQujZs2dx/PhxlC5dGl27dpUc79atG0qXLg0/Pz8EBQVJjmdnZ2PJkiV49eoVLC0tpYrlOT+/I0eOSGYTA59mMc+aNUtuppzZxvKKxl9z7949bNiwARoaGpg6dapUm6mpKX777TekpqbKnVn9M+VcXTJv3jwkJCRIjj979gwrV66Ue5u6detCXV0d58+fx61btyTH3717h8mTJ8v9kKt79+4oV64czp07J3fN+mvXruHt27cAgKpVq0JJSQmXL1+W+vAiZyb+5zk/9z0/D3t7e9SqVQsxMTFYtmyZVK7Tp0/j9OnTkr8JRERERET0bebPny/z34oVKxAREYF+/fph8uTJQkckyhOXYSEqJgYMGIDLly/j3LlzaNmyJRo1agSxWIxLly7hw4cPcHV1Re/evWVul1MAT09PR82aNaGrqytps7a2hpqaGtLT0795vXINDQ3Mnj0bY8aMgZeXF3bu3IkqVarg3r17iI6ORo8ePSRF+K9RUlLCvHnzMGDAACxfvhwnT55ErVq1EB0djVu3bqF3797YsWNHvrN9rlOnTli0aBFSU1Ph7Ows2dj0S3/88QeuXbuGCxcuwNXVFXZ2dkhNTcXly5eRnp4Od3d3ODs7S93mt99+w8mTJ+Hr64uQkBAYGxvj/v37ePny5Q9lzi8VFRWsXLkSgwcPxrJly7B9+3aYmZlBV1cXCQkJuHv3Lt6+fQtvb29Jkdjd3R0HDx7Ejh07EBISAjMzM7x69Qrh4eEYOHAgNm7c+FMz/sj9tW/fHqdPn0ZISAjq1auHuLg4hIaGQiwWY/r06VKzkI2MjDB9+nR4e3tj+PDhsLW1RcWKFXH79m1ERUVBX18fCxYskDq/sbExOnXqhEOHDqFTp05o0KAB0tLScP36dTRr1gxpaWkys7wrV64MMzMz3Lp1C926dUPNmjWhpKQEZ2fnPGdIZGdnY8qUKcjMzMQff/whtRxMDg8PD/j5+eHs2bPw8/NDmzZt8vs0w9/fP88Z6e7u7pLf74EDByIoKAhXr16V/C3JyMjApUuX4ODgAGVlZZkPu8qWLYtBgwZh5cqV6N27N+zs7CASiXDjxg1Ur14dNjY2Mh9q6ejo4N9//4WHhwfmzp2LrVu3om7dukhLS0NkZCSio6Nx6NAh6OnpQU9PD926dcOePXvQsWNHNGrUCKVKlUJ4eDiysrLQpUsXHDhwQOZxOTs7IyQkBAMGDIC9vT3U1dVRrly5PDe8FYlEWLhwIfr164fVq1fj9OnTsLCwwIsXL3D16lWoqKhg9uzZXIaFiIiIiOg73Lt3T+gIRD+EM8uJigllZWWsWrUKf/31F6pUqYLg4GBcuHABJiYmmDp1KpYtWyZ387mqVatKiopfzhzPWbcc+LSkxbduLOjq6ootW7bA3t4eDx8+RFBQEAwMDLB161bY2Nh807nq1auHXbt2oUWLFoiNjUVAQABUVFSwevVqtGrV6pvO9TlNTU3Url0bANCjR49c+2loaGDbtm0YPXo0ypUrh4CAAISFhaFOnTpYtGiR3E+/a9asCV9fXzRs2BBPnjzBhQsXYGxsjN27dxfaxpXVqlXDoUOHMHbsWFSoUAHXrl3D6dOnERUVBQsLC0ydOhUdOnSQ9DcxMcG+ffvQokULxMfHIyAgACkpKZgxYwY8PT1/er4fub+qVati9+7dMDMzQ3BwMG7cuAFra2usXr1a7iatnTp1wvbt29G8eXM8fvwYJ0+eRHp6Onr16oUDBw7A1NRU5jYzZ87E0KFDoaGhgeDgYMTExGDo0KFYvHhxrrmWL18OV1dXPHv2DIcOHcK+fftw586dPB/L1q1bJflzZnZ/SU1NTTKrfM6cOXKXoMnNvXv3cPDgwVz/+3yZFDU1NWzcuBHDhg1D2bJlERAQgAcPHmDAgAFYtmxZrhtc5uxeX6FCBVy5cgUPHz5E165dsWnTJslyKF+yt7fH4cOH0bNnT4jFYvj7+yMiIgIaGhoYM2YMqlSpIuk7bdo0eHl5oXLlyrh06RLCw8Ph4OCA/fv3w8jISO753d3d4eHhgTJlyuDUqVPYt29fvpZtMjMzw8GDB9GjRw+kpKTg5MmTiIqKgqurK3bu3PlNH1QQERERERFRySESf3ldNBFRCRIbGwsXFxdUqFABZ86cybUQSERERERERETf7/nz59i7dy+uXbuGN2/eQCQSQV9fH7a2tujWrVuuk2CIihLOLCeiEm3t2rXIyspCnz59WCgnIiIiIiIiKgD//fcf2rRpgzVr1uDJkyfQ1NRE2bJlERUVBR8fH7Ru3TpfV4ESCY0zy4moxImMjMSGDRvw/PlzXL58GRUqVICfnx/Kli0rdDQiIiIiIiKiEuXx48fo1KkT6tevjylTpsgsgfnw4UPMnDkT165dw+HDh2FiYiJQUqKv48xyIipx4uLisG/fPly7dg12dnZYs2YNC+VEREREREREBWDHjh2oUqUK1q5dK3evqJo1a2L9+vWoXLkytm/fLkBCovz7tt38iIiKAXt7e9y/f1/oGEREREREREQlXkhICHr06AE1NbVc+6ipqaFHjx44cOBAISYj+nacWU5ERERERERERETfJTY2FmZmZl/tZ2ZmhpiYmEJIRPT9WCwnIiIiIiIiIiKi7/Lhw4d8LX1apkwZpKSkFEIiou/HYjkRERERERERERF9F7FYLHQEop+Ga5YTERERERERERHRd+vfvz9EIlGefVhUp+KAxXIiIiIiIiIiIiL6LqNGjRI6AtFPIxLzYx0iIiIiIiIiIiIiUnBcs5yIiIiIiIiIiIiIFB6L5URERERERERERESk8FgsJyIiIiIiIiIiIiKFx2I5ERERERERERERESk8FsuJiIiIiIiIiIiISOGxWE5ERERERERECsXMzAxmZmZCx8g3Ly8vmJmZ4cqVK/nqf+XKFcljzPmvdu3acHR0hIeHBy5fvlzAiT9JSUnBrFmz4OTkhNq1a8PMzAzLly8HADg7O8v9GZiZmcHZ2blQ8hERfUlF6ABERERERERERPTz6evro2nTpgCA9PR03L17FwEBAQgMDMTUqVPRu3fvAr3/xYsXY+vWrahatSpat24NVVVVWFhYFOh9EhH9CBbLiYiIiIiIiIhKoOrVq2PevHmS78ViMVauXInly5dj/vz5cHNzg56eXoHdv7+/P0qXLo2DBw+ibNmyUm2bN2/Gx48fC+y+iYi+B5dhISIiIiIiIiJSACKRCCNGjICxsTHS0tIQHBxcoPf38uVL6OnpyRTKAcDY2BimpqYFev9ERN+KM8uJiIiIiIiIiPKQmpqKLVu24Pjx44iOjgYA1KxZE7169ULnzp1l+oeFhcHPzw+hoaF4+fIl0tPTYWRkBFdXVwwdOhRaWlpy72ffvn3YunUroqKioKmpiaZNm+LPP//8qY9FSUkJ5ubmePr0KV6+fAng0xrn/fr1Q+fOnfHnn39i6dKlOH/+PN68eYOJEydiwIABAICIiAisXbsWERERSE5OhqGhIZo1awYPDw+UL19ech/u7u4ICQkBAMTExEitTX7//n0An9Ysj4mJkXyfH48fP8a6detw6dIlvH37FlpaWrC3t8eIESNQs2bNH31qiIhYLCciIiIiIiIiys3bt28xcOBA3L9/HwYGBrCzs4NYLEZERAS8vLxw69YtTJkyReo2//zzD+7duwczMzM4ODggPT0dt2/fxrp16xAUFITdu3fLzLZeuHAh1q1bB1VVVdjb20NDQwPnzp2TbNb5M3348AEAoKamJnX83bt36NatG7KysmBra4uMjAyoq6sDAA4fPgxvb29JW8WKFXH79m3s3LkTp0+fxpYtWyQzxZs2bYpKlSrh4MGDKFOmDNzc3H44s7+/P8aNG4eMjAxYWFigXr16ePnyJY4fP47AwECsW7cOdnZ2P3w/RKTYWCwnIiIiIiIiIsqFt7c37t+/j379+mHChAmSAvObN28wbNgwbNu2DU5OTmjWrJnkNiNHjoStrS00NTUlxzIyMjBr1izs3r0bmzZtwqhRoyRt165dw/r166GpqYktW7agdu3aAD4VtUeMGIHAwMCf9njevn2L69evA4BMEf7s2bP45ZdfsGjRIpQqVUpyPDY2FlOnTgUA+Pj4wMXFBQCQnZ2NefPmwdfXFxMnTsT+/fsBAEOHDgUAHDx4EOXKlZNaN/17PH/+HBMmTICKigrWrFmDxo0bS9rOnTuHESNGYMKECTh16pTMBwBERN+Ca5YTEREREREREclx9+5dnD17FnXr1oW3t7dUIVZfXx8zZ84EAOzcuVPqdk5OTlKFcuDTLO5JkyZBRUUFAQEBUm07d+6EWCxGv379JIVyAChbtiymTJkCkUj0w48lPT0d169fh4eHB5KTk2FiYgJ7e3uZjFOmTJEqlAPA3r17kZaWhtatW0sK5cCnJV3Gjx8PQ0ND3Lp1C+Hh4T+cUx5fX1+kpKTgzz//lCqUA0CzZs3Qs2dPxMbG4uzZswVy/0SkODiznIiIiIiIiIhIjpwNMF1dXaGkJDvfsHbt2ihTpgxu3rwp0/bq1SsEBAQgMjISycnJEIvFAABVVVU8efJEqm9YWBgAoG3btjLnqVGjBszNzXH37t1vzh8SEiJ3CZeqVati5cqVUFZWljpuaWkptfb4l/nat28v06ampoZWrVphy5YtCA8PR/369b8559dcuHABAPDLL7/IbW/QoAG2bt2KGzdu5NqHiCg/WCwnIiIiIiIiIpIjJiYGALBkyRIsWbIk134ZGRlS32/atAmLFi3Cx48f83U/r1+/BgAYGRnJba9UqdJ3Fcv19fXRtGlTAICysjJ0dHRgbW2N5s2bQ1VVVaZ/xYoV88xXqVKlXPMBnz4gKAg5P4fPl7qRJz4+vkDun4gUB4vlRERERERERERyZGdnAwDq168PY2PjfN3m2rVrmDdvHjQ1NTFz5kw0bNgQBgYGkiVcmjRpgri4uALL/Lnq1at/03rhXy6/kl8/Y5mYvOT8HDp37pxnv3r16hVoDiIq+VgsJyIiIiIiIiKSo0KFCgA+LcMyaNCgfN3m9OnTAIBx48bJFHfT0tLw5s0bmdsYGBggJiYGL168gKmpqUz7ixcvvjX6T2VoaIioqCi8ePECNWvWlGnPmfktbwmXn6FChQp4+vQpPD09Ua5cuQK5DyIigBt8EhERERERERHJ5ejoCOB/BfD8SEpKAiC/cHzixAnJ2uWfa9CgAQDg+PHjMm2PHz/+riVYfqacfEePHpVpy8jIwIkTJwCgQNYrByDZ1NPf379Azk9ElIPFciIiIiIiIiIiOerVqwdHR0dcvXoV06dPR3Jyskyfe/fu4dy5c5Lvq1WrBgDYt2+f1Jrljx49wsKFC+XeT8+ePQEAvr6+uHfvnuR4SkoKZs2aJbfAXpi6deuG0qVLw8/PD0FBQZLj2dnZWLJkCV69egVLS8sCK5YPGjQIpUuXxvz583Hq1CmZ9pyC/cuXLwvk/olIcXAZFiIiom/g7OwMAAgICBA4ydclJydj6dKlCAgIwKtXr5CZmYlDhw4hKSkJ/fr1w6hRozB69GhJf3d3d4SEhOD+/fsCpiYiIiIqPD169Mi1rXv37ujevTsWLFiAIUOGYMeOHTh69CjMzc1haGiI5ORk3L9/H7GxsejXr59k88kuXbpg06ZNCAwMRKtWrVC3bl0kJiYiNDQULi4uuHnzpmTZkhy2trYYNGgQNm7ciG7dusHe3h6ampoIDQ2FmpoaWrRogcDAwAJ9LvJiZGSE6dOnw9vbG8OHD4etrS0qVqyI27dvIyoqCvr6+liwYEGB3X/VqlWxaNEijB8/HqNHj0bVqlVRvXp1lClTBq9evcKdO3eQkpKCQ4cOSZbOISL6HiyWE5Hgbt26hR07diAsLAyvX79GdnY2DA0NYWNjg06dOkkufSyKnj9/DhcXF3Tu3PmbNs4hWVeuXEG/fv3w66+/YsaMGULH+SlyHtPn1NTUYGhoCAcHBwwfPhyVK1cusPv/559/sHv3brRo0QIdOnSAsrIy9PX1JZcGExERESm669ev59rWtGlTAICenh527dqFPXv24NixY7h79y4iIiKgr6+PKlWqwN3dHW3btpXcrly5cti3bx8WLFiA0NBQBAQEoHLlyhgzZgwGDx6MX375Re79eXp6onr16ti6dStCQkKgqakJR0dHjB8/HkuWLPm5D/w7dOrUCcbGxli7di0iIiJw48YNGBgYoFevXvDw8Ciw9cpzuLq64siRI9i0aRMuXryIixcvQkVFBYaGhmjRogV++eUXueu9ExF9C5FY6Gt5iEhhZWdnY/78+di8eTNUVFTQqFEj1KxZEyoqKnj27BkuXbqExMREjBkzBiNHjhQ6rlwslv88xaVY/i0zy3Mek6WlJVq0aAHg0xqWISEhuHfvHrS1tbFnzx7Jpbo/W7NmzaCuro6TJ09KHU9NTcWLFy9Qrlw56OrqSo5zZjkREREREREpMs4sJyLBLF26FJs3b4aFhQWWLVsGY2Njqfa0tDRs27YNCQkJwgQk+knq1KkjtdyJWCyGp6cnDh8+jNWrVxfYBy2vX7+GnZ2dzHF1dXXOuiEiIiIiIiL6Ajf4JCJBREdHY/369dDR0cH69etlCuUAULp0aQwZMgRjxoyROv7u3TvMnj0bzs7OqFOnDhwcHPD777/jwYMHMudwd3eHmZmZ3AxeXl4wMzPD8+fPJccOHDgAMzMzHDhwAMHBwejZsyfq1asHe3t7eHp6Ij4+Xqqvi4sLAODgwYMwMzOT/HflypU8H39GRga2bt2KwYMHw8nJSfI4Ro0ahTt37uR6O39/fwwaNAj29vaoW7cunJ2dMWHCBKnHnvO4nj17ho0bN6JNmzaoU6cOvLy8JH0ePHiA33//HQ4ODqhTpw6cnZ0xe/ZsqceX48mTJ/D29pY83w0bNkSHDh0we/ZsqY2GXr9+jVmzZqFly5awsrJCgwYN0Lp1a0ydOhXv37/P8/n4Hm/fvsWcOXPwyy+/oE6dOrC3t8fo0aPlvg4uX74Mb29vuLm5wcbGBjY2NujSpQt2796d6/n9/f3RtWtXWFlZoXHjxpg8eTISExN/SnaRSIQ+ffoAAG7evAng01UKZmZm8PLywuPHjzFy5EjY29tLvUYzMzOxadMmdOjQAVZWVqhfvz7c3d1lZrnnvAbEYjFCQkIkr0t3d3cAn2a8m5mZYfny5fnO7O/vj/79+8POzg5169ZFu3btsGHDBmRlZf2Mp4SIiIiIiIhIcJxZTkSCOHDgALKystCzZ0/o6+vn2VdNTU3y9bt37/Drr7/i6dOnaNiwIdq2bYvnz5/j5MmTOHv2LNavX48GDRr8cL6AgAAEBQXB2dkZNjY2CA0NxaFDh/D06VPs3LkTAGBhYYF+/fphy5YtMDc3h6urq+T2lSpVyvP8iYmJmDNnDho0aAAnJydoaWnh2bNnCAgIwLlz57Bt2zZYWVlJ3WbevHnYtGkTdHR04OLiAj09PcTGxuLSpUuwtLRErVq1pPrPnDkT169fh5OTE1q0aAE9PT0AQFhYGIYMGYKPHz/Czc0NlSpVwrVr17BlyxYEBQVh9+7dkqU5Xr16he7duyM1NRVOTk5o06YNUlNT8eTJE+zcuROenp5QUVFBamoqevXqhZiYGDg6OsLV1RUfP37E8+fPceTIEQwePBiampo//HPJ8fTpU7i7u+Ply5do0qQJXF1d8fbtW5w6dQrBwcHYvHkz6tWrJ+m/bt06PH36FPXq1UOFChWQlJSE4OBgTJ06FVFRUVIfJADAoUOH4OnpCQ0NDXTs2BGampoICgrCwIEDkZGRIfWa/FEikUjq++joaPTo0QO1atVC586dkZCQAFVVVYjFYowZMwZnzpxBtWrV0KdPH6SkpOD48ePw8PCAt7c3BgwYAODTeo6VKlXCihUrUKlSJXTu3BnA11+XuVm0aBHWrl2L8uXL45dffoGmpibCwsLwzz//4Pr161i2bNkPPQdERERERERERQGL5UQkiKtXrwIAGjVq9E23W7BgAZ4+fYphw4bhjz/+kBw/e/Yshg4dikmTJuHEiRNQUvqxC2cCAwOxZcsW1K9fHwCQlZWFAQMGICQkBNeuXYO1tTUsLCzQv39/bNmyBRYWFlLLbHyNtrY2goKCZDbBefjwIXr06IElS5Zg06ZNUnk2bdqEWrVqYcuWLShXrpykLTMzU+5SNffv38fBgwdhZGQkOZadnQ1vb2+kpqZi/fr1kk2LgE+bQW7YsAELFy7EnDlzAACnTp1CUlISJk2ahP79+0udPyEhASoqn/4ZuXTpEp4/f47+/ftj0qRJUv0+fPgAVVXVfD83+TFx4kTExcXJPAYPDw907doVkydPxn///Sc5Pm3aNFSpUkXqHJmZmRg6dCi2bNmCfv36SZ6n5ORkzJw5E2XKlMG+fftgYmICABg3bhwGDhyIuLi47y465xCLxZIPXerWrSvVdvXqVYwcOVLmiopDhw7hzJkzaNiwITZs2CAp2A8bNgxdunTBggUL4OLigipVqsDV1RWurq6SYvm3vDa/dOHCBaxduxZNmjTB8uXLUaZMGcljmDZtGnbt2oWTJ0/Czc3tu++DiIiIiIiIqCjgMixEJIg3b94AwDftmJ6RkYFjx45BR0cHHh4eUm1OTk5wdHREdHS0pBD/I9q1aycplAOAsrKyZHZuzrIZP0JNTU3uY69Zsybs7e0RGhqKjx8/So7v2LEDAPDXX39JFcoBQEVFRe7s/MGDB0sVyoFPhdinT5+iWbNmUkVmABg5ciR0dHRw9OhRZGRkSLWVLl1a5vw6Ojoyx+T1K1u27E+diX3nzh1ERESgU6dOMo/BxMQEPXr0wIMHD6SWY/myUA58et569uyJrKwsqWVz/P39kZycjK5du0oK5QCgqqqKsWPHflfmW7duYfny5Vi+fDnmzJmDzp074+DBg3JfywYGBhg+fLjMOQ4ePAgAmDBhgtTzaWRkhAEDBiAzMxNHjhz5rnx52bZtGwBIPkDIIRKJMH78eIhEIhw7duyn3y8RERERERFRYePMciIqNiIjI5Geng57e3uoq6vLtNvb2+PChQu4e/fuDy/FYmlpKXOsQoUKAICkpKQfOneOu3fvYv369QgPD8ebN2+kiuMAEB8fD0NDQwDAjRs3oKamhoYNG+b7/F8u4wJAsh66vPOULVsWderUQXBwMKKiomBmZoYWLVpg8eLFmDFjBi5duoSmTZuiYcOGMsVnOzs7GBgYYO3atbh37x6aN2+Ohg0bwtTUVGaZkR917do1AJ/WLJe35nZkZKTk/zlL0yQnJ2Pjxo3w9/fHs2fPkJKSInWb169fS76+d+8eAEh9WJLDxsZGMpv+W9y+fRu3b98G8KnoXr58efTo0QPDhw+XmaVuZmYm98OFu3fvQl1dXe7P1d7eXir7z3T9+nWUKVMG+/fvl9teunRpyXNOREREREREVJyxWE5EgtDX10dkZCRevXqF6tWr5+s2ycnJktvKY2BgINXvR2hoaMgcU1ZWBvBpKZMfdfXqVcmyJo6OjqhWrRrKlCkDkUgEf39/3Lt3T2p2d3JyMsqXL/9Ny8vkrFH+uW99DitXrozdu3djxYoVOHv2LI4fPw4AqF69OsaMGYPWrVsDADQ1NbFnzx4sW7YMgYGBOHv2LACgYsWK+O233ySbWf4MOZtsBgUFISgoKNd+qampAD5dkdCvXz/cvn0btWvXRocOHaCjowMVFRXExMTg4MGDUs91zmak8p4/ZWVluTPqv+bXX3/FjBkz8tU3t59NcnKy5AObL/3M1/6XEhMTkZmZiRUrVuTa58sPH4iIiIiIiIiKIxbLiUgQtra2CAkJweXLl+Hg4JCv2+QUsHOWcPlSzvHPC905s5ozMzNlZgTnFEWFsHr1amRkZGD79u0ys+BzZk5/TlNTE3FxccjOzs53wVzejO6vPYdxcXFS/QCgVq1aWLZsGT5+/Ijbt2/j3Llz2Lp1K8aNGwdDQ0PJDGwjIyPMmzcP2dnZuH//PoKDg7F161bMmDED2traaNeuXb5yf01OtilTpqBv375f7X/mzBncvn0b3bp1w+zZs6Xajh07JlneJEfORqRv376VOVdWVhYSEhK+afmgb5XbTHwNDQ28e/dObpu81/7PknPOz5eqISIiIiIiIiqJuGY5EQmiS5cuUFZWxu7du3MtAObImfVbvXp1lCpVCjdv3pTMGv5cTjHPwsJCckxbWxsA8OrVK6m+2dnZP2XJipzZ5llZWd90u6dPn0JHR0emUJ6amipZKuVzVlZWyMjIQEhIyPeHBVC7dm0AkHuelJQU3Lp1C6VLl5ZaqzuHqqoqrK2tMWbMGPz1118Qi8VyZ3YrKSnBwsICv/32GxYvXgwACAgI+KHcn6tXrx4AICIiIl/9nz17BgBwcXGRaQsLC5M5Zm5uDgAIDw+XaYuIiEBmZma+s/5MFhYWSE1NxY0bN2Tacn6eOdl/JisrKyQkJODJkyc//dxERERERERERQmL5UQkiKpVq2LIkCGIj4/HkCFDJAXNz6Wnp2PTpk2SdanV1NTQtm1bxMfHY82aNVJ9z507h+DgYFStWhW2traS43Xr1gUAmdnDmzZtwvPnz3/4cWhpaUEkEuHly5ffdLtKlSohMTERDx8+lBzLysrC/Pnz5X54kLOMyezZs5GQkCDVlpmZmetM8S/Z2trC2NgY586dw8WLF6XaVq1ahYSEBLRt21ayZvatW7fkLu2RM+u6VKlSAICHDx/KzZBzLKffz2BlZYV69erh2LFj8PPzk2nPzs6W+jAgZ5PTL4vfISEh2Lt3r8ztXVxcoKGhgf379yMqKkpy/OPHj/j3339/1sP4ZjkbzC5atEhqffvY2Fhs2rQJKioq6NChw0+/X3d3dwDApEmTEB8fL9MeFxeHx48f//T7JSIiIiIiIipsXIaFiAQzduxYpKenY/PmzWjdujXs7e1Rq1YtqKio4Pnz57h48SISEhIwduxYyW0mTJiA0NBQrFq1ChEREahXrx5iYmJw4sQJqKurY86cOVLLlHTp0gXr16/H8uXLcffuXRgbG+PWrVt48OABGjZs+MMztcuWLYu6desiNDQUEyZMQNWqVaGkpISOHTvKbNz4ub59+yI4OBi9e/dG69atoaamhpCQELx69UpuLicnJwwaNAgbN26Em5sbXF1doaenh1evXuHSpUsYNGgQBgwY8NW8SkpKmDt3LoYMGYKhQ4fCzc0NlSpVQkREBEJCQmBsbIzx48dL+h8+fBi7d++GnZ0dqlSpAg0NDTx69Ajnzp2Djo4OunTpAgC4cOECFixYAFtbW1SrVg06Ojp49uwZAgICUKpUKfTu3Tvfz+mVK1fg5eUlt61+/fro3r07Fi1ahP79+2PcuHHw9fVF7dq1Ubp0abx48QLXrl3Du3fvcPPmTQBAixYtUKlSJaxfvx4PHz5EzZo1ERUVhaCgILi6uuLkyZNS96GpqYnJkyfDy8sL3bp1Q9u2baGhoYGgoCCULl1asj54YevYsSNOnTqFM2fOoEOHDmjevDlSU1Nx/PhxJCQkwMvLS2bj1Z+hWbNmGDFiBHx8fNCyZUs0bdoURkZGSEhIQHR0NMLDwzF27FiYmpr+9PsmIiIiIiIiKkwslhORYJSUlODt7Y127dph586dCAsLQ1hYGLKzs2FgYIAmTZqga9euaNy4seQ2urq62LNnD3x8fBAQEIDw8HBoaGjAxcUFo0aNQq1ataTuQ19fH1u2bMG8efNw4cIFXL58Gfb29tizZw9WrVr1Ux7HP//8g7lz5yIoKAjv37+HWCxG/fr18yyWt2jRAsuWLcOaNWtw5MgRlC5dGo0aNcLKlSuxcuVKubfx9PSEjY0Ntm3bhpMnTyI9PR0GBgZo1KgRHB0d8523QYMG2L17N1auXIkLFy4gOTkZhoaG6NevHzw8PKCrqyvp265dO6SnpyMiIgI3btxARkYGKlSogF69emHw4MGSWdtNmzZFTEwMwsLCcOrUKaSkpKB8+fJo06YNhgwZgho1auQ735MnT/Jc8qN79+6oUqUKDh48iE2bNuHMmTM4cOAAlJSUYGhoiAYNGqBVq1aS/mXLloWvry8WLFiA0NBQhISEoEaNGli4cCH09PRkiuXAp1ncmpqa8PHxwcGDB6GpqQlnZ2dMmDBBMsO7sIlEIixbtgxbtmzBwYMHsW3bNqiqqsLS0hIDBgyQu8zMz/L777/Dzs4OW7ZswaVLl/D+/Xvo6OigcuXKGDVqFNq3b19g901ERERERERUWERisVgsdAgiIiIiIiIiIiIiIiFxzXIiIiIiIiIiIiIiUngslhMRERERERERERGRwmOxnIiIiIiIiIiIiIgUHovlRERERERERERERKTwWCwnIiIiIiIiIiIiIoVXpIrlx48fh4eHB5o1awZra2t07NgR+/btg1gsluq3d+9euLm5oW7duujQoQMCAwNlzvX+/XtMmjQJDRs2hI2NDcaMGYPXr1/L9Lt69Sp+/fVXWFlZoUWLFli7dq3M/RERERERERERERFRySYSF6HK8K+//opKlSrB1dUV5cqVw8WLF7F+/XqMHDkSo0aNAgAcO3YMf/75J4YPH45GjRrBz88P+/fvx/bt22FtbS051+DBg/Ho0SN4enqiVKlSWLp0KZSUlLB//36oqKgAAKKjo9GpUyc4OjqiT58+uH//PhYuXIhx48Zh8ODB3/UYIiIiIBaLoaqq+sPPBxEREREVfx8/foRIJIKNjY3QUYiIiIiIKA9Fqlj+7t076OrqSh2bMmUK/Pz8EBoaCiUlJbi5uaFOnTpYtGiRpE/Pnj2hqamJdevWAfhUsO7Zsyc2bNiAJk2aAAAiIyPRpk0bLF68GG3atAEATJ06FcHBwThx4gTU1NQAAIsXL8bOnTtx4cIFybFvcfXqVYjF4u+6LRERERGVPBkZGRCJRLC1tRU6ChERERER5UFF6ACf+7JQDgAWFhbYs2cPUlJSEB8fjydPnmDChAlSfdq0aYN//vkHGRkZUFNTw7lz56ClpQVHR0dJn+rVq8PCwgLnzp2TFMvPnTuHX375Raqw3aZNG6xZswYRERGwt7f/5seQM6O8bt2633xbIiIiIip5bt68KXQEIiIiIiLKhyJVLJcnPDwc5cuXh4aGBsLDwwEAJiYmUn1MTU3x8eNHPHv2DKampoiMjISJiQlEIpFUv+rVqyMyMhIAkJKSgtjYWFSvXl2mj0gkQmRk5HcVywFALBYjJSXlu25LRERERCWLWCyWeV9KRERERERFT5EuloeFhcHPzw+enp4AgMTERACAlpaWVL+c73Pak5KSoKmpKXM+bW1t3Lp1C8CnDUDlnUtNTQ3q6uqSc32Pjx8/4u7du999eyIiIiIqWbhEHxERERFR0Vdki+UvX77EuHHjYG9vj379+gkd55uoqqqiRo0aQscgIiIioiLg0aNHQkcgIiIiIqJ8KJLF8qSkJPz222/Q0dHB8uXLoaSkBODTzHDg06xwAwMDqf6ft2tpaeHly5cy501MTJT0yZl5njPDPEdGRgZSU1Ml/b6HSCRCmTJlvvv2RERERFRycAkWIiIiIqLiQUnoAF9KS0vDsGHD8P79e6xfv15qOZWc9cVz1h3PERkZCVVVVVSpUkXSLyoqCmKxWKpfVFSU5BxlypRBxYoVZc6Vc7sv1zInIiIiIiIiIiIiopKrSBXLMzMzMXbsWERGRmL9+vUoX768VHuVKlVQrVo1nDhxQuq4n58fHBwcJGtBNmvWDImJibh06ZKkT1RUFO7cuYNmzZpJjjVr1gxnzpzBx48fpc6lpaUFGxubgniIRERERERERERERFQEFallWKZPn47AwEB4eXkhOTkZ165dk7TVrl0bampqGD16NMaPHw9jY2PY29vDz88PN27cwLZt2yR9bWxs0KRJE0yaNAmenp4oVaoUlixZcpWI1wABAABJREFUAjMzM7Rs2VLSb/Dgwfjvv//w559/olevXnjw4AE2bNiAcePG/dRNmMTZ2RApFc7nEoV5X0REREREREREREQlhUj85VolAnJ2dkZMTIzctjNnzqBy5coAgL1792LdunV48eIFTExM8Mcff6BFixZS/d+/f4+5c+fi9OnTyMzMRJMmTTB58mSZ2epXr17FvHnzcPfuXejq6qJPnz747bffvnttyZs3bwIA6tatK3U8yT8YWfFJ33XO/FIupwUt1yYFeh9ERERE9G1ye39IRERERERFS5EqlpcEuQ2G4vf6IfPNuwK9bxV9XZTr3qZA74OIiIiIvg2L5URERERExQPX6yAiIiIiIiIiIiIihcdiOREREREREREREREpPBbLiYiIiIiIiIiIiEjhsVhORERERERERERERAqPxXIiIiIiIiIiIiIiUngslhMRERERERERERGRwmOxnIiIiIiIiIiIiIgUHovlRERERERERERERKTwWCwnIiIiIiIiIiIiIoXHYjkRERERERERERERKTwWy4mIiIiIiIiIiIhI4bFYTkREREREREREREQKj8VyIiIiIiIiIiIiIlJ4LJYTERERERERERERkcJjsZyIiIiIiIiIiIiIFB6L5URERERERERERESk8FgsJyIiIiIiIiIiIiKFx2I5ERERERERERERESk8FsuJiIiIiIiIiIiISOGxWE5ERERERERERERECo/FciIiIiIiIiIiIiJSeCyWExEREREREREREZHCY7GciIiIiIiIiIiIiBQei+VEREREREREREREpPBYLCciIiIiIiIiIiIihcdiOREREREREREREREpPBbLiYiIiIiIiIiIiEjhsVhORERERERERERERAqPxXIiIiIiIiIiIiIiUngslhMRERERERERERGRwmOxnIiIiIiIiIiIiIgUHovlRERERERERERERKTwilSxPDo6GlOnTkXHjh1Ru3ZttGvXTqaPu7s7zMzMZP57/PixVL/3799j0qRJaNiwIWxsbDBmzBi8fv1a5nxXr17Fr7/+CisrK7Ro0QJr166FWCwusMdIREREREREREREREWPitABPvfw4UOcPXsW9erVQ3Z2dq5Fa1tbW3h6ekodq1y5stT3Y8eOxaNHjzBt2jSUKlUKS5cuxW+//Yb9+/dDReXTw46OjsbgwYPh6OiIsWPH4v79+1i4cCGUlZUxePDggnmQRERERERERERERFTkFKliubOzM1xdXQEAXl5euHXrltx+WlpasLa2zvU8ERERCA4OxoYNG9CkSRMAgImJCdq0aYNTp06hTZs2AIANGzagXLlyWLx4MdTU1ODg4IB3795h9erVcHd3h5qa2s99gERERERERERERERUJBWpZViUlH5OnHPnzkFLSwuOjo6SY9WrV4eFhQXOnTsn1c/FxUWqKN6mTRskJSUhIiLip2QhIiIiIiIiIiIioqKvSM0sz6+QkBBYW1sjKysL9erVw++//w47OztJe2RkJExMTCASiaRuV716dURGRgIAUlJSEBsbi+rVq8v0EYlEiIyMhL29/XflE4vFSElJAQCIRCKoq6t/13m+V2pqKtddJyIiIioixGKxzPtSIiIiIiIqeopdsdzOzg4dO3ZEtWrV8Pr1a2zYsAEDBw7E1q1bYWNjAwBISkqCpqamzG21tbUlS7u8f/8ewKclXT6npqYGdXV1JCYmfnfGjx8/4u7duwAAdXV11K5d+7vP9T2ioqKQmppaqPdJRERERLnj8n5EREREREVfsSuWjxkzRur75s2bo127dvDx8cG6desESiVNVVUVNWrUAABBZhGZmJhwZjkRERFREfHo0SOhIxARERERUT4Uu2L5l8qUKQMnJyecPHlSckxLSwsvX76U6ZuYmAhtbW0AkMw8z5lhniMjIwOpqamSft9DJBKhTJky3337H1XYy74QERH9H3t3HpdT3v8P/HWuNtFCqYy1hCI7RSEju5GxjLmzD8Yew1iKiYkZu4wlW2Rnxr5VYzd2Y5d9SUgq0U571++Pfp1vqWzjnOvQ6/l43I97us5xfV7OOV3lfT7n/SGiwrEFCxERERHR50FRC3x+KpUrV0ZoaGi+2dWhoaFij/LixYvjq6++EnuY595HrVbn62VORERERERERERERF+uz75Y/vr1a/zzzz+oVauW+JqzszPi4+Nx9uxZ8bXQ0FDcunULzs7OefY7cuQI0tPTxdeCgoJgZGQk9j8nIiIiIiIiIiIioi+fotqwJCcn4/jx4wCA8PBwJCUlYf/+/QAABwcHPHz4EKtWrULr1q1Rrlw5PH/+HGvWrEF0dDQWLlwovk+9evXQtGlTTJo0CR4eHtDT08Mff/wBGxsbtGnTRtxv4MCB2LdvH8aOHYsePXrg3r178Pf3x5gxY7gIExEREREREREREVERIqgVtBLk06dP0bJlywK3rV+/HmXKlMG0adNw9+5dxMXFQV9fH/Xq1YO7uztq166dZ//ExETMnDkThw4dQkZGBpo2bQovLy9YWFjk2e/y5cuYNWsWbt++DRMTE/Tq1QuDBg366N6S169fB4A8M90BIHZbEDJexHzUe74v7dImKNW9g6RjEBEREdGHKez3QyIiIiIiUhZFFcu/BCyWExEREVFuLJYTEREREX0ePvue5URERERERERERERE/xWL5URERERERERERERU5LFYTkRERERERERERERFHovlRERERERERERERFTksVhOREREREREREREREUei+VEREREREREREREVOSxWE5ERERERERERERERR6L5URERERERERERERU5LFYTkRERERERERERERFHovlRERERERERERERFTksVhOREREREREREREREUei+VEREREREREREREVOSxWE5ERERERERERERERd5HF8t3796Np0+fFrr96dOn2L1798e+PRERERERERERERGRbD66WD5x4kRcuXKl0O3BwcGYOHHix749EREREREREREREZFsPrpYrlar37r99evX0NLS+ti3JyIiIiIiIiIiIiKSjfaH7Hznzh3cuXNH/PrixYvIzMzMt19CQgL++usvWFlZ/feEREREREREREREREQS+6Bi+eHDh+Hr6wsAEAQBW7ZswZYtWwrc18jICLNnz/7vCYmIiIiIiIiIiIiIJPZBxfLvv/8eX3/9NdRqNbp3745Ro0bB2dk5zz6CIEBfXx8VK1aEtvYHvT0RERERERERERERkUZ8UDXb3Nwc5ubmAID169fD2toapqamkgQjIiIiIiIiIiIiIpLLR0/9dnBw+JQ5iIiIiIiIiIiIiIg05j/1STl58iS2b9+OsLAwJCQkQK1W59kuCAIOHz78nwISEREREREREREREUnto4vlq1atgo+PD0xNTVG7dm3Y2Nh8ylxERERERERERERERLL56GL5+vXr0bhxY/j5+UFHR+dTZiIiIiIiIiIiIiIikpXqY/9gQkIC2rZty0I5EREREREREREREX32PrpYXqtWLYSGhn7KLEREREREREREREREGvHRxXJvb28cOnQI+/bt+5R5iIiIiIiIiIiIiIhk99E9y0ePHo2MjAxMmDAB3t7eKFOmDFSqvLV3QRCwd+/e/xySiIiIiIiIiIiIiEhKH10sL1myJEqWLIlKlSp9yjxERERERERERERERLL76GL5hg0bPmUOIiIiIiIiIiIiIiKN+eie5UREREREREREREREX4qPnll+4cKF99rP3t7+vd/z8ePH8Pf3x7Vr13D//n1UrlwZAQEB+fbbtm0bVq1ahWfPnsHKygpjxoxBixYt8uyTmJiImTNn4vDhw0hPT0ezZs3g5eUFc3PzPPtdvnwZs2fPxu3bt2FqaooePXpg0KBBEAThvXMTERERERERERER0efto4vlffr0ea+C8u3bt9/7Pe/fv4/jx4+jTp06yMrKglqtzrdPYGAgJk+ejKFDh6Jx48YICgqCu7s7Nm3ahLp164r7jR49Gg8ePIC3tzf09PSwYMECDBo0CDt27IC2dvZf+/Hjxxg4cCCaNGmC0aNH4+7du5g3bx60tLQwcODA985NRERERERERERERJ+3jy6Wr1+/Pt9rmZmZCA8Px9atW5GVlYWxY8d+0Hu6uLigVatWAABPT0/cuHEj3z6LFi3CN998g9GjRwMAGjdujHv37mHJkiVYuXIlAODKlSs4deoU/P390bRpUwCAlZUVOnTogIMHD6JDhw4AAH9/f5QqVQrz58+Hrq4uHB0dERMTg+XLl6NPnz7Q1dX9oPxERERERERERERE9Hn66J7lDg4O+f7n6OiI7777Dn/99Re0tbVx/vz5DwujenucsLAwPHr0CO3bt8/zeocOHXD27FmkpaUBAE6cOAEjIyM0adJE3Kdy5cqoXr06Tpw4Ib524sQJtGzZMk9RvEOHDkhISMCVK1c+KDsRERERERERERERfb4+emb526hUKnzzzTdYsWIFfvrpp0/2vg8fPgSQPUs8N2tra6SnpyMsLAzW1tZ4+PAhrKys8rWJqVy5svger1+/RkREBCpXrpxvH0EQ8PDhQzRq1OijcqrVarx+/RoAIAgC9PX1P+p9PlZycnKBLWyIiIiISH5qtZrr4RARERERfQYkKZYDQHx8PBITEz/5ewKAkZFRntdzvs7ZnpCQAENDw3x/3tjYWGztkpPtzffS1dWFvr6++F4fIz09XezVrq+vjxo1anz0e32M0NBQJCcnyzomERERERWO7f2IiIiIiJTvo4vlz549K/D1hIQEXLx4Ef7+/mjYsOFHB/uc6ejooEqVKgCgkVlEVlZWnFlOH0zua5XXKBERFRUPHjzQdAQiIiIiInoPH10sd3FxKbS4plarUbduXUydOvWjgxXE2NgYQPascDMzM/H1hISEPNuNjIwQGRmZ78/Hx8eL++TMPH9z9ntaWhqSk5PF/T6GIAgoXrz4R//5/0ruti/0ZchSZ0IlaH1xYxEREWkaW7AQEREREX0ePrpYPmPGjHy/+AuCACMjI1SsWFGcWf0p5fQXf/jwYZ5e4w8fPoSOjg4qVKgg7nf27Nl8/SFDQ0NRrVo1AEDx4sXx1VdfiT3Mc++jVqvz9TIn+tKpBC0cOD0LsfFhko5TyrgC2jbxlHQMIiIiIiIiIiKiD/XRxfKuXbt+yhzvpUKFCrC0tMT+/fvRqlUr8fWgoCA4OjqKvSCdnZ2xdOlSnD17Fk5OTgCyi+C3bt3Cjz/+KP45Z2dnHDlyBOPHj4eOjo74XkZGRqhXr56MfzMiZYiND0N0LB8VJyIiIiIiIiKioueTLPD54MEDhIeHAwDKlSv30bPKk5OTcfz4cQBAeHg4kpKSsH//fgCAg4MDTExMMHLkSIwbNw4VK1ZEo0aNEBQUhODgYGzcuFF8n3r16qFp06aYNGkSPDw8oKenhz/++AM2NjZo06aNuN/AgQOxb98+jB07Fj169MC9e/fg7++PMWPGcBEmIiIiIiIiIiIioiLkPxXLDx8+jFmzZomF8hzly5eHp6cnWrZs+UHv9/LlS/z00095Xsv5ev369WjUqBE6duyI5ORkrFy5En5+frCysoKvr2++meALFizAzJkzMWXKFGRkZKBp06bw8vKCtvb//ZUrVaoEf39/zJo1C4MHD4aJiQlGjRqFAQMGfFBuIiIiIiIiIiIiIvq8CWq1Wv0xf/D48eMYNmwYypYti++//x7W1tYAgJCQEGzduhXPnj3D8uXL4ezs/EkDK93169cBALVq1crzeuy2IGS8iJF0bO3SJijVvYOkY9CX7a+gEZK3YTErVQVuHZZIOgYREZGSFPb7IRERERERKctHzyxfunQpbGxssGnTJhQvXlx8vWXLlujduzd69uyJJUuWFLliORERERERERERERF9flQf+wfv3r2Lzp075ymU5yhevDi6dOmCu3fv/qdwRERERERERERERERy+OhiuZ6eHuLj4wvdHh8fDz09vY99eyIiIiIiIiIiIiIi2Xx0sbxRo0ZYv349rly5km/btWvXsGHDBjg6Ov6ncEREREREREREREREcvjonuXjx4+Hm5sbevbsidq1a8PKygoAEBoaiuDgYJiammLcuHGfLCgRERERERERERERkVQ+emZ5hQoVsHfvXvTp0wfx8fEICgpCUFAQ4uPj0bdvX+zZswfly5f/lFmJiGSTpc76oscjIiIiIiIiIqK8PnpmeUZGBvT09DBp0iRMmjQp3/akpCRkZGRAW/ujhyAi0hiVoMKci+vwJDFS8rEqGpbBhIb9CtyWpc6CSvjo+5ofTO7xiIiIiIiIiIiU4qMr2b///jsuXryIgICAArf36NEDjRo1gpeX10eHIyLSpCeJkQiJf6rRDCpBhbkXAhGWGCP5WBUMTTDe/hvJxyEiIiIiIiIiUqKPLpafPHkSnTt3LnR727ZtsXfv3o99eyIi+v/CEmMQEvdc0zGIiIiIiIiIiL5oH/2s/fPnz2FhYVHodnNzc0RFRX3s2xMRERERERERERERyeaji+UlS5ZEaGhoodtDQkJgYGDwsW9PRERERERERERERCSbjy6WN2vWDH/99Rdu3bqVb9vNmzexdetWODs7/6dwRERERERERERERERy+Oie5T/99BNOnjyJ7t27w8XFBVWqVAEA3L9/H8eOHYOJiQl++umnTxaUiIiIiIiIiIiIiEgqH10st7CwwI4dO+Dj44MjR47g0KFDAAADAwO4urpizJgxb+1pTkRERERERERERESkFB9dLAeyF/GcPXs21Go1YmJiAAAmJiYQBOGThCMiIiIiIiIiIiIiksN/KpbnEAQBpqamn+KtiIiIiIiIiIiIiIhk99ELfBIRERERERERERERfSlYLCciIiIiIiIiIiKiIo/FciIiIiIiIiIiIiIq8lgsJyIiIiIiIiIiIqIij8VyIiIiIiIiIiIiIiryWCwnIiIiIiIiIiIioiKPxXIiIiIiIiIiIiIiKvJYLCciIiIiIiIiIiKiIo/FciIiIiIiIiIiIiIq8lgsJyIiIiIiIiIiIqIij8VyIiIiIiIiIiIiIiryWCwnIiIiIiIiIiIioiKPxXIiIiIiIiIiIiIiKvJYLCciIiIiIiIiIiKiIo/FciIiIiIiIiIiIiIq8j67YvnOnTthY2OT73/z5s3Ls9+2bdvQtm1b1KpVC506dcKxY8fyvVdiYiImTZoEBwcH1KtXD6NGjcLz58/l+qsQERERERERERERkUJoazrAx1q1ahUMDQ3Fry0sLMT/DgwMxOTJkzF06FA0btwYQUFBcHd3x6ZNm1C3bl1xv9GjR+PBgwfw9vaGnp4eFixYgEGDBmHHjh3Q1v5sDw0RERERERERERERfaDPtiJsZ2cHExOTArctWrQI33zzDUaPHg0AaNy4Me7du4clS5Zg5cqVAIArV67g1KlT8Pf3R9OmTQEAVlZW6NChAw4ePIgOHTrI8vcgIiIiIiIiIiIiIs377NqwvEtYWBgePXqE9u3b53m9Q4cOOHv2LNLS0gAAJ06cgJGREZo0aSLuU7lyZVSvXh0nTpyQNTMRERERERERERERadZnO7O8Y8eOiI2NRdmyZfH999/jxx9/hJaWFh4+fAgge5Z4btbW1khPT0dYWBisra3x8OFDWFlZQRCEPPtVrlxZfI+PpVar8fr1awCAIAjQ19f/T+/3oZKTk6FWq2Udkz5vvE7z0sTxAPIfE6XkIGV78+eY1HhtEH04tVot+/cqERERERF9uM+uWG5mZoaRI0eiTp06EAQBR48exYIFCxAVFYUpU6YgPj4eAGBkZJTnz+V8nbM9ISEhT8/zHMbGxrhx48Z/ypieno7bt28DAPT19VGjRo3/9H4fKjQ0FMnJybKOSZ83Xqd5aeJ4APmPiVJykHLp6Oighp0dtLW0ZBkvIzMTt27eRHp6uizjEX1JdHV1NR2BiIiIiIje4bMrljdr1gzNmjUTv27atCn09PSwbt06DB06VIPJ/o+Ojg6qVKkCQP4Zf0D2rHrO/KMPwes0L03N/nvzmCglBymXIAjQ1tLCwvNPEJ6YKulY5Qz18JNDRVStWpXXB9EHevDggaYjEBERERHRe/jsiuUFad++PVavXo3bt2/D2NgYAJCYmAgzMzNxn4SEBAAQtxsZGSEyMjLfe8XHx4v7fCxBEFC8ePH/9B7/hSbaNhB9KF6n+SnlmCglB72/8MRUhMbJ8zQArw+iD8cWLEREREREn4cvboHPypUrA0C+vuMPHz6Ejo4OKlSoIO4XGhqab3ZcaGio+B5EREREREREREREVDR8EcXyoKAgaGlpoUaNGqhQoQIsLS2xf//+fPs4OjqK/SKdnZ0RHx+Ps2fPivuEhobi1q1bcHZ2ljU/EREREREREREREWnWZ9eGZeDAgWjUqBFsbGwAAEeOHMHWrVvRt29fse3KyJEjMW7cOFSsWBGNGjVCUFAQgoODsXHjRvF96tWrh6ZNm2LSpEnw8PCAnp4e/vjjD9jY2KBNmzYa+bsRERERERERERERkWZ8dsVyKysr7NixA5GRkcjKyoKlpSUmTZqEPn36iPt07NgRycnJWLlyJfz8/GBlZQVfX1/Uq1cvz3stWLAAM2fOxJQpU5CRkYGmTZvCy8sL2tqf3WEhIiIiIiIiIiIiov/gs6sKe3l5vdd+3bt3R/fu3d+6j6GhIWbMmIEZM2Z8imhERERERERERERE9Jn6InqWExERERERERERERH9FyyWFyHqrKwvciwiIiIiIiIiIiKi/+qza8NCH09QqRB3eCcyYqMlHUe7lBlKtuoq6RhEREREREREREREnxKL5UVMRmw0Ml5EajoGERERERERERERkaKwDQuRhqmzMr/IsYiIiIiIiIiIiD4nnFlORZY6KwuCSp77RW8bS1Bp4ezxWUiID5M0g5FxBTg295R0DCIiIiIiIiIios8Vi+VUZAkqFW4cm4vXcdIWqYuXrICaLca/dZ+E+DDEvnwgaQ6i/yJLnQWVIN/DSHKPR0RERERERETEYjkVaa/jwpD4MkTTMYgUTyWoMO/8PwhLjJd8rAqGxhjn8LXk4xARERERERER5cZiORERvZewxHiExL3UdAwiIiIiIiIiIknwGXciIiIiIiIiIiIiKvJYLCciIiIiIiIiIiKiIo/FciIiIiIiIiIiIiIq8lgsJyIiIiIiIiIiIqIij8VyIiIiIiIiIiIiIiryWCwnIiIiIiIiIiIioiKPxXIiIiIiIiIiIiIiKvJYLCciIiIiIiIiIiKiIo/FciIiIiIiIiIiIiIq8lgsJ9mps7K+yLHo08hSZ36RYxERERERERERkbJpazoAFT2CSoWnh3yQGhsm6Th6pSqgfOuxko5Bn55K0MKmf2fjeaK014e5YQX0auQh6RhERERERERERPT5YLGcNCI1NgwpLx5qOgYp1PPEMITHPdB0DFKoLLUaKkH44sYiIiIiIiIiIs1isZyIiD4rKkHAvH//RVhCoqTjVDAyxLhGjSQdg4iIiIiIiIiUg8VyIiL67IQlJCIkLk7TMYjoPamz1BBU8jylIedYRERERET0ZWGxnIiIiIgkJagExP/9GBkxKZKOo21SDMbtK0k6BhERERERfblYLCciIiIiyWXEpCDjebKmYxARERERERVKpekARERERERERERERESaxmI5ERHRR8hSq7/IsejTUGfJd87kHIuIiIiIiOhLxjYsREREH0ElCJj/7w08TXwl6TjlDUvg50Y1JR3jU8hSq6ES5FlUUc6xPpagEhByPB7J8ZmSjqNvrAXr5saSjkFERERERFRUsFhORET0kZ4mvsLDuERNx1AElSBg94VYvEzMkHQcU0NtdLYvJekYn0pyfCZev5T2eBAREREREdGnw2I5ERERfRIvEzMQGc/iMBEREREREX2e2LOciIiI6AvF3ulERERERETvr8jPLA8JCcHvv/+OK1euoESJEvj2228xevRo6OrqajoaERER0X8iqAS8DIxDhsTtYLRNtWH6TUlJx/gU1FlqCCp5+t3LORYREREREX0aRbpYHh8fj379+sHS0hKLFy9GVFQUZs2ahZSUFEyZMkXT8YiIiIj+s4yXGUh/zvY4QPbNg/gD15EZK+3CvFqlSsC4bS1JxyAiIiIiok+vSBfL//rrL7x69Qq+vr4oWbIkACAzMxNTp07FkCFDYGFhodmARERE9EHUajUEQaaZwzKORZ9OZuwrZERzYV4iIiIiIsqvSBfLT5w4AUdHR7FQDgDt27fHr7/+itOnT6Nr166aC0dEREQfTBAEXPw3EYkJ0s6kNjTSRsNGhpKOQURERERERPIS1Gp1kV2NydHREd26dcO4cePyvN6sWTN8++23+V5/H5cvX4ZarYaOjo74miAIyEpOAbKy/nPmt1KpoNIvhsJOaXaOVzLlKPHWHJnJ8VBnSVvIEFTa0NI3fmuOtBR5cugWe3uO1JQ4ZGVlSppDpdKCXrGSb82RLFMO/XfkSEqNQ6bEObRUWjDQe3uO+NQkZKilb12gLWjDWM+gwCzZOV4jQy3x9y0AbUEFY73ib8mRggypPz8AaKtUMNZ7+2dZfGqq5Fmyc+i9I0caMiRe1FBbJcBYT/etORJSM2TJYaSn/dYcr1OzkCnxrxVagoDieqq3f6amqiVfbFJQCdDTE96aIyMlS44fudAu9vbjkfU6C1J/hAgqQFX8HTmSM4BMiX/t1BKg0n/7dZqVnAZIvRipSoBK//++b9PT0yEIAurXry/tuERERERE9J8U6ZnlCQkJMDIyyve6sbEx4uPjP+o9cx7HfvOxbJV+sY96v/+SoSAq/RKKyKGlb6yIHLrFlJFDr1hJReTQV0gOAz1l5DDWM5AtB1B4FmO94grJId/n2NtyAICxnp5Ccsi3GPTbchjpyffj/G05iuupFJFDT08AIE97lLfl0C6mjOOhKq6QHPrKuE5V+vJ/3wqCwJY9RERERESfgSJdLJdCvXr1NB2BiIiIiIiIiIiIiD6QfFONFMjIyAiJifkXeIqPj4exsXwzjomIiIiIiIiIiIhIs4p0sbxy5cp4+PBhntcSExMRHR2NypUraygVEREREREREREREcmtSBfLnZ2dcebMGSQkJIiv7d+/HyqVCk2aNNFgMiIiIiIiIiIiIiKSk6BWq9WaDqEp8fHx+Oabb2BlZYUhQ4YgKioKs2bNgqurK6ZMmaLpeEREREREREREREQkkyJdLAeAkJAQ/Pbbb7hy5QpKlCiBb7/9FmPGjIGurq6moxERERERERERERGRTIp8sZyIiIiIiIiIiIiIqEj3LCciIiIiIiIiIiIiAlgsJyIiIiIiIiIiIiJisZyIiIiIiIiIiIiIiMVyIiIiIiIiIiIiIiryWCwnIiIiIiIiIiIioiKPxXIiIiIiIiIiIiIiKvJYLCciIiIiIiIiIiKiIo/FciKFmzhxIsLCwgrcFh4ejokTJ8qciADlnBel5HiTWq1GVFQUMjIyNDL+m5KTk/H48WOo1WpNR5Gdr68voqKiCtz2/Plz+Pr6ypJDqdcqERERERERUQ4WyxXi2bNnSE9PL3BbRkYGnj17JnMi6tu3L0JCQgrcFhoair59+8qSY9euXYiNjS1wW2xsLHbv3i1LDqUcj9ySk5MRFxeX739yUMp5UUqOHCdPnsT333+PWrVqoUWLFrh79y4AYPLkydi7d68sGfz9/fMUgC9evAhnZ2e0a9cObdq0wZMnT2TJoRRLlix5a7F8yZIlsuRQ0rUaExODefPmoV+/fmjbti3u378PAFi3bh2uXr0qS4bq1asjODi4wG03btxA9erVZclx48YNnD17Vvw6Pj4eXl5e6NGjBxYvXoysrCxZcrRs2RJ37twpcNu9e/fQsmVLWXIQEREREVHRpq3pAJStZcuW2LJlC2rXrp1v2507d9C9e3fcvn1b0gwpKSlYunQpDhw4gMjISKSlpeXbR+oMAN5adFWpVDA0NET16tXRrVs3WFhYSJbj/PnzePXqVYHbkpKScPHiRcnGfl+PHz9GyZIlZRlLKccjKSkJc+bMwYEDB5CQkFDgPnJcp28j53lRUo6AgACMHz8e7du3R/fu3TF58mRxW4UKFbBz50506tRJ8hzbtm3DwIEDxa9nzpyJKlWqYPDgwVi2bBnmz5+PBQsWSJ5DKd42mz46OhpGRkYypimYnNfqzZs38cMPP8DQ0BD29vY4f/68+PMuKioKa9euleX6eNt5yczMhJaWluQZgOzvD0dHRzg6OgIAZsyYgcOHD6NJkyZYvXo1VCoVRowYIXmO8PDwAn/vALJ/P4mMjJQ8AxEREREREYvlCvG2fzSnpaVBV1dX8gxTp05FQEAAOnbsCGtra+jo6Eg+ZkEMDQ1x8+ZNREdHw8bGBqampnj58iXu3r0LMzMzVKxYEWvWrIG/vz/Wr18POzs72TNeuXIFJiYmkr3/5s2b8eeffwIABEHAuHHjoKenl2eftLQ0hIeHo23btpLleF9SH4/cJk6ciHPnzuG7776DlZWVrNepUs6LUnK8aenSpejXrx88PT2RmZmZp1hetWpVrFu3TpYckZGRqFSpEoDs4ufNmzexceNGNGzYEJmZmfD29pZ0fG9vbwwaNAjlypUTX9u3bx+aN2+epzAdEhKC6dOnY/Xq1Z88Q0BAAAICAgBkXyOzZ8+GoaFhnn3S0tJw48YN1K9f/5OPn0OJ1+rMmTNRt25dLF26FIIgYM+ePeK2OnXq4O+//5Zs7OjoaDx//lz8+uHDh/mK4qmpqdixYwfKli0rWY7cHjx4gMGDBwPILkofOHAAkydPRrdu3bBp0yasX79esmJ5amoqkpOTxd+BkpKS8j0dlJqaisOHD8Pc3FySDB/i6dOnePLkCWrUqKGIG6JERERERPTpsViuQSEhIXnaWvz777/5Zk6lpqYiMDAQFSpUkDzPsWPH4OHhgd69e0s+1tu0a9cOT548waZNm/IUm54+fYphw4ahS5cuWLx4Mfr374/58+fD39//k429YsUKrFixAkB2Yadfv34QBCHPPmlpacjMzETPnj0/2bhvMjc3R82aNQEA9+/fh5WVVb5itI6ODipXrozvvvtOshxKOR65nTlzBr/++qssM5TfpJTzopQcbwoLC0Pz5s0L3Kavr4/ExERZcujp6SEpKQkAcPbsWRQvXhz16tUDkH0zTuocW7ZsQdeuXcXPr8zMTEyYMAHbt2/Pc3MvKSkpT/uLTyk9PV18EkStViM5ORkqVd7Oa7q6uvj222/x448/SpIBUOa1ev36dSxevBg6OjrIzMzMs83ExAQvX76UbOwtW7bA19cXgiBAEIQC+7Sr1WpoaWnh119/lSxHbikpKdDX1wcAXL58GWlpaWLLExsbG0lndK9cuVJsAyQIQp4nQt7k7u4uWY6CzJo1C5mZmfjll18AAIcOHcKYMWOQkZEBY2Nj+Pv7i9c2ERERERF9OVgs16C///5b7KsrCAJ8fHwK3M/IyAgzZ86UPI+WlhYsLS0lH+ddfH19MXbs2DyFcgAoX748RowYAR8fH3Tp0gUDBgz45MWEevXqYcCAAVCr1ViyZAm++eYblClTJs8+Ojo6sLa2RosWLT7p2Lm1atUKrVq1Er8ePny4LDdM3qSU45GbmZlZvhmyclHKeVFKjjeZmZnh4cOHYjuH3O7evSvbTNnatWvDz88PKpUK/v7+cHZ2FmfvPnnyRNL2TUDBTwrJvbBoly5d0KVLFwBAnz594O3tDWtra1kzAMq8VvX19cWbKW969uyZpDOGu3TpAgcHB6jVavTr1w9TpkxBlSpV8uyjo6MDS0tLlCpVSrIcuVWoUAEnTpyAg4MD9u3bBzs7O/EYvHz5EgYGBpKN3apVK5QrVw5qtRqTJk3CsGHDULFixTz75PyMkauHe45Dhw5h1KhR4tfz589H8+bN8dNPP2HOnDlYsGABVq1aJWsmIiIiIiKSHovlGtSvXz906dIFarUarVq1gq+vb75/DOro6MDMzCzfbF4p9OjRA3v27EHTpk0lH+ttIiIiCv37CoIgLlRnbm6eb1bgf+Xg4AAHBwdxrO7du0teWHsXOW6UFEaJx2PkyJFYsWIFGjRooNFey5o8L7kpJQcAdOzYEYsXL0blypXzXDf37t3DqlWr0KNHD1lyeHh4YMiQIRg6dCjKli2LMWPGiNv+/vtvcZZ5UbFhwwZNRwCgnGu1adOmWLZsGRwdHcXPEEEQkJKSgvXr1xf6dMSnUK5cOfFG8Pr161GjRg1Ji9Hv44cffoCXlxe2b9+O+Ph4zJkzR9x2/vx52NjYSDa2ra0tbG1tAWSfg+bNm8vW0utdoqOjxRt8T548QWhoKObOnYtq1aqhT58+8PDw0HBCIiIiIiKSAovlGmRoaCjOkD1y5AjMzc011iccAIoVK4ZLly7Bzc0tTxEhhyAI+OGHHyTPUatWLSxatAg1a9bEV199Jb4eHh6OxYsXi4ughoeHS1q4lfuR77c5deqUuPBqampqnm2CIMjSC1opx+Obb77B3bt38fXXX6N69er5ZpkLgoBly5bJkkUJ50VJOdzd3XH//n30799fnJk6aNAgxMTE4Ouvvxb7IkutSpUqOHLkCGJjY/PNzvXw8ICZmZksOZTk4cOHOHjwYKHXyIwZM2TJoYRrdfz48ejRowfatm2LRo0aQRAELFiwAA8ePIAgCBg9erTkGQCIN5SA7Bncbx4PALI8jfHdd9+hUqVKuH79OmrUqIHGjRuL20qWLPnWRbc/pZwnIZTC0NBQbMlz+vRpGBsbi21XdHV1CzxfRERERET0+WOxXCGePHmCc+fOoVu3bvm27dy5E2XLls3zD1gpzJs3D0D2Y+hXr17Nt12uYvnUqVPRv39/tG7dGtWqVUOpUqUQGxuLu3fvwtTUFAsXLgQAvHjxAt9//71kObKysrBt27a3FnYOHz4s2fg5Vq1ahXnz5qFcuXKwtrbWWAsSpRyPtWvXws/PD6VLl0ZmZqbYl1luSjkvSskBZBeQli1bhnPnzuHMmTOIjY2FsbExnJyc4OTkJHue3IXy5ORkPH/+HNWqVZPlSZ3cCxXmPAHz5uKFcvVw3717NyZNmgQ9PT2ULVs2301ZOY4HoJxr1cLCArt378batWtx5swZVKxYEXFxcXB1dc1zo0dqsbGx+P3333Hw4EFkZGTk2aZWqyEIAm7fvi1LFnt7e9jb2+d7feTIkbKMD2T3Tl+6dKn4MyYtLS3fPnIdDwBo2LAhFi1ahJcvX8Lf3z9PO6GHDx/muZlPRERERERfDkEtdyNVKtD//vc/tGzZssCZl6tWrcLhw4fx119/aSCZZqSmpmL79u24ceMGoqOjYWZmhlq1aqFbt27Q09OTJcPs2bOxZs0a2Nvbo0qVKgXO+p80aZLkOVxcXODi4gIvLy/Jx3obpRwPJycntG/fHr/88ku+BQvlpJTzopQcSuLv74/k5GTxaYiLFy9i2LBhSEpKQvny5eHv75+vL/KnZGtrm68AnVP8LOg1qQuAbdu2RY0aNTBjxgxxIUdN4LWa14gRI3DhwgX07dsX1tbWBX6m5i7QSuXGjRtITEwU1xqIj4/H3LlzERISAicnJ4wYMUKWz9qJEyciICAAHTt2LPR49OvXT/IcOaKiojB+/Hhcv34ddnZ2WLBgAUqXLg0g+3c2GxsbTJs2TbY8REREREQkD84sV4j79+/jp59+KnCbnZ0dli9fLnMizdLT00OvXr00mmHfvn0YOXIkRowYodEccXFxaNmypUYzAMo5Hunp6WjVqpVGC+WAcs6LUnIAwNmzZ/Hs2TONPiEDANu2bcPAgQPFr2fOnIkqVapg8ODBWLZsGebPn48FCxZINr5SenPneP78Oby9vTVaKAeUc61GREQgJiYGdnZ2+bbdvHkTpqam+RYylsK///4LLy8vdO7cWfKx3mbmzJlwdHQUi+UzZszA4cOH0aRJE6xevRoqlUqWz/1jx47Bw8MDvXv3lnys92FhYYH169cXuM3f3x+6uroyJyIiIiIiIjmwWK4QgiAU+kh+fHz8J1/IsjCvX7/Grl27cOnSJcTHx8PY2BgNGjRAly5dULx4cVky5KbJPq5paWmoX7++5OO8S4sWLXDp0iWxkKEpSjkeHTp0wPHjxzV+PJRyXpSSAwAWLFhQaDE0JiYGW7duleUJmcjISFSqVAlA9uzQmzdvYuPGjWjYsCEyMzPh7e0t6fhK673csGFD3Lt3T+PXiFKuVW9vb1SqVKnAYnlAQAAePXoky7oHRkZG+Xrqa8KDBw/Ep9pSUlJw4MABTJ48Gd26dcOmTZuwfv16WYrlWlpasLS0lHyc/+Lp06d48uSJIhZmJSIiIiIiabBYrhB16tTBpk2b0KZNmzyP6qvVamzevBl16tSRPENERAT69OmD8PBw2NrawtTUFKGhodi/fz/Wrl2L9evXy9KjUyl9XF1dXXH06FGNF3a6desGb29vpKamwsnJKd/CqwAKLPp8ako5HvXr18fChQsRHR1d4EK0ANCmTRvJcyjlvCglB6CcJ2T09PSQlJQEIHu2e/HixVGvXj0A2Yv2Sd0rXK1W49ixY6hQoQKqVq1a4D737t3D06dP0aJFC8l7hv/8888YP3489PT00KRJkwJ7hcvRp1sp1+q1a9fwv//9r8BtjRo1wu7duyXPAAADBw7Ehg0b0KRJE2hra+7XsZSUFPGpg8uXLyMtLU286WVjY4PIyEhZcvTo0QN79uxB06ZNZRnvXWbNmoXMzEz88ssvAIBDhw5hzJgxyMjIgLGxMfz9/cUFP4mIiIiI6MvBYrlCjBw5En379kWnTp3QpUsXmJmZ4fnz59i9ezcePXqEDRs2SJ4hp3VAYGAgKleuLL7+8OFDDB06FLNmzRIX15SSl5cXLly4gCFDhhTat1QOderUwYIFC/Dy5ctCCztyFGUHDBgAAFi5ciVWrlyZ72aKXDcPlHI8PDw8AGQvRBsYGJhvu1zHQynnRSk5AOU8IVO7dm34+flBpVLB398fzs7O0NLSApC9mLKFhYWk4+/YsQOzZs1CQEBAofsYGRlhwoQJsrThyJnp7u3tXWhhvihdq69fvy60OC0IgmyLBj98+BAhISFo3bo17O3tC/xMlaO/e4UKFXDixAk4ODhg3759sLOzE2+evHz5UrYZ1MWKFcOlS5fg5uZW4I1QuRYZz3Ho0CGMGjVK/Hr+/Plo3rw5fvrpJ8yZMwcLFizAqlWrZMtDRERERETy4AKfCnLp0iXMnTsXwcHByMrKgkqlQt26dTF27Fg0aNBA8vEbNmyIadOmoUOHDvm2BQYG4tdff8XFixdlyaGEPq62trZv3S5XYef8+fPv3MfBwUHyHEo5HuHh4e/cp1y5cpLnUMp5UUoOILsYmpGRgXXr1uUrhPbr1w8qlQpr166VPMeDBw8wZMgQhIeHo2zZslizZo3YlmXAgAEwMzPD7NmzJRu/T58+qFOnDsaNG/fW/ebPn48rV65IfjN0586d75y9LkfrGKVcq126dEGtWrUKXJxxypQpuHbtGvbs2SN5DhcXl7duFwQBR44ckTzH9u3b4eXlhZIlSyI+Ph5z5syBq6srAOC3335DaGgoVq9eLXkOpfyMyVG7dm34+/vD3t4eT548QZs2bbB9+3bUrFkTx48fh4eHB86dOydbHiIiIiIikgdnlitIgwYN8NdffyElJQXx8fEwMjKSdUG2zMxM6OnpFbhNT09PtlmhSunjKkeR4n3IVeh8F6UcDzkK4e9DKedFKTkAZTwhAwBVqlTBkSNHEBsbm++zxMPDA2ZmZpKOf+vWLQwZMuSd+zk4OGDz5s2SZgGArl27Sj7G+1DKtdqvXz94enpCpVKhW7duMDc3x/Pnz7Fz505s27YNM2bMkCXH0aNHZRnnXb777jtUqlQJ169fR40aNfIswluyZEn07dtXlhx37tyRZZz3ZWhoiJcvXwIATp8+DWNjY7Htiq6uboHrqRARERER0eePxXIFyilYy91+pH79+li2bBkcHBzy9LRNTEzE8uXLZVvcUSl9XJVSlM0REhKC69evIzIyEt26dYOZmRkeP34MU1NTWR6TV8rxCA8PR1JSEmxsbABkLzzq7++PkJAQODk5yV4Y1PR5UVKOevXqYe3atZg7dy7mzZuX5wmZtWvXom7durLkyFGqVCmo1Wo8f/4cpqam0NbWFq8bKaWnp0NXV/ed++nq6iItLU3yPDni4+Nx//59REREwNnZGcbGxkhNTYWOjg5UKpVsOTR9rXbu3BkvXrzAkiVLsGXLFvH1YsWKYezYsYpboFUO9vb2sLe3z/f6yJEjNZBGGRo2bIhFixbh5cuX8Pf3R6tWrcRtDx8+lGUNFyIiIiIikh+L5Qpy8uRJLF68GLdu3UJWVha2bdsGOzs7TJ48Gfb29ujUqZOk43t4eKB3795o3rw5GjdujNKlS+Ply5c4e/YsdHR0ZJttp5Q+rjlOnDghFnaGDRuGsmXL4sKFC6hYsaLkvY8BIDk5GV5eXggKCoJKpUJWVhaaNWsGMzMz+Pj4oHz58pgwYYLkOXJo+nhMnjwZtra24t957ty5+PPPP1GtWjXs378fycnJ6NWrl+Q5lHJelJIjh6afkMmhyc/Tr776Crdu3XrnTOqbN2/KUnDLysrCggULsGHDBiQnJ0MQBGzfvh3GxsZwd3dHnTp14O7uLnkOJV2rP/74I9zc3HDlyhXExcWhZMmSqFevnqw3uAAgJiYGq1evFj9TfX19UbVqVaxbtw516tSR7QZTeno6tm/fLuaYMmUKLC0tERQUBBsbG1hbWxepHAAwadIkjB8/HvPmzYOdnR3GjBkjbtu7dy8aNmwoWxYiIiIiIpKPfFPJ6K0CAgIwePBglC9fHr/++iuysrLEbRUqVMDOnTslz1CtWjXs3bsX3bt3x/Pnz3Hu3Dk8f/4c33//Pfbs2YNq1apJngEAjh07BkEQIAgCLl68iKNHj+b537Fjx2TJERMTAzc3NwwZMgQ7duzA9u3bERsbCyB7Ab/ly5fLkmP27Nk4d+4cVq5ciUuXLiH3MgPNmzfHyZMnZcmhlONx+/ZtsUiRkZGB3bt3Y9y4cdi5cyfc3d3x119/yZJDKedFKTneVKxYMVhYWGikUK7pz9MWLVpg9erViI6OLnSf6OhorFmz5p19qz+FhQsXYuPGjfDw8MCBAwfyXCMuLi6ytQNR2rVqYGCAZs2awdXVFc2aNZO9UH7z5k20bdsWQUFBKFOmDJ48eSI+aRAVFSVLf38ACAsLQ7t27TB37lw8efIEZ8+eFRc5vXDhgmyLWColRw4LCwusX78eV65cwcaNG1G6dGlxm7+/v6w37YmIiIiISD6cWa4QS5cuFfuoZmZmYvLkyeK2nFlmcihTpgwmTpwoy1iFUUof1+nTpyM2NhYBAQGoVKmS2KsUABwdHbFs2TJZchw4cAATJkxA06ZN8/WNL1eu3HstePkpKOV4vHr1SmwTdO3aNSQlJYmL0jZo0EC2or1SzotScuQ4deoUDhw4gMjIyHw9fQVBkOWzTNOfp4MHD8bff/+Nrl27YujQoWjWrBm++uorCIKAiIgInDx5EitWrIBKpcKgQYMkzQIAu3btws8//ww3N7d810jFihURFhYmeQZAWddqfHw8Tpw4Ueh1OmLECMkzzJw5E3Xr1sXSpUshCEKeRUXr1KmDv//+W/IMAPD777/DxMQE27Ztg5GRUZ7Pdnt7e8yfP79I5ShIREQEIiIiYGtri+LFi8t+Y4WIiIiIiOTDYrlChIWFoXnz5gVu09fXR2JiosyJ6Pjx4/jtt99gbW2dr7Dz1VdfISoqSpYcr1+/LnRBwuTkZFkyAMo5HmXKlMHVq1dhb2+PQ4cOoUqVKjA3NweQXQArVqyYLDmUcl6UkgMAVq1ahXnz5qFcuXKwtrbOs/aBnDT9eWpiYoL169dj3Lhx+O233yAIQp7tarUatWvXxrx582BiYiJpFgCIi4srtH1FZmYmMjIyJM8AKOdaPXXqFEaNGoXXr1+jWLFi+dYHkatYfv36dSxevBg6Ojr5PlNNTEzExSWldv78efj4+MDExCRfDjMzs7c+IfEl5shty5Yt8PX1RXR0tNi+yM7ODiNGjICDgwP69esneyYiIiIiIpIWi+UKYWZmhocPH8LR0THftrt376Js2bKSjOvq6gofHx9Uq1YNrq6ub91XEATs3btXkhwHDx5E48aNYWRkhIMHD75z/zZt2kiSI7fMzEwUL168wG0JCQmyLcBqY2ODgwcPomnTpvm2/fPPP3lm30lJKcfju+++w8KFC7F//37cvn07z5MQ165dk62nrVLOi1JyAMDmzZvRu3dvjbcn0NTnaW6VKlXCtm3bcPHiRVy4cEG8mWRhYQEHBwc0aNBA8gw5LC0tcfr06QKPx/nz51G1alVZcijlWp09ezZq1aqFGTNmaHThYn19fSQlJRW47dmzZyhZsqQsObS0tPK0xMntxYsXhX7uf6k5cqxduxbz5s1D//794ejoiAEDBojbHBwcsH//fhbLiYiIiIi+QCyWK0THjh2xePFiVK5cWVwUThAE3Lt3D6tWrUKPHj0kGbdmzZpiT2E7O7t8MyDlMmrUKGzduhW1a9fGqFGj3rqvIAi4ffu25Jlq166NHTt2FDhDNTAwEPXr15c8AwAMHz4cw4cPR3JyMtq1awdBEBAcHIyAgADs2LEDK1eulCWHUo7H4MGDYW5ujuvXr6Nnz57o2rWruC0+Ph7du3eXJYdSzotScgDZM5hbtmwp23iF0dTnaUEaNmxY6EKADx8+xMqVKzFz5kxJM/zwww+YPHkytLW10a5dOwBAZGQkrl69ig0bNkg+fg6lXKthYWHw9PTUaKEcAJo2bYply5bB0dFRXMhaEASkpKRg/fr1hT4d8anZ29tjzZo1cHZ2hkqlEnOo1Wps3bq1wJssX3KOHBs3bhSv2TdnultZWSE0NFTWPEREREREJA9BXdg0HpJVWloafvrpJxw7dgwlS5ZEXFwcTE1NERMTg6+//hqLFy+GtvaXe28jPDwcZmZm0NXVfa++tXIUOa5cuYK+ffuidu3aaNu2LWbOnImhQ4ciJCQEx48fx+bNm2FnZyd5DgDYv38/5syZg2fPnomvlSlTBp6enmLxS2pKOh5KoYTzoqQcY8eOhZWVFdzd3WUbsyBK+DzNzMzEjRs38OzZM5QvXx61atUStwUHB2PFihU4duwYSpQogQsXLkiaBQDWrFmDxYsXIzk5WZy9q6+vj1GjRqF///6Sj59DCddqzk227777TpbxChMVFYUePXogKSkJjRo1wuHDh9GsWTM8ePAAgiBg69atMDU1lTxHSEgIevTogZIlS8LFxQXr1q1D165dcf/+fTx+/Bjbtm1DxYoVi0yOHLVq1YKfnx8cHR2RmZkJOzs77NixA3Z2djh79iyGDBmC4OBg2fIQEREREZE8WCxXmHPnzuHMmTOIjY2FsbExnJyc4OTkJMvYEydOxPDhw1GhQoV828LDw+Hr6yvbDESluHLlCnx8fHDlyhVkZmZCEATUrVsXEyZMQL169WTPExoaKl4bcrUbyU1TxyMuLg5GRkZQqVSIi4t75/5ytS/IoenzopQcZ86cgbe3N9q2bQsnJydxtmxuct5Q0dTnaWRkJIYMGYJ79+5BrVZDEAQ0b94cPj4+mDJlCoKCglCiRAn07t0b/fv3h7GxseSZgOzFcS9fvoy4uDgYGxujXr16Gusrr8lr9d69exg/fjzGjRsHR0dHjd6ITkhIwNq1a/Ncp46Ojujfv7+sn2NhYWHw9fXF6dOnxevD0dERo0aNkrVArZQcANC2bVt069YNgwcPzlcsX758OYKCgiRrTUdERERERJrDYjmJbG1txVYob7px4wa6d+8uS/uT8PBwJCUlwcbGBkD2LFF/f3+EhITAyckpT9sNuaSkpCA+Ph5GRkZi25qiTO7jUb16dWzZsgW1a9eGra3tO9sFyXGdUn62trZ5vs59nnKKxkXh3Hh6euLgwYMYMmQIqlevjvDwcPj5+aFYsWIIDQ1F7969MXLkSNmK5JRXvXr1kJGRgYyMDKhUKujp6eXZLggCLl26pKF0pBT+/v7w9fXFpEmT0KZNGzRq1AhbtmxBbGwsxo8fj9GjR6NXr16ajklERERERJ/Yl9vX4zPwPjNkc5N7tmxujx8/lm38yZMnw9bWFhMmTAAAzJ07F3/++SeqVauG/fv3Izk5WfZ/oBYrVgzFihWTdczcIiIicPjwYURERCAtLS3fdrkXVJT7eMyYMUN84kFJTzco5bwoJcf69etlGed9RUVFISoqCqmpqfm22dvbSzbu+fPnMWrUKPzwww/ia1WrVkXv3r0xZMgQjBkzRrKxC5OcnIyzZ88WeI0IgpAnq5SUcK0OGDBAY+tz0Odj4MCBiIiIwJQpU/Drr78CgLjeQc+ePVkoJyIiIiL6QnFmuQa9zwzZ3KSYkbl582b8+eefAIAHDx6gQoUK+WbZpaWlITw8HG3btoWPj88nz/AmR0dHTJ8+HS4uLsjIyICjoyNGjBiBH374AcuXL0dgYCD27dsneQ4AuHr1Kvbv34+IiIh8BTdBELBs2TLJMwQFBWHChAlQq9UwMTGBjo5OvhxHjhyRPAeg+eORkZGBu3fv4quvvoKJiYmkY72LUs6LUnIoSVhYGMaPH49r164BAN78MSf1DHc7OzusX78eDRo0EF9LTU1FnTp1sHnzZtkWw81x/vx5jBw5EvHx8QVul2vGP6/VvNLT07FmzZq3fqbKMcM9KysL27Ztw4EDBxAZGVlgjsOHD0ueA8heLPptx0MTbU/CwsLytYWxtLSUPQcREREREcmDM8s1aMaMGRqf3WZubo6aNWsCAO7fvw8rK6t8RUgdHR1UrlxZtsXQXr16JfbRvXbtGpKSktChQwcAQIMGDbB8+XJZcqxbtw4zZ86EqakpKlSokK+wI5c//vgDrVq1wm+//aax/sKAMo6HSqXC//73P/j5+cnWy78wSjkvSsmhJF5eXoiKisKMGTNgbW0NXV1dWcfPzMzM9/2R0xdbE0+oTJs2DTY2Npg8eTIsLS2L/GdZbhEREYiIiICtrS2KFy8u69hTp07F7t274eLigmbNmmnsvMydOxdr1qyBvb09GjVqpLEc8+fPh5+fH+zs7GBpaSn7921hKlSoADc3N03HICIiIiIimbBYrkGa6L39platWqFVq1bi14Ut8CmnMmXK4OrVq7C3t8ehQ4dQpUoVmJubAwDi4+NlKzatXr0avXv3xqRJk6BSqWQZsyAxMTH43//+p/HikhKOh0qlQvny5QudISsnpZwXpeTIsXv3bmzZsgWPHj0qsP3J5cuXJc8QHByM2bNno02bNpKPVZjVq1ejdOnS4tc5s9tXrVqV74ak1K1HwsPDMWnSJFStWlXScd5FSdfqli1b4Ovri+joaAiCgO3bt8POzg4jRoyAg4MD+vXrJ3mGQ4cOYeLEiRpv57Fv3z6MHDkSI0aM0GiOHTt2YNSoURg+fLhGc+SWmZmJa9euITIyssC2QZ07d5Y/FBERERERSYrFcoWJj4/H/fv3ERERAWdnZxgbGyM1NRU6OjqSFyiV0gv6u+++w8KFC7F//37cvn0bEydOFLddu3YN1tbWsuRITk5Gy5YtNVooB4BmzZrh6tWrcHR01GgOpRyPoUOHYunSpahfvz4sLCw0lkMp50UpOQBgz549mDx5Mrp06YIrV66gW7duyMrKwtGjR2FkZIRvv/1WlhwWFhYavU7Lli2L4ODgAl+/evVqntcEQZC8WF6/fn2EhoZq/GkMpVyra9euxbx589C/f384OjpiwIAB4jYHBwfs379flmJ58eLFNX5zGshutSZ3a6DC1KlTR9MRRDdv3sTIkSMRERGRr5UTkP29y2I5EREREdGXh8VyhcjKysKCBQuwYcMGJCcnizPdjI2N4e7ujjp16sDd3V3yHAkJCThw4ABCQ0M1tvja4MGDYW5ujuvXr6Nnz555ZuDHx8eje/fukmcAgPbt2+PEiRMaL+xMnToVY8aMQUpKCho3bgwjI6N8+9jZ2UmeQynHY//+/YiNjUWrVq1gY2OTZ/YuIF8veaWcF6XkAIA1a9Zg+PDhGDx4MLZu3YqePXvCzs4OSUlJGDhwIEqUKCFLjjFjxmDlypVo2LChRhZGPnr0qOxjvs20adPw008/QUdHB46OjgXO7JbjOCnlWt24cSOGDx+O4cOHIzMzM882KysrhIaGSp4BAPr374/NmzejSZMm0NLSkmXMgri6uuLo0aMa/2z/7rvvEBAQgCZNmmg0Rw5vb28YGBhg3bp1qFKlisba0xARERERkbxYLFeIhQsXYuPGjfDw8ICjoyPatm0rbnNxccG2bdskL5Y/evQIbm5uSEtLQ3JyMkxMTBAfH4+MjAwYGxvDwMBAlmI5kP1oc0EztqZNmybL+ADwyy+/4JdffsHYsWPh6OhYYGFHjjYPr169QnJyMlasWAE/P78829RqtWyL8ynpeFhZWeX5WhOUcl6UkgMAHj9+jPr160NLSwtaWlpISkoCABgYGGDQoEGYMWMG+vfvL3mOXbt2ITIyEi4uLqhevXq+4rBcN1SUwsjICGXLlsWUKVMKXSejKF2rUVFRqFevXoHbdHR08Pr1a8kzAEDfvn3x/PlztG7dGg0bNizwM1WOn7l16tTBggUL8PLlSzg5OWnss3306NGYPn063NzcCvwZIwgCfvjhB8lz5Hjw4AEWLFgABwcH2cYkIiIiIiLNY7FcIXbt2oWff/4Zbm5u+Wa6VaxYEWFhYZJnmDVrFurUqYOFCxeibt268PPzg62tLYKCgvDHH39g4cKFko0dFxcHIyMjqFQqxMXFvXN/OWZBPnz4EJcvX0Z4eDgCAwPzbZersOPh4YGIiAiNL86nlOOxYcMGycd4H0o5L0rJAWQXxXOeSLGwsMCDBw/QqFEjANm9f2NjY2XJ8erVK1SsWDHP13JauXIlOnfuDDMzM/G1y5cvo3r16tDX1xdfCwsLg5+fH3777TdJ84wfPx6XL19G//79YWVlVeSv1bJly+L69esFzqS+du0aLC0tZckREBCA1atXQxAEnD17Nt/xkKNFDwBMmDABAPDs2TMEBQXl2y7XZ/u5c+ewa9cuvHr1Kl+7opwcchbLLS0tNXYzloiIiIiINIfFcoWIi4srtBd3ZmYmMjIyJM8QHByM6dOnQ1dXFwCQnp4OLS0tuLq6IjY2Fr///jv++usvScZ2dHTEli1bULt2bTRu3LjQ2Y855PiH+6RJk1C8eHEsX75co4Wd4OBg+Pj45FmIVROUcjyUQinnRSk5AKBmzZq4e/cumjVrBhcXFyxZsgRqtRra2trw8/ND3bp1Zcmh6Rsq8+fPR6NGjcRieWZmJnr16iUuIpkjJiYG27dvl7xYfu7cOUydOlW2nvGFUcq1+v3338PX1xelSpUSZ0xnZGTgn3/+gb+/P0aPHi1LDh8fH7Rt2xa//fYbDAwMZBmzIEeOHNHY2LlNnToVNWvWhJeXlyJ+xkycOBHTp0+HjY2NbGulEBERERGR5rFYrhCWlpY4ffp0gTPdzp8/j6pVq0qeIS0tDQYGBlCpVDA2Nsbz58/FbVWrVsWdO3ckG3vGjBniQmczZsx4Z7FcDiEhIVi8eDGcnZ01mqNSpUqy3Cx5F6UcD19f33fuI0d/f6WcF6XkAIAhQ4bg2bNnAIBRo0YhPDwcM2bMQFZWFmrVqiVrGyVNKmgxwIJek4uFhUWBfcrlppRrdeDAgYiIiMCUKVPw66+/AgB69OgBAOjZsyd69eolS464uDh8//33Gi2UA0C5cuU0On6OyMhITJ48WZbfd97Hb7/9hujoaLi6usLc3LzAdk579+7VUDoiIiIiIpIKi+UK8cMPP2Dy5MnQ1tZGu3btAGT/w/Hq1avYsGEDZs6cKXkGS0tLhIeHw97eHjVq1MDmzZvh5OQEbW1tbNmyBebm5pKN3aVLF/G/cy/oqUnVq1fHy5cvNR0DEydOxOzZs1G1alWNzm5TyvFYt25dvtdev36NzMxMFCtWDLq6urIUy5VyXpSSAwDq1q0rzh43MjLCsmXLkJaWJt6Ik9KaNWvg6uqK0qVLY82aNW/dV+52Dpo2atQo+Pn5oUGDBjA2NtZYDiVdq15eXujXrx9Onz6NuLg4GBsbw9HRUbYWLADQvHlzXLlyRSMLayqx9VmDBg0QGhqqmAU+7ezsFHHjnoiIiIiI5CWoNTndjfJYs2YNFi9ejOTkZHEWor6+PkaNGiXLonhr1qxBVFQUPD09cfXqVQwcOBDJyckQBAFqtRqzZs1Cp06dJM/RsmVLLFmyBLa2tvm23bt3D8OGDZPlsfHbt2/D09MT48ePR+PGjaGtrZl7S66uroiOjkZCQoJGZ7cp5XgUJCMjA2fPnsXcuXMxZ86cAq+dT00p50UpOVJTU+Hk5IS5c+fCxcVF8vHeZGtri61bt6J27drvPP9S92DOnQXIbsNiZ2eHHTt25GnDcu3aNbi5uUneVmro0KG4desWkpKSNLrgqVKuVaU4deoUpk6divbt2xe6aHLu6+VTql69utj6zNbWVhGtz27cuAFPT0/06dMHTk5OBT4NIUfRnoiIiIiIijblVLsI/fv3x/fff48rV64gNjYWxsbGqFevnmyPz+cuyNetWxcBAQE4efIkUlJS0LhxY1SrVk2WHOHh4eIigW9KSUlBZGSkLDl69uyJjIwMDBo0CCqVCnp6enm2C4KAS5cuSZ5DKbPblHI8CqKtrY1mzZohKioK3t7ekvXWz00p50UpOfT09KCvrw8tLS2NjJ+7TZSULaP+C02dp1evXqFSpUp5vtYETV6rN2/e/KD9pSpS5/bjjz8CAPz8/ODn55fn2KjVaklv6iix9dl3330HAPj1118LzSNH0Z6IiIiIiIo2ziwnANmzQufOnYtOnTqJsyHlHj9nRr2joyNWr16NGjVq5Ntn06ZN2LdvH44dOyZ5psWLF7+zgCBHuw+l+ByOx6lTp+Du7o6rV69qNEdRNW/ePDx+/BiLFy/WdBSNsrW1hb6+fp7vl9evX+d7Ta1WIyUlhQVAGbzP7GlA+iJ1bufPn3/nPg4ODpLnUIqdO3e+8xzlbtkmhd9//x0DBgxA2bJl8fvvv79zfy8vL0nzEBERERGR/Fgs16CYmBg8f/48X8uAO3fuYOnSpQgJCUHp0qXRr18/Wdoa1KtXDytWrNDIP859fX2xZMmS99rX3d0dI0aMkDiRMqnVajx//hympqaKaoOiBGFhYfDy8kJMTAz27dsn69hKOS+azuHn54cNGzagZMmSaNasGUqXLp2n+CVXr/AbN24gMTFR7AUdHx+PuXPnIiQkBE5OThgxYgRUKpVk47/PIrS5afomkybIfa2+T2E6t6JUpC7IpUuX8PDhQzRo0ACVK1fWdBzZuLi4YOnSpbC1tX3n712CIMjSEo6IiIiIiOTFYrkGeXl54ebNm9i1a5f4Wnh4ODp16oSUlBTY2NggMjIScXFxWLduHezt7SXNM2DAADRu3BiDBw+WdJyC3LlzB7dv34ZarcakSZMwbNgwVKxYMc8+Ojo6sLa2RvXq1WXPFxERgYiICNja2qJ48eKyj3/y5EksXrwYt27dQmZmJrZv3w47OztMnjwZ9vb2svSSz02Tx6NevXr5Zh9mZGQgPT0dxYoVg6+vr2wLxCnlvCglh6Z7hefo1asXHB0dxSK0h4cHDh8+jCZNmuDkyZP48ccfi9wNt/v372Pp0qW4fv06IiMjsWXLFtjZ2eGPP/5A/fr10bx5c1lyKOVaVZKQkBDxvHTr1g1mZmZ4/PgxTE1NJV8YFwDGjh0LXV1dcSHxP//8E1OnTgUA6OrqYsWKFbIuQhofH4/79+8jIiICzs7OMDY2RmpqKnR0dCS9yUVERERERASwZ7lGXb58WezRmWPt2rV4/fo1Vq5ciaZNmyIlJQX9+/fHypUrJS+Wjxo1CuPGjYOWlhaaN28OU1PTfEVJqRbXsrW1ha2tLTIyMhAXF4fOnTvDxMREkrE+xJYtW+Dr64vo6GgIgiAWdkaMGAEHBwf069dP8gwBAQEYP3482rdvj+7du2Py5MnitgoVKmDnzp2yFZiUcDwGDBiQ77rU1dVFmTJl4OzsLNsCcEo5L0rJASinV/iDBw/Em34pKSk4cOAAJk+ejG7dumHTpk1Yv359kSqWnz59GkOGDIGdnR1cXV3zLOapra2NP//8U5ZiuZKuVSVITk6Gl5cXgoKCoFKpkJWVhWbNmsHMzAw+Pj4oX748JkyYIHmOS5cu5RnHz88P3bt3h6enJ7y9veHr6ytLsTwrKwsLFizAhg0bxMXFt2/fDmNjY7i7u6NOnTpF8ikMIiIiIiKSF4vlGhQVFYWqVavmee3YsWOoXr06mjZtCgAoVqwYevfujTlz5kiex83NDQAwd+5czJs3r8B9pJ4VqlKpMH/+fNja2sLJyUnSsd5l7dq1mDdvHvr37w9HR0cMGDBA3Obg4ID9+/fLUhxeunQp+vXrB09PT2RmZuYpMFWtWhXr1q2TPAOgnOMxcuRIycd4H0o5L0rJoSQpKSnQ19cHkH1TMi0tDS1btgQA8YkdKX1IGxZBECQv3Pv4+KBDhw6YM2cOMjIy8hTLq1evjm3btkk6fg5NXqsFPZHyNpcvX5YsS47Zs2fj3LlzWLlyJRo2bIi6deuK25o3b461a9fKUiyPiYmBubk5AIgzuvv27YsSJUqgS5cu+OmnnyTPAAALFy7Exo0b4eHhAUdHR7Rt21bc5uLigm3btslaLD9x4gQSEhLQsWNHANlPVE2aNEls5zRlyhSNPGlGRERERETSYrFcgwRByPOP9xcvXuDp06f5Co4WFhaIjY2VPM+MGTM+qJggBZVKhfLlyyM+Pl6jOQBg48aNGD58OIYPH47MzMw826ysrBAaGipLjrCwsEJnferr6yMxMVGWHEo5Hjni4+MRHByM+Ph4GBsbo3bt2jA2NpZtfKWcF6XkAIALFy68cx+pn5ABsmcpnzhxAg4ODti3bx/s7OzEJw5evnwpeWsLX19f6OnpQU9PD+/qdCZHsfz+/fsYO3asOF5uRkZGsvx8ATR7rRb0RIqmHThwABMmTEDTpk3zfaaWK1cO4eHhsuQoWbIkwsPD0bBhQ5w8eRJmZmbijfzMzExkZWXJkmPXrl34+eef4ebmlu94VKxYEWFhYbLkyLFo0SK0b99e/HratGkICQnBN998g71792LRokXw9PSUNRMREREREUmPxXINsrKywpkzZ8RZ5MeOHYMgCPn6LUdHR8vSkqRr166Sj/E+hg4diqVLl6J+/fqwsLDQWI6oqCjUq1evwG06Ojp4/fq1LDnMzMzw8OHDAh+Dv3v3LsqWLStLDqUcD7Vajblz52Ljxo1IS0sTX9fV1UWfPn0wfvx4WXIo5bwoJQcA9OnTB4Ig5CkQv1mglKNn+Q8//AAvLy9s374d8fHxeZ7MOX/+PGxsbCQd38LCAi9fvkSDBg3g6uoKFxcXFCtWTNIx38bY2BjPnz8vcNujR49gZmYmSw5NXqtKeSIlt9evXxd67JOTk2XL4ezsjHnz5uHOnTvYtWsXvv32W3Hb/fv3Ub58eVlyxMXFwdrausBtmZmZyMjIkCVHjsePH4vrMCQlJeHkyZOYN28e2rVrh6pVq8LX15fFciIiIiKiLxCL5RrUp08feHh4ICEhAaVLl8aff/6JihUr5ms/curUKVSrVk3yPC1btsSSJUsKXKTv3r17GDZsGI4cOSJ5jv379yM2NhatWrWCjY0NSpcunWe7IAh52ghIpWzZsrh+/XqBhZ1r167B0tJS8gwA0LFjRyxevBiVK1eGg4MDgOxjcO/ePaxatQo9evSQJYdSjsfy5cuxbt06/Pjjj2jfvj1Kly6NFy9e4O+//8aqVatgZGSEIUOGSJ5DKedFKTkAYPfu3flei4+Px6lTp3Dw4EFx0UCpfffdd6hUqRKuX7+OGjVqoHHjxuK2kiVLom/fvpKOf/z4cVy8eBEBAQH47bff4OXlhZYtW6Jjx45o2rQptLS0JB3/Ta1atcLixYtRp04dVKpUCUD2NRIdHQ1/f/887S6kpKRrNYcmFyu2sbHBwYMHxRvmuf3zzz+oWbOmLDk8PDyQmZmJU6dOoXnz5nluLBw6dAjNmjWTJYelpSVOnz5d4M+Y8+fP52tbJ7WMjAxxQdGcp2ZyjkWFChXw4sULWfMQEREREZE8WCzXoE6dOiEqKgobN25EQkIC7Ozs8Ouvv0Jb+/9Oy8uXL3Hs2DFZZsWFh4fnmambW0pKiuR9fnO8evUKVlZWeb7WhO+//x6+vr4oVaoU2rRpAyD7H8///PMP/P39MXr0aFlyuLu74/79++jfv7/YSmLQoEGIiYnB119/LS5kKDWlHI9t27Zh2LBheXrXli5dGra2ttDR0cGWLVtkKZYr5bwoJQeAAm+0AUCjRo1QrFgxbNmyJU/hWkr29vYFtnyRa4Zxw4YN0bBhQ0yePBmnTp1CYGAgfv75Z+jo6KBt27bo3r27bMXQsWPH4vr16+jUqZN443XSpEkICwuDlZWVbH2glXStKmGx4py2VsnJyWjXrh0EQUBwcDACAgKwY8cOrFy5UvIMAGBoaIiZM2cWuO3PP/+UJQOQ/UTI5MmToa2tjXbt2gEAIiMjcfXqVWzYsKHQjFKpXLky9u7dizp16mDLli2oV68eSpQoASD7iT+5FpMmIiIiIiJ5Cep3NVSlL1pqaiqSk5OhVqvh6OiI1atXo0aNGvn22bRpE/bt24djx45pKKlm/P7779i0aRMEQUBWVpY4y6xnz57w8vKSNcu5c+dw5swZxMbGwtjYGE5OTrIvgqqE41GrVi2sWLGiwL/76dOnMXToUFy/fl2WLIAyzouSchTm7NmzGDFihCwLJyqld/qbUlNTsXDhQqxduxYuLi4ftBDof5Weno69e/fmu0a+/fZb6OrqypYD0Py1WtBixTt27ICdnR3WrVuH/fv3y1Yk3r9/P+bMmYNnz56Jr5UpUwaenp5iwbgoWbNmDRYvXiz+XgJk97MfNWoU+vfvL2uWI0eO4KeffkJmZia0tLSwfPly8SmAiRMnIjY2FsuXL5c1ExERERERSY/F8iLO19cXS5Ysea993d3dJV+ITonCwsJw+vRpxMXFwdjYGI6OjrK1HFEiTR+Pdu3awdnZGZMmTcq3bcaMGThx4gT2798vWx56P7/99huOHTuGo0ePSj6Wra2tInqn5wgJCUFgYCACAwPx9OlTNG7cGH369MHXX38tWwb6P61atULXrl3FxYrt7OzEYvmJEycwYcIEnDt3TtZMoaGh4s2Dwvp2S8XFxeWdi5/K0YItx6tXr3DlyhXxeNSrVw+GhoayjZ9bWFgYbt26BRsbmzw/57Zs2QIbGxvUrVtXI7mIiIiIiEg6bMNSxLVq1QrlypWDWq3GpEmTMGzYMFSsWDHPPjo6OrC2tkb16tVly3X//n0sXboU169fR2RkJLZs2QI7Ozv88ccfqF+/Ppo3by5blgoVKsDNzU228d6Ue8bhm1QqFQwMDGBgYCBbHk0cD19fX3Tv3h0WFhb44Ycf4O3tjZiYGLRr1w6mpqZ4+fIl9u/fj8DAQHh7e8uSSSnnRSk5gOzFed+Unp6O0NBQREREyLb4qhJ6p4eHhyMwMBABAQG4f/8+6tati759+4rXbFGklGtVKYsV52ZlZZWn/ZicWrZsma9YnpCQgPPnzwMAWrduLWueEiVKFNjHXRMqVKiAChUq5Hv9f//7nwbSEBERERGRHFgsL+JsbW3FPsOCIKB58+YwMTHRaKbTp09jyJAhsLOzg6ura57FPLW1tfHnn3/KUix/WysHQRBgaGgIKysryVsYvM+sv3LlyqFfv37o06ePZDk0eTyWLFkCZ2dnWFhYwM3NDenp6Vi6dCkCAgLEGcQmJib45ZdfZCtiKOW8KCUHUPD6Anp6enByckLbtm1lWyhQ073T3dzccO3aNdja2qJTp0745ptv8NVXX0k23rvkzLQvSM73rq2tLfr16wcXFxfJcijlWlXKYsVva8OjUqlgaGiI6tWro2HDhpLm+OWXXwp8PS0tDSNGjED58uUlHT9HQTe5cuS+TsuWLavxPDk6d+4seQ4iIiIiIpIX27DQW126dAkPHz5EgwYNULlyZVnG7Nq1K6pUqYI5c+YgIyMDNWvWFB+RP3z4MKZNm4YTJ05InuPNApNarc5X6ClWrBj+97//YcKECWL/7k9t3759mD9/PiwtLdGyZUuYmJggJiYGhw4dwuPHjzFo0CBcvXoVgYGBmDhxomRFJk0eD1tbW2zduhW1a9cWX8vKysLDhw8RHx+PkiVLwsrKSrJzUBClnBel5PhcyNE73dbWFsWLF0e5cuXeua8gCNi7d69kWQBg9erV2LBhA3R1deHi4gITExNx8ejU1FR06dIF58+fx+XLlzFv3jx88803kuRQyrXq7+8PX19fTJo0CW3atEGjRo2wZcsWxMbGYvz48Rg9ejR69eolydi52dvbIz09HSkpKQCybyylpqYCyP4szcjIQGZmJmrUqIGVK1dq5Eb28ePH8euvv+Kff/6RfKzcP2MKaqGU8zOnVatWmDNnDvT19SXPU5DcP/fkbOdERERERETy4MxyEo0dOxa6urqYOXMmAODPP/8U2xXo6upixYoVBc7E+9Tu37+PsWPHAsjfZ9jIyAixsbGSZwCyFxr75Zdf4OTkhJYtW4rtPg4dOoRz585h/PjxuHv3Lvz9/VG8eHGMGjVKkhwXL15Es2bNMG3atDyv9+7dG5MnT8bNmzcxd+5cGBgYYPPmzZIVmJRyPHKoVCpUqVJF0jHeRinnRSk5CpOcnIznz5+jYsWK75xVLIfDhw+jZMmSko7RuXNnRfxdc8THx6NmzZpYtGhRnlweHh4YOXIkUlJSsGnTJowZMwYrV66UrFiulGt14MCBiIiIwJQpU/Drr78CAHr06AEge7FiOQrlALBu3TqMGTMGI0aMQMuWLVGiRAm8evUKhw4dwtKlSzF79mykpKRg/PjxmDNnDmbNmiVLrtxiY2MLfGJECrt27cLo0aPRuXPnfD9j9uzZg6lTp+Lp06eYNWsWfHx8JF9UuqCnqXLaOW3atAnz5s2TdHwiIiIiItIMFstJdOnSJUyYMEH82s/PD927d4enpye8vb3h6+srS7Hc2NgYz58/L3Dbo0ePYGZmJnkGIHsBr44dO+Lnn3/O83qLFi0wf/58BAYGwtfXF2q1Gnv27JGsOBwUFIQFCxYUuK1du3YYPXo0ZsyYga+//hrbt2+XJAOg+eOxevVqlC5d+r32lbqIAijnvCglB5A9Yzc5ORnu7u4Asoujw4YNQ1JSEsqXLw9/f/98ayJIQdO90zVR1Hyb7du3Y+bMmfkK+IIg4Pvvv4eHhwc8PDzQsWNHjBkzRrIcSrpWvby80K9fP5w5c0ZcSFLuxYqnTZuG/v37o1OnTuJrJUqUQOfOnZGcnIwZM2Zg27ZtGDZs2HsvxP0xDh48mO+19PR0hISEYNOmTZK2LMpt3rx56N69O3788UfxNVNTU1SrVg26urpYvnw51q1bh9jYWGzcuFHyz/mCFhU1NDSEm5sbUlNTMXfuXKxatUrSDEREREREJD8Wy0kUExMDc3NzANmzuyMiItC3b1+UKFECXbp0wU8//SRLjlatWmHx4sWoU6cOKlWqBCC7qBMdHQ1/f3+0bdtWlhzHjx8vtEDRqFEjbNiwQfxvf39/yXKoVCrcuXMHTZo0ybft9u3bYusRLS0tFCtWTLIcmj4eFy9efK9+6IIgyFIsV8p5UUoOANi2bRsGDhwofj1z5kxUqVIFgwcPxrJlyzB//vxCi6WfklJ6pytFcnIyIiIiCtz27NkzsfVH8eLFoaOjI1kOJV2rQPbijZpcqPHWrVsYPnx4gdvKlSuHe/fuAQCqVq2KxMREyXIUdmNTW1sbbdq0keXzFMi+YT9gwIACt9WoUUP8+VO7dm3ExMTIkqkwVatWleWzjIiIiIiI5MdiOYlKliyJ8PBwNGzYECdPnoSZmRmqVq0KAMjMzERWVpYsOcaOHYvr16+jU6dOqFatGgBg0qRJCAsLg5WVlThrVWolSpTAv//+Cycnp3zb/v33X5QoUQJA9gy8nP+WgqurKxYuXIj09HS0aNFC7PN75MgRLFu2TCz23Lx5E9bW1pLl0PTxWLp0aZ6e5ZqmlPOilBwAEBkZKd7gioqKws2bN7Fx40Y0bNgQmZmZ8Pb2lnT8HDk3bjTlfRYGzE3qRQJdXFzg4+OD4sWLo0WLFjAwMEBSUhKOHDkCHx8ftGrVCgBw9+5d8fxJQSnXalBQEJ49e5ZnBnMOf39/lC1bFu3bt5ds/Bxly5bF9u3b4ezsnG/b1q1bxYUs4+LiUKpUKclyHDlyJN9renp6MDU1lbWdkImJCQ4cOFDgzZT9+/eLPdtfvXoFIyMj2XK9KTk5GVu3bhUnFxARERER0ZeFxXISOTs7Y968ebhz5w527dqFb7/9Vtx2//59lC9fXpYchoaG+Ouvv7B3716cOXMGJUuWhLGxMXr16oVvv/32vWYXfwpubm5YsmQJYmJi8hV2du7cKRbtL1++XOhCYJ+Ch4cHtLS0sGzZMixcuFB8XVdXF7169cK4ceMAAPXr10fTpk0ly6GU46EUSjkvSskBZBfYkpKSAGQvpFm8eHHUq1cPQPb3tZSzY5XE09OzwIUKCyIIguTFcm9vb3h6emL8+PEQBAHa2trIyMiAWq1G69atMWXKFADZxds32yx9Skq5Vv38/NC1a9cCtxUrVgwrV66UpVg+duxYjB49Gm3bts3zmXrs2DE8ffpUPEZnz56Fvb29ZDneZyFaOQwePBje3t54+vRpvp8x586dE9dQOXfunCw3Tl1dXfO9lp6ejqioKKSkpGD27NmSZyAiIiIiIvkJ6nf9S56KjMTERMyYMQM3btxAjRo1MHnyZBgYGADIXvysQYMGYjGjqFi/fj1WrlyJ6OhoCIIAtVqN0qVLY8iQIeLicyEhIdDX1xdnAUolPj4e9+7dQ3R0tDjrX+qFCt+kqeNha2uLrVu3KmpmeQ4lnBel5Bg0aBASExMxdOhQ+Pj4wNraWmxVsG3bNqxcubLA/sifSlJSEi5fvoyMjAw4ODjAwMAA9+7dw5IlS/DgwQOUKlUKPXr0kGwByxy1a9eGtrY2WrdujY4dO6Ju3bpv3b+g3shSCAkJwfXr1/H8+XOYm5ujZs2aGlkkV9PXat26dbFs2bIC1+A4d+4chg0bhitXrsiS5datW1ixYgVu3LghHo9atWphyJAhqF69uiwZgOwi8K5du3Dt2jUxR926ddG5c2dJW/O86ciRI1i+fDlu376NjIwMaGtro3r16hg2bBhcXFwAZF8/2trakj7RBeS96ZVDV1cXZcqUQZs2bSR/UoeIiIiIiDSDxXJSHDc3N7i6uqJ9+/biY9ealJWVhcjISLGAUKZMGbG3blGkiePh4uKCpUuXFokZ65+zBw8eYMiQIQgPD0fZsmWxZs0asa3HgAEDYGZmJtlszHv37mHgwIGIjo4GkL0w4MKFCzF8+HBoaWmhQoUKePLkCeLj47FkyRKx8CaFV69e4dChQwgMDMTZs2dRpkwZdOzYER07dtRIcZryatSoESZPnoyOHTvm27Zv3z5MmzYNFy5c0EAyzQgNDcWPP/6IiIgI2NrawtTUFC9fvsSdO3dQpkwZrFq1CpUrV5Y1U1ZWFmJiYmBiYlKkf94SEREREZH8WCwnxRk1ahSOHz+OzMxMNGrUCK6urmjVqpU4y72oevz4MR49eiQuxpdbmzZtNJCIAOWcF6XkAIDY2Nh8PZbv3r0LMzMzyW6ADR06FFFRUZg5cyZKlCiBuXPn4vz586hbty4WLVoEXV1dpKamYvjw4Xj9+jX+/PNPSXK8KSYmBn///TeCgoJw+fJlVK1aFR07doSrqyu++uorWTLkSE1NRVhYWIHXiJ2dnWw5NH2turu748mTJ/jrr79QvHhx8fXXr1+jR48eKF++fKGLGX+J+vTpg+joaPj5+aFixYri648fP8bQoUNhZmaG9evXazAhERERERGRfFgsL+JcXV3h4+ODatWqFdif80379u2TIdX/zcwMCgrCmTNnoKWlBWdnZ3Ts2BEtWrSQrW95VlYWzp07h9DQUKSlpeXZJggCfvjhB8kzJCUlYcSIETh//jyA/+uBnPvx8Nu3b0ueA1DG8VAKpZwXpeTQtCZNmmDKlClo27YtAODp06do1aoV/Pz88iygeOzYMXh6euLff/+VPWNkZCTWrl2LDRs2oEWLFvD19ZVl3LS0NHh7e2Pv3r3IzMwscJ+idK2GhITAzc0Nurq6aNu2LczNzfH8+XMcOHAA6enp+PPPP2VrsfH48WPs3Lmz0JsHy5cvlzxDnTp1MGfOHPF7J7e///4bnp6euHbtmuQ5ACAhIQEHDhwo8GcMAHh5eUmeISwsDKdOnUJGRga+/vprVKhQAWfPnoWPj0+edk6DBw+WPAsREREREcmPC3wWcTVr1oS+vj6A7JmFb/bn1JQSJUqgc+fO6Ny5M2JjY3HgwAEEBgbi559/hr6+Pi5evCh5hujoaPTp0wePHj0S+3MDeQs7chSH586dixcvXmDTpk3o2bMnfH19YWxsjL179+LcuXPw8fGRPAOgnOOhFEo5L0rJkePUqVM4cOAAIiMj8xX/BEHAunXrJBn35cuXKFOmjPh1zn+bmprm2c/ExAQJCQmSZChMYmIiDh48iMDAQPz7778oX748WrRoIdv4S5YswenTpzFr1iyMGzcOU6ZMQfHixbF37148efIEkydPliWHUq5Va2trbN++HYsWLcLBgwcRFxeHkiVLwsnJCe7u7mLrIKkFBwejT58+KFu2LB49egQbGxskJiYiPDwcZcqUyTPLW0rm5uaF/uwXBAGlS5eWJcejR4/g5uaGtLQ0JCcnw8TEBPHx8cjIyICxsTEMDAwkL5ZfvHgRgwYNQkpKCrS0tODj44PZs2dj/PjxsLKyQosWLfDgwQP88ccfMDMzQ5cuXSTNQ0RERERE8mOxvIibOXOm+N+zZs3SYJLClSpVCvXr18ezZ88QGhqKly9fyjLurFmzULJkSRw/fhzNmzfH1q1bUbp0aezduxe7d++Gn5+fLDlOnjyJMWPGoE6dOgCyCxu1a9eGvb09Zs2ahTVr1uCPP/6QPIdSjodSKOW8KCUHAKxatQrz5s1DuXLlYG1tLdvClTlyF/w0feMvJSUFR48eRUBAAE6ePAlTU1O0b98eY8eOlbXlCQDs378f7u7uaN++PcaNG4fatWujZs2a6Ny5Mzw8PHD06FE0b95c8hxKulYrVaok+42kN82dOxft27fH9OnTYWdnJ/7/5cuXMXbsWAwaNEiWHCNGjMDChQtRvXp1VKhQQXw9LCwMixcvhru7uyw5Zs2ahTp16mDhwoWoW7cu/Pz8YGtri6CgIPzxxx9YuHCh5BkWL16M2rVrY/HixShWrBhmzpwJT09PfPPNN3l+Xxo/fjw2bNjAYjkRERER0ReIxXJSrCdPniAwMBBBQUF48OCBWGwqaFE2KVy4cAFeXl4wMzMTXytbtiyGDh0KtVqNadOmYdWqVZLniImJwVdffQUtLS3o6+sjLi5O3Na8eXOMHDlS8gyAco6HUijlvCglBwBs3rwZvXv3lqVVQkECAgJw6dIlANktgwRBwL59+8S2HwDw7NkzyXOMHTsWR48ehb6+Ptq2bYs1a9agYcOGko9bmMjISFhZWUFLSwt6enp5ZtZ36tQJP//8M6ZOnSp5DqVcq1u3bsX3339f4La0tDT4+Phg4sSJkue4e/cuBg8eLC5gmfMkRv369eHu7g4fHx80a9ZMkrGHDh2a5+uEhAS0a9cOVatWFRf4vH//PkxNTXHgwAFZisLBwcGYPn262GYtPT0dWlpacHV1RWxsLH7//Xf89ddfkma4c+cOZs2aBSMjIwDAsGHD8Oeff+ZrU+fq6oqff/5Z0ixERERERKQZLJZTHm9roQBAlkW+1qxZg8DAQNy8eROGhoZo06YNJk2ahEaNGolFBTkkJibCxMQEKpUKBgYGeWa058x6k0OZMmUQGxsLALC0tMTRo0fFHsxXrlyBnp6eLDmUcjyUQinnRSk5ACAuLg4tW7aUbbw3FfT5tHbt2nyvST3rPDAwECVKlICdnR0iIiKwatWqQm8kCYKAZcuWSZrHzMxMLJCXL18e//77L5ycnABkt76Qi1KuVW9vbxw9ehS///57nhYjN2/exIQJE/D8+XNZiuWCIEBHRweCIMDU1BTPnj1D/fr1AWQfKynPzatXr/J8bWlpCUtLSwDZNwwMDQ3FLG/uK5W0tDQYGBhApVLB2NgYz58/F7dVrVoVd+7ckTxDfHx8ntZNOf9tbGycZz9jY2PZjgsREREREcmLxXISabqFQo5FixbBxcUFw4cPR7NmzaCjo6ORHOXLlxf/sV6lShXs2bNH7DN8+PBhlCxZUpYcTZo0wZkzZ9C6dWv069cPnp6eCA4Oho6ODoKDg9G/f39ZcmjyeLi4uHxQgfPIkSOSZcmhlPOilBwA0KJFC1y6dAmOjo6yjZlDjkLa+7K3tweQ3YpFCRwcHHDx4kW4uLige/fumDNnDh4+fAgdHR0cPnxYtqd1lHKtbtiwAZ6enujYsSOmTp2K1q1bY8mSJVixYgUaNGgg2xMy1tbWCAsLQ+PGjVG3bl2sXr0a1apVg7a2Nvz8/PK0RPnUNmzYINl7fyxLS0uEh4fD3t4eNWrUwObNm+Hk5ARtbW1s2bIF5ubmmo5IRERERERFgKDOWaWPijwXFxe4uLhorIVCjuTkZHHRUU3y8fFBTEwMpk+fjuPHj2PEiBEwNDSEtrY2Xrx4gXHjxmHgwIGS50hOThYXOwOAQ4cOYf/+/UhNTYWTkxPc3NxkmXGvyeMxffr0PMXyAwcOICkpCU5OTmLLgDNnzsDQ0BBt27aVZVaoUs6LUnIAwJkzZ+Dt7Y22bdvCyclJbGWQm9z9uil7cd7Y2FhUq1YNQPZs+9zXyIgRI1C8eHHJcyjpWk1OTsbMmTOxbds2mJubIyEhAWPGjEHfvn1lGR8Adu/ejWfPnmH48OEICQnBgAEDxBuS+vr6WLRoEZo2bSpbHk1bs2YNoqKi4OnpiatXr2LgwIFITk4WF5SeNWsWOnXqJGkGW1tbtGvXTnziQK1WY9OmTejQoYN43QLAixcvcODAAdy+fVvSPEREREREJD8Wy0lUv359LFmyRCOzQj8HwcHBOHLkCFJSUuDk5CTLgnhKpqnjsWrVKhw+fBirVq2CgYGB+HpiYiIGDRoEFxcXDB48WJYslJetrW2er3Pf4FCr1RAEgcUlUowNGzZgzpw5SE9Ph7W1NRYsWICqVatqLM+rV69w5coVpKamom7dunnagXxqa9asgaurK0qXLo01a9a8dV9BEPDDDz9IlqUwEREROHHiBFJTU9G4cWPxZo+UXFxcPmj/o0ePSpSEiIiIiIg0hcVyEo0dOxZWVlZwd3eXfWxbW9sParNRVAtuL1++LLCXfNmyZTWQRjOaN2+OX3/9tcCixpEjRzB16lScOHFC1kxKOS+azpF7Ic3CODg4yJBEGV68eIFt27bh4sWLiIyMBJDdi9re3h7fffddnn7ZRY0mr9WoqChMmjQJ//77L4YOHYoOHTrgl19+wc2bN/HTTz/J8sSQptna2mLr1q2oXbt2vptcb+JNLiIiIiIiKkrYs5xE3bp1g7e3t/hIvJwtFDw9PcVieWZmJtatWwcdHR20atUKpqamePHiBQ4fPoyMjAzZZ7hFRUUhKiqqwMJOTm9iKcXGxuL333/HwYMHkZGRkWebJmbravp4xMfHIzExscBtiYmJ4kKGUlPKeVFKDqBoFcLfZf/+/fjll1/w6tUrGBsbi0XgGzdu4PTp01i5ciWmT5+Odu3aSZ4lJSUFS5cuFRdvTktLy7dPUbpWXV1dYWZmhj///BO1atUCAGzevBkrV67EggULcOzYMWzcuFHyHED259mJEycKXFRbEASMGDFCknFz9/hXUr//zMxMXLt2rdDrtHPnzvKH+v92796NFi1a5Fvsk4iIiIiIviycWU4ipbRQmDt3LkJCQrB06dI8/WuzsrIwfPhwWFlZwcPDQ/IcYWFhGD9+PK5duwYg+xjkJtfxGDFiBC5cuIC+ffvC2tq6wAVPW7VqJXkOpRyPoUOH4ubNm/Dx8clTnP33338xbtw42NnZYfny5ZLnUMp5UUoO+j/Xrl1Dz549YW9vj1GjRqF+/fp5tl+5cgWLFi3ChQsXsHnzZtSuXVvSPBMnTkRAQAA6duxY6DXSr18/STMAyrlWZ8yYgbFjx0JPTy/ftjt37sDDwwN79uyRPMepU6cwatQovH79GsWKFct3PARBeK+nNf6L1NRUzJ07F506dZL8OnyXmzdvYuTIkYiIiMj38wXQ7Az3zMxM1KxZE9u3b+e6C0REREREXzgWy0mklBYKTk5OmDVrFpydnfNtO378ODw9PXH27FnJc/Tr1w9PnjzBqFGjYG1tDV1d3Xz7vOvx9U+hYcOG8PLy0uiMOkA5x+P58+cYNmwYbt26BUNDQ5QqVQqxsbFITExE9erVsWzZMlhYWEieQynnRdM5XF1d33tfQRCwd+9eCdMow9ChQ5GcnIy1a9cW2l5KrVbjhx9+QPHixbFs2TJJ8zRu3Bju7u7o3bu3pOO8i6av1feVnp5eYCH/U3N1dYWJiQlmzJiBcuXKST5eYerVq4cVK1Zo/MmQ7t27IzU1FV5eXqhSpUqB58DQ0FADybKL5XZ2dtixYweL5UREREREXzi2YSGRpv+hnCMlJQXh4eEFbgsPDy+w/YcUgoODMXv2bLRp00aW8QpjZGSEUqVKaTQDoJzjYW5ujh07duDEiRMIDg5GdHQ0zMzMULt27QJvsEhFKedF0zns7Ow+aL0Bqdy8efOD9pey4HXlyhX8/vvvbz0ugiCgV69emDx5smQ5cmhpacHS0lLycd5Fk9dqcHAwqlatCn19/bfuFxsbi1OnTn3QTaCPFRYWBk9PT40WyoHsYvnVq1c1/jvAgwcPsGDBAo3nICIiIiKioo3FclKcVq1aYd68eShWrBhatWoFQ0NDJCYm4tChQ5g/f75sLSUsLCzytIHRlIEDB2LDhg1o0qQJtLU19y2rlOORw9nZWdbi+JuUcl40nWPWrFmyj1mQbt26vVfRXo6WUsnJyShZsuQ79ytVqhRSUlIky5GjR48e2LNnD5o2bSr5WG+jyWv1f//7H7Zs2SK2GsnKykLt2rWxdetW1KhRQ9zvyZMnmDBhgizF8ho1aiAiIkLycd5l1KhRGDduHLS0tNC8eXOYmprm+156n+v5v7K0tMSrV68kH+djqFQqdOnSRRE3SImIiIiISFoslhdx9evXx/r161GzZk3Uq1fvncWmy5cvS55pypQpSElJwaRJkzBp0iRoa2sjIyMDarUarVu3lmUmJgCMGTMGK1euRMOGDWUpFBTm4cOHCAkJQevWrWFvb1/gwqteXl6S51DK8cih6YVGlXJelJJD09avX6/pCKIKFSrg0qVL77wOL168iAoVKkiep1ixYrh06RLc3Nzg6OiY7xoRBEGWhZM1ea2+2XFOrVaLP1c0xdvbG+PHj4eFhQUcHR01dtPNzc0NQPZ6IfPmzStwHzl6hU+cOBHTp0+HjY0NrK2tJR+vICtXrkTnzp1hZmYmvnb58mVUr14dM2fOFF8LCwuDn58ffvvtN03EJCIiIiIiCbFneRHn6+uL7t27w8LCAosXL35nsdzd3V2mZEBISAiuX7+O58+fw9zcHLVq1ZL1H9BDhw7F7du3xV7Yb/ZKFQRB8l7DAODi4vLW7YIg4MiRI5LnUMrxUMpCo0o5L0rJQf9n6dKlWLVqFVasWFFowfzixYsYMmQIBg0ahKFDh0qa511rCRSF7xlbW1ts3bpVnFleWA/qa9euwc3NTZbjUa9ePWRkZCAjIwMqlSrfgqOCIODSpUuS59i5c+c7f/Z36dJF8hyurq6Ijo5GQkICzM3NC/wZI/WaB9WrV8/zBEJhC3vKeZ0QEREREZG8OLO8iMtd/B45cqQGk+RnbW2dpziuVqtx+vRp7Nu3T5bWD69evULFihXzfK0JR48e1ci4b1LK8fDy8kJUVBRmzJhR6EKjclDKeVFKDvo/AwcOxD///IO+ffuiSZMmaNGiBb766isAQEREBP755x+cOnUKderUwYABAyTPc+fOHcnHeB+8VvMaMGCAIvr9d+3aVdMRAChj/YOC5o9wTgkRERERUdHCYjkpXnBwMPbt24e///4bL168gKmpqSzjbtiwQZZxPhdKOR5KWWiUlG337t3YsmULHj16VGCrHilbSunp6WHdunVYsGABtm7dilOnTolFQLVaDX19ffTr1w8//fSTxm72UDZNFmeVdoNa05Sy/gERERERERVtLJZTHoGBgdi/fz8iIiIKLDDt27dPlhyPHj3Cvn37EBAQgCdPngAAmjRpgp49e2p0UUdNevz4caGFv6JUOFbaQqNKOS9KyaEEe/bsweTJk9GlSxdcuXIF3bp1Q1ZWFo4ePQojIyN8++23kmfQ19fHxIkT8fPPP4vtpACILaXebLkhh9TUVISFhRV4jeRuMSE1TV2rs2fPztfaY8aMGTAwMBC/TkxMlGx8pXJxcSn0poFKpYKhoSFsbW3Rq1cvWa8TIiIiIiIiTWCxnETz58+Hn58f7OzsYGlpKfuMx+joaAQGBmLfvn24desWBEGAvb09evTogdmzZ2PIkCGyLNyYW1ZWFs6dO4fQ0FCkpaXl296/f3/JMyQlJWHEiBE4f/48gP97JDx3cUOuvqlKOB5KWWhUKedFKTmUZM2aNRg+fDgGDx6MrVu3omfPnrCzs0NSUhIGDhyIEiVKyJZFT08PDRs2lG28gqSlpcHb2xt79+5FZmZmgft86ddqzs+O3O2jCnpNpVLJer4eP36MnTt3FnrzYPny5ZJnaNmyJQ4fPoykpCQ4OjrCxMQEMTExOHv2LAwMDGBjY4OLFy9i79698PPzg5OTk2RZEhIScODAgUJ/xmhqsWJNt4chIiIiIiL5sFhOoh07dmDUqFEYPny47GP3798f58+fR1ZWFmrUqAEPDw906NAB5ubmSExM1Mjj2dHR0ejTpw8ePXoEQRAKLOzIURyeO3cuXrx4gU2bNqFnz57w9fWFsbEx9u7di3PnzsHHx0fyDIByjseuXbsQGRkJFxcXjS40qpTzoukcEydO/KD9Z86cKVGS//P48WPUr18fWlpa0NLSQlJSEgDAwMAAgwYNwowZMyS9Vm/cuIGBAwdizpw5aN68eYH7HD9+HBMmTMC6deveuQDnf7VkyRKcPn0as2bNwrhx4zBlyhQUL14ce/fuxZMnTzB58mRJx8+hyWtVKW2kcgsODkafPn1QtmxZPHr0CDY2NkhMTER4eDjKlCmTZ40IKZUrVw5ly5bFypUrUbx4cfH1V69eYfDgwahcuTKmTZuGwYMHY9GiRZIVyx89egQ3NzekpaUhOTkZJiYmiI+PR0ZGBoyNjWFgYCBLsbxfv375iuO9evXK8xr7mBMRERERfblYLKc86tSpo5Fxz549CyC71Yq7uzvq1aunkRy5zZo1CyVLlsTx48fRvHlzbN26FaVLl8bevXuxe/du+Pn5yZLj5MmTGDNmjHhuzM3NUbt2bdjb22PWrFlYs2YN/vjjD8lzKOV4KGWhUaWcF03neHMmcFRUFGJjY2FsbAxTU1O8fPkS8fHxKFWqFMqUKSNZjtwMDAzEWakWFhZ48OABGjVqBADIzMxEbGyspOOvW7cO9erVK7RQDgDNmzdHgwYNsGbNGsyePVvSPPv374e7uzvat2+PcePGoXbt2qhZsyY6d+4MDw8PHD169K1ZPxVNX6tKM3fuXLRv3x7Tp0+HnZ2d+P+XL1/G2LFjMWjQIFlyrFu3TryBkluJEiUwcOBAeHt7Y9CgQejRowc8PDwkyzFr1izUqVMHCxcuRN26deHn5wdbW1sEBQXhjz/+wMKFCyUbO0fuRc+JiIiIiKhoYrGcRN999x0CAgLQpEkT2cdevHgx9u3bh+PHj6Nnz54oV64cvvnmG7i6usLCwkL2PABw4cIFeHl5wczMTHytbNmyGDp0KNRqNaZNm4ZVq1ZJniMmJgZfffUVtLS0oK+vj7i4OHFb8+bNZVskTinHQykzRJVyXjSdY/fu3eJ/nzhxAt7e3vjjjz/QuHFj8fWzZ8/il19+wejRoyXNkqNmzZq4e/cumjVrBhcXFyxZsgRqtRra2trw8/ND3bp1JR3//Pnz71VU7Nixo+SFcgCIjIyElZUVtLS0oKenh4SEBHFbp06d8PPPP2Pq1KmS59D0tao0d+/exeDBg8U1GHLasNSvXx/u7u7w8fFBs2bNJM8RGxsrPn3xpsTERPF6MTY2ljRHcHAwpk+fLraAS09Ph5aWFlxdXREbG4vff/8df/31l6QZWCwnIiIiIiIWy0k0evRoTJ8+HW5ubnB0dISRkVGe7YIg4IcffpBk7NatW6N169ZISkrCwYMHsW/fPqxatQp+fn6wsrKCIAiyL7yWmJgIExMTqFQqGBgY4OXLl+K2nFlvcihTpow4E9bS0hJHjx4VFzm9cuWKbAsFKuV4KIVSzotScgDZM2VHjRqVp1AOAI6Ojhg5ciTmzp0rywzmIUOG4NmzZwCAUaNGITw8HDNmzEBWVhZq1aqFadOmSTr+y5cvYW5u/s79zM3N83wfScXMzEwseJYvXx7//vuv2Erj0aNHko+fQ0nXqhIIggAdHR0IggBTU1M8e/YM9evXB5B9rOQ6N40aNYKPjw/KlSsnjg8AFy9exPz588Xv59DQUJQrV06yHGlpaTAwMIBKpYKxsbG4KC4AVK1aFXfu3JFsbCIiIiIiohwslpPo3Llz2LVrF169eoWrV6/m2y5lsTyHgYEBunbtiq5du+LFixcIDAxEQEAA1Go13N3d0aBBA3Tp0gVdu3aVNAeQXVTK+cd6lSpVsGfPHrRo0QIAcPjwYdkWl2zSpAnOnDmD1q1bo1+/fvD09ERwcDB0dHQQHBwsS59wQDnHA1DGQqNKOS9KyQFk9wov7DowNjbGkydPZMlRt25dcfa4kZERli1bhrS0NLEYJzUjI6M8hb7CPH/+PF/PfSk4ODjg4sWLcHFxQffu3TFnzhw8fPgQOjo6OHz4MDp27Ch5BkBZ16oSWFtbIywsDI0bN0bdunWxevVqVKtWTXwCokKFCrLkmDZtGoYNG4ZevXrByMgIpUqVQmxsLBISElC9enXxqQOVSoUff/xRshyWlpYIDw+Hvb09atSogc2bN8PJyQna2trYsmXLe92AIiIiIiIi+q8ENVcpov+vXbt2sLCwgJeXFywtLaGjo6PpSKInT55g7969CAgIwOPHj/P1SZaCj48PYmJiMH36dBw/fhwjRoyAoaEhtLW18eLFC4wbNw4DBw6UPEdycrK42BkAHDp0CPv370dqaiqcnJzg5uYmPsYvJaUcj/dZaFSO60Mp50UpOQCga9euKFasGFauXIkSJUqIryclJeHHH39EWloadu7cKUsWTRo+fDhSUlKwevXqt+43cOBAFCtWDEuWLJE0T3R0NGJjY1GtWjUAwNq1a/NcIyNGjMjXr1oKSrpWlWD37t149uwZhg8fjpCQEAwYMEC8yaKvr49FixahadOmsuU5fvw4rl+/jujoaJiZmaFWrVqyPAmSY82aNYiKioKnpyeuXr2KgQMHIjk5WfycnzVrFjp16iRbHiIiIiIiKppYLCdR3bp1sWTJEo30LP8QN2/ehJ2dnezjXr9+HYcPH0ZKSgqcnJxkLSIokaaOx9ixYxEeHo6FCxcWutBo7gVAST6XL1/Gjz/+CJVKhUaNGokLfP7777/IzMzEqlWr0KBBA1mynDp1CgcOHEBkZKTYCzqHIAhYt26dZGNfvHgRffr0ERfQfHO2fUJCAmbPno1du3Zhw4YNsh0Teru0tDSxX7Ym5DzVlZKSgrp168LU1FRjWXL7999/xQVy5RQREYETJ04gNTUVjRs3Fm/2EBERERERSYnFchINHDgQLVq0QO/evTUdhahQzs7O8PLyQqtWrVCjRg1s3boVtWvXBgAsW7YMly5dkmWhUSrYixcvsHbtWgQHB4szVGvXro1+/frlWRxWSqtWrcK8efNQrlw5WFtbF/iUjNSzuTdt2oSZM2dCpVKhZs2a+OqrryAIAiIiInDjxg1kZmZi0qRJ6Nmzp6Q5KL/du3cjMTERffr0AQDcu3cP7u7uePr0KRo0aIAFCxYoplCtKbdv38bevXsRFBSE58+fy/K0DhERERERkRKwZzmJxowZA09PT+jo6MDJyanAXrpy9qUuylq2bPne+wqCgMOHD0uYRlk0udCoUs6LUnIUpHTp0hg3bpxs4xVk8+bN6N27N7y8vDSWoVevXmjQoAHWr1+Pixcv4ubNmwAACwsLuLq6ok+fPrCxsZFs/L59+773vlLOtFfiterv7w83Nzfx699++w06OjqYNGkSNmzYgPnz52P69OmSjH3hwoUP2t/e3l6SHAUJCwtDQEAAAgIC8PDhQ2hra+Prr79G586dJRszZyHe91W2bFmJkhAREREREWVjsZxE3333HQDg119/zdP/ObcvfXZZ9erVP2h/qY5HeHg4SpQogRYtWoj9fTVBKccjN00uNKqU86KUHEoVFxf3QUVaqdja2mLGjBkaGfv8+fMoUaIE7O3toaWlpZEMgDKv1fDwcFhbWwMAYmJicOnSJSxfvhzOzs4wMTHB7NmzJRu7T58+4s/Xdz3YJwiC5J+pMTEx+Pvvv7Fv3z5cu3YNAFCzZk0AwIoVK+Dk5CTp+O/7fapWq2U5HkRERERERCyWk2jGjBmFFsmLCrVajRIlSogtPjRlyJAhCAoKwt9//w1HR0d07NgRrVu3zrNoohyUcjxy+/rrr3H69Gl06NABw4YNw4gRI+Do6JhnoVGpKOW8KCXHm1JSUrB06VKxV3haWlq+feQodrVo0QKXLl2Co6Oj5GN9qN27d6NFixYwNjaWdJxvvvkGR48exdWrV9G2bVt07NhR1lnKOZR4rapUKqSnpwPI7setra2Nxo0bAwDMzMwQFxcn6fj6+vpo3bo1OnToAAsLC0nHKkzOgtlnzpxBRkYGqlWrhjFjxqBjx44wMDCAg4ODLIt85/4Z07x5c432jCciIiIiIgLYs5woj61btyIwMBAXLlxApUqV8M0338DV1RWVKlXSSJ7g4GDs27cPf//9N5KSkuDs7IxOnTrB2dlZlqKC0o5HQTSx0Kimz4vScuSYOHEiAgIC0LFjx0J7hffr10/yHGfOnIG3tzfatm0LJycnGBkZ5dtHE4sEZ2ZmombNmti+fbss46ekpODo0aMICAjAyZMnYWpqig4dOsDV1fWDnxr5r5R0rfbu3RuGhob4+eef8euvv8LAwEBs37Rnzx4sXLgQR48elWTsx48fIyAgAIGBgXj8+DEaNGgAV1dXtG3btsDrVCq2trYQBAFOTk7w9PRE1apVxW2JiYmwt7fHhg0bJL/BcubMGQQEBODQoUMAgFatWsHV1RWOjo5F/uY9ERERERFpBovlpAhK6+MaHR2NwMBABAYG4saNG6hRowZcXV3Rvn17jcwEVKvVOHfuHAIDA3Hw4EGo1WoMHToUAwcOlGV8pR0PpdD0eVFajsaNG8Pd3V3jiwTb2trm+Tp30U2T7RwyMzNhZ2eHHTt2yF6sT0hIwIEDBxAUFITz58+jUqVKGDRoELp06SJrDiVcq5cuXcLQoUORlJSEEiVKYM2aNahVqxYAYOTIkVCpVFi4cKHkOW7duoXAwEAEBQXhxYsXaNq0KTp27IiWLVuiWLFiko49bNgwnDp1Cunp6ahUqRJcXV3RsWNHWFpaylosz5GWlobjx48jMDAQ//zzDwwMDNCuXTt07NgRdevWlSUDERERERERwGJ5kefi4vJBs7eOHDkiSY6cWW45l2NBxa3c5Cx0PXnyRCwUh4aGol+/fpgwYYJs4+d2+fJl7Ny5Ezt37kSrVq2waNEi2TMo6XgohRLOixJyNGnSBLNnz0bTpk1lHfdN58+ff+c+Dg4OMiTJS5PF8hyRkZFYu3Yt1q9fDxcXF/j6+mokh6av1aSkJDx69AgVK1bMM6P7+PHjqFixIqysrGTNc+nSJezatQu7du1Cy5YtZTke8fHx2L9/PwICAnDx4kXg/7V353E5pn3/wD9Xq7Rql2UiVLIVoSyZ7JWxu+3ZKdvYt8Y+yG4kxlYKY4+ksZuM3LbsZIbIUEqSFlqo6/eHX9fTpcIY53lec/d5v17P66nzOOr4uNru+Z7H+T3w/okLd3d3rF27FiEhIZK07nnz5g1OnjyJiIgIREdHo1OnTliyZInoOYiIiIiIqGxiz/IyrnXr1kqF6GPHjiErKwuurq4wMTFBamoqzp8/D319fbRv316wHAcPHlS8nZqailmzZqFJkyZo3749TE1N8eLFCxw9ehSXLl3Cjz/+KFiOkpiZmaFy5cqoVKkSHj58iNTUVFHXj42NRUREBH799VekpKSgefPmWLp0qWQHGEr9eqgKVfm6qEoOAOjTpw8OHTokebFcikL451BTU0PXrl1RoUIFUdd9+fIljh49isjISFy9ehU1atTA+PHj4eXlJWoOVfpe1dPTUxxkWZQYbZw+VLjT/sSJEyhXrpxil7vQDA0N8Z///Af/+c9/kJycjMOHD+PIkSOKQv2KFSvQu3dvtGvXDuXLlxclE/D+fwMkJiYiMTERBQUFov+8EBERERFR2cad5aSwefNmnDx5Eps3b4aenp7iemZmJoYPHw53d3eMGDFC8Bzjxo1D5cqVS9yt7O/vjydPngi+GzIvLw9nz55FRESE0iPhnp6ecHR0FHRtAHj06JFi9/Zff/2FRo0awcvLC+3atRP8YMCSSP16qApV+bqoSo4Pbd68GTt37oS5uTlcXFyK9WCWyWQYNGiQaHnu37+PmJgYpKenw9DQEA0bNlTqzSyUTZs2oUuXLjAzM1Ncu3r1Kuzt7aGjo6O49uTJE2zcuBELFiz46hmysrIUu3P/+9//wsrKCh4eHvDy8hLlNSikqt+r9+/fR2BgIG7duoWkpCTs3r0bDg4OWLVqFZycnAQvmt+4cUNx4yAzMxNubm7w8vJCq1atJD/kMi4uDuHh4YiMjMSTJ09Qvnx5XL16VdA1nz9/jsjISEREROD27dtwcHCAl5eXpIegEhERERFR2cRiOSm4ublhzpw5cHd3LzZ26tQpzJs3D2fPnhU8h6OjIwICAtCsWbNiY9HR0RgzZgyuXbsmyNrnzp3DkSNHcPLkSchkMrRp0wZeXl5o2rQp1NTUBFmzJHZ2dtDV1UXr1q3RsWNHmJubf3S+UC0dVOX1UBWq8nVRlRwl5foYsXqF5+XlYcqUKYqe2FpaWsjLy4NMJkP79u2xdOlSQQuS9vb22L17N+rVqweg9IM9b9y4gd69ewvymtSvXx8aGhpo3bo1PD09Ub9+/Y/ONzIy+uoZANX8Xo2OjsbIkSPh4OAAV1dXrF+/XtEaZ+3atbhz5w42bNggyNorV65EZGQkkpKS4OrqCg8PD7Rp00bpBrUquXbtGo4cOQI/Pz9BPv/u3btx5MgRxMTEwNraWnFDR5UOkSYiIiIiorKFbVhIIT09HZmZmSWOZWZmIiMjQ5Qcurq6+O9//1tqsVxXV1ewtYcNG6Yo7LRs2RJaWlqKHZoladeunWBZXr9+jfDwcBw+fLjUOUIfVqhKr4eqUIWviyrlKOrevXuirPMpK1euRFRUFObNmwcPDw/o6ekhKysLkZGRWLx4MVatWoVp06YJtn5J96DFvi+dm5uL3NzcT36PFCpL36srVqyAh4cHli5dinfv3mH9+vWKMXt7e+zdu1ewtTdu3AhdXV20b98eFSpUwO3bt3H79u1S5wtVpP5cjo6Ogj49NGfOHOjq6sLT0xP29vYAgNOnT5c4V+wnU4iIiIiIqGxisZwUmjZtiuXLl6NixYpKPX8vXryIFStWoGnTpqLk6Nu3L3766SekpqaidevWit7pJ0+exKFDhzB27FhB1y9a2PlYgUvIwk5ISIggn/dLqMLrcefOnb81X6jdqarydVGVHH9HVlYWjh8/jm7dugm+1pEjRzBx4kT06tVLcU1PTw+9evVCdnY2Nm/eLGixXBUsXrxY6ggAVPN79f79+5g0aRIAFDs82sDAAGlpaYKtbWVlBQCf9XSUTCaTvFguhsK/MeHh4R+dx2I5ERERERGJgcVyUpg/fz58fHzg7e0NfX19VKhQAWlpacjMzIS9vT3mzZsnSg5fX18YGBhg48aNCAsLg0wmg1wuh5mZGWbOnIkBAwYItvapU6cE+9x/h6ocUKgqr0f37t2LFbVKIvTuVFX5uqhKjk95+/YtoqKiEB4ejqioKOTl5YlSLE9PT0f16tVLHKtevTrS09MFzyC1rl27Sh0BgGp+rxoaGuL58+cljsXHxyv1mv/aSts1XVapytMoREREREREhVgsJwVzc3Ps378fZ8+exc2bN5GSkgIzMzPUq1cPLVu2FDVL//790bdvXyQlJSlyWFpaCt4nu1KlSoJ+/n8bVXk9VHF3KpXu4sWLOHz4ME6cOIGMjAyYmJigT58+6NKliyjrV69eHYcOHULz5s2LjYWHh5daSBfa59zwIeG1adMGa9euRf369RW9sWUyGVJSUrBlyxa0b99e4oREREREREQkFR7wSZ8lPj4ehw8fFrwFChH9O8XGxiI8PByRkZF4/vw5dHR00Lx5c5w4cQIhISFwdnYWLcvx48cxfvx4ODo6ol27djA1NUVqaiqOHTuG69evY82aNWjbtq1g69vZ2UFHR0epOP7mzZti1+RyOXJyckTrKU/vZWZmYtCgQfjjjz9Qq1Yt3L17F3Z2dnjy5AmqVauGbdu2CXo2BhEREREREakuFsupVCkpKThy5AgOHz6MO3fuQFNTE7du3RJl7YcPH+L48eNISkpCbm6u0phMJsOiRYtEyUGqKy4uDrdu3UJSUhK6d+8OMzMzPH78GCYmJtDT05M6Xpmxfv16RERE4OHDh1BXV0eLFi3QqVMnuLu7Iy8vD40bN0ZoaKioxXLgfQuhdevWITY2VtGex97eHmPGjIG7u7ugawcEBPyt+WPGjBEoCZXm7du3CA8Px/nz55GWlgZDQ0O4urqic+fO0NLSkjoeERERERERSYTFclJSeAjf4cOHcenSJRQUFMDW1hbdu3eHl5cXKlSoIHiGgwcPYubMmdDW1oaVlRU0NTWVxmUyGcLCwgTPQaopOzsbfn5+iIyMhJqaGgoKCrBv3z44ODhg3LhxqFy5MqZOnSp1zDLDzs4OMpkMrq6uWLx4MczNzRVjmZmZcHZ2lqRYXujNmzfIzMyEvr4+ypcvL0kGIlXj7u7+t9oCqcr5FUREREREREJjz3Iqdghfbm4uqlSpggEDBmDbtm2YNWuWqIWu9evXo3379li0aBF0dHREW5f+Hfz9/XHhwgVs2rQJjRo1QoMGDRRjbm5uCA4OZrFcRP3798fRo0cRHR0NDw8PtG3bFp06dYKLi4vU0QAA5cuXZ5GclNy7dw/Jyclwc3MrNhYVFQULCwvY2dlJkEw8rVu3ViqWHzt2DFlZWXB1dYWJiQlSU1Nx/vx56Ovrs4c7ERERERGVKSyWl3F+fn5Kh/D17NkTnTp1Qv369ZGZmYng4GDRMz1//hxz585lofz/y8rKQl5eHoyNjRXXwsPDERcXBxcXFzRt2lTCdOI7duwYpk6diubNmyM/P19prFKlSkhISBA1T1lvB+Pn54eZM2fi/PnziIiIwPHjx3Hw4EGYmJjg22+/hUwmE+Vgy4ULF2LIkCGwsrLCwoULPyt3WRYTE4OHDx+iYcOGkh14KpVFixbBycmpxGL5zZs3cfXqVQQFBQmeIy4uDjY2NoKvU5JZs2Yp3t68eTMqVqyIzZs3K/3OyszMxPDhw2FiYiJFRCIiIiIiIkmwWF7G7du3T9FCYf78+ahUqZLUkdCoUSP8+eefKrMzNTk5GcnJycV6pwMQZcf9lClTYG5ujnnz5gF43w85ICAAhoaG2LRpE5YvXw4PDw/BcxQ6e/asojjs4+MDKysrXL58GVWrVoWFhYXg67958wZmZmYljmVnZwu+ftG1/Pz88Ouvv0Imk6GgoAAtWrSAmZkZVqxYIVo7mMI2KCWRyWTQ19eHnZ0dvL29BevVraamhubNm6N58+aYP38+Tp06hYiICBw8eBByuRzTp09Hly5d0LlzZ1SpUkWQDKdPn0aPHj1gZWWF06dPf3SuTCYrU8XySZMmQUtLC4sXLwYA/PLLL4rfJ1paWvj5558F+33r6Oj42TdLZDIZYmJiBMlR1L179zBs2LASxxo0aIDt27cLngEAPD090aBBA/To0QMeHh6SPQERGhqKOXPmFLu5p6+vj+HDh2PevHkYMWKEKFnevn2Lffv2Kf7GzJ49G9bW1oiMjIStra1kNxeIiIiIiKjsYLG8jJs+fToOHz6M6OhotG3bFo0aNUKnTp3Qvn17UXaDlmTixImYMmUKtLW10axZM+jr6xebY2RkJHiOJ0+eYMqUKbhx4wYA4MP2/jKZDLGxsYLnuHXrFubMmaPIsHPnTowcORITJkzA4sWLsWXLFlGK5S9fvoSvry9u3LiBihUr4tmzZ+jduzesrKywf/9+6OjoKHIKydbWFsePH0fz5s2Ljf3222+oU6eO4BmA/2sHs3HjRknbwUydOhWhoaHQ0tKCu7s7jI2NkZqaijNnziA3Nxddu3bFpUuXMHr0aCxfvhyenp6C5tHS0kLHjh3RsWNHZGZm4ujRo4iIiEBgYKDiwE0hFC2Qf6pYXtbExMQofS9u3LgRPXv2xPTp0zF37lwEBAQIViwfMmSIZH9LSpOXl4e3b9+WOlbSjVEh/Pzzzzhw4ADmzZuHRYsWoUOHDujRowecnJxEWb9Qeno6MjMzSxzLzMxERkaGKDmePHmCQYMGIS0tDbVr10ZMTAxev34NALh8+TJ+//13xQ0fIiIiIiIiobBYXsYNGjQIgwYNQnx8PA4fPoyIiAj88MMPmD9/Pho3bqzYMSumrl27AgDmzp1bapFFjCK1n58fkpOTsWjRItjY2EBLS0vwNUuSnp6uOFj19u3bSEtLQ48ePQC8P6Rt7969ouT48ccfkZaWhoiICHzzzTdKRWkXFxesX79elBy+vr7w9fVFdnY2OnToAJlMhps3byIiIgL79+/Hpk2bRMmhKu1g0tPTUadOHfz0009KPy/Tpk3D2LFjkZOTgx07dmDChAnYtGmT4MXyovT19dGzZ0/07NkTycnJiIyMFGXdgwcPws3NrcQDiV+9eoXffvsNXbp0ESWLKnj58qXi4NX79+/j2bNnGDhwIHR1ddG1a1eMHz9esLXHjh0r2Of+Uvb29jh06BBat25dbOzQoUOi9St3c3ODm5sbXr16hfDwcISFhaFv376wtrZGjx490KVLF5iamgqeo2nTpli+fDkqVqyIxo0bK65fvHgRK1asEK3V18KFC2FsbIy9e/fCwMBA6W+Ms7MzVq5cKUoOIiIiIiIq21gsJwCAtbU1xo4di7FjxyoKj5GRkZDL5fDx8UH79u3RpUsXNGnSRPAsixYtUomdiDdv3oS/vz/atWsnaQ5TU1M8ePAAjRo1QlRUFCpVqqRoZZGdnQ0NDXF+jKOiorBgwQLY2NgUKw5XrFgRycnJouRo1aoVVq5ciaVLl+Lw4cMAgHnz5sHS0hLLly8XrX2PqrSD2bdvHxYvXlzsZ0Ymk6FXr16YNm0apk2bBi8vL0yYMEG0XB+ysLDA4MGDRVlrxowZ2L17d4nF8qdPn2LGjBllqlhuZGSEhIQENGrUCL///jvMzMxQs2ZNAEB+fr7oN0SlNnLkSPj4+GDEiBHo1q0bzM3N8fz5cxw4cADnzp1DYGCgqHmMjIwwcOBADBw4EHfv3sXixYuxYsUKrF69Gi1atIC3t7egBev58+fDx8cH3t7e0NfXR4UKFZCWlobMzEzY29srWvYI7dKlS1ixYgWMjY2L/Y0xMzNDSkqKKDmIiIiIiKhsY7GciqlXrx7q1auHGTNm4MKFCwgPD8fJkydx8OBBUXZ0d+vWTfA1PoeFhQXU1NSkjoEOHTpg2bJlOH/+PM6ePavUa/fu3bv45ptvRMmRn59fak/djIwMaGpqipIDeP+adOjQAY8ePUJaWhoMDQ1F72WrKu1gsrOz8ezZsxLHEhMTFS0lypcvL+rXSEoftkwqKiMjA7q6uiKmkV7Lli2xfPly3Lt3D2FhYejcubNi7P79+6hcubJga48aNQrTp0+HtbU1Ro0a9dG5MplMlCdUWrVqhRUrVmDp0qX4/vvvIZPJIJfLFTfcWrVqJXiGD2VkZCA8PBwHDhzA3bt3UbduXbRt2xZnz57F4MGDMXr0aIwZM0aQtc3NzbF//36cPXsWN2/eREpKCszMzFCvXj20bNlSkDVLoq6uXurP7osXLyTr6U5ERERERGULi+VUKplMBhcXF7i4uGDevHn47bffpI4kqsK2FY0aNRKlR3ppJk2aBF1dXdy+fRtDhgzByJEjFWN37txBhw4dRMlRr1497N+/H25ubsXGjhw5Ilqf3ejoaLi6ukImk6FatWqoVq2aKOt+SFXawbi7u2PFihUoX748vv32W+jp6SErKwunTp3CihUr0KZNGwDAH3/8IdqNFSlERUXh999/V7y/devWYi0scnNzceHCBdjb24sdT1LTpk1Dfn4+zp07Bzc3N6XWKCdOnECLFi0EW/v169eKXcKF/adVgYeHBzw8PPDw4UO8evUKRkZGqF69uug5oqOjsX//fpw6dQra2tro1KkTFi1apGgFM2LECAQHByMwMFCwYnmhli1biloc/5CzszOCgoLQsmVLxY3qwhsZe/bsUZlDv4mIiIiI6H+bTP6xLXhEErl8+TJ2796N+Pj4Eg9bK2y/IaRRo0YhNjZW8Sj6hweNirULUlVcu3YNAwcORL169dC+fXssXrwYo0aNQlxcHKKiorBz5044ODgInsPOzg6mpqbo0KEDvLy8lA7WFNvRo0exdOlSJCYmKq5ZWlpi+vTpot3EyMrKwvTp03Hy5EnIZDJoaGjg3bt3kMvlaNu2LRYvXgw9PT0cP34c5cuXL3En/P+Cbdu2Ydu2bQCAZ8+ewcTEpNg5A5qamrCxscHEiRNRo0YNKWISKXz77bdISkqCk5MTevbsiY4dO0JbW7vYvNu3b6NHjx64d++eoHmSk5ORnJxc4t9cZ2dnQdcGgLi4OPTp0wdGRkZwd3fHtm3b0K1bN9y/fx+PHz/G3r17UbVqVcFzEBERERFR2cZiOamc33//HSNHjoSLiwuio6PRsmVL5OTk4OrVq7C0tISzszMWL14seI4BAwZ8ck5oaKjgOezt7bF7927Uq1ev2Njt27fRs2dPUdrjAO8L5itWrMC1a9eQn58PmUyGBg0aYOrUqXB0dBQlw59//okjR44gMjIST548QaVKleDl5QUPDw/Y2tqKkuFDUraDKRQXF6dooWBubo46deqU2YKwu7s7AgMDRTuokVRfUFAQOnXqBFNTUwQFBX10rkwmw6BBgwTP5O/vjx49ekj2O6PQkydPMGXKFNy4cQNA8TZGMplMtL8xT548QUBAAKKjo/Hq1SsYGhrCxcUF48aNY6GciIiIiIhEwWI5qZxevXqhYcOGmDx5MhwcHLB//344ODggISEBQ4cOhY+Pj1LP3f91dnZ22LNnT4nF8hs3bqBfv364ffu2qJlycnKQnp4OAwMD6OjoiLp2UYVtT44ePYqUlBTUqFEDXl5eSq1qSDyqdGOH/k9OTg4CAwNx7NgxJCUlIS8vr9gcsb4uBQUFuHDhAh49elRiDqEOgS36e/RTN1HEKg4fPHgQbm5uJR5E++rVK/z222+iHETr7e2Nv/76C+PGjYONjU2xJzIACH7jKTc3Fzt37kSzZs1Qq1YtQdciIiIiIiL6GPYsJ5UTFxeHCRMmQE1NDTKZDNnZ2QCASpUqYezYsVi7du3/fLE8JSUFz58/V7z/8OFDqKurK83Jzc3F/v37YWVlJXY8lCtXDuXKlRN93Q8VPYz2zJkzmDt3LlavXi1KsXzVqlVIS0vD/Pnzi43Nnj0bJiYmGD9+vOA5gPeHr964caPUQqgYBTfg4wdr5ufnF/seFtrjx49LbeXUrl07UbNIad68eYiIiICXlxdsbGwkO+g1JSUFAwYMQHx8vKIXNfC+OF1IqGJ50RYmQrcz+VwzZszA7t27SyyWP336FDNmzBDlZ/fmzZvw9/eX9GdCW1sbq1evFqWVFxERERER0cewWE4qR1tbGwUFBZDJZDAzM8Nff/2FRo0aAQB0dXWRlJQk2Nqq8qj+7t27ERAQAJlMBplMhhkzZhSbI5fLoa6ujjlz5giS4UMzZsxAdnY2Vq9eXWxswoQJ0NPTw4IFC0TJUigvLw+nT59GZGQkoqKikJ+fj2bNmomydkREhNJBiUU1bNgQ69atE6VYfufOHYwdOxbPnj0rsVgtk8kELbip4o2drKwsjB49GpcuXQKAEouyZWmH+5kzZzBt2jT0799f0hxLliyBkZERoqKi4Obmhj179sDU1BTh4eE4ePAgNm7cKEqOrKws6OnpibLWx3zs5lJGRgZ0dXVFyWFhYaE4UFNK9vb2ePDgARo3bix1FCIiIiIiKsNYLCeFhIQEZGVlKfo+5+XlYcuWLYiLi4Orqyu6desmSg47Ozs8evQIzZo1g4uLCzZs2IAKFSpAQ0MDq1evFvQRbX9/fzRs2BCmpqbw9/f/6Fwhi+Vdu3ZF48aNIZfL4e3tjdmzZxfrP62pqQlra+sSdyUK4fz585g2bVqJY+3atcPSpUtFyZGfn49z584hIiICp0+fxps3b+Dk5IRp06ahQ4cOMDY2FiXH8+fPUbFixRLHLC0tBb2pU9TcuXOhp6eHbdu2oUaNGqLvGlbFGzvLli3DixcvsGPHDvTt2xcBAQEwNDREeHg4Lly4gBUrVoiSQ1Woq6vD2tpa6hi4fPky/Pz8YGZmprhmZWWFUaNGQS6XY/78+di8ebPgOZo1a4ZWrVrBy8sLbm5uJbYdEUpUVBR+//13xftbt26Fqamp0pzc3FxcuHAB9vb2omSaMGECNm3ahEaNGsHIyEiUNUsyc+ZMTJkyBcbGxnBzc5O0xRcREREREZVdLJaTwg8//AA7OztMnToVwPuC0y+//IJatWrh6NGjyM7ORr9+/QTP4e3tjadPnwIAJk6ciFGjRsHHxwfA+yJkQECAYGuryqP6lSpVQqVKlQAAISEhcHBwEG2XYWlevnxZamHeyMgIL168ECWHq6srMjIyYG9vD19fX3h6esLS0lKUtYsyNjbG/fv30aRJk2Jj9+/fh6GhoSg5Hjx4gNWrV0u2G1MVb+z8/vvvmDBhAurXrw8AMDc3R7169eDs7IwlS5YgKCgIq1atEiWLKujTpw8OHTqE5s2bS5ojMzMTxsbGUFNTg56eHlJTUxVjDRo0EG1n+ZQpU3DkyBGMGzcOurq6aNu2Lby8vODi4iL4Duv4+HicPn0awPsbrleuXClWrNfU1ETNmjUxceJEQbMUCgsLQ1JSEtzd3WFvbw99fX2lcZlMhvXr1wuew9vbG2/fvsWECRMAvG/3VfRpEJlMhpiYGMFzEBERERFR2cZiOSnExsYqHtN/9+4dDh48iMmTJ2PQoEHYsGEDdu3aJUqx3M3NTfG2hYUFDhw4gMePHyMnJwfVq1cXdRegKjAwMMCVK1eUXpdCUVFRsLCwEPzwNeD91+LmzZtwcXEpNnbz5k2l3aJCGjBgADw9PVGtWjVR1itNmzZtsHbtWkXf9EI3b97EunXr0LFjR1FyWFtb4/Xr16KsVZIPb+zUrl1b8hYXL1++RMWKFaGurg4dHR28evVKMebm5lZq+5z/VeXKlUNMTAx69+4NFxcXGBgYKI0L+ZRMUZUrV1a07KlRowYOHTqEb7/9FgBw8uRJ0XY19+/fH/3790diYiKOHDmCyMhIhIWFwcTEBB06dICnpyecnJwEWdvb2xve3t4AAHd3dwQGBory+/tjXr9+japVqyq9L4UhQ4YoFceJiIiIiIikwGI5Kbx+/Vqxo+zGjRvIysqCh4cHgPc9mDds2CBJLplMJmkLgdzcXDx58qTEQwLFOIxs0aJFcHJyKrFYfvPmTVy9evWT/dW/Bk9PT2zYsAFVqlRRfF8AwK+//ooNGzZg4MCBgmcAgDFjxoiyzqd8//33uHr1Kv7zn//AxsYG5ubmeP78OeLi4mBvb6/YHSm0GTNm4Mcff4StrS1sbGxEWbM0RXe3p6amlvgzI0bfcktLS6SlpQF4fzPh9OnTaNmyJQDg2rVr0NbWFjyDKlm+fDkAIDExEdevXy82LlaxvFWrVoiOjoaHhwd8fHwwevRouLi4QENDAy9evMDkyZMFz1CUlZUVhg8fjuHDh+PRo0c4cuQIdu/ejV9++QV3794VfP3CHeZSCw0NlToCAJS5m1hERERERKSaWCwnBUtLS1y/fh3Ozs44ceIEatSoAXNzcwBAeno6ypUrJ3FCceXl5WHu3LkIDw9Hfn5+iXPEOCTw3r17GDZsWIljDRo0wPbt2wXPAACjR4/GvXv3MHHiRMyaNUtRHM7JyUHLli0xevRoUXIAQEFBAS5cuIBHjx4hLy9PaUyswp++vj52796NgwcP4sKFC3j16hVq1aoFb29vdO7cWbQnIBYsWICUlBR06tQJ5ubmJbZQCA8PFyVLWloaFi5ciOPHj+Pdu3dKY3K5HDKZTJSfmWbNmuH8+fNo27YtvL29MX36dNy8eROampq4efMmBg8eLHgGVSJlS6miJk2apHjbzc0Nv/zyC06ePImcnBy4urqWeENQDKmpqYiOjsa5c+eQkpJS7Gfoazp+/DiaNm0KAwMDHD9+/JPz27VrJ1gWIiIiIiIiKo7FclLo0aMH1qxZg6NHjyI2NlbpoL4bN25IvmtVbOvWrUN0dDSWLFmCyZMnY/bs2ShfvjzCw8Px119/4YcffhAlR15eHt6+fVvqWEm7d4WgpaWFn3/+GdHR0YrisJGREVxdXUtszSKUlJQU9O/fH48fP4ZMJoNcLgcApcf3hS6W5+bmYvz48Rg6dCh69eqFXr16Cbrexzg4OKhM6wI/Pz9cvnwZI0eOhI2NjeiHjRaaPHkysrOzAQBdunSBrq4ujh49itzcXPzwww/o3bu3JLnKusTERJiZmSm+L+rWrYu6desCAN6+fYvExERRnjwAgIyMDBw7dgyRkZG4dOkSNDU10apVKwQEBCieQhDCuHHjsGfPHtSrVw/jxo376Fyxbi4BH78BCUC0G0yPHz/GgQMHEB8fX+LfNqmecCMiIiIiorJDJi+sNBEBOHjwIG7duoXatWujW7duiiLc7Nmz4eTkhC5dukgbUETt27fHsGHD0K1bNzg4OGDfvn2oU6cOAGDatGkoV64c5s2bJ3iOPn36wMzMDD/99FOxsXHjxuH58+fYtWuX4DlUxaRJk5CQkIA1a9bAzc0Ne/bsgampKcLDw3Hw4EFs3LhRqf+uUBo2bIh169ahadOmgq/1b9GoUSP4+fmVqd8T/xZv3rxBWFgYYmJikJ6eDkNDQzRs2BBdu3ZF+fLlRclgb2+P3bt3K/X4L3T79m307NlTlOLwqFGjEB0dDblcjmbNmsHT0xOtW7cW5RDlhIQEmJmZQUtLCwkJCZ+cX3gegJBSUlIwYMAAxMfHl3oDUoyvy82bNzFgwABYWVkhPj4etra2yMzMREJCAiwtLVG1alWEhIQInoOIiIiIiMo27iwnJV26dCmx0DV//nzxw0gsKSkJ1apVg7q6OrS1tZGRkaEY++677zBx4kRRiuUjR46Ej48PRowYgW7duinanxw4cADnzp1DYGCg4BmKSk5ORnJycom7/pydnQVf//Lly/Dz81M6UNTKygqjRo2CXC7H/PnzsXnzZsFzNGvWDNHR0SyWF2FgYIAKFSpIHUOJlL3TVcWzZ88wYMAAJCQkwM7ODiYmJnj06BGOHj2K4OBghISEoGLFioLn+Ni9+by8PNFaF71+/Rp+fn5o3769aIeKFipa/BajEP45lixZAiMjI0RFRZV6A1IMy5YtQ8eOHfHjjz/CwcFB8f+vXr2KSZMmYfjw4aLkICIiIiKiso3FclJISEhAVlYWbG1tAbwvXmzZsgVxcXFwdXVFt27dJE4oLjMzM0WBvHLlyrh48SJcXV0BAPHx8aLlaNWqFVasWIGlS5fi+++/V+z8s7S0xPLly9GqVStRcjx58gRTpkzBjRs3ABQvfInVMiAzMxPGxsZQU1ODnp4eUlNTFWMNGjQQrbDTvXt3zJ49G69fv4abmxtMTEyKtUMR6gDYhQsXYsiQIbCyssLChQs/Od/Pz0+QHB8aOnQoQkND0axZM2hoSPfnRVV6p6uKxYsXAwCOHDmC6tWrK64/fPgQo0aNwpIlS7BmzRpB1o6Li0NcXJzi/YsXLyIpKUlpTm5uLo4cOYIqVaoIkuHDtWxtbWFvby96oRwAXr169bfmi5FRVW5A/vHHHxgxYgTU1NQAQHGTy8nJCWPGjMGKFSvQokULwXMQEREREVHZxmI5Kfzwww+ws7PD1KlTAbzf5fXLL7+gVq1aOHr0KLKzs9GvXz9RshT2ky2tf6oYxb/GjRvjypUrcHd3R8+ePbF06VI8fPgQmpqaOHnyJLy8vATPUMjDwwMeHh54+PChold40aKXGPz8/JCcnIxFixbBxsZGtF2gH6pcuTKeP38OAKhRowYOHTqEb7/9FgBw8uRJ0QpgI0eOBADs3LkTO3fuVCqUC12QPX36NHr06AErKyucPn36o3NlMploxfKHDx8iLi4Obdu2hbOzMwwMDIrNESOLqvROVxXnz5/H/Pnzi/3OqF69OsaPH485c+YItvavv/6KgIAAAO+/F1esWFHiPAMDA0VRX0ja2trYv3+/ZAdnNm3a9G+dMVCWbkDKZDJoampCJpPBxMQEiYmJcHJyAvD+AHIxb1ITEREREVHZxWI5KcTGxqJ///4AgHfv3uHgwYOYPHkyBg0ahA0bNmDXrl2iFMvj4+PRu3dv5OXlITs7G8bGxkhPT8e7d+9gaGgIPT09UQpuEyZMQFpaGoD/OzCy8JDAAQMGYPTo0YJn+JDYBfKibt68CX9/f8mKTIXc3NwQHR0NDw8P+Pj4YPTo0XBxcYGGhgZevHiByZMni5JDyt65RQvknyqWi+nMmTOKQuCVK1eKjYtVuL948SJ7pxeRn58PbW3tEse0tbWRn58v2Nre3t7o2rUr5HI52rRpg4CAANjb2yvN0dTUhJmZmWgH1To6OuL69eto3LixKOsVtWjRIpU5kLeQqtyAtLGxwZMnT9C0aVM0aNAAW7duRa1ataChoYGNGzeK8uQBERERERERi+Wk8Pr1a+jr6wMAbty4gaysLHh4eAB4f5jhhg0bRMmxZMkS1K9fH2vWrFHsarOzs0NkZCRWrVolWLuAD5mZmSk9lj5o0CBF0Vxs9+/fR2BgIG7duoWkpCTs3r0bDg4OWLVqFZycnODm5iZ4BgsLC8Xj8VIqWgx3c3PDL7/8gpMnTyInJweurq6ivBYAJCm0leTgwYNwc3MrsVf4q1ev8Ntvv4lWNFaVwr0q9k6XkpOTE9avX4/GjRsrfscD73cUb9iwQbF7Vwj6+vqKNU+dOqU43FJK48aNw+TJk6Gurl5qCyWhCsSq2M6sVatWKnEDslevXkhMTAQATJw4EUOGDEHnzp0BADo6OiUeck1ERERERPS1yeQfO3GLypR27dqhZ8+eGD58OJYsWYLo6GgcPnwYwPvdZX5+frhw4YLgOVxdXfHjjz/Czc0NtWvXxq5du9CgQQMA73fzRkZGYteuXYLnUBXR0dEYOXIkHBwc4OrqivXr12P//v1wcHDA2rVrcefOHVFuZBw7dgxbt27Fzz//LEmvX+B9D9udO3eiWbNmqFWrliQZVI29vT12796NevXqFRu7ffs2evbsWab6cwPAjh07cObMGWzYsEHS3umq4s8//0T//v3x7t07NG3aFKampkhNTcV///tfaGpqIjQ0VNSfp7Nnzypu/Pn4+MDKygqXL19G1apVYWFhIfj6dnZ2irdL2+Vd1n5mirp165YkNyA/9Pr1a1y/fh05OTlo0KABTExMJMlBRERERERlC6sIpNCjRw+sWbMGR48eRWxsLGbMmKEYu3HjBmxsbETJkZeXBz09PaipqcHQ0FDxeDgA1KxZE/fu3RMlR05ODgIDA3Hs2DEkJSWV2DtdjILKihUr4OHhgaVLl+Ldu3dYv369Ysze3h579+4VPAMAhIWFISkpCe7u7rC3t1faoQq8LzoVzSYEbW1trF69WrCDM/8OOzu7T7ZTEOP742P3OzMyMqCrqyt4hqJevnyJrVu3KoqhAQEBqFmzJrZt24b69esrbnwJSVV6p6uKWrVqITw8HEFBQYiJicGDBw9gaGiIXr16YdCgQbC0tBQlx8uXL+Hr64sbN26gYsWKePbsGXr37g0rKyvs378fOjo6gvZPL6RKrVAuX76M3bt3Iz4+XnGgZVGFN6zFVLduXdStW1f0dT+kq6uLZs2aSR2DiIiIiIjKGBbLSWHEiBEwNzfHrVu30LdvX6XHxdPT09GzZ09RclhbWyMhIQHOzs6oXbs2du7cCVdXV2hoaGD37t0wNzcXJce8efMQEREBLy8vSQ8JvH//PiZNmgSg+C5IAwMDRV91ob1+/RpVq1ZVel8K9vb2ePDggeRtUKZPn17s65GRkYHo6Gg8f/4cAwcOFGztqKgo/P7774r3t27dClNTU6U5ubm5uHDhQrH+0EK6c+cOBg0aBH19fTg7O+PSpUuKm0zJyckIDg7G6tWrBc+hKr3TVYmlpaXSDVAp/Pjjj0hLS0NERAS++eYb1KlTRzHm4uIi+M22QqrSCuX333/HyJEj4eLigtu3b6Nly5bIycnB1atXYWlpCWdnZ6kjiio0NBTJyckltn1Zvnw5KlasKNoh40REREREVHaxWE5KunTpUmJ/4/nz54uWwdPTU7F7fPz48Rg6dCgaN24MmUwGuVyOJUuWiJLjzJkzmDZtmuLQU6l8uLu+qPj4eKW+6kIKDQ0VZZ1PmTlzJqZMmQJjY2O4ublBR0dHkhyl9a8fO3Yspk6divT0dMHWjo+PV/QHl8lkuHLlSrE+0JqamqhZsyYmTpwoWI4PLV68GA0aNEBgYCBkMhkOHTqkGKtfvz5+/fVXUXKoSu90UhYVFYUFCxbAxsam2KGiFStWRHJysqh50tPTcf/+fTx79gwtW7aEoaEhcnNzoampKcr5DGvXroW3tzcmT54MBwcHjB8/Hg4ODkhISMDQoUPRtGlTwTOokp07d2Lw4MEljllbWyMoKIjFciIiIiIiEhyL5VSM1P1ki/7HcoMGDRAREYGzZ88iNzcXTZs2Fa23rrq6OqytrUVZ62PatGmDtWvXon79+vjmm28AvC+QpqSkYMuWLWjfvr3ECYVX9BBLb29vvH37FhMmTAAAlCtXTmmHt0wmQ0xMjFRRAQDfffcdpk6divHjxwvy+b29veHt7Q0AcHd3R2BgoFIfZqncunULa9euhaamZrFiqLGxMVJTUwXPkJubC1dXVyxbtgzu7u6Cr6eqOnXqhBUrVqBWrVro1KnTR+fKZDKEh4cLnik/Px/ly5cvcSwjI0O0p3cKCgqwevVqhIaGIjs7GzKZDPv27YOhoSHGjBmD+vXrY8yYMYLniIuLw4QJE6CmpgaZTIbs7GwAQKVKlTB27FisXbtWccBlWZCYmKj4G/ehKlWqICEhQeRERERERERUFrFYTgqq0k/2QxUrVsR//vMf0dft06cPDh06hObNm4u+dlGTJk3CrVu38N133yluFMycORNPnjxBtWrVRCnqFCooKMCFCxfw6NGjEnu4l7Yr8J+aMWMGdu/ejQoVKmDIkCEq02+4NI8ePUJBQYEoa6nSLmodHR1kZWWVOJaYmCjKwbDa2trQ0dGBurq64Gupsjp16iieunBwcFCJn5l69eph//79JR4YeeTIETg5OYmSY82aNdi+fTumTZsGFxcXpRuO7u7u2Lt3ryi/V7W1tVFQUACZTAYzMzP89ddfaNSoEYD3/bqTkpIEz6BK9PT08PTpUzRp0qTY2JMnT1CuXDkJUhERERERUVnDYjkpSNlP9s6dO7CxsUG5cuVw586dT84X6oDHoKAgxds6OjqIiYlB79694eLiUuyQQJlMVmorjq9JX18fu3btQnh4OM6fPw8jIyMYGhqiX79+6Ny5c7H2G0JJSUnBgAEDEB8fr2iJAyj3UReqWF70EMuxY8cKssbfVfR7pdDbt28RFxeHo0ePwsvLS7QsqnCoJgA0b94c69evV/p5kclkyMnJQUhISIlFUiF06dIF+/btE209VbR48WLF22K1rvqU77//HgMHDkS/fv3Qvn17yGQynDx5Ej///DOioqKwc+dOUXKEhYVh4sSJ6N27d7EnIKpWrYonT56IksPOzg6PHj1Cs2bN4OLigg0bNqBChQrQ0NDA6tWrRXuKSlU0a9YM69atg6urKypWrKi4npSUhMDAQLRs2VLCdEREREREVFawWE4KUvaT7d69O/bs2YN69eqhe/fupe6ClMvlkMlkiI2NFSSHv79/sWuJiYm4fv16setiFcuB9/2nu3fvju7du4uyXkmWLFkCIyMjREVFwc3NDXv27IGpqSnCw8Nx8OBBbNy4UbJsUijpe0VLSwuWlpYYOHAgfH19RcmhKodqAsCUKVPQp08ftG/fHk2aNIFMJsPq1avx4MEDyGQyfP/996LkMDAwwPXr19GpUye0aNECpqamxVr1iPWzqwpmzJgBX19fVKlSpdhYQkICAgIClIrrQnF0dERISAhWrFgBf39/yOVybNiwAQ0aNEBwcLBgN0E/9OrVK9jY2JQ4lp+fj3fv3omSw9vbG0+fPgUATJw4EaNGjYKPjw+A9weyBgQECLb259yULkqMr82kSZPwn//8Bx06dEDTpk1hbm6O58+f48KFCzA2NlYcdE1ERERERCQkFstJQcp+siEhIYriRUhIiGDrfErhwaJU3OXLl+Hn56d0oKiVlRVGjRoFuVyO+fPnY/PmzYKtHxER8Vm9yMUqhKrK94qqHKoJABYWFjh48CCCg4Nx/vx5VK1aFa9evUKnTp0wePBgUdqwAMDKlSsBvH8a4v79+8XGy1qxPCwsDH369CmxWJ6WloaDBw+KUiwH3hfMt2/fjpycHKSnp8PAwEDRLiYrKwt6enqCZ7C2tkZ0dDRcXFyKjV26dAk1a9YUPAMApScfLCwscODAATx+/Bg5OTmoXr26oE8NfeymdFFC36AuqvD3R1BQEC5cuID4+HgYGRlh8ODBGDRokGi/P4iIiIiIqGxjsZwUpOwn27hx4xLfLqucnJwQEhKCOnXqwNHR8aNFDZlMBkNDQ9SrVw+TJ09G5cqVBcmUmZkJY2NjqKmpQU9PT+mwxgYNGgi+s/xzb6KUtUKoKhyqWZSBgQHGjRuHcePGibpuUapyI+Pf4PHjx5IUIcuVK6foQZ2amopt27bhl19+weXLlwVfe9CgQfjhhx+goaGBDh06AHjf6uP69esIDQ0V7cZBQEAAevbsqTg4WyaTKQ6Vfv78Ofbs2SNY73Qpb0p/jJGRkeLwZiIiIiIiIimwWE4KqtJPVkrx8fGYOHEixo8fX2q/46ioKKxZswZr1qwpcafm1zBkyBDFDu7POdDy9evXOHnyJGbOnClYEaRy5cp4/vw5AKBGjRo4dOgQvv32WwDAyZMnBS+4FbbpUSWFbU6uXr2KV69ewcjICA0bNoS3t7eiACY0VThUk1TPzp078csvvwB4X4SdPHkytLW1lebk5eUhISFB6YBLIVy/fh1hYWF49uwZqlSpggEDBsDa2hovXrzAunXrcODAAbx79w4eHh6C5ijUrVs3pKenY+3atfj5558BAKNHj4aOjg6+//570XKsW7cOLVu2LPF3xfPnz7Fu3TrBiuW8KU1ERERERFQyFstJQcp+snZ2dp/1SHghoR4J37p1K8qXL//RgwHd3NywefNmbNmyBXPnzhUkR9ECyeceaOnq6ipYYQUAWrVqhejoaHh4eMDHxwejR4+Gi4sLNDQ08OLFC0yePFmwtVXRn3/+if79++Pt27do1qwZ7OzskJqail27dmH//v3Yvn27KO0cVOVQTeD9AadBQUE4evQonj17htzcXKVxmUz2Wa10vlaWffv2KQ49nT17NqytrREZGQlbW9tSe1b/rzA3N1cc0nz//n1Uq1YNxsbGSnM0NTVRvXp19OjRQ7AcUVFR8PHxgVwuh7GxMc6fP4+IiAgsXboU06ZNQ0ZGBjw9PeHr64tq1aoJluNDgwcPRq9evXDt2jWkpaXB0NAQjo6O0NfXFy1D0YOLP5SSklLsUOn/dTk5OQgMDMSxY8eQlJSkOHuhKDHawRARERERUdkmk3/sv9aozCqpn6yQgoODFcXy/Px8bNu2DZqammjTpg1MTEzw4sULnDx5Eu/evcOgQYMwePBgQXK0bt0aY8aMQdeuXT867+DBgwgICMDJkycFyVESuVyOR48eIT09HYaGhqhWrZrSDYacnBzEx8fDzs5OlDw3b97EqVOnkJOTA1dXV0GLsnZ2diq3s3zo0KF49eoVtm7dCkNDQ8X19PR0DBkyBBUqVBC0h3uh5ORk9OnTB1lZWWjSpAlOnjyJFi1aKA7V3LNnD0xMTATPAQB+fn44ePAg3N3dUa1atRLPORDyhk6hJ0+eYNCgQUhLS0Pt2rURExODffv2wcHBAfPmzUNOTo5orTZUwccO+BRa3759kZubi8DAQFhYWOD169fw8/PDiRMnYGZmhrVr1yqK+mVBREQEIiIiALy/keDk5FSsQJ+Xl4fbt2/DyckJGzZsECXXwYMHsXv3bsTHxxe7yQUAV69eFTzDjBkzEBERAS8vL9jY2JT4+8Pb21vwHEREREREVLZxZzmVqGg/WTEU7TG9bNky2NvbIzAwEGpqaorr06ZNg6+vr6IViBCSk5M/q6BUuXJlJCcnC5bjQzt27EBgYCBevnypOHDNxMQEvr6+6Nu3L4D3XzOxCuXA+x73qlS8FtvVq1exbNkypUI5ABgaGsLHxwdTpkwRJYeqHKoJACdOnMCMGTPQr18/0dYsycKFC2FsbIy9e/fCwMBAqRjr7OysOAC0rJDyxkBcXBx+/PFHRasRXV1dTJkyBb/++ismTZokWqH85cuXeP78ebHfkffu3UNgYCDi4uJgamoKb29vuLu7C5bj7du3eP36NYD3N0Czs7OV/s4BgJaWFjp37oxhw4YJlqOoQ4cO4YcffkDXrl1x7do1dO/eHQUFBTh9+jQMDAzQuXNnUXKcOXMG06ZNQ//+/UVZj4iIiIiIqCQslpOSc+fOKR6BLqmFwrZt2wTPEBYWhiVLlhQrIKipqaFPnz6YPn06pk2bJsjaurq6SEtL++S8V69eoXz58oJk+NDu3buxYMECeHp6wsPDA6ampnjx4gUiIyOxYMECaGpqomfPnqJkAd7fUEhOTi5x96Gzs7Mga6rigY3q6uoltgkA3u8MVVdXFyXH06dPUbly5VIP1fzvf/8LFxcXUbKUL19ekt3LH7p06RJWrFgBY2PjYoeempmZISUlRaJk0snIyMCxY8fw6NGjEr9v/fz8BFk3PT0d5ubmStcKC+fffPONIGuWZOXKlbhz5w7CwsIU1xISEtCvXz/k5OTA1tYW9+/fx5gxY7Bt2zbBfpd17dpV8eTSgAEDMHfuXMlbAgUFBcHX1xcjRozAnj170LdvXzg4OCArKwtDhw6Frq6uKDnU1dUVB5wSERERERFJhcVyUti8eTOWL1+OSpUqwcbGRtTerUXl5OQgISGhxLGEhIQSi7RfS506dRAZGYm2bdt+dN6RI0dE2xEZHByMAQMGYNasWUrXW7duDWNjY2zZskWUYvmTJ08wZcoU3LhxA0DxfrsymaxM9ZN1dXXF6tWrYW9vr9RrOT4+HmvWrIGrq6soOQYPHoydO3cqDoQt6rfffsP48eMVXzOxsjRr1ky0mwUlUVdXL7Uf9IsXL0S70aUq4uPj0bt3b+Tl5SE7OxvGxsZIT0/Hu3fvYGhoCD09PcGK5R8j5vfI1atXi/VmDw4Oxps3b7Bp0yY0b94cOTk5GDx4MDZt2iRYsbyo0NBQwdf4HI8fP4aTkxPU1dWhrq6uODBYT08Pw4cPx6JFiwRrfVZUnz59cOjQITRv3lzwtYiIiIiIiErDYjkp7Ny5E/3795ekaFJUmzZtsHz5cpQrVw5t2rSBvr4+MjMzceLECaxcuRJt2rQRbO2+ffti9OjRsLGxgY+PT7FiTkFBAQIDA3H06FGsW7dOsBxFPX36FN9++22JY61atcKuXbtEyeHn54fk5GQsWrQINjY20NLSEmVdVTV9+nT0798fnp6eqFmzJkxNTZGamoo///wTFStWxIwZM0TJUa1aNXh7e2PHjh2oUKGC4vqxY8cwadIkDBw4UJQcADBw4EA8f/4cbdu2RaNGjUo8oFCM3y/Ozs4ICgpCy5YtFU+oyGQyyOVy7NmzR7Sd9qpiyZIlqF+/PtasWYMGDRpg48aNsLOzQ2RkJFatWoU1a9YIur63t3eJBzj369dP6bqQB8AmJycXO3D3zJkzsLe3VxRny5Urh/79+2Pp0qWCZADe7+Lu1KkTTE1NERQU9NG5MplMqUWZUPT09BRPG1hYWODBgwdo0qQJgPdniHzO01ZfquhroKOjg5iYGPTu3VvpwOJCYr0eRERERERUtrFYTgqvXr1C69atpY6B2bNnIycnBzNnzsTMmTOhoaGBd+/eQS6Xo23btpg9e7Zga7du3RrDhg1DQEAAdu3aBRcXF1hZWQEAnj17hv/+97948eIFhg4dKmhf26LMzMxw7dq1EncqX79+vcQdxUK4efMm/P390a5dO1HWU3VWVlY4fPgw9u/fj5iYGGRkZMDa2hrdu3dHt27dRGtdsHbtWgwbNgxDhw5FSEgI9PT0EB4ejhkzZmDkyJEltmYRSkREBLZu3QqZTIb//ve/xQ7ok8lkohTLJ0+ejD59+sDT0xPu7u6QyWTYsWMH7t+/j8ePH2Pv3r2CZ1AlN2/exI8//qi4wfX27Vuoq6ujU6dOSEtLw8KFCwW76SbGga6fQyaTKRXmX7x4gadPnxY7MNLCwkLQ4rC/vz8aNmwIU1NT+Pv7f3SuWMXhOnXq4I8//kCLFi3g7u6OdevWQS6XQ0NDAxs3bkSDBg0EW7uk1yAxMRHXr18vdp3FciIiIiIiEgOL5aTw7bffIiYmRvJdl3p6evjpp58QFxeHmzdvIiUlBebm5qhbt64ovV0nT54MZ2dnbN26FceOHVPsuNPW1oaTkxMWLlwINzc3wXMU6tGjBwIDA5GXl4cOHTrAxMQEL1++xK+//ootW7Zg9OjRouSwsLAo1ke+rNPV1cXAgQNF3b39IW1tbWzYsAGDBw/GsGHD4OnpicWLF+P777/HiBEjRM2yYsUKtG/fHgsWLICenp6oaxdlY2OD/fv3IyAgABEREVBXV8dvv/0GFxcXLF++HFWrVpUsmxTy8vKgp6cHNTU1GBoaKh2SXLNmTUHPBFCVYnm1atVw/vx5xS7yM2fOQCaToVmzZkrzUlJSYGxsLFiOoq+1qpzFMHLkSCQmJgIAxo0bh4SEBCxatAgFBQWoW7cu5s+fL9jaqvIaEBERERERFZLJS2vsSmXO+fPnMXfuXLRv3x6urq4ltlBwcHCQIJl08vPz8erVKwCAkZGRJH2Y5XI5/P39sX37dqXDCtXV1TFgwADBDjv90LFjx7B161b8/PPPMDIyEmVNVZaVlYW8vDylwlp4eDji4uLQtGlT0W86ZWRkYODAgfjjjz8wY8YMSQr4jo6OCAwMlPyGGynr0aMH+vfvjy5dumDw4MGQy+UICAiAhoYGpk+fjrt37+L48eNSxxRUeHg4pk2bhu7du8PU1BS//PILjIyMcOTIEWho/N++gVmzZiElJQUbN26UMK308vLyFDdZxHL58mXUrl27xKdy3rx5gzt37ojSS56IiIiIiMo2FstJwc7OTun9oo+sy+VyUQ9wfPv2Lfbt24dbt24hKSkJs2fPhrW1NSIjI2FrayvKDnNVIJfLkZ6eDh0dHbx58wY3b95Eeno6DA0NUa9ePaUe1UIbNWoUYmNjkZmZCXt7+2IHwMpkMqxfv160PFLz8fGBubk55s2bBwAICAhAQEAADA0NkZmZieXLl8PDw0OQtUeNGlXi9bS0NMTHx8PR0VFxTcyvy/fff49atWrB19dXlPVKM3DgQMyZM6fE3xOPHj3CnDlzEBISIkEyaQQFBSE5ORnTp0/H9evXMXToUGRnZyv6uC9ZsgTfffed1DEFt2nTJmzfvh0ZGRlwcHDAnDlzlPqYp6amolOnThg7diz69OkjSqa3b98iLCwMN27cQEpKCszMzNCgQQN06dKlWBsjIeTm5sLV1RXLli0TrbVYaezt7bF7927Uq1ev2Njt27fRs2fPMnWINBERERERSYNtWEhBVYpHT548waBBg5CWlobatWsjJiYGr1+/BvB+59nvv/+OxYsXS5xSHG/fvoWrqysCAwPRqlUrUdu/fOj169dK7SsKvyZl1a1btzBnzhwA729q7Ny5EyNHjsSECROwePFibNmyRbBieWmvvZaWFmrVqiXZ16ZHjx6YN28ecnJySjygDxDn6ZRLly6V+hpkZWXhypUrgmdQJYMHD1a83aBBA0REROD3339HTk4OmjZtilq1akmYTjzDhw/H8OHDSx03MTHB+fPnRcvz6NEjDBs2DM+ePYOdnR1MTEwQGxuLsLAwrF+/Hps3b0b16tUFzaCtrQ0dHR1Jnpr60Mf2bmRnZ6NcuXIipiEiIiIiorKKxXJSaNy4sdQRAAALFy6EsbEx9u7dCwMDA9SpU0cx5uzsjJUrV0qYTlxaWlqwtLRUar8ildDQUKkjqJT09HTFzv7bt28jLS0NPXr0AAC4u7sLeoikqn4thg0bBgDYuHEjNm7cKOnTKaW5du2aoD2pVU1ubi6WLVuG7777TrFjt2LFiujVq5fEyWj27NnQ1NTE0aNHlW5EPn78GKNGjcLcuXNFuYndpUsX7Nu3T5KbsdevX8e1a9cU7x8+fBgxMTFKc3Jzc3Hq1CnBbxwQEREREREBLJaTCrp06RJWrFgBY2PjYkViMzMzpKSkSJRMGn379kVwcDCaN28ObW1tqePQ/2dqaooHDx6gUaNGiIqKQqVKlVClShUA73dBFu2DLJTc3Fz07NkTU6dOVRxcKKVt27YpFcjF9PPPP+Pnn38G8L71jLe3d7EseXl5yM/PR9++faWIKAltbW3s378f7dq1kzoKfeDmzZtYunRpsQNnv/nmG4wbNw7Tp08XJYeBgQGuX7+OTp06oUWLFjA1NVX62ZHJZBg0aJAga587dw4BAQGKdUq6EaihoQEbGxvFkzxERERERERCYrG8jHNyckJISAjq1KkDR0fHTxa6rl69KngmdXX1Uh/HfvHiBcqXLy94BlXy7NkzPHr0CK1atULjxo2LFTIAwM/PT5C1g4KC0KlTJ5iamiIoKOijc4UsqKiiDh06YNmyZTh//jzOnj2r2FUNAHfv3sU333wjeAZtbW0kJydDTU1N8LU+R5MmTSRb29HREUOGDIFcLse6devg6ekJS0tLpTmampqwsbHBt99+K1FKaTg6OuL69esq8/QQvWdubl7q31yZTAZTU1NRchQ+rZWSkoL79++XmEWo3+1jxozBmDFjALw/N2XPnj0l9iwnIiIiIiISC4vlZdyQIUNgZmameFuqXaFFOTs7IygoCC1btlQUAQsPotuzZw9cXFxEybF8+XL06NED1tbWoqxXmjNnzkBLSwvA+z7ZH5LJZIIVy/39/dGwYUOYmprC39//o3PLWrF80qRJ0NXVxe3btzFkyBCMGDFCMXbnzh107NhRlBzt2rXDr7/+CldXV1HW+xgpD+hr3Lixohgsk8nQs2dPWFhYCLLWv824ceMwefJkqKurw83NDSYmJsV+1xsZGUkTrgwbPXo01qxZA3t7e8VTKcD7czvWrl2rKCIL7d69e6Ks8ymqkoOIiIiIiMo2mfxjJyoRSSAuLg59+vSBkZER3N3dsW3bNnTr1g3379/H48ePsXfv3mKPrQuhRYsWePHiBRwdHdGzZ0906NABOjo6gq9L9HeEhYVh5cqVqF27Nlq2bFnikwditeD42M7QGzduoF+/frh9+7YoWej/2NnZKd4u7Yao1L3ky6JRo0bhzp07ePnyJWrWrAkTExOkpqbi/v37MDExQe3atRVzZTIZ1q9fL2FaYdy5c+dvzRfjgGAiIiIiIirbWCynj3r69Cn++usv1K5dW9Sdh0+ePEFAQACio6Px6tUrGBoawsXFBePGjROlUA4ABQUFOHv2LA4cOIDTp09DW1sbHh4e6NatGxwdHQVfPzc3F1FRUXj69CksLCzg4uIi+sGEnTp1wooVK1CrVi3FtcOHD8PNzQ0GBgaiZlFVcXFxuHXrFpKSktC9e3eYmZnh8ePHMDExgZ6enuDrFy2ElkToQzVTUlLw/PlzAED37t2xZMkS1KxZU2lObm4u9u/fj8uXL+P48eOCZSlUUFCAvXv34tixY0hKSkJubq7SuEwmw8mTJwXPoSoOHDjwyaeGunbtKlIaKjRgwIC/NV+og30vX778yTnOzs6CrG1nZ/dZT7SpygHBRERERET0v4/FclJYsmQJ8vPzMWvWLADAiRMnMGHCBLx79w6GhobYsmUL6tSpI3FKaaSlpeHQoUMICwvDn3/+ierVq6N79+7o3LkzTExMvvp6iYmJGDx4MP766y9F/3ZDQ0MEBAQIVrQoyYc7hfPz81GnTh3s27evzO/wy87Ohp+fHyIjI6GmpoaCggLF6zJu3DhUrlwZU6dOFTxHQkLCJ+dUqlRJsPUDAgIQEBDw0YKXXC6Huro65syZg169egmWpZC/vz+CgoLg7OyMGjVqQFNTs9icmTNnCp6D6N+gsGBd9H8OfvjzLFSR+tKlS39rPvvuExERERGR0FgsJ4XWrVtj3Lhx6Ny5MwCgY8eOqF69OsaPH4+lS5cCADZv3ixlRMndu3cPP/74o2InnoaGBjw9PTFt2rSvuut70qRJiI6OxowZM1CnTh08ffoUS5cuhVwuR2Rk5Fdb51NKKpY7ODhg//79Zb5YPnfuXJw4cQL+/v5o1KgRGjRooHhd9u/fj+DgYBw+fFjqmIJLSEhAQkIC5HI5vL29MXv2bNSoUUNpjqamJqytrVGhQgVRMjVv3hx9+vTB6NGjRVnv3yI9PR3379/Hs2fP0LJlSxgaGiI3Nxeampoqc0gsAXl5eYpzKsRQUq/w9PR0nDt3DsePH8e8efPQtGlT0fIQERERERFJiQd8kkJKSgqsrKwAAH/99RcePXqEZcuWoVatWhgwYACmTZsm2NozZsz47LkymQyLFi0SLMuHMjMzcfjwYezbtw+xsbGws7PD7Nmz0bZtW0RFRWH9+vWYMGECtm3b9tXWvHr1KiZMmKC4cWFjYwMTExP07NkTL1++FL0dCxV37NgxTJ06Fc2bN0d+fr7SWKVKlT5rx/fXlp2dXazlCCDs4Y2VKlVS7FwPCQmBg4MDdHV1BVvvc+Tl5cHJyUnSDKqkoKAAq1evRmhoKLKzsyGTybBv3z4YGhpizJgxqF+/vmiHSdL/OXjwIDIzMxXtWP7880+MGTMGT58+RcOGDbF69WpBnlz6UGmtnJo0aYJy5cph9+7dLJYTEREREVGZwWI5Kejr6yM1NRUAEB0dDUNDQ0XbFS0trRKLcF9LWFgYdHV1UbVqVXzqYYfP6W/6Nfz3v//Fvn37cOrUKairq8PT0xPz589XakXTo0cPVKxYEaNGjfqqayclJSn1CQcAW1tbyOVyPH/+XPJiuVhfA1X25s0bmJmZlTiWnZ0tWg65XI7AwEDs3r0bKSkpJc4Rq89v7dq1kZubq1QsDw8PR1xcHJo2bQoXFxdRcnTq1AmnT58WbT1Vt2bNGmzfvh3Tpk2Di4sL2rdvrxhzd3fH3r17WSyXwJYtW9C7d2/F+wsWLICmpiZmzpyJ0NBQrFy5Ej/++KOECQEnJyds2bJFtPUOHjyI3bt3Iz4+vsT/zXH16lXRshARERERUdnEYjkpNGrUCD/99BNSU1OxZcsWtGnTRjH28OFDVKxYUbC1GzRogBs3biA/Px9eXl7w9PQUtM/y5xg8eDDq168PPz8/eHp6QkdHp8R51tbW8PLy+qprF/Z4LqqwTUJBQcFXXetTvL29ixXH+/XrV+yaTCZDTEyMmNEkZWtri+PHj6N58+bFxn777TfR+vsHBwcjODgYw4YNw6pVq+Dj4wN1dXUcOXIEb9++/eo3cj5mypQpMDc3x7x58wD8Xz9zQ0NDbNq0CcuXL4eHh4fgOerXr4/Vq1cjNTUVrq6uJR5G265dO8FzqIqwsDBMnDgRvXv3LvYURNWqVfHkyROJkpVtCQkJsLGxAQC8fPkSMTEx2LBhA1q2bAljY2P4+/tLnBA4efKkaId7Hzp0CD/88AO6du2Ka9euoXv37igoKMDp06dhYGCgeNKKiIiIiIhISCyWk8LMmTMxZcoULF++HA4ODpgwYYJiLDw8HI0aNRJs7V27diExMRFHjhxBREQEVq1ahQYNGsDLywsdO3aUZCd1eHh4sd3dJalUqRIWL1781df39/eHvr5+seuLFi2Cnp6e4n2ZTIb169d/9fUBcLfpR/j6+sLX1xfZ2dno0KEDZDIZbt68iYiICOzfvx+bNm0SJce+ffswduxY9OvXD6tWrUKbNm3g4OAAX19f+Pj44K+//hIlBwDcunULc+bMAfD+hs/OnTsxcuRITJgwAYsXL8aWLVtEKZYXHqyamJhYYo9/mUwm2m57VfDq1StFUfZD+fn5ePfunciJCHh/A/Tt27cAgIsXL0JDQ0PR7sTMzAyvXr0SJUdJN9Tevn2LR48e4dmzZ5gyZYooOYKCguDr64sRI0Zgz5496Nu3LxwcHJCVlYWhQ4dK3t6JiIiIiIjKBhbLScHCwgIhISEljm3ZskXwA8esrKwwfPhwDB8+HA8ePEBERARCQkKwePFiNG3aFAMGDICbm5ugGYr6nEK5UJydnQEAr1+//qzrQmGxvHStWrXCypUrsXTpUsVBnvPmzYOlpSWWL18uWguQhIQE2NvbQ11dHRoaGsjIyADwvhDXt29fzJo1CxMnThQlS3p6uuIQz9u3byMtLQ09evQA8H/tPsRw6tQpUdb5t7C2tkZ0dHSJ35OXLl1CzZo1JUhFdnZ22LlzJywtLREaGoqmTZsq/s4mJiaK0q8cKPnviba2NlxdXdG+fXu0aNFClByPHz+Gk5MT1NXVoa6ujqysLACAnp4ehg8fjkWLFmHw4MGiZCEiIiIiorKLxXL6LEV3MouhRo0a+P777+Hj44M1a9YgODgY5cqVE7xY/ndaVgi5ozs0NFSQz0tfV4cOHdChQwc8evQIaWlpMDQ0VOzglcvlovR2NzIywps3bwC8v+F09+5dRVE0LS0NOTk5gmcoZGpqigcPHqBRo0aIiopCpUqVUKVKFQDv+7hraIjzJ0fqFk6qZtCgQfjhhx+goaGBDh06AHh/LsL169cRGhoqyJMx9GkTJkzAqFGj8N1330FXVxdBQUGKsZMnT6Ju3bqi5PjU35usrCxR/jeAnp4e8vLyALy/ef/gwQM0adIEwPsnINLS0gTPQERERERExGI5KQwcOPCTc0rbef415efn49y5c4iMjFQcrtmjRw/FDlUhibVjm/63VKtWDdWqVQMA5OXlISwsDFu3bsWxY8cEX9vJyQm3bt2Cm5sbvLy8EBAQgBcvXkBDQwN79uwR9ZDLDh06YNmyZTh//jzOnj2LYcOGKcbu3r2Lb775RrQs9H+6deuG9PR0rF27Fj///DMAYPTo0dDR0cH3338vSmscKq5hw4Y4c+YM4uPjUbVqVaXe+j169EDVqlUlTAekpqZi27Zt+OWXX3D58mXB16tTpw7++OMPtGjRAu7u7li3bh3kcjk0NDSwceNGNGjQQPAMRERERERELJaTgp6eXrGdsBkZGbhz5w4MDAwEP7Dw8uXLiIiIwNGjR5GXl4fWrVtj+fLlaN68uWg7Urmjmz7l6dOniIyMxLNnz1ClShV07doVFSpUQG5uLkJDQxEcHIwXL16gYcOGouQZM2YMkpOTAbx/MiIjIwMRERHIzc2Fq6srfvjhB1FyAMCkSZOgq6uL27dvY8iQIRgxYoRi7M6dO+jYsaNgazs6On72Tv6ydhgt8P7A4l69euHq1at49eoVDA0N4ejoWOK5CCQePT29Ev+2itFy7Pr16wgLC1P8LhswYACsra3x4sULrFu3DgcOHMC7d+9Eu5kycuRIJCYmAgDGjRuHhIQELFq0CAUFBahbty7mz58vSg4iIiIiIirbZHK5XC51CFJtL1++hK+vLwYOHCjYfzS7ubkhLS0NLVu2hKenJ9zd3aGtrS3IWkRf6vr16xg8eDCys7MV1ypXroy1a9fi+++/V/TcHTt2rKg7uglYu3bt32p7w378pAru3r2LDRs2KG5iGBkZoWHDhhg1ahTs7e0FWzcqKgo+Pj6Qy+UwNjZGeno6dHV1sXTpUkybNg0ZGRnw9PSEr6+v4qkZKeTl5SEvL0/0VnBERERERFR2sVhOn+XkyZNYtmyZYG0l7OzsoKGhAU1NzU8WvMTcFXr//n1s2LABN2/eREpKCszMzFC/fn2MGDFC0gNASRpDhw7FkydP4O/vj9q1a+Pp06eYN28ebt26BQ0NDSxatAht27aVOqbk4uLicOvWLSQlJaF79+4wMzPD48ePYWJiwqKXRF6+fIlt27bhxo0bSr/LvL29YWxsLHW8MunKlSsYPHgwzMzM0LZtW5iYmCA1NRUnTpzAixcvsHXrVjRq1EiQtfv27Yvc3FwEBgbCwsICr1+/hp+fH06cOAEzMzOsXbtW8KfJPkYul+P58+cwMTER7ckyIiIiIiIigMVy+kzHjh3DjBkzcPXqVUE+f0BAwN+aL8au0N9++w1jxoyBpaUl2rRpoyhknDx5EklJSQgICECrVq0Ez0Gqo1mzZpgxYwa8vLwU1x49eoSOHTtiwYIF6Nmzpyg5ZsyY8dlzZTIZFi1aJGCa/5OdnQ0/Pz9ERkZCTU0NBQUF2LdvHxwcHDBu3DhUrlwZU6dOFSUL/Z8bN25g2LBhKCgogKurq+J32fnz5wEAW7duRf369SVOWfb07t0burq6+Pnnn5UKwvn5+RgxYgTevHmDX375RZC1mzRpgh9//BFt2rRRXEtMTIS7uzuWL1+u9DtOTL///jvWrl2Lu3fvIj8/X/H7w8/PD40bN8Z3330nSS4iIiIiIio7uF2HFO7cuVPs2tu3bxEXF4d169ahXr16gq2tii0Rli5dihYtWmDdunVQU1NTXJ86dSp8fX2xdOlSwYrlrVu3xrp162BnZyfI56cvk5qaiipVqihdK3zf1tZWtBxhYWHQ1dVF1apV8an7nX+nNck/5e/vjwsXLmDTpk1o1KiR0oF8bm5uCA4OZrFcAvPmzUONGjWwadMmpZ39mZmZGD58OObPn4/9+/dLmLBsio2NxU8//VRs57S6ujoGDhyIcePGCbZ2eno6zM3Nla5ZWFgAgGQH8UZERGDKlCno2LEjevbsqXTeQtWqVXHgwAEWy4mIiIiISHAslpNC9+7dixXWCgtx9evXx4IFC6SIJZmnT59i+vTpSoVyAFBTU0Pfvn0FLfAnJCQgLy9PsM9PX+7Dn5HC98VsFdCgQQPcuHED+fn58PLygqenJypVqiTa+qU5duwYpk6diubNmyM/P19prFKlSkhISJAoWdn24MEDrFmzplgLHH19fQwfPhwTJkyQKFnZpqOjg9TU1BLHXrx4AR0dHZETvaeuri7JuoGBgfD29sb06dORn5+vVCyvWbMmtm3bJkkuIiIiIiIqW1gsJ4WQkJBi17S1tWFpaanYcVaW2Nra4unTpyWOPX36FDVr1hQ5EamCyZMnl3j47IQJE6ClpaV4XyaTITw8XJAMu3btQmJiIo4cOYKIiAisWrUKDRo0gJeXFzp27ChZD+o3b97AzMysxLGih6KSuL755htkZGSUOJaZmVnsaQkSx7fffovly5fD0tISrq6uiuvnz5/HypUr4e7uLuj63t7eJT550q9fP6XrYp0T8uTJE7i5uZU4pqOjg8zMTMEzEBERERERsVhOCo0bN5Y6gkqZPXs2Jk6cCB0dHbRp0wb6+vrIzMzEiRMnEBQUhBUrVkgdkUTWtWvXEq9LcRCelZUVhg8fjuHDh+PBgweIiIhASEgIFi9ejKZNm2LAgAGlFp6EYmtri+PHj6N58+bFxn777TdJDwwsy6ZMmYL58+ejYsWKSr/nL168iICAAKUdvCSe6dOn48GDBxg6dCj09PRgbGyMly9fIisrC3Xr1sW0adMEW1sVW5+ZmZnh4cOHcHFxKTb2xx9/wMrKSoJURERERERU1vCATyrVgwcPcP/+fVSoUAHOzs6SPZotFUdHR7x79w7v3r0D8L7NRtG3NTU1FXO/9s47Ozs76OjofFa/abF2/ZHqy83NxZo1axAcHAx3d/e/fXDuP/Xbb7/B19cXnp6e6NChA8aMGYPZs2fjr7/+QmhoKDZt2lRiIYyE1alTJzx//hwZGRnQ19dHhQoVkJaWhszMTBgYGCj1rhbyiQgqrqCgAGfOnEFMTAwyMjJgaGiIhg0bolWrVsVagP2vW7lyJfbs2YNVq1ahcePGcHBwwIEDB6ChoYGhQ4eiT58+8PX1lTomERERERH9j2OxvIyTy+XYvHkzTpw4gXfv3qFDhw4YPnw4Zs2ahbCwMMW8GjVqYNu2bZK1d5DC2rVr/9bhiF9zp56dnR169OgBS0tL0demf5f8/HycO3cOkZGROHXqFNTV1dG+fXv06NFD0EN5S3P06FEsXboUiYmJimuWlpaYPn06OnToIHoeer+D+e/8Llu8eLGAaYhKlpeXh/Hjx+PMmTMwMjLCq1evYGJigpcvX6JVq1ZYu3atqGdDEBERERFR2cRieRm3efNmrFixAq1bt4auri6OHz8Od3d3nD17FqNHj0b16tXx559/YsOGDejSpQv8/Pykjlwm2NnZYc+ePZIUO+nf4fLly4iIiMDRo0eRl5eH1q1bw8vLC82bN1eJgtKjR4+QlpYGQ0ND2NjYSB2HiP4lLly4gPPnzyt+f7i6uir1dCciIiIiIhISi+VlnIeHBzp27IixY8cCAE6dOoUxY8Zg1qxZ6N+/v2JecHAwduzYgRMnTkgVVVJJSUl4/vw5zM3NP3u39z/BYjl9jJubG9LS0tCyZUt4enrC3d29xENHxRYdHQ1XV9e/tYuZxFFQUIBXr14BAIyMjMpciw9V4ejo+Nk/H2yxRUREREREJD7ptx+SpJ4+fYomTZoo3m/atCnkcjkcHByU5tWpUwfPnj0TO57kdu/ejfXr1yM5OVlxzdzcHD4+Pujdu7eEyagsS05OhoaGBqKjo3H+/PmPzhWz4DZ06FCYmpqiQ4cO8PLyQoMGDURZl0r322+/Ydu2bbh27Rpyc3MBANra2nBycoK3t7foh8CWdUOGDFEqlufn52P9+vXo1auXUu94IiIiIiIikgaL5WVcXl4eypUrp3i/8G0tLS2leZqamsjPzxc1m9R+/vlnrFq1Cp07d0b79u1hamqKFy9e4OjRo5g3bx7S09MxcuRIQdYeM2YMLCwsBPnc9O+nqj3qw8PDceTIEURGRmL79u2oVKkSvLy84OHhAVtbW6njlTkLFy7E9u3bYWhoiJYtW6JixYoAgGfPnuHixYsYNWoU+vfvj1mzZkmctOwofIqrUGGx/D//+U+xm9RlAXfaExERERGRqmGxnErENgpAaGgohg4diilTpihdd3d3h4mJCUJDQwUtlhOVRlW/P2rVqoVatWphwoQJuHnzJiIiIhAWFoaNGzeiRo0a8PLyEuxnhpQdOnQIO3bswOjRozF06FCUL19eaTw7OxtbtmxBYGAg6tWrh06dOkmUlMoy7rQnIiIiIiJVw57lZZydnR10dHSU/mP1zZs3xa7J5XLk5OQgNjZWipiScHR0REBAAJo1a1ZsLDo6GmPGjMG1a9cEW5u77VTfuXPncOzYMSQlJSlaXBSSyWTYtm2bRMlUh1wux5kzZzB37lykpKSUqd8hUurduzdq1aqF+fPnf3Te7Nmz8eeff2LXrl0iJaOi8vPz4eDggP3795fJneUf4utBRERERERS487yMk5Vd6iqgubNm+P8+fOlFstdXFwEW/vD3XakejZv3ozly5ejUqVKsLGxgb6+vtSRVEpeXh5Onz6NyMhIREVFIT8/v8SfJRLGH3/8UazlR0nat2+PiIgIERIRERERERERqT4Wy8s4FstL16NHD8yZMwcvX75E69atYWJigtTUVJw8eRIXLlzAvHnzcOfOHcX8r7kL7nOKXCStnTt3on///vDz85M6isrIz8/HuXPnEBERgdOnT+PNmzdwcnLCtGnT0KFDBxgbG0sdscyQyWTgg2P/Hrw5SkREREREpBpYLCcqRWFv5bCwMISFhRUrPo0aNQrA+zYTMpmM7SXKmFevXqF169ZSx1Aprq6uyMjIgL29PXx9feHp6QlLS0upY5VJtWrVwvHjx9G8efOPzjt69CgPXxVRaS22+vXrV+w6W2wRERERERGJj8VyolKEhIRIHYFU2LfffouYmBhB2/H82wwYMACenp6oVq2a1FHKvL59+2LatGmwsLDAkCFDoKOjozSek5ODrVu3Yv/+/Vi6dKlEKcsettj6PHyNiIiIiIhIKjzgk4joC5w/fx5z585F+/bt4erqCgMDg2JzeEAdSWnBggXYsWMHDA0N0aRJE1hZWQEAEhMTcenSJaSnp6Nfv35sJUSSKWmnfUmHjAPcaU9EREREROJgsZyI6AvY2dkpvV+0sFOWW/M8fPgQx48fR1JSEnJzc5XGZDIZFi1aJFGysunUqVPYtm0brl+/jry8PACAlpYWHB0d4e3tDXd3d4kTUlm2du3av7WLnOesEBERERGR0FgsJyqFnZ3dJ/8jviwWQ+m9S5cufXJO48aNRUiiOg4ePIiZM2dCW1sbVlZW0NTUVBqXyWQICwuTKF3Zlp+fj7S0NABAhQoVoK6uLnEiIiIiIiIiItXDYjlRKYKDg4sVyzMyMhAdHY3nz59j4MCBGDRokDThiFRQ+/btUbt2bSxatKhYj2wiIiIiIiIiIlXHYjnRF5g6dSoqVaqE8ePHSx2FSGU4OjoiMDCQh54SERERERER0b+ShtQBiP6NvvvuO0ydOpXF8jLu4MGD2L17N+Lj44v15waAq1evSpBKOo0aNcKff/7JYjkRERERERER/SuxWE70BR49eoSCggKpY5CEDh06hB9++AFdu3bFtWvX0L17dxQUFOD06dMwMDBA586dpY4ouokTJ2LKlCnQ1tZGs2bNoK+vX2yOkZGR+MGIiIiIiIiIiD4Di+VEpQgKCip27e3bt4iLi8PRo0fh5eUlQSpSFUFBQfD19cWIESOwZ88e9O3bFw4ODsjKysLQoUOhq6srdUTRde3aFQAwd+7cUg/H5aG4RERERERERKSqWCwnKoW/v3+xa1paWrC0tMTAgQPh6+srQSpSFY8fP4aTkxPU1dWhrq6OrKwsAICenh6GDx+ORYsWYfDgwRKnFNeiRYtKLZITEREREREREak6FsuJSnHv3j2pI5AK09PTQ15eHgDAwsICDx48QJMmTQAA+fn5SEtLkzKeJLp16yZ1BCIiIiIiIiKiL8ZiORHRF6hTpw7++OMPtGjRAu7u7li3bh3kcjk0NDSwceNGNGjQQOqIRERERERERET0N8jkcrlc6hBEquLly5d4/vw57OzslK7fu3cPgYGBiIuLg6mpKby9veHu7i5RSlIF169fR2JiIjw8PJCRkYFp06YhKioKBQUFqFu3LlauXIkqVapIHVNwo0aN+uy5MpkM69evFzANEREREREREdGXY7GcqAg/Pz/cuXMHYWFhimsJCQn47rvvkJOTA1tbWyQlJeHVq1fYtm0bnJ2dJUxLqiYvLw95eXnQ09OTOopoBgwY8Lfmh4aGCpSEiIiIiIiIiOifYRsWoiKuXr2KHj16KF0LDg7GmzdvsGnTJjRv3hw5OTkYPHgwNm3axGI5KdHS0oKWlpbUMUTF4jcRERERERER/a9gsZyoiOTkZNSsWVPp2pkzZ2Bvb4/mzZsDAMqVK4f+/ftj6dKlUkQkFXL9+nUcPXoUz549Q25urtIYW44QEREREREREf27sFhOVIRMJoNMJlO8/+LFCzx9+hTe3t5K8ywsLJCWliZ2PFIh27Ztw+LFi2FiYoIqVapAU1NT6khERERERERERPQPsFhOVES1atVw/vx5xS7yM2fOQCaToVmzZkrzUlJSYGxsLEVEUhFbt25F//79MXPmTKipqUkdh4iIiIiIiIiI/iEWy4mKGDBgAKZNm4aMjAyYmpril19+QdWqVeHq6qo079y5c6hVq5ZEKUkVZGdno3Xr1iyUExERERERERH9j2CxnKiI7777DsnJydi+fTsyMjLg4OCAOXPmQEPj/35UUlNTcebMGYwdO1bCpCS1jh074uzZs3BxcZE6ChERERERERERfQUyuVwulzoEEdG/TV5eHmbNmoWCggK4uLjAwMCg2Jx27dpJkIyIiIiIiIiIiL4Ei+VERF/g3r17GD16NBISEkocl8lkiI2NFTmV6jp48CBMTU0V5wEQEREREREREakaFsuJiL5At27d8PbtW0yaNAnW1tbQ1NQsNqdSpUoSJFNNdnZ2kMlkqFGjBnx8fODh4SF1JCIiIiIiIiIiJSyWExF9gfr162Pt2rVo2bKl1FH+FS5duoTs7Gxcu3YN169fR3BwsNSRiIiIiIiIiIiU8IBPIqIvYG9vj9TUVKlj/Gs0btwYAODm5iZxEiIiIiIiIiKikqlJHYCI6N9ozpw5CA4Oxrlz5/Du3Tup4xARERERERER0T/ENixERF/A0dER7969w7t376CmpgZtbW2lcZlMhpiYGInSSWPGjBmljqmpqUFfXx/29vZo164ddHR0RExGRERERERERPRpbMNCRPQFhgwZAplMJnUMlRIbG4vnz5/j5cuXMDQ0hImJCVJTU5Geng5jY2Po6OggJCQEq1evxrZt21C1alWpIxMRERERERERKXBnORERfRXnz5/H3LlzsXjxYjRs2FBx/cqVK5g5cyZmzZqFb775BiNHjkStWrWwdu1aCdMSERERERERESljz3IiIvoq/P39MWbMGKVCOQA0atQIvr6+WLZsGaytrTFixAhcvHhRopRERERERERERCVjGxYioi8wcODAT84JCQkRIYnqePToEQwMDEocMzQ0xF9//QUAqFq1KnJycsSMRkRERERERET0SdxZTkT0BfT09KCvr6/0f3K5HLdv38Zff/1VatH4f1n16tWxZcsWZGdnK11/8+YNtmzZgho1agAAnj9/DlNTUykiEhERERERERGVijvLiYi+QGBgYInXX758CV9fX3h4eIicSHp+fn4YPnw43Nzc0KRJE1SoUAFpaWm4cOEC3r17h82bNwMA/vjjD7Rv317itEREREREREREynjAJxHRV3by5EksW7YMx44dkzqK6FJSUhAUFITbt28jJSUFZmZmqFu3LgYNGgQzMzOp4xERERERERERlYo7y4mIvrL8/HykpKRIHUMSZmZmmDp1qtQxiIiIiIiIiIj+NhbLiYi+wJ07d4pde/v2LeLi4rBu3TrUq1dPglRERERERERERPSl2IaFiOgL2NnZQSaTKV0r/HVav359LF++HFWqVJEimmRycnIQGBiIY8eOISkpCXl5ecXmxMbGSpCMiIiIiIiIiOjTuLOciOgLhISEFLumra0NS0tLWFhYSJBIevPmzUNERAS8vLxgY2MDTU1NqSMREREREREREX027iwnIqKvomnTphgzZgz69+8vdRQiIiIiIiIior9NTeoARET0v0FdXR3W1tZSxyAiIiIiIiIi+iJsw0JE9JkcHR2L9SkvjUwmQ0xMjMCJVEufPn1w6NAhNG/eXOooRERERERERER/G4vlRESfaciQIUrF8vz8fKxfvx69evWCubm5hMlUQ7ly5RATE4PevXvDxcUFBgYGSuMymQyDBg2SJhwRERERERER0SewZzkR0RfKz8+Hg4MD9u/fDwcHB6njSM7Ozu6j4zKZDLGxsSKlISIiIiIiIiL6e7iznIiIvop79+5JHYGIiIiIiIiI6IvxgE8iIiIiIiIiIiIiKvO4s5yIiL7YnTt3YGNjg3LlyuHOnTufnM92NURERERERESkqlgsJyL6h4oe+lnWdO/eHXv27EG9evXQvXv3Ul8LuVzOnuVEREREREREpNJ4wCcR0WdydHQsVgx+8+YNdHR0il2XyWSIiYkRM54kLl26BAcHB+jq6uLSpUufnN+4cWMRUhERERERERER/X3cWU5E9JmGDBlSpneRl6Ro8ftThfCsrCyh4xARERERERERfTHuLCcioq9i1qxZ+PHHH0sce/XqFYYOHYr9+/eLnIqIiIiIiIiI6POoSR2AiIj+N5w+fRqLFi0qdv3ly5cYMGAAcnNzJUhFRERERERERPR5WCwnIqKvYvPmzQgLC8Pq1asV15KTk9G3b1+oq6sjJCREunBERERERERERJ/AnuVERPRVODg4YMOGDRg2bBh0dXXh4eEBb29vGBkZYevWrTAwMJA6IhERERERERFRqdiznIiIvqrz589j1KhR0NHRQY0aNbBx40bo6upKHYuIiIiIiIiI6KNYLCcioi92/PjxEq+fOXMGZ86cwfTp01G+fHnF9Xbt2okVjYiIiIiIiIjob2GxnIiIvpidnd1nz5XJZIiNjRUwDRERERERERHRl2OxnIiIvlhCQsLfml+pUiWBkhARERERERER/TMslhMRERERERERERFRmachdQAiIvrfkpycjOTkZOTm5hYbc3Z2liAREREREREREdGnsVhORERfxZMnTzBlyhTcuHEDAPDhg0vsWU5EREREREREqozFciIi+ir8/PyQnJyMRYsWwcbGBlpaWlJHIiIiIiIiIiL6bCyWExHRV3Hz5k34+/ujXbt2UkchIiIiIiIiIvrb1KQOQERE/xssLCygpsY/K0RERERERET078SqBhERfRUTJkzApk2b8OrVK6mjEBERERERERH9bTL5hyewERERfYFRo0YhNjYWmZmZsLe3h76+vtK4TCbD+vXrJUpHRERERERERPRx7FlORERfxevXr1G1alWl94mIiIiIiIiI/i24s5yIiIiIiIiIiIiIyjz2LCciIiIiIiIiIiKiMo9tWIiI6KspKCjAhQsX8OjRI+Tl5RUbHzx4sASpiIiIiIiIiIg+jW1YiIjoq0hJScGAAQMQHx8PmUyGwj8vMplMMSc2NlaqeEREREREREREH8U2LERE9FUsWbIERkZGiIqKglwux549e3D69GmMHz8e33zzDY4dOyZ1RCIiIiIiIiKiUrFYTkREX8Xly5cxZMgQmJmZKa5ZWVlh1KhR6Ny5M+bPny9hOiIiIiIiIiKij2OxnIiIvorMzEwYGxtDTU0Nenp6SE1NVYw1aNAAMTExEqYjIiIiIiIiIvo4FsuJiOirqFy5Mp4/fw4AqFGjBg4dOqQYO3nyJIyMjCRKRkRERERERET0aSyWExHRV9GqVStER0cDAHx8fHDy5Em4uLigRYsW2LlzJ/r37y9xQiIiIiIiIiKi0snkcrlc6hBERPS/59atWzhx4gRyc3Ph6uoKNzc3qSMREREREREREZWKxXIiIiIiIiIiIiIiKvM0pA5ARET/mx48eID79++jQoUKcHZ2hrq6utSRiIiIiIiIiIhKxWI5ERF9Mblcjs2bN+PEiRN49+4dOnTogOHDh2PWrFkICwuDXC6HTCZDjRo1sG3bNhgbG0sdmYiIiIiIiIioRGzDQkREX2zz5s1YsWIFWrduDV1dXRw/fhzu7u44e/YsRo8ejerVq+PPP//Ehg0b0KVLF/j5+UkdmYiIiIiIiIioRCyWExHRF/Pw8EDHjh0xduxYAMCpU6cwZswYzJo1C/3791fMCw4Oxo4dO3DixAmpohIRERERERERfZSa1AGIiOjf6+nTp2jSpIni/aZNm0Iul8PBwUFpXp06dfDs2TOx4xERERERERERfTYWy4mI6Ivl5eWhXLlyivcL39bS0lKap6mpifz8fFGzERERERERERH9HSyWExHRVyeTyaSOQERERERERET0t7BnORERfTE7Ozvo6OgoFcffvHlT7JpcLkdOTg5iY2OliElERERERERE9EkaUgcgIqJ/rzFjxkgdgYiIiIiIiIjoq+DOciIiIiIiIiIiIiIq89iznIiIiIiIiIiIiIjKPBbLiYiIiIiIiIiIiKjMY7GciIiIiIiIiIiIiMo8FsuJiIiIiIiIiIiIqMxjsZyIiIiIiIiIiIiIyjwWy4mIvpILFy5g7NixaNGiBerUqQNnZ2e0b98e48aNw/bt25GZmSl1xI96+vQpbG1tMWDAgH/8udauXQtbW1scOHBA6fr06dNha2uLixcv/uM1viZbW1u4u7tLHYOIiIiIiIiIJMRiORHRVxAQEABvb28cP34c+vr6aNWqFZo1a4Zy5crhxIkTWLBgAeLi4qSOWSZdvHgRtra2mD59utRRiIiIiIiIiEiFaUgdgIjo3+727dsICAiApqYmVq9ejTZt2iiNp6SkIDw8HPr6+hIl/DwWFhaIjIyEjo6OYGtMnDgRw4cPh5WVlWBrfInIyEhoampKHYOIiIiIiIiIJMRiORHRP3TixAnI5XJ06NChWKEcAMzMzDB06FAJkv09mpqasLGxEXQNc3NzmJubC7rGlxD6301EREREREREqo/FciKif+jly5cAAGNj48/+GHd3dyQkJODevXsICQnB7t278eTJExgZGSn6nBsYGBT7OLlcjiNHjmDPnj2IjY1FTq7Lc+MAAAw6SURBVE4OKleuDA8PDwwbNqzEXeFv377Fvn37EB4ejvv37yMvLw8WFhZo1KgR+vXrhzp16gB437O8devWaNy4MUJDQxUfn5ubi/DwcJw+fRp//vknUlJSoKWlBVtbW/Tt2xeenp6f/e+ePn06wsLCEBISgiZNmihd+5ii869cuYLIyEhcvnwZSUlJyM3NhZWVFdq0aYMRI0YovW5FP3dYWJjSOmPGjMHYsWMBvO9ZXqlSJZw+fbrY2lFRUQgODsbt27eRk5MDKysrtG3btthawPte7QEBAVi8eDEcHBywatUqxMTE4O3bt6hTpw4mTpwIJyenz369iIiIiIiIiEg8LJYTEf1DlpaWAIDjx49j5MiRMDEx+eyPXbBgAfbs2YPGjRujVq1auHz5MkJDQ3Hp0iXs3LkTenp6irkFBQWYMmUKIiIiUL58edSpUweGhoaKNjBnz55FaGgoypUrp/iYN2/eYMSIEbh8+TLKly8PJycnGBgYICEhAYcPH4aenp6iWF6ap0+fws/PD+bm5qhWrRrq1auHFy9e4Nq1a7hy5QoePnyoKDp/iYYNG5Z4PT8/H0eOHEF+fj7U1dUV15cuXYp79+7B1tYWLi4uyM3NxZ07d7Bp0yb89ttv2L17N3R1dRWfOyUlBefOnUPVqlWV1rK3t/9ktp9//hkrV66EhoYGnJ2dUaFCBVy9ehWbNm3CiRMnsGPHDpiamhb7uNu3b2P+/PmoUqUKmjdvjocPH+Ly5csYNGgQ9u3bh1q1av3dl4mIiIiIiIiIBMZiORHRP/Tdd99h48aNePbsGdq2bYt27dqhYcOGcHBwgK2trVKh90OHDh3Crl27FAXr169fw9fXFxcuXMCaNWswa9YsxdytW7ciIiICjRs3xsqVK2FmZgYAyMvLw7x587Bv3z4EBARg8uTJio/58ccfcfnyZTg7O+Onn35S2v3+4sULJCQkfPLfZ2xsjKCgILi4uEAmkymuP3nyBN7e3ggMDETXrl1RuXLlz3/RiujZsyd69uxZ7PrChQuRn5+Pb7/9Vmk39ujRo+Hk5KTUAz4vLw8LFy7E7t27ERQUhDFjxig+d9WqVXHu3Dk0bNgQS5Ys+excN2/exOrVq1G+fHkEBwejfv36irWmTJmCo0ePYv78+fjpp5+KfeyOHTswa9YsDBw4UHFt0aJF2LZtGzZv3oylS5d+dg4iIiIiIiIiEoea1AGIiP7tqlSpgg0bNqBixYp4/fo1wsLC4Ofnh65du6Jp06aYO3cunj9/XuLH9u/fX2lnt66uLn744QfIZDLs27cPubm5AIB3795h8+bNKF++PFatWqUolAOAlpYWfvjhB5iZmWHPnj0oKCgAACQnJyMsLAxaWlrw9/cv1ibG1NRUUQD+mAoVKsDV1VWpUF747/bx8UFBQQHOnDnzeS/WZ9q7dy9CQ0NRo0YNLF++HGpq//fnys3NrdhhqVpaWpg5cyY0NDRKbKXyJXbs2IGCggIMGDBA6XXS0tLC7NmzUa5cOZw4cQLPnj0r9rFOTk5KhXIA8PHxAfC+jQwRERERERERqR7uLCci+gpcXFxw/PhxREVF4dy5c7h16xb++OMPZGRk4JdffsHx48exfft2VK9eXenjPDw8in2uGjVqwM7ODrGxsbh79y4cHR1x9+5dpKWloVmzZiW2/ShXrhwcHBzw22+/IT4+HtWrV8elS5eQn5+PVq1aoVKlSv/433jlyhVcunQJycnJyMvLg1wuR0pKCgDg8ePH//jzF11n3rx5MDIywoYNG5Ra0RRKTk7G6dOn8fDhQ2RlZUEulwN4f0hpfHz8V8sBAJ06dSo2ZmJigmbNmuHUqVO4evVqsb7tzZo1K/YxFSpUgJGRUak3ToiIiIiIiIhIWiyWExF9JVpaWmjbti3atm0LAMjIyMCRI0ewatUqpKamYsGCBQgKClL6mNKK2JUqVUJsbKyisPr06VMAQHR0NGxtbT+aIy0tDQAUO56rVq365f8oAJmZmRgzZgwuXLhQ6pzXr1//ozUKJSQkYOzYsZDL5VizZg2qVKlSbE5QUBBWrFiBt2/ffpU1S1P42n/sawS8L9x/qLCP/Yd0dXXx6tWrrxOQiIiIiIiIiL4qFsuJiARiYGCAPn36wNzcHL6+vrh48SKys7Oho6Pztz9X4c7pb775Rql/d0mMjIy+JG6pli1bhgsXLqBx48YYO3YsatasCQMDA6irq+PcuXMYOnSoIt8/8ebNG/j4+ODly5eYM2cOmjZtWmzO9evXsWTJEujr62PBggVo3LgxzMzMoKWlBQBo3ry5Yre70D5sS1NU0bYxRERERERERPTvwGI5EZHACou++fn5yMjIUCqWJyQklLhTPDExEQBgbm4OALCwsAAAVK9e/bMPqaxYsSIA4K+//vry8ABOnjwJdXV1rF+/vlhLlCdPnvyjz11ILpdj6tSp+OOPP9CnTx/07du3xHknTpwAAEyYMAFdu3ZVGsvJycGLFy++Sh7g/Wv/9OlTJCYmokaNGsXGCw9HLfzaEBEREREREdG/G7e+ERH9Q5/aVV1YrNbU1ESFChWUxn799ddi8+Pi4hAbG4vy5cvD3t4eAFCvXj3o6+vj0qVLn93Go3Hjxord3yUdQvm5MjIyoKenV2Lv8JLyf4k1a9bgxIkTaNKkCfz8/D6aBSi5QH306NESvxaampoA3h+S+nc0atQIABAREVFs7OXLlzh37hxkMtknd/oTERERERER0b8Di+VERP/Q6tWr4e/vX+IO7uTkZMyePRsA4O7urmgXUmj79u24e/eu4v3s7GwsXLgQcrkc3bt3R7ly5QC874c+bNgwvH79GmPHji1xR3dycjIOHjyoeN/CwgKdO3dGbm4upk2bpuhlXig1NRU3btz45L/P2toa6enpiIyMVLoeHByMixcvfvLjPyUyMhLr169HlSpVsGbNGmholP7Qk7W1NQBg3759Sj3LHzx4gOXLl5f4MYW78x89evS3cvXr1w9qamoIDQ3FrVu3FNfz8vKwYMEC5OTkoF27dood/ERERERERET078Y2LERE/9CbN28QEhKCrVu3wtraGjVq1IC2tjaSkpJw8+ZNvH37Ft988w1mzZpV7GO/++479OrVC02aNIG+vj6uXLmClJQU1KxZE+PHj1eaO2LECDx8+BCHDh1Cx44dUbt2bVSuXBlv377Fo0eP8ODBA9ja2qJLly6Kj5k1axYePXqEixcvwt3dHY0aNYKenh4SExNx584d9OnTB/Xr1//ov2/EiBGYMmUKJkyYgB07dsDS0hL37t3Dw4cPMWjQIAQHB/+j12/lypUA3he1/f39S5wzfPhw2NjYoFu3bggKCsKZM2fQoUMH1K1bF+np6bh8+TJat26NW7duKdqjFKpcuTJsbW1x+/Zt9OjRAzVr1oSamhrc3d3RunXrUnPVq1cP48ePx6pVq9C7d280btwYFSpUwNWrV/Hs2TNYW1srboQQERERERER0b8fi+VERP+Qj48P6tSpg3PnzuHevXu4cuUKsrKyoKenh7p166J169bo27cvypcvX+xj/fz8ULlyZezduxdPnz6FoaEh+vXrh/Hjx0NfX19prpqaGpYuXYr27dtjz549uHXrFu7evQsDAwNYWlpi6NCh8PDwUPoYPT09hISEYNeuXTh8+DCuXLmCgoICmJubo1OnTkqF9dJ89913MDQ0RGBgIGJjY/Hnn3+iTp06mDNnDuRy+T8ulhcUFAAAYmJiEBMTU+Kcrl27wsbGBhUqVMC+ffuwbNkyXL58GadPn0blypUxbtw4DB06FG3bti3x49euXYulS5fiypUruHPnDgoKCmBpafnRYjkAjBo1CnZ2dggODsatW7eQk5MDKysrDBs2DCNGjIChoeE/+rcTERERERERkeqQyT/VbJeIiL46d3d3JCQk4I8//pA6ChERERERERERgT3LiYiIiIiIiIiIiIhYLCciIiIiIiIiIiIiYrGciIiIiIiIiIiIiMo89iwnIiIiIiIiIiIiojKPO8uJiIiIiIiIiIiIqMxjsZyIiIiIiIiIiIiIyjwWy4mIiIiIiIiIiIiozGOxnIiIiIiIiIiIiIjKPBbLiYiIiIiIiIiIiKjMY7GciIiIiIiIiIiIiMo8FsuJiIiIiIiIiIiIqMxjsZyIiIiIiIiIiIiIyrz/B+VnYkXo0dLk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data:image/png;base64,iVBORw0KGgoAAAANSUhEUgAABcsAAAPXCAYAAAD0UBMMAAAAOXRFWHRTb2Z0d2FyZQBNYXRwbG90bGliIHZlcnNpb24zLjcuMSwgaHR0cHM6Ly9tYXRwbG90bGliLm9yZy/bCgiHAAAACXBIWXMAAA9hAAAPYQGoP6dpAAEAAElEQVR4nOzdeVzN2f8H8NdtI9qU7Fs1ShpLtqQUaiZi7GaYQWgwiGEwxVjHDNkN2Upkl2WsZRlr9jX7riJpQbTott/fH37dr+tWku791L2v5+Mxj9E5537u+3O71fm87/m8j0gikUhARERERERERERERKTGNIQOgIiIiIiIiIiIiIhIaEyWExEREREREREREZHaY7KciIiIiIiIiIiIiNQek+VEREREREREREREpPaYLCciIiIiIiIiIiIitcdkORERERERERERERGpPSbLiYiIiIiIiIiIiEjtMVlORERERERERERERGqPyXIiIiIiIiIiIiIiUntMlhMRERVgwIABsLKy+qJj/Pvvv7CyssK///4r096hQwd06NDhi45dUpYtWwYrKytcvHhR6FCIiIiIiIiIBKMldABEpJpu376NLVu24MqVK0hISEBubi6qVKkCW1tbdO/eHQ4ODkKHWKDnz5/DxcUFPXr0gK+vr9DhlHlv3rxBYGAgTpw4gefPnwMAjI2NUadOHbRs2RJ9+/ZF5cqVBY5StV28eBEDBw6El5cXRo8eLXQ4RERERERERKUSk+VEVKJyc3Mxd+5cBAUFQUtLC61bt0aHDh2gpaWF6OhonDp1Cvv27cOYMWMwatQoocMlBYuLi0Pfvn0RGxsLa2tr9OzZEwYGBkhISEB4eDiWLVuGZs2aldpk+dy5cyEWixVy7KCgIIUctzh++uknuLu7o0aNGkKHQkRERERERCQYJsuJqEQtWbIEQUFBsLa2xtKlS1GnTh2Z/vT0dGzatAlv374VJkBSqqVLlyI2NrbAD0cePHgAAwMDASIrGkUmjz/+2RCSsbExjI2NhQ6DiIiIiIiISFAiiUQiEToIIlINT58+RadOnaCvr4+QkJBCVwtnZmZCR0dH+nViYiJWrlyJY8eOISEhAfr6+mjVqhVGjRoFS0tLmccOGDAAly5dwoMHD+SO6+Pjg927d+PYsWOoVasWgPc1oydNmoQ5c+agSpUq8PPzw71791C+fHm0a9cOPj4+qFSpkszY/GzYsAF2dnaFnlNwcDBOnjyJx48f4/Xr19DX10fz5s0xcuRINGzYMN/HHT16FFu2bMGdO3eQlpYGU1NTNG/eHEOHDpWee955HT16FP/99x927tyJZ8+eoUuXLtJSMQ8fPsTy5ctx6dIlpKSkoEqVKnBxccHIkSOl55cnKioKq1evxsWLF5GQkIAKFSqgWrVqsLOzw+TJkyESiQAACQkJ8Pf3R1hYGOLi4qCjowNTU1O0bNkSEydOhL6+foGvBwC4u7vjyZMnuHz5cpGT4lZWVmjVqhXmz5+PefPm4ezZs0hPT4e1tTXGjBmDNm3a5Pvab968Gfv27UNkZCREIhGsra3h6ekJFxeXfMdv2bIF+/fvR0REBACgevXqaNu2LUaOHAlDQ0MA+b/XUlJSsHXrVoSFhSEqKgpv376FkZER2rRpAy8vL7kk+Ifvv549e0rb8+qVHz9+HMD/yv8U5sP34M6dO3Hs2DE8ePAAL1++hK6uLho1aoShQ4eidevW0scsW7YMfn5++R4v7+ckb0x+7/Hjx49j3bp1uHv3LrKyslCvXj306NEDAwYMgJbW/z5z/7B80YgRIzBv3jxcunQJWVlZaNq0KXx8fNCgQYNCz4+IiIiIiIhISFxZTkQl5t9//0VOTk6RalB/nCj/4Ycf8OzZM7Rq1QqdO3fG8+fPcfjwYZw6dQpr1qxBixYtvji+48eP4+TJk+jQoQNsbW1x+fJl7NmzB8+ePcPWrVsBANbW1hg4cCA2bNiABg0awNXVVfr4mjVrFnr8pKQkzJ49Gy1atICzszMMDAwQHR2N48ePIywsDJs2bULjxo1lHuPr64t169bByMgILi4uMDExQWxsLM6fPw8bGxu5DwpmzZqFGzduwNnZGe3bt4eJiQkA4MqVK/j555+RlZUFNzc31KxZE9evX8eGDRtw8uRJBAcHS1cOx8fHo0+fPhCLxXB2doa7uzvEYjGioqKwdetWeHt7Q0tLC2KxGP369UNMTAwcHBzg6uqKrKwsPH/+HPv27YOnp+cnk+VGRkYA3ifnPz73T72W/fr1Q6VKldCnTx8kJibi4MGD+Pnnn7F06VKZ70tmZiY8PT1x6dIlWFtbo3fv3sjKysKpU6cwcuRITJ06Ff3795eOT09Px+DBg3Ht2jXUq1cPvXr1gra2Np4+fYrg4GB0795dmizPz5MnT7B06VLY2dnhm2++ga6uLiIiInDgwAGcOnUK//777yffK/kxMDCAl5eXXHtOTg6CgoIgFouhq6srbf/zzz/RoEED2Nvbw9jYGPHx8Th69CgGDx6MZcuWSV+jVq1aoUePHti9ezdatWqFVq1ayTxnYdatWwdfX18YGRmhS5cuqFChAo4fPw5fX19cuXIFfn5+0g9W8sTExOD7779H/fr10atXLzx79gzHjh3DwIEDERoaWmpL7hARERERERFBQkRUQvr37y+xtLSUnDt37rMe5+PjI7G0tJQsXLhQpv3kyZMSS0tLyTfffCPJycmRe578eHt7SywtLSXR0dHStl27dkksLS0lDRs2lFy5ckXanp2dLT1WeHi4tD06OlpiaWkp8fb2/qzzyMjIkMTFxcm1P3z4UNK0aVPJoEGDZNqPHz8usbS0lHTp0kWSmJgo05eVlSV5+fKl3Hk5OTlJYmJiZMbm5ORIXF1dJZaWlpKwsDCZvrlz50osLS0lkyZNkrZt2LBBYmlpKQkKCpKL9c2bN9J/Hzt2TGJpaSn5+++/5calpqZKMjIy8nkVZOU9l729veSff/6RXLhwQZKSklLoYywtLSWWlpaS3377TZKbmyttv3fvnsTGxkbSunVriVgslrYvWrRIYmlpKVmyZInM+JSUFEnPnj0lNjY2Mt8XX19fiaWlpWTixImS7OxsmedOTk6WpKamSr/O772WnJws8zrlOX/+vKRBgwaSP/74Q6Y97/23a9cumfb27dtL2rdvX+hrIZFIJNOnT5dYWlpKZs2aJdP+7NkzubHx8fESR0dHybfffivTfuHCBYmlpaVk6dKl+T7H0qVLJZaWlpILFy5I254+fSpp2LChxN7eXvLixQtpe0ZGhqRfv34SS0tLye7du6XteT83lpaWktWrV8scf/Hixfm2ExEREREREZUmGkIn64lIdbx69QoAULVq1SI/JjMzEyEhITAyMsKIESNk+pydneHg4ICnT5/i2rVrXxxfly5d0Lx5c+nXmpqa6NGjBwDg1q1bX3x8HR2dfM+9fv36sLOzw+XLl5GVlSVt37JlCwDgjz/+kCuToqWlle8KXE9PT7k62teuXcOzZ8/g5OSEtm3byvSNGjUKRkZGOHDgADIzM2X6ypcvL3f8vJXgnxpXsWJFmbsDCtK/f394enoiOTkZy5cvx8CBA9GiRQt07twZCxYsQEJCQr6P09TUxG+//SazarlBgwbo1q0bEhMTcerUKQDvN5TdunUr6tSpgzFjxsiM19PTw6hRo5CVlYX//vsPAJCdnY3g4GDo6+vjjz/+gKampszz6uvro2LFioWek76+fr6vU+vWrfHVV1/h3Llzn3xdiiooKAhbt26Fs7OzXHmg2rVry42vUqUK3NzcEBUVhZiYmC967v379yM7OxuDBw9G9erVpe06OjqYMGECAGD37t1yj6tVqxZ+/vlnmbbevXsDKJmfMyIiIiIiIiJFYRkWIhJUREQEMjIyYGdnJ1NiIo+dnR3Onj2Le/fufXEpFhsbG7m2atWqAQCSk5O/6Nh57t27hzVr1uDq1at49eqVTHIcAN68eYMqVaoAAG7evAkdHR2Zshifkl8pk7t37wJAvsepWLEivv76a5w5cwaRkZGwsrJC+/btsWjRIvz55584f/482rZti1atWsklX1u2bAlTU1P4+/vj/v37aNeuHVq1agULCwu50hsFEYlE+P333/Hzzz8jLCwM169fx+3bt3Hnzh08fvwYwcHBWLNmDZo0aSLzuOrVq+dbyqRFixbYuXMn7t69Czc3N0RGRiIpKUlai/5jiYmJACCtSx4REYF3796hTZs2hZZa+ZSLFy9i/fr1uHnzJt68eYPs7Gxpn7a2drGP+6Hjx49j7ty5sLKywqJFi+QS+9HR0Vi9ejUuXLiA+Ph4uQ9DEhISilUOJs+9e/cAIN86/ba2tihXrhzu378v12dtbQ0NDdnP4kv654yIiIiIiIhIEZgsJ6ISU7lyZURERCA+Ph7m5uZFekxqaqr0sfkxNTWVGfcl9PT05NryEpC5ublffPxr167Bw8MDAODg4IB69eqhQoUKEIlEOHr0KO7fvy+T0ExNTUXVqlXlEouFyatR/qHPfQ1r1aqF4OBg+Pn54dSpUzh48CAAwNzcHGPGjEGnTp0AvF9BvX37dixduhQnTpyQruauXr06hg4dip9++qnIcRsbG6N79+7o3r07AODly5eYNWsWDh8+jKlTp2Lfvn0y4ws6l7zzzzuXt2/fAgAePXqER48eFfj8YrEYwPvNOYHPu/vhYwcPHsS4ceNQoUIFODo6ombNmtDV1YVIJMLu3bu/eEU38D5RPX78eJiYmGDVqlVy792nT5+iT58+SE1NhZ2dHdq3bw89PT1oaGjg0qVLuHTpklzy/HPlvcb5vedEIhEqV66M+Ph4ub78fs7yNgItiZ8zIiIiIiIiIkVhspyISkyzZs1w6dIlXLhwAfb29kV6TF5iLa+Ey8fy2j9MwOWtas7OzpYm4fLkJUOFsGrVKmRmZmLz5s1yq+CvX78uN15fXx8vX75Ebm5ukRPm+a3o/tRr+PLlS5lxAGBpaYmlS5ciKysLd+7cQVhYGDZu3Ihx48ahSpUq0nI1NWrUgK+vL3Jzc/HgwQOcOXMGGzduxJ9//glDQ0N06dKlSHF/zNTUFPPmzcOJEyfw4MEDvHnzRqYUTUHn8vr1a5lzyfu/m5sbli5d+snnzdvQMr8kb1H5+fmhXLly+Pfff1GvXj2ZvpCQkGIfN098fDyGDx+O3NxcrFixQq7sDvC+PEtSUhLmzZuHbt26yfRNmzYNly5d+uI48l7b169fy61Ql0gkePXqVb6JcSIiIiIiIqKyijXLiajE9OzZE5qamggODpaWvyhI3qpXc3NzlCtXDrdu3ZKu/v3QxYsXAbwv7ZAnr3zGxwnP3NzcfMtCfK681eY5OTmf9bhnz57ByMhILlEuFoulpVI+1LhxY2RmZn5xYrNhw4YAkO9x0tLScPv2bZQvXx5mZmZy/dra2mjatCnGjBmDP/74AxKJBCdPnpQbp6GhAWtrawwdOhSLFi0C8L5MyJfQ0dGR+7AjT2xsbL4rtK9cuQLgf+dsYWEBPT093L59W67kTX7MzMygp6eHW7duISkpqVhxP3v2DBYWFnKJ8oSEBDx//rxYx8yTlpaGESNGICEhAXPnzs237E5eDADg4uIi0y6RSBAeHi43vjjv6byfubyfwQ/duHEDGRkZaNCgQZGPR0RERERERFTaMVlORCWmbt26+Pnnn/HmzRv8/PPPiI6OlhuTkZGBdevWYdmyZQDeJ0w7d+6MN2/eYPXq1TJjw8LCcObMGdStWxfNmjWTtjdq1AiA/OaC69at++JkJfB+9bFIJEJcXNxnPa5mzZpISkqSKQeSk5ODuXPn5vvhQV4Zk7///ltaTiRPdnZ2gaurP9asWTPUqVMHYWFhcptLrly5Em/fvkXnzp2lG3Levn0737I2eau2y5UrB+B9aZP8YshryxtXmLVr1+LJkyf59m3atAlpaWkwNzeX2+A0JycHixYtgkQikbbdv38fe/fuhbGxMZydnQG8L+/Rr18/xMTEYO7cufkmzB8+fCg9Ny0tLfzwww9ISUnB33//LZc8TklJwbt37wo9pxo1auDp06cyr01GRgZmzJhRpIR9QXJzczFhwgTcuXMH48aNQ8eOHQscm7fS++rVqzLt/v7+ePjwodz4vA+YPuc9/d1330FLSwtBQUEyH0xlZmZiwYIFACDdIJeIiIiIiIhIFbAMCxGVqLFjxyIjIwNBQUHo1KkT7OzsYGlpCS0tLTx//hznzp3D27dvMXbsWOljJk6ciMuXL2PlypUIDw9HkyZNEBMTg0OHDkFXVxezZ8+WKVPSs2dPrFmzBsuWLcO9e/dQp04d3L59Gw8fPkSrVq2+eKV2xYoV0ahRI1y+fBkTJ05E3bp1oaGhgW7duhW6YWL//v1x5swZ/Pjjj+jUqRN0dHRw6dIlxMfH5xuXs7MzhgwZgrVr18LNzQ2urq4wMTFBfHw8zp8/jyFDhmDQoEGfjFdDQwNz5szBzz//jGHDhsHNzQ01a9ZEeHg4Ll26hDp16mDChAnS8Xv37kVwcDBatmyJ2rVrQ09PD48fP0ZYWBiMjIzQs2dPAMDZs2cxf/58NGvWDPXq1YORkRGio6Nx/PhxlCtXDj/++OMnY9u7dy/mzp0LS0tLNGnSBCYmJkhOTsaNGzdw584dlC9fHjNmzJB7nJWVFa5du4ZevXqhTZs2SExMxMGDB5GTk4NZs2ahfPny0rFjxozB3bt3sXHjRpw6dQotWrSQvo4PHz7E/fv3ERwcLK29/euvv+LGjRvYu3cvbty4gbZt20JHRwfPnz/H6dOnsWXLFpk7GT42YMAAzJo1C927d0fHjh2RnZ2Nc+fOQSKRoEGDBsW+u+HQoUM4duwYjI2NkZmZKf1A6UM9evRArVq10LdvX/z777/SGvNGRka4fv067t69i3bt2sndHWBubo4qVaogJCQEOjo6qFq1KkQiEQYMGAB9ff1848l73/j6+qJr167o1KkTdHV1ceLECURGRsLFxUWuBAwRERERERFRWcZkORGVKA0NDUyaNAldunTB1q1bceXKFVy5cgW5ubkwNTWFo6OjNAGax9jYGNu3b8eKFStw/PhxXL16FXp6enBxcYGXlxcsLS1lnqNy5crYsGEDfH19cfbsWVy4cAF2dnbYvn07Vq5cWSLnMW/ePMyZMwcnT55ESkoKJBIJmjdvXmiyvH379li6dClWr16Nffv2oXz58mjdujWWL1+O5cuX5/sYb29v2NraYtOmTTh8+DAyMjJgamqK1q1bw8HBocjxtmjRAsHBwVi+fDnOnj2L1NRUVKlSBQMHDsSIESNgbGwsHdulSxdkZGQgPDwcN2/eRGZmJqpVq4Z+/frB09NTWiO7bdu2iImJwZUrV3DkyBGkpaWhatWqcHd3x88//4yvvvrqk3HNmTMHx48fx8WLF3HmzBm8evUKmpqaqFGjBvr164dBgwbJlTMB3q+E9vf3x9y5c7Fjxw6IxWI0bNgQo0ePlntddHR0EBAQgJ07d2LPnj04cuQIMjMzUblyZVhYWKBv374y76Fy5cph3bp12LRpE/bt24cdO3ZAQ0MDNWrUQN++fQv9HgPv7wjQ0tLCpk2bsH37dhgYGMDZ2Rnjx4/Hr7/++snXpCDp6ekAgMTERPj5+eU7plWrVqhVqxYaNmyIwMBALFmyBEeOHIGmpiZsbW2xdetWHD9+XC5ZrqmpCT8/PyxYsAAHDhyQrp7v2rVrgclyABg8eDDq1KmDoKAg7Nu3D1lZWahXrx58fHwwYMCAfGvoExEREREREZVVIsmH97gTEREJzMrKCq1atcLGjRuFDoWIiIiIiIiI1AhrlhMRERERERERERGR2mOynIiIiIiIiIiIiIjUHpPlRERERERERERERKT2WLOciIiIiIiIiIiIiNQeV5YTERERERERERERkdrTEjoAVRMeHg6JRAJtbW2hQyEiIiKiUiArKwsikQi2trZCh6I2OCcnIiIiog8VdU7OZHkJk0gkYGUbIiIiIsrDuaHycU5ORERERB8q6tyQyfISlrd6pVGjRgJHQkRERESlwa1bt4QOQe1wTk5EREREHyrqnJw1y4mIiIiIiIiIiIhI7TFZTkRERERERERERERqj8lyIiIiIiIiIiIiIlJ7TJYTERERERERERERkdpjspyIiIiIiIiIiIiI1B6T5URERERERERERESk9pgsJyIiIiIiIiIiIiK1x2S5kuXmSoQOoUSp2vkQERERkfrhnFYx+LoSERFRWaMldADqRkNDhOVbzyImIUnoUL5YzSqGGNXPQegwiIiIiEhB3r17h06dOiE+Ph47d+5Eo0aNpH07duzAmjVr8OLFC5iZmWHcuHFo3769zONTUlIwZ84cHD16FFlZWWjbti2mTJmCKlWqyIy7du0a5s6di3v37sHExAT9+vXD0KFDIRKJlHKeqjRHLy14rUBERERlEZPlAohJSEJUzBuhwyAiIiIiKtSKFSuQk5Mj1x4SEoKpU6fil19+QevWrREaGgovLy9s3rwZTZs2lY4bO3YsHj9+jBkzZqBcuXJYsmQJhg4dil27dkFL6/2lyNOnT+Hp6QkHBweMHTsWDx48wIIFC6CpqQlPT09lnSrn6ERERETEZDkREREREcl78uQJtmzZAm9vb0yfPl2mb+nSpejcuTPGjh0LAGjdujUePnyI5cuXIyAgAAAQHh6OM2fOIDAwEI6OjgAAMzMzuLu748iRI3B3dwcABAYGolKlSli0aBF0dHRgb2+PxMRErFq1CgMGDICOjo7yTpqIiIiI1BprlhMRERERkZy//voLffv2hZmZmUx7dHQ0oqKi0KlTJ5l2d3d3nD9/HpmZmQCAsLAwGBgYwMHhf6U4zM3NYW1tjbCwMGlbWFgYXFxcZJLi7u7uSE5ORnh4uCJOjYiIiIgoX1xZTkREREREMg4dOoSHDx9i2bJluHPnjkxfREQEAMgl0S0sLJCVlYXo6GhYWFggIiICZmZmcnXHzc3NpcdIS0tDbGwszM3N5caIRCJERETAzs6uWOcgkUiQlpb2yXEikQi6urrFeg76NLFYDImEG30SERGRsCQSSZH2w2GynIiIiIiIpMRiMXx9fTFu3Djo6enJ9Sclvd8E08DAQKY97+u8/uTkZOjr68s93tDQELdv3wbwfgPQ/I6lo6MDXV1d6bGKIysrC/fu3fvkOF1dXTRs2LDYz0OFi4yMhFgsFjoMIiIioiKV92OynIiIiIiIpFauXAkTExP06tVL6FC+iLa2Nr766qtPjivKCiMqPjMzM64sJyIiIsE9fvy4SOOYLCciIiIiIgBATEwM1q5di+XLl0tXfeeVMklLS8O7d+9gaGgI4P2qcFNTU+ljk5OTAUDab2BggLi4OLnnSEpKko7JW3me91x5MjMzIRaLpeOKQyQSoUKFCsV+PJUMlrghIiKi0qCoCySYLCciIiIiIgDA8+fPkZWVhWHDhsn1DRw4EE2aNMHChQsBvK9d/mGt8YiICGhra6N27doA3tcdP3/+vFx9yMjISFhaWgIAKlSogOrVq0trmH84RiKRyNUyJyIiIiJSJA2hAyAiIiIiotLB2toaGzZskPlv0qRJAICZM2di+vTpqF27NurVq4dDhw7JPDY0NBT29vbSWpBOTk5ISkrC+fPnpWMiIyNx9+5dODk5SducnJxw7NgxZGVlyRzLwMAAtra2ijxdIiIiIiIZXFlOREREREQA3pdOsbOzy7fPxsYGNjY2AIDRo0djwoQJqFOnDuzs7BAaGoqbN29i06ZN0vG2trZwdHTE5MmT4e3tjXLlymHx4sWwsrLCt99+Kx3n6emJ/fv3Y/z48ejXrx8ePnyIwMBAjBs3rkibMBERERERlRQmy4mIiIiI6LN06dIFYrEYAQEB8Pf3h5mZGfz8/ORWgi9ZsgRz5szBtGnTkJ2dDUdHR0yZMgVaWv+7DKlbty4CAwPh6+uLYcOGwdjYGGPGjMGQIUOUfVpEREREpOaYLCciIiIiogLZ2dnhwYMHcu19+vRBnz59Cn2svr4+Zs+ejdmzZxc6rlmzZti+ffsXxUlERERE9KVYs5yIiIiIiIiIiIiI1B6T5URERERERERERESk9pgsJyIiIiIiIiIiIiK1x2Q5EREREREREREREak9JsuJiIiIiIiIiIiISO0xWU5EREREREREREREao/JciIiIiIiIiIiIiJSe0yWExEREREREREREZHaY7KciIiIiIiIiIiIiNQek+VEREREREREREREpPaYLCciIiIiIiIiIiIitcdkORERERERERERERGpPSbLiYiIiIiIiIiIiEjtMVlORERERERERERERGqPyXIiIiIiIiIiIiIiUntMlhMRERERERERERGR2iu1yfJ3797ByckJVlZWuHXrlkzfjh074ObmhkaNGqFr1644ceKE3ONTUlIwefJktGrVCra2thgzZgwSEhLkxl27dg0//PADGjdujPbt28Pf3x8SiURh50VEREREREREREREpU+pTZavWLECOTk5cu0hISGYOnUqOnXqhICAADRt2hReXl64fv26zLixY8fi7NmzmDFjBhYsWIDIyEgMHToU2dnZ0jFPnz6Fp6cnTE1NsXr1anh4eGDp0qVYu3atok+PiIiIiIiIiIiIiEoRLaEDyM+TJ0+wZcsWeHt7Y/r06TJ9S5cuRefOnTF27FgAQOvWrfHw4UMsX74cAQEBAIDw8HCcOXMGgYGBcHR0BACYmZnB3d0dR44cgbu7OwAgMDAQlSpVwqJFi6CjowN7e3skJiZi1apVGDBgAHR0dJR30kREREREREREREQkmFK5svyvv/5C3759YWZmJtMeHR2NqKgodOrUSabd3d0d58+fR2ZmJgAgLCwMBgYGcHBwkI4xNzeHtbU1wsLCpG1hYWFwcXGRSYq7u7sjOTkZ4eHhijg1IiIiIiIiIiIiIiqFSt3K8kOHDuHhw4dYtmwZ7ty5I9MXEREBAHJJdAsLC2RlZSE6OhoWFhaIiIiAmZkZRCKRzDhzc3PpMdLS0hAbGwtzc3O5MSKRCBEREbCzsyvWOUgkEqSlpcm1i0Qi6OrqFuuYpZlYLGaddyIiIqICSCQSuXkpERERERGVPqUqWS4Wi+Hr64tx48ZBT09Prj8pKQkAYGBgINOe93Vef3JyMvT19eUeb2hoiNu3bwN4vwFofsfS0dGBrq6u9FjFkZWVhXv37sm16+rqomHDhsU+bmkVGRkJsVgsdBhEREREpRbL+xERERERlX6lKlm+cuVKmJiYoFevXkKH8kW0tbXx1VdfybWr6ooiMzMzriwnIiIiKsDjx4+FDoGIiIiIiIqg1CTLY2JisHbtWixfvly66juvlElaWhrevXsHQ0NDAO9XhZuamkofm5ycDADSfgMDA8TFxck9R1JSknRM3srzvOfKk5mZCbFYLB1XHCKRCBUqVCj248saVSwtQ0RERFRSVHXBBBERERGRqik1yfLnz58jKysLw4YNk+sbOHAgmjRpgoULFwJ4X7v8w1rjERER0NbWRu3atQG8rzt+/vx5ufqQkZGRsLS0BABUqFAB1atXl9Yw/3CMRCKRq2VORERERERERERERKpLQ+gA8lhbW2PDhg0y/02aNAkAMHPmTEyfPh21a9dGvXr1cOjQIZnHhoaGwt7eXloL0snJCUlJSTh//rx0TGRkJO7evQsnJydpm5OTE44dO4asrCyZYxkYGMDW1laRp0tEREREREREREREpUipWVluYGAAOzu7fPtsbGxgY2MDABg9ejQmTJiAOnXqwM7ODqGhobh58yY2bdokHW9rawtHR0dMnjwZ3t7eKFeuHBYvXgwrKyt8++230nGenp7Yv38/xo8fj379+uHhw4cIDAzEuHHjuAkTERERERERERERkRopNcnyourSpQvEYjECAgLg7+8PMzMz+Pn5ya0EX7JkCebMmYNp06YhOzsbjo6OmDJlCrS0/nfKdevWRWBgIHx9fTFs2DAYGxtjzJgxGDJkiLJPi4iIiIiIiIiIiIgEVKqT5XZ2dnjw4IFce58+fdCnT59CH6uvr4/Zs2dj9uzZhY5r1qwZtm/f/kVxEhERERGpilOnTiEgIACPHz9GamoqqlatCldXV3h5eUFfX1867vjx41iyZAkiIyNRo0YNDBs2DL169ZI5VmZmJhYvXox9+/bh3bt3sLW1xdSpU+X2B3ry5An++usvhIeHo2LFiujWrRvGjh3Luz2JiIiISKlKdbKciIiIiIiU6+3bt2jcuDEGDBgAIyMjPHr0CMuWLcOjR4+wdu1aAMCVK1fg5eWF3r17Y/Lkybhw4QL++OMPVKxYER07dpQe66+//kJoaCh8fHxQtWpVrFq1CoMGDUJISIg08Z6UlAQPDw/Uq1cPy5YtQ3x8PHx9fZGeno5p06YJ8hoQERERkXpispyIiIiIiKS6desm87WdnR10dHQwdepUxMfHo2rVqli5ciUaN26MP//8EwDQunVrREdHY+nSpdJkeVxcHHbu3Inp06ejd+/eAIBGjRqhffv22LZtG4YOHQoA2LZtG969ewc/Pz8YGRkBAHJycjBz5kwMHz4cVatWVdKZExEREZG60xA6ACIiIiIiKt3ykthZWVnIzMzExYsXZVaQA4C7uzuePHmC58+fAwDOnDmD3NxcmXFGRkZwcHBAWFiYtC0sLAz29vbS5wCATp06ITc3F2fPnlXcSRERERERfYQry4mIiIiISE5OTg6ys7Px+PFjLF++HB06dECtWrXw+PFjZGVlydUdt7CwAABERESgVq1aiIiIgImJCQwNDeXG7dy5U/p1RESEXK1zAwMDmJqaIiIiotjxSyQSpKWlfXKcSCSCrq5usZ+HCicWiyGRSIQOg4iIiNScRCKBSCT65Dgmy4mIiIiISE779u0RHx8PAGjbti0WLlwI4H2NceB9QvtDeV/n9ScnJ8tsCPrhuLwxeeM+PhYAGBoayoz7XFlZWbh3794nx+nq6qJhw4bFfh4qXGRkJMRisdBhEBERERVp83gmy4mIiIiISI6/vz/EYjEeP36MlStX4pdffsG6deuEDqvItLW18dVXX31yXFFWGFHxmZmZcWU5ERERCe7x48dFGsdkORERERERyWnQoAEAwNbWFo0aNUK3bt3w33//SRPQKSkpMuOTk5MBQFp2xcDAAKmpqXLHTU5OlinNYmBgIHcs4P0K9Y9LuHwOkUiEChUqFPvxVDJY4oaIiIhKg6IukOAGn0REREREVCgrKytoa2vj2bNnqFOnDrS1teXqied9nVfL3NzcHK9evZIrpRIRESFT79zc3FzuWCkpKXj58qVcXXQiIiIiIkVispyIiIiIiAp148YNZGVloVatWtDR0YGdnR0OHz4sMyY0NBQWFhaoVasWAMDR0REaGho4cuSIdExSUhLOnDkDJycnaZuTkxPOnTsnXZkOAIcOHYKGhgYcHBwUfGZERERERP/DMixERERERCTl5eWFr7/+GlZWVihfvjzu37+PwMBAWFlZwdXVFQAwYsQIDBw4EDNmzECnTp1w8eJFHDhwAIsXL5Yep1q1aujduzfmzZsHDQ0NVK1aFatXr4a+vj769u0rHde3b19s3LgRo0aNwvDhwxEfH4958+ahb9++qFq1qtLPn4iIiIjUF5PlREREREQk1bhxY4SGhsLf3x8SiQQ1a9ZEnz594OnpCR0dHQBAixYtsGzZMixZsgQ7d+5EjRo18Ndff6FTp04yx5oyZQoqVqyIhQsX4t27d2jWrBnWrVsHfX196RhDQ0OsX78es2bNwqhRo1CxYkX07t0b48aNU+p5ExERERExWU5ERERERFLDhg3DsGHDPjnOxcUFLi4uhY7R0dGBt7c3vL29Cx1nYWGBoKCgzwmTiIiIiKjEsWY5EREREREREREREak9JsuJiIiIiIiIiIiISO0xWU5EREREREREREREao/JciIiIiIiIiIiIiJSe0yWExEREREREREREZHaY7KciIiIiIiIiIiIiNResZPle/bswfPnzwvsf/78Ofbs2VPcwxMRERER0SdwTk5EREREVHKKnSyfNGkSwsPDC+y/efMmJk2aVNzDExERERHRJ3BOTkRERERUcoqdLJdIJIX2p6WlQVNTs7iHJyIiIiKiT+CcnIiIiIio5Gh9zuD79+/j/v370q+vXLmCnJwcuXHJycnYtm0bzMzMvjxCIiIiIiKS4pyciIiIiEgxPitZfvToUfj5+QEARCIRgoODERwcnO9YAwMDzJ0798sjJCIiIiIiKc7JiYiIiIgU47OS5d9//z3atWsHiUSCPn36YMyYMXBycpIZIxKJoKurizp16kBL67MOT0REREREn8A5ORERERGRYnzWzLlKlSqoUqUKAGDDhg2wsLCAiYmJQgIjIiIiIiJ5nJMTERERESlGsZeZtGrVqiTjICIiIiKiz8Q5ORERERFRyfmiezJPnz6NnTt3Ijo6GsnJyZBIJDL9IpEIR48e/aIAiYiIiIioYJyTExERERGVjGIny9esWYOFCxfCxMQEjRs3hpWVVUnGRUREREREn8A5ORERERFRySl2snzDhg1o3bo1/P39oa2tXZIxERERERFREXBOTkRERERUcjSK+8Dk5GS4ublxUk5EREREJBDOyYmIiIiISk6xk+WNGjVCZGRkScZCRERERESfgXNyIiIiIqKSU+xk+YwZM/Dff/9h//79JRkPEREREREVEefkREREREQlp9g1y8eOHYvs7Gz8/vvvmDFjBqpVqwYNDdncu0gkwr59+744SCIiIiIiksc5ORERERFRySl2stzIyAhGRkaoW7duScZDRERERERFxDk5EREREVHJKXayfOPGjSUZBxERERERfSbOyYmIiIiISk6xa5YTEREREREREREREamKYq8sv3z5cpHGtWzZsrhPQUREREREheCcnIiIiIio5BQ7WT5gwACIRKJPjrt3715xn4KIiIiIiArBOTkRERERUckpdrJ8w4YNcm05OTmIiYnB9u3bkZubi/Hjx39RcEREREREVDDOyYmIiIiISk6xk+WtWrUqsK9nz5748ccfcenSJdjb2xf3KYiIiIiIqBCckxMRERERlRyFbPCpoaGBzp07Y8eOHYo4PBERERERfQLn5EREREREn0chyXIASEpKQkpKiqIOT0REREREn1CcOfnBgwcxYsQIODk5oWnTpujWrRt27twJiUQiM27Hjh1wc3NDo0aN0LVrV5w4cULuWCkpKZg8eTJatWoFW1tbjBkzBgkJCXLjrl27hh9++AGNGzdG+/bt4e/vL/d8RERERESKVuwyLC9evMi3PTk5GVeuXEFgYCBatGhR7MCIiIiIiKhwipiTBwUFoWbNmvDx8UGlSpVw7tw5TJ06FXFxcfDy8gIAhISEYOrUqfjll1/QunVrhIaGwsvLC5s3b0bTpk2lxxo7diweP36MGTNmoFy5cliyZAmGDh2KXbt2QUvr/aXI06dP4enpCQcHB4wdOxYPHjzAggULoKmpCU9Pz+K9MERERERExVDsZHmHDh0gEony7ZNIJGjatClmzpxZ7MCIiIiIiKhwipiTr1y5EsbGxtKv7e3t8fbtW6xbtw4jR46EhoYGli5dis6dO2Ps2LEAgNatW+Phw4dYvnw5AgICAADh4eE4c+YMAgMD4ejoCAAwMzODu7s7jhw5And3dwBAYGAgKlWqhEWLFkFHRwf29vZITEzEqlWrMGDAAOjo6Hzuy0JEREREVCzFTpbPnj1bbmIuEolgYGCAOnXq4Kuvvvri4IiIiIiIqGCKmJN/mCjPY21tje3btyMtLQ1v3rxBVFQUJk6cKDPG3d0d8+bNQ2ZmJnR0dBAWFgYDAwM4ODhIx5ibm8Pa2hphYWHSZHlYWBi++eYbmaS4u7s7Vq9ejfDwcNjZ2X32ORARERERFUexk+U9e/YsyTiIiIiIiOgzKWtOfvXqVVStWhV6enq4evUqgPerxD9kYWGBrKwsREdHw8LCAhERETAzM5NL5pubmyMiIgIAkJaWhtjYWJibm8uNEYlEiIiIKHayXCKRIC0t7ZPjRCIRdHV1i/Uc9GlisZj154mIiEhwEomkwDsyP1TsZPmHHj9+jJiYGABAzZo1uaqciIiIiEjJFDUnv3LlCkJDQ+Ht7Q3g/aahAGBgYCAzLu/rvP7k5GTo6+vLHc/Q0BC3b98GAOnmox8fS0dHB7q6utJjFUdWVhbu3bv3yXG6urpo2LBhsZ+HChcZGQmxWCx0GERERERFKu/3Rcnyo0ePwtfXVzopz1OrVi34+PjAxcXlSw5PRERERESfoMg5eVxcHMaNGwc7OzsMHDjwS0NVKm1t7SJ9YFCUFUZUfGZmZlxZTkRERIJ7/PhxkcYVO1l+6tQpjBkzBjVq1MC4ceNgYWEBAHjy5Am2b9+O0aNHY9WqVXByciruUxARERERUSEUOSdPTk7G0KFDYWRkhGXLlkFDQwPA+5XhwPtV4aampjLjP+w3MDBAXFyc3HGTkpKkY/JWnuetMM+TmZkJsVgsHVccIpEIFSpUKPbjqWSwxA0RERGVBkVdIFHsZPmKFStgZWWFzZs3y0xCXVxc0L9/f/z4449Yvnw5k+VERERERAqiqDl5eno6hg8fjpSUFAQHB8uUU8mrLx4RESFTazwiIgLa2tqoXbu2dNz58+fl6kNGRkbC0tISAFChQgVUr15dWsP8wzESiUSuljkRERERkSJpFPeBDx48QPfu3fNdrVGhQgX06NEDDx48+KLgiIiIiIioYIqYk2dnZ2Ps2LGIiIjAmjVrULVqVZn+2rVro169ejh06JBMe2hoKOzt7aW1IJ2cnJCUlITz589Lx0RGRuLu3bsyyXsnJyccO3YMWVlZMscyMDCAra3tZ8VORERERPQlir2yvFy5coVuuJOUlIRy5coV9/BERERERPQJipiTz5w5EydOnICPjw9SU1Nx/fp1aV/Dhg2ho6OD0aNHY8KECahTpw7s7OwQGhqKmzdvYtOmTdKxtra2cHR0xOTJk+Ht7Y1y5cph8eLFsLKywrfffisd5+npif3792P8+PHo168fHj58iMDAQIwbN65ImzAREREREZWUYifL7ezssGHDBrRt21ZuxceNGzewceNGODg4fHGARERERESUP0XMyc+ePQsA8PX1les7duwYatWqhS5dukAsFiMgIAD+/v4wMzODn5+fXAxLlizBnDlzMG3aNGRnZ8PR0RFTpkyBltb/LkPq1q2LwMBA+Pr6YtiwYTA2NsaYMWMwZMiQz4qbiIiIiOhLiSTF3Jo8Ojoaffv2RWJiIho3bgwzMzMA72+tvHnzJkxMTLBt2zbUqlWrRAMu7W7dugUAaNSoUYFjJv8TiqiYN8oKSWHq1ayE2b+6Cx0GERERUalWlPlhcXFOnr/ivOaqMkcvLXitQERERKVJUeeHxa5ZXrt2bezbtw8DBgxAUlISQkNDERoaiqSkJAwcOBB79+5Vu0k5EREREZEycU5ORERERFRyil2GJTs7G+XKlcPkyZMxefJkuf7U1FRkZ2fL3GJJREREREQlh3NyIiIiIqKSU+yV5X/99Rf69u1bYH+/fv3yrXNYmIMHD2LEiBFwcnJC06ZN0a1bN+zcuRMfV4rZsWMH3Nzc0KhRI3Tt2hUnTpyQO1ZKSgomT56MVq1awdbWFmPGjEFCQoLcuGvXruGHH35A48aN0b59e/j7+8s9HxERERFRaaSIOTkRERERkboqdrL89OnTcHNzK7Dfzc0NYWFhn3XMoKAg6OrqwsfHBytXroSTkxOmTp2K5cuXS8eEhIRg6tSp6NSpEwICAtC0aVN4eXnh+vXrMscaO3Yszp49ixkzZmDBggWIjIzE0KFDkZ2dLR3z9OlTeHp6wtTUFKtXr4aHhweWLl2KtWvXflbcRERERERCUMScnIiIiIhIXRX7fsyEhARUrVq1wP4qVaogPj7+s465cuVKGBsbS7+2t7fH27dvsW7dOowcORIaGhpYunQpOnfujLFjxwIAWrdujYcPH2L58uUICAgAAISHh+PMmTMIDAyEo6MjAMDMzAzu7u44cuQI3N3fbzQTGBiISpUqYdGiRdDR0YG9vT0SExOxatUqDBgwADo6Op8VPxERERGRMiliTk5EREREpK6KvbLcyMgIkZGRBfY/efIEenp6n3XMDxPleaytrZGamoq0tDRER0cjKioKnTp1khnj7u6O8+fPIzMzEwAQFhYGAwMDODg4SMeYm5vD2tpaZmVNWFgYXFxcZJLi7u7uSE5ORnh4+GfFTkRERESkbIqYkxMRERERqatiryxv27Yttm3bhu+++w4NGzaU6btz5w62b9+Ojh07fnGAV69eRdWqVaGnp4erV68CeL9K/EMWFhbIyspCdHQ0LCwsEBERATMzM4hEIplx5ubmiIiIAACkpaUhNjYW5ubmcmNEIhEiIiJgZ2dXrJglEgnS0tLk2kUiEXR1dYt1zNJMLBazzjsRERFRASQSidy8tKQoa05ORERERKQOip0s//XXX3H69Gn06dMHHTp0wFdffQUAePToEU6cOAFjY2P8+uuvXxTclStXEBoaCm9vbwBAUlISAMDAwEBmXN7Xef3JycnQ19eXO56hoSFu374N4P0GoPkdS0dHB7q6utJjFUdWVhbu3bsn166rqyt3EaMKIiMjIRaLhQ6DiIiIqNRSVHk/ZczJiYiIiIjURbGT5VWrVsWuXbuwcOFCHDt2DP/99x8AQE9PD9999x3GjRtXaP3ET4mLi8O4ceNgZ2eHgQMHFvs4QtDW1pZeqHxIUSuKhGZmZsaV5UREREQFePz4scKOreg5OVFpJMnNhUij2BVFqQB8XYmIiL4gWQ683zBo7ty5kEgkSExMBPC+7viXJoWTk5MxdOhQGBkZYdmyZdD4/z/YhoaGAN6vCjc1NZUZ/2G/gYEB4uLi5I6blJQkHZO38jxvhXmezMxMiMVi6bjiEIlEqFChQrEfX9aoYmkZIiIiopKi6AUTipqTE5VWIg0NRB4IgPh1rNChqAxdk+ow6zJU6DCIiIgE90XJ8jwikQgmJiYlcSikp6dj+PDhSElJQXBwsEw5lbz64hERETK1xiMiIqCtrY3atWtLx50/f16uPmRkZCQsLS0BABUqVED16tWlNcw/HCORSORqmRMRERERlWYlOScnKu3Er2Mhjn8mdBhERESkYkrVPVbZ2dkYO3YsIiIisGbNGrlbRmvXro169erh0KFDMu2hoaGwt7eX1oJ0cnJCUlISzp8/Lx0TGRmJu3fvwsnJSdrm5OSEY8eOISsrS+ZYBgYGsLW1VcQpEhEREREREREREVEpVCIry0vKzJkzceLECfj4+CA1NRXXr1+X9jVs2BA6OjoYPXo0JkyYgDp16sDOzg6hoaG4efMmNm3aJB1ra2sLR0dHTJ48Gd7e3ihXrhwWL14MKysrfPvtt9Jxnp6e2L9/P8aPH49+/frh4cOHCAwMxLhx4xS2CRMRERERERERERERlT6lKll+9uxZAICvr69c37Fjx1CrVi106dIFYrEYAQEB8Pf3h5mZGfz8/ORWgi9ZsgRz5szBtGnTkJ2dDUdHR0yZMgVaWv875bp16yIwMBC+vr4YNmwYjI2NMWbMGAwZMkSxJ0pEREREREREREREpUqpSpYfP368SOP69OmDPn36FDpGX18fs2fPxuzZswsd16xZM2zfvr3IMRIRERERERERERGR6ilVNcuJiIiIiIiIiIiIiITAZDkRERERERERERERqT0my4mIiIiIiIiIiIhI7TFZTkRERERERERERERqj8lyIiIiIiIiIiIiIlJ7TJYTERERERERERERkdpjspyIiIiIiIiIiIiI1B6T5URERERERERERESk9pgsJyIiIiIiIiIiIiK1x2Q5EREREREREREREak9JsuJiIiIiIiIiIiISO0xWU5EREREREREREREao/JciIiIiIiIiIiIiJSe0yWExERERGR1NOnTzFt2jR069YNDRs2RJcuXfIdt2PHDri5uaFRo0bo2rUrTpw4ITcmJSUFkydPRqtWrWBra4sxY8YgISFBbty1a9fwww8/oHHjxmjfvj38/f0hkUhK/NyIiIiIiArDZDkREREREUk9evQIp06dQt26dWFhYZHvmJCQEEydOhWdOnVCQEAAmjZtCi8vL1y/fl1m3NixY3H27FnMmDEDCxYsQGRkJIYOHYrs7GzpmKdPn8LT0xOmpqZYvXo1PDw8sHTpUqxdu1aRp0lEREREJEdL6ACIiIiIiKj06NChA1xdXQEAPj4+uH37ttyYpUuXonPnzhg7diwAoHXr1nj48CGWL1+OgIAAAEB4eDjOnDmDwMBAODo6AgDMzMzg7u6OI0eOwN3dHQAQGBiISpUqYdGiRdDR0YG9vT0SExOxatUqDBgwADo6Oko4ayIiIiIiriwnIiIiIqIPaGgUfokQHR2NqKgodOrUSabd3d0d58+fR2ZmJgAgLCwMBgYGcHBwkI4xNzeHtbU1wsLCpG1hYWFwcXGRSYq7u7sjOTkZ4eHhJXFKRERERERFwpXlRERERERUZBEREQDerxL/kIWFBbKyshAdHQ0LCwtERETAzMwMIpFIZpy5ubn0GGlpaYiNjYW5ubncGJFIhIiICNjZ2RUrTolEgrS0tE+OE4lE0NXVLdZz0KeJxeISrT/P75dilfT3i4iIqLSQSCRy89L8MFlORERERERFlpSUBAAwMDCQac/7Oq8/OTkZ+vr6co83NDSUlnZJSUnJ91g6OjrQ1dWVHqs4srKycO/evU+O09XVRcOGDYv9PFS4yMhIiMXiEjsev1+KVdLfLyIiotKkKOX9mCwnIiIiIiKVo62tja+++uqT44qywoiKz8zMrMRXlpPilPT3i4iIqLR4/PhxkcYxWU5EREREREVmaGgI4P2qcFNTU2l7cnKyTL+BgQHi4uLkHp+UlCQdk7fyPG+FeZ7MzEyIxWLpuOIQiUSoUKFCsR9PJYMlU8oWfr+IiEhVFfUDd27wSURERERERZZXXzyv7nieiIgIaGtro3bt2tJxkZGRcqtUIyMjpceoUKECqlevLnesvMd9XMuciIiIiEiRmCwnIiIiIqIiq127NurVq4dDhw7JtIeGhsLe3l5aC9LJyQlJSUk4f/68dExkZCTu3r0LJycnaZuTkxOOHTuGrKwsmWMZGBjA1tZWwWdDRERERPQ/LMNCRERERERSYrEYp06dAgDExMQgNTVVmhhv1aoVjI2NMXr0aEyYMAF16tSBnZ0dQkNDcfPmTWzatEl6HFtbWzg6OmLy5Mnw9vZGuXLlsHjxYlhZWeHbb7+VjvP09MT+/fsxfvx49OvXDw8fPkRgYCDGjRtXpE2YiIiIiIhKCpPlREREREQk9fr1a/z6668ybXlfb9iwAXZ2dujSpQvEYjECAgLg7+8PMzMz+Pn5ya0EX7JkCebMmYNp06YhOzsbjo6OmDJlCrS0/ncZUrduXQQGBsLX1xfDhg2DsbExxowZgyFDhij+ZImIiIiIPsBkORERERERSdWqVQsPHjz45Lg+ffqgT58+hY7R19fH7NmzMXv27ELHNWvWDNu3b/+sOImIiIiIShprlhMRERERERERERGR2mOynIiIiIiIiIiIiIjUHpPlRERERERERERERKT2mCwnIiIiIiIiIiIiIrXHZDkRERERERERERERqT0my4mIiIiIiIiIiIhI7TFZTkRKJ8nNFTqEEqVq50NEREREREREpI60hA6AiNSPSEMD11euRuqLWKFD+WJ6Naqj6YjhQodBRERERERERERfiMlyIhJE6otYJD99KnQYREREREREREREAFiGhYiIiIiIiIiIiIiIyXIiIiIiIiIiIiIiIibLiYiIiIiIiIiIiEjtMVlORERERERERERERGqPyXIiIiIiIiIiIiIiUntMlhMRERERERGRQuTm5godgkri60pEpBhaQgdARERERERERKpJQ0MDq09twIukeKFDURk1DKtiuPNAocMgIlJJTJYTERERERERkcK8SIrH09fPhQ6DiIjok1iGhYiIiIiIiIiIiIjUHpPlRERERERERERERKT2mCwnIiIiIiIiIiIiIrXHZDkRERERERERERERqT0my4mIiIiIiIiIiIhI7TFZTkolyc0VOoQSpWrnQ0REREREREREpK60hA6A1ItIQwORBwIgfh0rdChfTNekOsy6DBU6DCIqoyS5Eog0REKHUWJU7XyIiIiIiIhI/TBZTkonfh0LcfwzocMgIhKUSEOEp//dRcabNKFD+WLlKlVA3W8aCh0GERERERFRqZWbmwsNDRb5KGkl/boyWU5ERCSQjDdpEL9KFToMIiIiIiIiUjANDQ2EBgciMaHsV1soLYyrVIf7D54lekwmy4mIiIiIiIiIiIgULDEhFgkvooUOgwrBtf9ESparYpuCqtr5EBERERERERGReuLKciIl09DQwOpTG/AiKV7oUL5YDcOqGO48UOgwiIiIiIiIiIiIvpjaJ8ufPHmCv/76C+Hh4ahYsSK6deuGsWPHQkdHR+jQSIW9SIrH09fPhQ6DBJSbK4GGhkjoMEqMqp0PEREpF+fkRERERFQaqHWyPCkpCR4eHqhXrx6WLVuG+Ph4+Pr6Ij09HdOmTRM6PCJSYRoaIuzdfhGvXqYIHcoXq2yqj27f2wkdBhERlVGckxMRERFRaaHWyfJt27bh3bt38PPzg5GREQAgJycHM2fOxPDhw1G1alVhAyQilfbqZQriX7wVOgzB5ObmQkNDNbbOUKVzISJSNs7JiYiIiKi0UOtkeVhYGOzt7aWTcgDo1KkTpk+fjrNnz6Jnz57CBUdEpOI0NDQQGhyIxIRYoUP5IsZVqsP9B0+hw6AySiLJhUikOh+0qNr5kHJwTk5EREREpYVIIpFIhA5CKPb29ujVqxcmTJgg0962bVt069ZNrr0orl27BolEAm1t7Xz7RSIRklPTkZObW6yYSxNNDQ0Y6JXH57yFRCIRstNSIMnNUWBkyiHS0IRWBf3POn/g/WuQkp6KbBV4DbQ0NKFfXq9Yr0Fmcgpyc7IVFJnyaGhqQcegeO+DtHcZyMlRgd8FmhqoULFcMV+DFOTmlO2fBQ1NTVSoWLz3QLY4CxIV+Hsg0tCAlq52sV4DVVOs90FWOiQSFXgfiDSgpf1584L3j1Ot90F+55+VlQWRSIRmzZoJEFHpJ8Sc/GOqNEcvLYpzrVBUqnRNUVoU99qmSMdWoeuf0qK412FFoWp/l0sTfr/KFkV9v1ThGrg0+Zzr8aLOydV6ZXlycjIMDAzk2g0NDZGUlFSsY+b9oirsF5aBXvliHbu0+txfzloV9BUUiTCK88dJv7yeAiIRTnFeAx0Dvg8qVCyngEiEU7zXQHXeB8U5fy3doiVxygpO1ov5PtBW73mBqsnv/EUikdq/LoURak7+MVWbo5cWinrvq9o1RWmhqO+Xql3/lBb821K28PtVtijq+6VK18ClSVG+X0Wdk6t1slwRbG1thQ6BiIiIiEitcU5ORERERMWh1kUlDQwMkJKSIteelJQEQ0NDASIiIiIiIlIvnJMTERERUWmh1slyc3NzREREyLSlpKTg5cuXMDc3FygqIiIiIiL1wTk5EREREZUWap0sd3Jywrlz55CcnCxtO3ToEDQ0NODg4CBgZERERERE6oFzciIiIiIqLUQSRWzvWkYkJSWhc+fOMDMzw/DhwxEfHw9fX1989913mDZtmtDhERERERGpPM7JiYiIiKi0UOtkOQA8efIEs2bNQnh4OCpWrIhu3bph3Lhx0NHRETo0IiIiIiK1wDk5EREREZUGap8sJyIiIiIiIiIiIiJS65rlREREREREREREREQAk+VEREREREREREREREyWExERERERERERERExWU5EREREREREREREao/JciIiIiIiIiIiIiJSe0yWExEREREREREREZHaY7KciIiIiIiIiIhKrRcvXiArKyvfvuzsbLx48ULJERGRqmKyXAXwj8b/vH79Gi9evJD7T9VlZGRg3bp1ePjwodChkEBSU1ORmJgo07Zv3z4sXrwYFy5cECgqIiIi+lKc6xMpz9WrV7Fjxw5EREQIHQp9xMXFBffu3cu37/79+3BxcVFyRFQQFxcX3L9/P9++hw8f8ntFpZ6W0AHQl3NxcUFwcDAaN24s13f//n306dOnwD8qquDNmzf466+/cOTIEWRnZ8v0SSQSiEQilT5/AChXrhyWLFkCGxsboUMRTEREBI4cOYK4uDhkZGTI9IlEIsyePVugyJRj4sSJqFKlCmbOnAkA8PPzg5+fHwwNDREQEIAFCxbA3d1d4CgVKyYmBqmpqbCysgIAZGZmIjAwEE+ePEGbNm3Qs2dPgSNUjF9++aXIY0UiEVauXKnAaKg02LNnD4KDgxEVFSX3+xAArl27JkBURFRc6j7XL+38/Pw+a7yXl5eCIqHPNX78eOjo6GDOnDkAgK1bt0rn0jo6Oli9ejXs7e2FDJE+IJFICuzLzMyEjo6OEqOhwsTExCAzMzPfvvT0dMTFxSk5IvoYryELx2S5ClD3PxpTpkzB5cuXMXz4cFhYWEBbW1vokARhbW2Nx48fo1WrVkKHonR79uzB5MmTUa5cOdSoUUPuPSASiQSKTHlu3bqF6dOnA3j/O2HLli0YPnw4xo0bhzlz5iAwMFDlk+VTp05FgwYN8PvvvwMA5s+fj61bt8LS0hKHDh2CWCzGTz/9JHCUJe/du3dCh0ClyN69ezF16lT06NED4eHh6NWrF3Jzc3H8+HEYGBigW7duQoeoMFlZWcjIyICenp5M+8uXL7F27Vo8efIEpqam6Nu3Lxo1aiRQlESfT93n+qXd+vXrZb7OyspCeno6gPcLWvI+tCxfvjx0dHSYLC9Frl69Kp03AoC/vz/69OkDHx8fzJgxA35+fkyWC+zJkyd48uSJ9OuLFy/KJVozMjIQEhKC2rVrKzs8+kBGRgbEYrH0b1Zqairevn0rN+bo0aOoUqWKABHSh3gNWTgmy8so/tH4n4sXL2LKlCno3r270KEIavLkyZg4cSKMjY3h7OwMXV1doUNSmpUrV8LNzQ2zZ89Wq/P+UFJSEipVqgQAuH37Nt68eYPevXsDADp06IAdO3YIGZ5S3Lt3D/379wfw/rb0PXv2YMKECRg0aBBWrVqFbdu2qWSyfOPGjUKHUCrY2toW+YMxkUiEq1evKjgiYaxbtw4jR47EsGHDsH37dvz444+wsbFBamoqPD09UbFiRaFDVBhfX1+cOXMGhw8flra9efMGPXr0wKtXr2BoaIjU1FTs378fwcHBsLa2FjBaosJxrl92XL58WfrvW7duYezYsRg5ciTc3Nygp6eH1NRUHDp0CCtXrsTixYsFjJQ+lpiYKE3aPXr0CLGxsRg4cCAqVqyIHj164NdffxU4Qjp48KD07g2RSISFCxfmO87AwEB6hwAJIyAgAMuXLwfw/nvl6elZ4Fh+aCg8XkMWjsnyMop/NP7HwMBAmiRUZx4eHsjKysK4ceMAvF+98mHiSJWTQwkJCZgxY4baJsoBoHLlynj8+DFatGiBU6dOoWbNmtKLZ7FYDC0t1f91/+7dO+jr6wMAbty4gdTUVOlq+ubNm2PVqlVChkcKNmTIELW4i+RTnj59imbNmkFTUxOamppITU0FAOjp6WHo0KGYPXs2Bg8eLHCUinHlyhW5lfPr1q3Dq1evMGvWLPTp0wevX7/GoEGDsHr1aixZskSYQImKgHP9smnWrFnw9PREr169pG16enro3bs3MjIy8Oeff2Lnzp0CRkgfMjIyQkxMDFq0aIHTp0/D1NQU9evXBwDk5OQgNzdX4AjJw8MDPXr0gEQigaurK/z8/OQ+7NbW1oapqSnngQJzdXVFzZo1IZFIMHnyZIwYMQJ16tSRGaOtrQ0LCwsuWKBST/WzJyqKfzT+x9PTExs3boSDg4NaJAQLos6JohYtWuDhw4dqfZtkx44dMX/+fJw7dw5hYWH4+eefpX13795F3bp1BYxOOapVq4br16+jZcuW+O+///DVV19JVwslJSWhfPnyAkeoHHfv3sWqVatw7do1vH37FkZGRmjevDmGDx+Ohg0bCh2ewowePVroEEoFPT09aY3IqlWr4vHjx7CzswPw/sL/zZs3QoanULGxsXJzoWPHjsHMzAx9+vQBAJiYmGDIkCFYtmyZECESFRnn+mXT/fv3UatWrXz7ateujUePHik5IiqMk5MTFixYgPv372P37t0yH7g+evSowO8lKY++vr50McyxY8dgamrK0lOlVIMGDdCgQQMA7z/kdXZ2hrGxscBRUVGp6zVkQdQ3s1jGffxHo0qVKmpVq/uvv/6S+frJkyf45ptv0LJlSxgYGMiNnzJlirJCE4y6JYo+rH/222+/YeLEiShXrhwcHBykPxsfMjIyUl5wAhg/fjwqVqyI27dvY8iQIRg2bJi0786dO+jUqZOA0SlH79698c8//+DQoUO4d+8eJk2aJO27ceMGLCwsBIxOOa5cuYLBgwfD1NQUnTt3homJCV6/fo3//vsPffv2xdq1a9GiRQuhwyQF+vrrr/HgwQO0bdsWHTp0wPLlyyGRSKClpQV/f380bdpU6BAVJisrS+ZDseTkZERERKBv374y42rXro3Xr18rOzyiz6Luc/2yqmbNmti2bRvatm0r8yFG3n4yNWrUEDA6+pi3tzdycnJw5swZODs7y1xP/ffff2jbtq2A0dHHatasCQCIj49HfHx8vpuYt2zZUtlhUT569OghdAj0GXgNKU8kKWzHGCoTzp8/jxcvXsjc7pfn33//RY0aNdC6dWsBIlOcDh06FHmsSCTCsWPHFBhN6RMbG4vY2Fg0aNAAFSpUEDochWjQoIHcRQhQ8Gae9+7dU0pcJKw9e/bg1q1baNiwIXr27Cl9P0ybNg3NmjVT+b0N+vbti4oVK2L16tUyd9rk5ORg2LBhSEtLw9atWwWMUHF++eUX+Pj4oF69ep/c3V2Vd3S/fv06Xrx4AXd3dyQnJ8Pb2xunTp1Cbm4uGjVqhEWLFqlsfeNu3bqhY8eOGDFiBAAgNDQU48ePxz///INvv/1WOu7o0aOYOXMmTp8+LVSoRJ9FHef6ZdXRo0fx66+/okaNGmjfvr004XDixAm8ePEC//zzD1xdXYUOk6hMio6OxsSJE3Hjxg0A8psfi0QiXvOVEunp6VixYgUOHz6MuLg46V2PH+L3qvRQ52vIgnBluQpYsmQJXFxc8u1LTEzE9u3bsW3bNiVHpVjHjx8XOoRSKTg4GH5+fnj58iVEIhF27twJGxsbjBo1Cq1atYKHh4fQIZaY2bNn87bjfDx58gS3bt1CXFwcevXqBVNTUzx9+hQmJibQ09MTOjyFevHiBTp37pxvQnzq1Kl4+fKl8oNSsnv37mHp0qVyJak0NTUxcOBAjBkzRqDIFO/du3fIycmR/ltdNW3aVLp63MDAACtXrkRmZiYyMzNV/ndA7969pXWdK1eujJUrV8LExAROTk4y4y5evAhzc3MhQiQqFnWc65dVrq6u2LlzJ/z9/XHs2DG8fPkSpqamaNy4MZYuXco6vURfYMqUKYiPj8fs2bNhYWHBciyl2MyZM3HgwAF06dIFFhYWvDOqlFPna8iCMFmuAh49elTgTt02NjYqv6ndnj174OzsnO8mn2/fvsXJkydVfjUpAAQFBWHBggUYPHgw7O3tMWTIEGlfq1atcOjQIZVKlvfs2VPoEEoVsViMKVOmIDQ0FBoaGsjNzUXbtm1hamqKhQsXolatWvj999+FDlOhXFxcEBwcjMaNG8v1PXjwAH369FH5FQy6uroFlpd49eqVSm+C++GO7tzdXZaOjo5aXFD++OOPePLkCZYvX47s7GzUqFEDixYtkivNsnfvXplSVUSlnbrP9csaa2trLF68WOgwqAAdOnT4rAU36naHcml28+ZNzJ07V+ZuMSqdTpw4AW9vb/Tv31/oUKgI1PkasiBMlqsAkUiElJSUfPuSkpKkK+1U1aRJkxAcHJxvsvz58+eYNGmSWiTLN23ahJEjR2LkyJFy33MzMzNERkYKFJnixcbGIjExETY2NnJ9d+7cgYmJCapVqyZAZMozd+5cXLhwAQEBAWjRooVMXWJnZ2cEBQWpfLK8sKpimZmZapEsbN++PRYsWIBq1aqhTZs20vZz585h0aJFn1XCisqOv/76C0OGDEGNGjXk9vTIj6ru46GpqYkZM2bAx8cHaWlp+W4qVaFCBRw+fFjlV9mTalH3uT5RSXJxcZFJlh8+fBipqalo06aNtGzOuXPnoK+vDzc3NwEjpY9VrVoVGhoaQodBRaCpqYl69eoJHQYVEa8h5TFZrgKaNGmCzZs349tvv813I5kmTZoIGJ3iFZYgS05ORsWKFZUYjXDi4+Nha2ubb5+2tjbS0tKUHJHyzJgxA3Xr1s03WX7gwAFERUWpbH3iPIcPH8bvv/8OR0dHuYvmmjVrIiYmRqDIFOvJkyd48uSJ9OuLFy8iLi5OZkxGRgZCQkJUtk7zh3x8fPD48WN4enpCT08PxsbGSExMRGpqKho1agRvb2+hQ1Sa3NxcXLhwAZGRkfnWSRw8eLAAUSnG8ePH0bt3b9SoUeOTZcpEIpHKJsvzlC9fXmY1+Ye0tLTy/XCdqDRT97l+WfP06VP8+++/iIqKyncDQt4JIKw//vhD+u81a9agevXqWLNmjcyHqCkpKRg6dChMTEyECJEKMG7cOOnCICMjI6HDoUL069cPe/fuhaOjo9ChUBHwGlIek+UqYPTo0Rg4cCC6du2KHj16wNTUFAkJCdizZw+ioqJU8nb0U6dOyWzMtXbtWlSuXFlmTEZGBi5cuKA2tQFr1KiBW7duwd7eXq7vxo0bKv3J7o0bN/DDDz/k22dnZ4c9e/YoNyABpKWlwdTUNN8+sVis5GiU5+DBg/Dz8wPwPgmYV6/4YwYGBpgzZ44yQxOEoaEhgoODceLECVy9ehXJyckwNDRE8+bN0a5dO7VZjfPy5UsMGDAAUVFREIlE+W4ArGrJ8vz+rW4+93e9Otx1RqpBHef6ZdXNmzcxYMAA1KhRA1FRUbCyskJKSgpiYmJQrVo11KlTR+gQ6QMbN27E9OnT5e420tfXx9ChQzFz5kyW7SpFdu/ejbi4OHTo0AHW1tbQ19eX6VflDdzLmvLly+Pq1avo27cv7O3tYWBgINMvEokwaNAgYYIjObyGlMdkuQqwtbVFUFAQ5s+fjwULFiA3NxcaGhpo2rQpgoKCZMoxqIqoqChpQkAkEuHKlStyJRa0tbVRv359/Pbbb0KEqHTff/89/Pz8UKlSJWkdt+zsbJw8eRKBgYEYO3assAEqUFpamtxmFHlEIpFabPZnZWWFI0eO5Pvp/cmTJ/H1118LEJXieXh4oEePHpBIJHB1dYWfn5/cB2Ta2towNTVVmw1hNTQ04OLiUuBmcOrA19cXRkZGOHXqFJydnbF9+3ZUrlwZ+/btw549e+Dv7y90iKQAPj4+0p/zwu46A97/bWCynMoKdZzrl1Xz589Hp06d8Pfff8PGxkb6/2vXrmH8+PEYOnSo0CHSB5KSkgoscZSSkoLk5GQlR0SFeffuncwHTupwjVdWLViwAADw4sULXL9+Xa6fyfLSh9eQspgsVxHNmzfHtm3bkJ6ejqSkJBgYGKh0EX4PDw/pZpUdOnTAihUr0KBBA4GjEpanpydiY2Mxbdo0TJ8+HcD725+A95ue/fTTT0KGp1AWFhY4evQonJyc5PqOHTsGMzMzAaJSrrx69WKxGB07doRIJMLNmzdx4MAB7Nq1CwEBAUKHqBD6+vrSVSXHjh2DqampWtQmL4xEIsGpU6dw9epVJCUlwdDQEC1atICTk5PafGBw+fJlTJkyReZuixo1auCXX36BRCLBn3/+iTVr1ggYYcniiur3dHR0oKWlhW+++QZdunRhApFUirrN9cuqBw8eYNiwYdJVeHllWJo1awYvLy8sXLgQbdu2FTJE+kDr1q2xYMECVK9eHa1atZK2X7x4EQsXLkTr1q0FjI4+xrtoyo779+8LHQJ9Jl5DymKyXMWUK1cOwPuVlOpCnW85/9iUKVPg4eGBs2fP4u3btzA0NIS9vb1Kl2AB3n944uPjAw0NDfTq1QtVqlRBQkIC/v33X+zYsQOzZ88WOkSFa9euHRYtWoR58+Zh//79AICZM2eiWrVqWLBgQb7leVRNzZo1Abyv3x8fH59vndCWLVsqOyylSkpKwrBhw3Djxg0YGBhIN6oKCAhA06ZN4e/vL3cbpCpKSUmBsbExNDQ0oKenJ7O7e97roEp8fHxkvs5vdfWHk1xVTZafP38e//33H0JCQjBixAhUq1YNXbp0QZcuXfDVV18JHR5RiVDHuX5ZIhKJoK2tDZFIBBMTE7x48QLNmjUDAFSrVg1RUVHCBkgy/vzzT4wYMQIeHh7Q19dHpUqV8ObNG6SkpMDa2hozZ84UOkQiIoXjNaQ8JstVxOnTp7Fs2TLcvXsXubm52LFjB2xsbDB16lS0bNkSXbt2FTpEhSnKijpVTQzkp3bt2ujbt6/QYShV9+7d8erVKyxfvhzBwcHS9vLly2P8+PHo0aOHgNEpT8eOHdGxY0dERkbizZs3MDQ0hIWFhdBhKU10dDQmTpyIGzduAJAvwyASiXDv3j0hQlOauXPn4tmzZwgMDISDg4O0/ezZs5g4cSLmzp2Lv//+W8AIlaNWrVpISEgAAHz11VfYu3cv2rdvDwA4evSoym0KdfnyZem/nz59il9//RXdunWDm5sbKleujFevXuHQoUPYt28flixZIlygClaxYkV0794d3bt3R2JiIg4ePIjQ0FCsXr0a9evXR5cuXfDdd9+hevXqQodK9NnUea5fllhYWCA6OhqtW7dG06ZNsXbtWlhaWkJLSwv+/v5qsdl4WVKlShXs2rULYWFhuHnzJl6+fAlTU1M0btw43ztWSXiPHj3CihUrcOvWLcTFxSE4OBg2NjZYvHgxmjVrBmdnZ6FDpP+XlZWFnTt3Sr9X06ZNQ7169RAaGgorKyu1uk4t7XgNKU8k+VRRRyr1Dhw4gIkTJ6JTp06wt7fH1KlTsWvXLtjY2MDf3x/nzp1DUFCQ0GEqTEHlVz5cRafqCbI8OTk5uHHjBuLi4pCZmSnXr4ofGkgkEiQlJaFChQrIzMxEeHg43r59CyMjI9ja2spt2EOqy8PDA8+ePcOYMWNgYWGRbzkWVS/X1Lp1a0ycOBG9evWS69u5cycWLFiACxcuCBCZci1cuBCJiYn4+++/cerUKYwaNQr6+vrQ0tLCq1evMGHCBHh6egodpkIMHjwY9vb2+W5Itnr1apw7dw7r168XIDLhxMXFISgoCBs3bkT79u2lmwITlRXqPtcvS/bs2YMXL15g5MiRePLkCYYMGSL98FZXVxdLly7Nd38ZIvq0s2fPYvjw4bCxsUGbNm2wcuVK6e/CZcuW4c6dO1i1apXQYRLeL2IaNGgQ3rx5g4YNG+Lq1avYuXMnbGxsMHPmTKSnp2POnDlCh0n/j9eQ8riyXAWsWLFCWoYiJycHU6dOlfbVr19f5S+KP1xRlycpKQlnzpzB5s2bpZtLqLo7d+5g9OjRiI2NzXdjM1XdzCwrKwtt2rTBihUr0K5dO7WtA7l48WK8efMGf/75p1zftGnTYGJigl9//VWAyJTn5s2bmDt3rnSDW3UkFotRuXLlfPtMTU0hFouVHJEwxo8fL/23s7MztmzZgmPHjiE9PR1t2rRR6VVH4eHh+Pnnn/Pts7GxwcqVK5UckXBSUlJw5MgRhISE4OLFi6hVq5b0DgOiskTd5/plyYdzbQsLC4SGhuL69etIT09H06ZNYWJiIlxwVCixWJxvCT9VuxutLFu4cCHc3d0xb948ZGdny8xprK2tsWPHDgGjow/99ddfMDY2xo4dO2BgYICvv/5a2teyZUssWrRIwOjoY7yGlMdkuQqIjo4u8MJfV1e3wB2+VUXe5n4ft/Xt2xcZGRmYP3++Sm3kVpAZM2ZAT08P69evx1dffaU2tSx1dHRQrVo15OTkCB2KoA4cOIDRo0fn29e8eXMsX75c5ZPlVatWlW6opa6sra2xadMmODo6QlNTU9qem5uLjRs3omHDhgJGJ5zGjRujcePGQoehFMbGxggNDZW5hTJPSEgIjI2NBYhKedLT03H8+HEcOHAAp0+fhomJCTp16oTx48fDxsZG6PCIikXd5/plWcWKFfP9fUylg0QiwYoVKxAcHIyXL1/mO0Zd7lAuCx49eiRdEPHxhoMGBgZ48+aNEGFRPi5duoSFCxfC2NhY7jrd1NS0wJ83EgavIeUxWa4CTE1NERERke8Gfg8ePECNGjUEiKp0qF+/vkrXZ/3Q48ePsWTJEpmd3NXFjz/+iKCgIDg6Oko3vlI3CQkJBdbhrVatGuLi4pQckfKNGzcOAQEBaNGihdquAho/fjyGDBmCb775Bi4uLqhcuTJev36No0eP4tWrV1i7dq3QISpVamoq4uLi8l0ppqqJ019++QXTpk3Ds2fP4OrqKt2g5+jRo7h8+XK+d5+oivHjx+P48ePQ1dWFm5sb1q1bhxYtWggdFtEX41y/bElMTMTatWuldXr9/PykdwA0adIETZs2FTpE+n9BQUEICgrCzz//jMWLF2PEiBHQ1NRESEgIsrKy8MsvvwgdIn3A0NBQWtboY1FRUTA1NVVyRFQQTU3NfO92B4BXr16hQoUKSo6ICsNrSHlMlquALl26YNmyZTA3N5cmSkUiER4+fIg1a9agX79+AkcoDLFYjO3bt6NKlSpCh6IU9erVw7t374QOQxCxsbGIjIxEu3bt0KpVK1SuXFlutcGUKVMEik45jI2N8ejRI9jZ2cn1PXr0CIaGhgJEpVy7d+9GXFwcOnToAGtra7m7TkQikcqXoGjZsiW2bt2KVatW4cCBA0hOToahoSGaN2+OX375RWUTxB+Lj4/H5MmTce7cObk+iUSi0pu9fv/99zA1NcWqVaswf/58ZGdnQ0tLCw0bNsSKFSvQoUMHoUNUmJCQEFSsWBE2NjaIjY3FmjVrCryzTB1+H5Dq4Fy/7Lhz5w4GDRoEfX19tGzZEpcuXZLuIxQfH4+goCC1WchTFuzcuROjR4/GTz/9hMWLF8PV1RU2NjYYOXIkRowYgWfPngkdIn3A1dUVy5YtQ5MmTVC3bl0A738Xvnz5EoGBgXBzcxM4QsrTsmVLrFu3Dk5OTtI7f0UiESQSCbZv357vh78kHF5DymOyXAV4eXnh0aNHGDx4sHQ15dChQ5GYmIh27drlu8mXKvnuu+/k2rKyshAfH4/09HTMnTtXgKiUb9KkSfj777/VcmfpEydOSDdzvHXrlly/SCRS+WR53uTx43ITN2/exPLly9GpUycBo1OOd+/eoU6dOjJfq6Ovv/5a7Tcw9Pb2RlRUFKZMmYJ69eqpTVmqPO3bt0f79u2Rm5uLxMREGBsbq0WJopYtWwJ4X4qFSJWo+1y/LJkzZw6aNm2KFStWQCQSYe/evdK+Jk2a4ODBgwJGRx+LiYmBtbU1NDU1oaWlheTkZACAhoYGfvzxR/zxxx/47bffBI6S8owfPx63bt1C165dYWlpCQCYPHkyoqOjYWZmBi8vL4EjpDwTJkxAv3790LlzZ3To0AEikQibN2/Go0eP8PTpU9aXL4V4DSmLyXIVoKOjg5UrV+LChQs4d+4c3rx5A0NDQ7Rp0wZt2rQROjyFs7GxkVtFnFfH+ttvv1XpxPHHHxS8fPkS3333HapUqZLvqtp9+/YpMzylOX78uNAhCG7s2LG4du0afvjhB1hYWKBKlSpISEjAkydPYG1tjXHjxgkdosJt3LhR6BColLhx4wbmz58PV1dXoUMRlEgkQk5ODnJzc9UiWc7fAaSq1H2uX5bcunULy5Ytg7a2tlydXmNjY7x+/VqgyCg/RkZGSEtLAwDUqFEDd+/ela54ffPmDT98LWX09fWxbds27Nu3D+fOnYORkREMDQ3x008/oVu3btLFUyQ8CwsL7Nq1C35+fjhw4AA0NTVx8uRJ2NvbY8GCBTILnIhKIybLVUjr1q3RunVrocNQOl9fX6FDEEx+HxSQetLX10dwcDD27NmDCxcu4O3bt7C0tISHhwcnj2okNzcXO3bswOHDh/Ot1S0SiXD06FGBolOeunXrIjs7W+gwBHP69GksW7YMd+/elb4nbGxsMHXqVLRs2RJdu3YVOkQiKgZ1neuXJbq6ukhNTc2378WLF2q7p0pp1axZM9y6dQvOzs7o0qUL/Pz88OrVK2hpabFURCmlra2NXr16oVevXkKHQp9Qu3ZttbnLv6zjNaQ8JsvLqLdv337WeHWYmEkkEkRGRiIpKQmGhoYwMzNT+USyOn9QkJ+nT58iKioq3838vv32WwEiUo6MjAz8+uuv8PT0xPfff4/vv/9e6JAE8+jRI6xYsUK6qVZwcDBsbGywePFiNGvWDM7OzkKHqFDz58/HunXr0LJlS9jZ2ald+ZE83t7e8PX1hZWVFczMzIQOR6kOHDiAiRMnolOnTujTpw+mTp0q7atduzb+/fdflU2WJyYmIiEhAQ0aNJBpv3//PlasWIEnT56gcuXK8PDwUOna7aQaONcvmxwdHbFy5UrY29vDwMAAwPskQ3p6OjZs2KDy85CyxsvLC/Hx8QDeb5CdnJyMAwcOICMjA23atJH5G0pEpKp4DSlPJCloi1oq1Ro0aPBZiWBV3cgsz+bNm7FixQokJiZKN28zMTHByJEj8eOPPwodnlJMmjQJI0eORO3ateX6YmJi4Ofnhzlz5ggQmeKlpqZi1KhRuHTpEgBId97+8GdE1X8GmjdvjuXLl6v1irOzZ89i+PDhsLGxQZs2bbBy5Urs2rULNjY2WLZsGe7cuYNVq1YJHaZCOTo6ol+/fhg1apTQoQhu7ty5WL9+vdqVpXJ3d4eTkxN8fHyQk5MDGxsb6c/BiRMnMGXKFJw9e1boMBViypQpuHPnDnbv3i1ti4mJQdeuXZGeng4rKyvExcXh7du3WL9+vbTGOVFpxLl+2RQfH49+/fohNTUVdnZ2OHr0KNq2bYvHjx8DAHbs2AETExOBoyQqO/i7sOwYOHDgZ43fsGGDgiKhz8VrSHlcWV5GzZ49W+VXTRdVcHAwZs2ahc6dO8Pd3R2VK1fGq1evEBoailmzZkFbWxt9+vQROkyF2717N/r165dvsvzNmzfYs2ePyibL58+fj1evXmHz5s348ccf4efnB0NDQ+zbtw8XLlzAwoULhQ5R4RwcHHD27Fm1TpYvXLgQ7u7umDdvHrKzs7Fy5Uppn7W1tVpsJJOZmYlmzZoJHYbg8lZH2NjYoF69empVhig6OrrAlYu6urpISUlRckTKc+3aNfTu3VumLSgoCGlpaQgICICjoyPS09MxePBgBAQEMFlOpRrn+mVT1apVsWfPHgQFBeHcuXOoU6cO3r59i++++05mg1YqfWJjYxEbG4sGDRqgQoUKQodD/8/Hx0f6uzAnJwfr16+HtrY2XF1dYWJiglevXuHo0aPIzs7GoEGDhA1Wzenp6cn83bp16xZevXqFBg0awMTEBK9fv8b9+/dhamqKRo0aCRgpfYzXkPKYLC+jevbsKXQIpUZQUBAGDBiAP/74Q6bdxcUFxsbGCAwMVItkeWGePn2q0pPz06dPY9y4cWjSpAkAoEqVKmjcuDFatmwJX19frFu3DosXLxY4SsXq1asXpk2bhnfv3sHZ2RkmJiZyF9k2NjYCRaccjx49wvjx4wFA7twNDAzw5s0bIcJSqu+++w7Hjx9X+xqb27dvx5gxYzBy5EihQ1E6U1NTRERE5PseePDgAWrUqCFAVMoRHx+P+vXry7SdOHEC1tbWcHR0BACUL18e/fv3x7x584QIkajIONcvuwwMDDBmzBiMGTNGpj0uLg779+/Hd999J1BklJ/g4GD4+fnh5cuXEIlE2LlzJ2xsbDBq1Ci0atUKHh4eQoeo1j5MgM+fPx/W1tZYsWKFzMbl3t7eGDlyJBISEgSIkPKsWLFC+u89e/YgMjISmzZtktnM8+nTpxgxYgRcXFyECJEKwGtIeUyWq5CkpCQ8evQIsbGxcHJygqGhITIyMqCtrS3zx0TVPH/+HO3bt8+3r127dti2bZuSI1KeLVu2YOvWrQDeJwcnTJiAcuXKyYzJzMxETEwM3NzchAhRKRITE1G9enVoampCV1dXps6ns7MzRo8eLVxwSjJ8+HAA798TW7ZskUkW55UmUvXbEg0NDQucJEdFRcHU1FTJESnHkSNHpP9u2rQpFi9ejNevX6NNmzbSeqkfUuX6/Xm0tbWlH56pmy5dumDZsmUwNzdHq1atALz/+/Dw4UOsWbMG/fr1EzhCxRGJRDK/+169eoXnz5/LJTqqVq2qFh+ekepR17m+qrhx4wZ+//13JstLkaCgICxYsACDBw+Gvb09hgwZIu1r1aoVDh06xGR5KbJ79274+vrK/b7T0NBAv3794OPjA29vb4Giow+tWLEC48ePl0mUA0DdunUxevRoLFq0CD169BAoOgJ4DfkpTJargNzcXCxZsgQbN26EWCyWfiJuaGgILy8vNGnSBF5eXkKHqTCmpqYIDw9HmzZt5PquX7+usgky4P0K6q+//hrA+1W1ZmZmMDY2lhmjra0Nc3NzuVvTVUm1atWkiY969erh+PHjcHJyAgCEh4fLfYCgiljzDXB1dcWyZcvQpEkT1K1bF8D75NnLly8RGBiosh8YfbxyDQBevHiB0NBQuXZ1+NAEAPr06YN9+/bBwcFB6FCUzsvLC48ePZK53X/o0KFITExEu3btMGzYMGEDVCAzMzOcO3dOuor8xIkTEIlEcu+Dly9fyv2tJCrN1H2uT6QomzZtwsiRIzFy5Ejk5OTI9JmZmSEyMlKgyCg/6enpiImJybcvJiYGGRkZSo6IChIXF1dgKTGRSCTdWJeEw2vIwjFZrgL++ecfbNq0Cd7e3rC3t5dJCHXo0AE7duxQ6Ql07969sWLFCmRmZqJjx44wMTFBYmIiDh48iMDAQJXepMDV1RWurq7Sr4cPHy79FNDIyEhtVhk5ODjg3Llz+Oabb+Dh4QEfHx/cvHkT2trauHnzJgYPHix0iAqXt4JUnY0fPx63bt1C165dYWlpCQCYPHkyoqOjYWZmprK/B48dOyZ0CKWOnp4eLl26hL59+8Le3l5udYRIJFLZupY6OjpYuXIlLly4gHPnzuHNmzcwNDREmzZt8v1QWZUMGDAA3t7eSE5ORuXKlbF161bUqVNH7rzPnDkj/R1BVBao+1yfSFHi4+Nha2ubb5+2tjbS0tKUHBEVxtXVFQsWLED58uXh6uoKfX19pKSk4L///sOiRYtkrotJWI0bN8aSJUtgbW0ts6dadHQ0/vnnH7W9A7Q04TVk4ZgsVwG7d+/Gb7/9hr59+8p9Il6nTh1ER0cLFJlyjBgxAsnJyQgMDIS/v7+0XVNTEwMGDMCIESMEjE45Tp48idjYWHTv3l36iXq5cuXQrFkzeHh4FLjZm6qYMGECxGIxAKB79+6oWLEiDh06hIyMDEydOhV9+/YVOEJSBn19fWzbtg379u3DuXPnYGRkBENDQ/z000/o1q2bym7yWLNmTaFDKHXyNvWNjY3F9evX5fpVOVmep3Xr1mq34W/Xrl0RHx+PTZs2ITk5GTY2Npg+fTq0tP433X39+jVOnDihFuW5SHWo+1yfSFFq1KiBW7du5Vun98aNG6hXr57yg6ICTZs2Denp6Zg8eTImT54MLS0tZGdnQyKR4JtvvsG0adOEDpH+38yZMzFkyBB07NgR9evXl27w+ejRI5iYmMDPz0/oENUeryELx2S5Cnj79i0sLCzy7cvJyUF2draSI1IukUgEHx8fDB8+HDdv3kRSUhIMDQ3RuHFjVKpUSejwFO6vv/7Cpk2bYGhoCCcnJ1SvXh3A+yTRxYsX8csvv6B///5yG6CqEl1dXejq6kq//uabb/DNN98IGJHyNWjQoMBb3fKow61T2tra6NWrF3r16iV0KII4f/48Xrx4ke/5//vvv6hRo4ZaJFDv378vdAgkkKFDh2Lo0KEF9puYmODcuXNKjIjoy6n7XJ9IUb7//nv4+fmhUqVK0nq82dnZOHnyJAIDAzF27FhhAyQZenp6WLp0KZ48eYJbt24hISEBVapUQaNGjQr8HUnCsLCwwH///Yddu3bh5s2bePnyJaytrfHDDz+gZ8+ealEmtSzhNaQ8JstVQL169XD27Nl8PxG/dOkS6tevL0BUylepUiWVX0H9sb1792Lz5s0YNWoUPD09UaFCBZl+sViMwMBArFixAo0bN1b5DYXyJk5xcXHo1asXTE1N8fTpU5iYmEBPT0/o8BTKx8dHLlmenJyMs2fPIiEhAQMHDhQoMmGIxeJ86xbm1XBWVUuWLClwd/nExERs375dZTc9DggIQPfu3WX2qbh27Rqsra1lPkyLjo6Gv78/Zs2aJUSYCmFtbf1Z49XhgzMiVcK5fulma2v7yQULAOTuCiDheXp6IjY2FtOmTcP06dMBQLoR9o8//oiffvpJyPCoABYWFkyOlwE6Ojro16+fSm8uryrU+RqyIEyWq4BBgwZh6tSp0NLSQseOHQG831Dh+vXr2LhxI+bMmSNwhCXv8uXLnzW+ZcuWCopEWFu3bkWfPn0KvJ1cV1cXXl5eSEhIwObNm1U2WS4WizFlyhQcPHgQIpEIubm5aNu2LUxNTbFw4ULUqlULv//+u9BhKlRBJSVGjx6N33//HUlJScoNSACpqamYN28eDh8+jOTk5HzHqHqS8NGjR/j111/z7bOxscGqVauUHJHyLFq0CHZ2dtJkeU5ODn766Sfs3LkTNjY20nGJiYnYuXOnSiXLJRIJKlasCFdXVzRs2FDocIiohKnjXL8sGTJkSJGS5VQ6TZkyBR4eHjL7fNjb27MESylUlByAql73EymSOl9DFoTJchXQs2dPJCUlYdmyZVi9ejUAYNSoUdDV1cXYsWPh7u4ucIQlb8CAAdJJqUQiKXSsKu/c++DBgyLVXXVzc8OBAweUEJEw5s6diwsXLsDf3x8tWrRA06ZNpX3Ozs4ICgpS+WR5Ybp27Yrff/+9wD+AqmLSpEm4cOECevfuDTMzM2hrawsdktKJRCKkpKTk25eUlKTSq9ry+1vwqb8PquLPP/9ESEgI9u/fj5s3b6Jz58747rvvULduXaFDI6ISoI5z/bKEeyCUfbVr18YPP/wg03blyhWsWLECa9euFSgq+lheDuDD+d3HH1Sp6nV/WcMSoWWLOl9DFoTJchUxePBgfP/99wgPD5d+Im5rawt9fX2hQ1MYXV1dfPPNN3B3d0fVqlWFDkcQH08W1NXhw4fx+++/w9HRUe4Xec2aNRETEyNQZKVDZGQkcnNzhQ5D4c6dO4fp06eja9euQocimCZNmmDz5s349ttvZSaoEokEW7Zs4c7zKur777/H999/j5cvXyIkJAQhISFYvnw5GjZsiO+++w6dOnVS27+TRKpCHef6REJ6/fo1zp8/L3QY9IE9e/bItSUlJeHMmTM4cuQIZs6cqfygKF8sEVq28BpSHpPlKqRixYpwdHQUOgylOHz4MA4cOICQkBAcOHAAzZs3x3fffQc3NzcYGBgIHZ7SWFpa4siRI5/8vh86dAhWVlZKikr50tLSZOoUf0gsFis5GmGsW7dOri0rKwtPnjzBoUOH0KVLFwGiUi5TU1O1TxqMHj0aAwcORNeuXdGjRw+YmpoiISEBe/bsQVRUFDZu3Ch0iKRApqamGDRoEAYNGoRnz54hJCQEO3fuxPz58+Hh4aHWd9gQqQJ1musTEX2sQYMG+bbb2dmhfPnyCA4OVrtNCEsrlggtW3gNKY/J8jIqMTERCQkJcn8w7t+/jxUrVuDJkyeoXLkyPDw80KFDB4GiVJy6deti1KhRGDVqFO7evYuQkBCsWLECf/75JxwdHdGlSxe4uLigfPnyQoeqUD/++CO8vb1RtWpVDBkyRGYTOwBIT0/H2rVrsWvXLsybN0+gKBXPysqqwA8NTp48ia+//lqAqJRr7ty5cm06OjqoVq0aBg4ciJEjRwoQlXKNHj0aq1evRvPmzdXqQ7MP2draIigoCPPnz8eCBQuQm5sLDQ0NNG3aFEFBQTIlitSFutaRNTU1Ra1atVCzZk1ERETg9evXQodERJ9B3ef6RESfo1mzZggMDBQ6DCoCdSkRWpbwGlKeSMIaDmXSlClTcOfOHezevVvaFhMTg65duyI9PR1WVlaIi4vD27dvsX79erXZ6OLq1avYvXs3du/eDRcXFyxdulTokBRu1qxZ2Lx5MwwNDWFnZ4caNWoAAF68eIFLly4hKSkJP/30E6ZMmSJwpIpz8uRJjBw5Ep07d0bHjh3h5eWFadOm4dmzZ9i4cSMCAgJgb28vdJikBIsWLcKmTZtgbW0tt8pcJBJh5cqVAkWmfOnp6UhKSoKBgYHcB2mqqEGDBtDV1ZVJjqelpcm1SSQSpKenq2SdxMzMTISFheHAgQM4efIk9PT00LFjR3Tu3Bm2trZCh0dEn4FzfSJhHT58GGPHjlXJ+YIqmjVrFk6cOIHjx48LHQp9wsaNG7F8+XJcuHBB6FAoH+p2DVkQriwvo65du4bevXvLtAUFBSEtLQ0BAQFwdHREeno6Bg8ejICAALWYQF+4cAEhISH477//UL58eTRq1EjokJRi6tSpaNOmDdavX4+TJ08iMzMTwPtVxba2tmqx4qhdu3ZYtGgR5s2bh/379wMAZs6ciWrVqmHBggVMlKuJoKAg+Pv7o3LlysjJycG7d++EDklQ5cuXR/ny5ZGYmAgtLS2V3/DUy8tL6BAEc+bMGYSEhODo0aMQiURwdXXFihUr0Lp1a2hoaAgdHhEVA+f6RIpx5MiRIo27fv26YgOhz/bLL7/ItWVlZSEyMhKxsbGYOHGiAFFRflgitOxSt2vIgnBleRnVvHlzLFmyBG3btpW2ubq6wsDAAP/++6+0LSQkBPPmzcOpU6eECFPhbty4gQMHDuDgwYNISUmBs7MzunTpgnbt2kFHR0fo8JQuJycHb968AQBUqlQJmpqaAkekfJGRkdKNrywsLIQOR6ni4+MRFBSEa9eu4e3btzAyMkLz5s3h4eGhFpv7tWnTBp06dcIff/yhVgnCmzdv4tatW/jpp59k2nfu3IkFCxYgKSkJOjo6+PHHH/H777+rbVkSVdagQQNUrFgRLi4ucHJy+uTfv2+//VZJkRFRcXGuT6QYBdW9zo9IJOLK8lJkwIABcm3lypVDtWrV4ObmJvP7koSV389ZXolQNzc3jBw5Uq1XLZcGvIYsHFeWl1EikUjmzfrq1Ss8f/4cHh4eMuOqVq0qTZ6qkkWLFiE0NBRxcXFo06YNJkyYAFdXV+jp6QkdmqA0NTVRuXJlocMQlJmZGczMzIQOQ+kePnyI/v37IysrCw4ODmjQoAFev36Nbdu2YdeuXdi0aRPq168vdJgKlZWVBVdXV7VKlAPAmjVrkJ6eLjPRuXLlCqZOnYpq1aqhR48eiIyMRFBQECwtLdGjRw8BoyVFeffuHfbt24f9+/ejsHUQvPAnKhvUfa5fluS32rUg6lYSrjQ6duyY0CFQManjJoNl1f3794UOgT6B15CFY7K8jDIzM8O5c+ekGxqeOHECIpEIDg4OMuNevnwJY2NjIUJUKH9/f1SsWBFubm6oVKkSbt++jdu3bxc4XpXrdaurp0+f4smTJ3IlZk6fPo3FixcjIiIClStXxqBBg9C/f3+BolSeuXPnonbt2li7di0MDQ2l7UlJSRgyZAjmzp2LNWvWCBih4rm7u+PUqVNqV3bn9u3bchfq27Ztg5aWFjZt2oSaNWsCAHx8fLBt2za1m+ioA174E6kedZ/rlyXqXvatrMmbF1HZM2nSJIwcORK1a9eW64uJiYGfnx/mzJkjQGT0sT179sDZ2RmVKlWS63v79i1OnjyJ7t27Kz8wkuI1ZOGYLC+jBgwYAG9vbyQnJ6Ny5crYunUr6tSpgzZt2siMO3PmDCwtLQWKUnHyNrEMDw//5FiRSMRkuQry8/PDixcvZJLlDx48wMiRI6GjowMnJydERUXh77//RrVq1eDq6ipgtIp37do1zJ8/XyZRDgCGhoYYMWKEWtTwa9asGf755x+8fPkS9vb2MDAwkBujiuUnXr9+jbp168q0nT59Gi1atJC5IOzYsSMmTZqk7PBICXjhT6R61H2uX5ZwtSuRcuzevRv9+vXLN1n+5s0b7Nmzh8nyUmLSpEkIDg7ON1n+/PlzTJo0iclygfEasnBMlpdRXbt2RXx8PDZt2oTk5GTY2Nhg+vTp0NL637f09evXOHHiBEaPHi1gpIrBXa7pxo0bGDhwoEzbpk2bkJubi82bN6NBgwaQSCQYMWIE1q9fr/LJck1NTenmrh/LzMxUi/r13t7eAIAXL14gJCRErl9Vy0/o6+sjNTVV+nVERASSkpLQvHlzmXF6enpIT09XdnhERFQM6j7XJyL6HE+fPoWRkZHQYdD/K6wkYHJyMipWrKjEaCg/vIYsHJPlZdjQoUMxdOjQAvtNTExw7tw5JUZEpDwvX76U28Dz5MmTaNy4sXRDEZFIhN69e2PGjBkCRKhcbdq0wZIlS2BtbS1Tsz0qKgr//POP3Eo0VaSupSisra2xa9cuuLi4AAD2798PkUgEZ2dnmXFRUVEwNTUVIkQiIioGzvXLptzcXFy4cAGRkZH5LmQYPHiwAFERlU1btmzB1q1bAby/tpswYQLKlSsnMyYzMxMxMTFwc3MTIkT6f6dOncLp06elX69du1ZuP7WMjAxcuHAB1tbWyg6PPsJryMIxWU5EZVK5cuVkLkBiYmLw8uVLuVpaRkZGSElJUXZ4Sufj44P+/fujc+fOqF+/PipXrozXr1/j4cOHqF69ulrcOqWupShGjRqF/v37w83NDSYmJrh27RocHBzQqFEjmXFHjhxBkyZNBIqSiIhI9b18+RIDBgxAVFQURCKRdHXlh5u1MllOVHRVqlTB119/DQB49OgRzMzM5PZp0NbWhrm5OXr37i1EiPT/oqKipBUARCIRrly5Ah0dHZkx2traqF+/Pn777TchQqQP8BqycEyWE1GZVL9+fRw+fFj6yed///0HkUiEtm3byox78eKF3CfaqqhGjRrYv38/du3ahatXryI5ORn16tVDr1690LNnT7W61S0sLAy3bt1CXFwcRowYgRo1auDy5cuoU6cOqlatKnR4Ja5p06ZYv349tm3bhuTkZIwcORKenp4yY16/fg1NTU3WBiQiIlIgX19fGBkZ4dSpU3B2dsb27dtRuXJl7Nu3D3v27IG/v7/QIdL/y8jIwJYtW+Dg4MC6/6WYq6urTDnNgjb4JOF5eHjAw8MDANChQwesWLFCesc3lT68hiycSFJYMSEiolLq1KlTGD58OFq3bg1TU1McPnwYlpaW2Llzp8y4cePGIScnB0uXLhUoUlKWxMREjBw5Ejdu3ED16tURGxuLnTt3wsbGBj4+PtDV1cX06dOFDpOIiIhUlJOTE6ZMmQJXV1c0bNgQ27dvR+PGjQEAK1euxNWrV7FmzRqBo6Q8TZo0QUBAAFq1aiV0KFRMiYmJ0NfXh7a2ttChEJEK0RA6AKLiSE1NLXTTCFJ9zs7OWLRoETIzM3Hv3j106tQJy5cvlxnz+vVrREVFoWPHjgJFKZwTJ05gzZo12Lt3L969eyd0OErx999/482bNzhw4ACOHDki8zvC3t4e58+fFzA65UpKSsKVK1ewf/9+JCUlAXi/gio3N1fgyEgR3r59+1n/ERGRYqSkpMDY2BgaGhrQ09PD69evpX1NmzbF1atXBYyOPmZtbY3Hjx8LHQYV4ubNm9i8ebNc+86dO9G6dWs4ODigRYsWmDt3LvMDAktMTMT9+/fl2u/fv48xY8agc+fO8PDwkJZqodKH15D/wzIsVCa1bNkSwcHBaNy4MQYOHIjp06fLbfZIqs/d3R3u7u4F9puYmGD37t1KjEi51q9fj5MnT2LdunXStpycHAwePBiXL1+WThhr1qyJ4OBglS9Hc+rUKcyaNQsWFhbIycmR6atevTri4+MFikx5cnNzsWTJEmzcuBFisRgikQg7d+6EoaEhvLy80KRJE3h5eQkdJpWw1q1by9TD/ZR79+4pMBoiIvVVq1YtJCQkAAC++uor7N27F+3btwcAHD16FEZGRgJGRx+bPHkyJk6cCGNjYzg7O0NXV1fokOgja9asQXp6On766Sdp25UrVzB16lRUq1YNPXr0QGRkJIKCgmBpaSm3fxUpz6JFi3Dnzh2Z6++YmBj89NNPSE9Ph5WVFR49egQvLy+sX78eLVu2FDBa+hCvIeUxWU5lUrly5ZCRkQEAuHTpktqsnCX60OHDh9GwYUOZtq1bt+LSpUvo2bMnBg0ahMjISEyfPh0BAQEqv8lnTk4OKlSokG9fcnKyWtye+c8//2DTpk3w9vaGvb093NzcpH0dOnTAjh071G6iow5mz579WclyIiJSjHbt2uHs2bNwd3fHiBEjMGrUKNjb20NLSwuvXr3ChAkThA6RPuDh4YGsrCyMGzcOAFC+fHmZv6cikYh3Awjs9u3b+OWXX2Tatm3bBi0tLWzatAk1a9YEAPj4+GDbtm1Mlgvo2rVrcpusBgUFIS0tDQEBAXB0dER6ejoGDx6MgIAAJstLEV5DymOynMokKysrzJs3D05OTgCAHTt2ICwsLN+xIpEIo0aNUmZ4REoRFRWF/v37y7QdPHgQlStXxqxZs6CpqQlLS0vExMRgx44dKp8sb9y4MXbt2iXd9PVDISEhaNasmQBRKdfu3bvx22+/oW/fvnKr6+vUqYPo6GiBIiNF6tmzp9AhEBERgPHjx0v/7ezsjK1bt+Lo0aNIT09HmzZt8p2jkHCGDBnCD5tLudevX6Nu3boybadPn0aLFi2kiXIA6Nixo8pf65R28fHxqF+/vkzbiRP/x96dx8W8/X8Af00b0aYNIRIqkYokIaor+861Zb/IdrkXlYtrX671WrIv2fftki0VsrXIvishIbRIm2p+f/g1X2OmZKlPNa/n43Eftz7nzGdeM02Z857zOScQFhYWaNKkCYBPH0j17dsX//zzjxARKRccQ8pisZyKpb///huzZs3C9u3bIRKJcOzYMSgrK8vty2I5lVTJyckwMDCQfJ+RkYHr16+jdevWUr8PtWvXxsuXL4WIWKjGjh2Lfv36oU+fPnBzc4NIJIK/vz/WrFmDs2fPYseOHUJHLHAJCQm5LkmVlZWFzMzMQk5ERESkuOrWrYu6desKHYNyMXr0aKEj0FdoamoiOTlZ8n1kZCQSExNRv359qX4aGhpIS0sr7Hj0GZFIJPXh05s3b/D8+XP0799fql/58uURHx9f2PEoDxxDymKxnIql2rVrSwpf5ubm2Lx5s2SneSJFUbFiRURFRUkuYbt69SoyMzPRsGFDqX6ZmZlQU1MTImKhsrGxwZYtW7Bo0SLJJj+rV6+GtbU1Nm/eDEtLS6EjFrhq1arhwoULcHBwkGkLCQmRme1BJVNoaCh2796NJ0+eSJYs+9x///0nQCoiopIpISEBWlpaUFJSytcmyly3vGiKjY1FbGwszM3Nc13WjwqfhYUF9u/fDxcXFwCf3sOIRCKZqzSePHkiNYmICp+JiQkuXrwomUUeGBgIkUgER0dHqX5xcXHQ1dUVIiLlgmNIWSyWU7G3ZcsWbu5JCsnJyQmrV6+GqakpDAwMsHLlSqipqcHZ2Vmq340bN1C5cmWBUhYuGxsbbNu2DWlpaUhMTISWlpZCbdY0YMAATJkyBSoqKmjVqhUA4OXLl7h27Rq2bt2KuXPnCpyQCtr58+cxbNgwODg44NatW2jWrBnS0tJw9epVVKhQgetDEhH9ZA4ODti9ezesrKzyteEyN1kuWnbv3o0VK1YgLi5OsqmdpaUlRo4ciYYNG8rMiqXCNXLkSPTt2xdubm7Q09PD1atX4ejoKHPFxqlTp1CvXj2BUhIAuLu7w9PTE0lJSdDX18fOnTthbGyMxo0bS/ULDg5GrVq1BEpJ8nAMKYvFcir2qlSpgsDAQMkyExUqVECDBg1QoUIFgZNRYUtMTMTDhw8RGxuLZs2aQVtbG+np6VBVVYWSkpLQ8X66ESNG4PLly5J1y0UiEby9vaGnpyfpk5WVhYMHD0r+0VMUpUuXRunSpZGamoro6GgYGxsrxJqUXbp0QWJiIpYvX441a9YA+DTIUFdXx9ixY9GmTRuBE1JBW758Ofr374/x48fD0tISv//+OywtLRETE4PBgwejUaNGQkckIipR5syZgypVqki+VoT3GyXF5s2bsXDhQgwcOBAODg4YNGiQpK1hw4Y4ceIEi+UCs7a2hq+vL3bt2oWkpCSMGDECgwcPlurz9u1bKCsro1OnTsKEJABAhw4d8OrVK2zbtg1JSUmwtLTE33//DRWV/5Ud3759i8DAQC6BVMRwDClLJBaLxUKHIPoeb9++xfTp0+Hv7w+xWIzPX8pKSkpo2bIlpkyZIlU4pJJJLBZjyZIl2Lp1K1JTU6Vmhfz222+oV69eid29OSsrCyEhIUhMTISFhYXMBjiJiYm4fPky6tWrV+I/QNqwYQNSU1MlP+uwsDB4eHggOTkZlStXxoYNG2BsbCxwysLx4cMHXL16FQkJCdDW1oaNjQ00NTWFjkWFoH79+lixYgUaNWqE2rVrY+vWrWjQoAGATxvdLl++HCdOnBA4JRERkfBcXV3RpUsXjBgxAllZWbC0tMT+/fthaWmJc+fOYeLEibh8+bLQMYmICgXHkP9T8qZakkJITExE7969ERQUhK5du8LHxweHDh3CoUOHsGrVKnTr1g0BAQHo06cPkpKShI5LBWzp0qXYtm0bPD09cfLkSakPTpydnREQECBguoKlrKwMBwcHtGrVSqZQDgDa2tpwc3Mr8YVyANi7dy/Kly8v+X7u3LmoUaMGfHx8UK5cOSxevFjAdIWrbNmyaNq0Kdq3b49mzZop7JscRVSqVClkZ2dDJBLBwMAAT58+lbSVLVtWITb7JSISiouLC+7duye37cGDB5J1l6loePXqFWxsbOS2qaqqIiUlpZATEREJh2PI/+EyLFQsrV69Gu/fv8ehQ4dQvXp1qTZzc3O0aNECAwcOhLu7O1avXo2JEycKlJQKw8GDB/HHH3+gZ8+eyMrKkmozNjbGs2fPBEpGhenly5eSDwxevXqF27dvY9u2bWjQoAGysrIwbdo0YQMWktTUVFy6dAmxsbHIyMiQahOJRBgwYIAwwahQmJubIyoqCo6OjnBwcMDq1atRrlw5qKioYOnSpVwjkoioAMXExMj825sjLS2NH1gWMUZGRrh586bcTe2uX7+OatWqFX4oIiIBcAwpjcVyKpZOnz6NESNGyBTKP2diYoJhw4bB19eXxfISLiEhIddNXrOyspCZmVnIiUgIpUqVQnJyMgDg0qVLKFOmjGS2kKamJt6/fy9kvEIREhKC0aNHIzExUW67Ir7RUTT9+/fH8+fPAQB//PEHhg8fDg8PDwCf9vRYsWKFkPGIiEqc9PR0pKamSq5sTE5ORkJCgkwff39/GBoaCpCQctOjRw+sWLEC5cqVQ8uWLQEAmZmZCAoKwoYNGzB27FhhAxIRFQKOIWWxWE7F0qtXr2Bubv7VfhYWFnj9+nUhJCIhVatWDRcuXJA7KyQkJAQ1a9YUIBUVNisrK6xduxZKSkrYsGEDmjVrBmVlZQDA06dPpZZoKalmzJgBMzMzTJkyBdWqVYOqqqrQkaiQOTk5Sb4uX748Dhw4gOjoaKSlpaF69epQU1MTMB0RUcmzbt06rFy5EsCngsKXmw9+rqTuoVNcDR48GLGxsZg6dSr+/vtvAECvXr0AAL1790afPn2EjEdEVCg4hpTFYjkVS9ra2vm6jDE2NhZaWlqFkIiENGDAAEyZMgUqKipo1aoVgE9Lcly7dg1bt27F3LlzBU5IhcHT0xPDhg3D8OHDYWRkhHHjxknajh8/nuualCVJTEwMJk2axA+ISEIkEvEyciKiAuTq6opKlSpBLBZj0qRJ8PDwkNlQXFVVFaamprCwsBAoJeVm8uTJ6N+/Py5cuCDZ1M7BwYH/dhKRwuAYUpZI/PlOeETFxJ9//onIyEjs2rULpUqVktsnLS0NvXv3RvXq1bFw4cJCTkiFbdOmTVi+fLnUZbDq6uoYM2YMBg4cKHA6Kkzx8fEoV66c1LH79+/DwMAAurq6AqUqHIMHD4azszNnQimYTZs2oX379tDX18emTZvy7KuIl1ESERWWgwcPwsnJqcS/3yAiopKDY0hZLJZTsRQZGYmuXbuicuXK8PDwQPPmzVGmTBkAQEpKCoKCgrBq1SrExMRg//79MDExETgxFYYPHz7g6tWrklkhNjY2CrWD87t377Bx40bcvHkTL1++xIoVK1CzZk34+vqiXr16sLa2FjoiFbCYmBj8/vvv6NGjBxwcHOS+/nV0dAo/GBUoc3Nz7NmzB1ZWVl9dokwkEuHu3buFlIyIiKhoy8rKwvXr1/Hy5Uu5m7N26tSp8EORhI2NDUQiUb76ikQihIeHF3Aiyo/s7Gzs3bsXJ0+exMuXL5Geni7VLhKJ4O/vL1A6+hLHkLK4DAsVS9WrV8fatWvxxx9/4M8//wQAyXIrSUlJEIvFMDQ0xNq1a1koVyBly5ZF06ZNhY4hiNu3b2PAgAHQ1NSEnZ0dQkJCJG/4X716hc2bN2Pp0qXChiwAs2bNwqBBg2BkZIRZs2Z9tf/kyZMLIZVwtLS0YGRkhKlTp+Y6sGChtOS5d++e3K+JiKhwpaWlwcfHR1Igkld85b/DRcft27cxevRoxMbGQt4cQpFIxGK5wAYNGpTvYjkVHQsWLMCmTZtgZ2cHe3t7roFdxHEMKYvFciq27Ozs4O/vj+PHjyM0NBSvXr0C8GlDMzs7O7Ru3TrXJVqo5ElMTMS5c+dy/eR65MiRAiUrHHPnzoW1tTV8fHwgEolw+PBhSVu9evVw/PhxAdMVnICAAHTr1g1GRkYICAjIs69IJCrxxfIJEybg6tWrGDhwIExMTPjGlIiIqBBNnz4dR48eRbt27WBqasp/h4u4adOmQUNDA76+vqhRowZ/XkXQ6NGjhY5A3+G///7D6NGjS/wYvKTgGFIWi+VUrJUqVQqdOnXiJ/4KLjg4GGPGjEFKSgpKly4t88ddEYrlN2/exPLly6GqqoqsrCypNl1dXbx9+1agZAXr8wL514rliuDy5cuYPn06OnbsKHQUEoifnx9evHiBIUOGyLStX78elSpVQuvWrQVIRkRU8gUGBsLT0xN9+/YVOgrlw6NHj7B06VI0bNhQ6ChEJUpGRgZsbW2FjkH5xDGkLBbLiajYmz9/PurWrYs5c+agUqVKQscRhLq6OpKTk+W2vXjxQiHWGDt06BCcnJxkNvcEgISEBAQFBZX4D9bKly+vUOv0k6y1a9eiS5cuctvU1dWxbt06FsuJiAqIsrIyqlWrJnQMyqdq1arhw4cPQsegbxAdHY0DBw7gyZMnMlcTA8Dq1asFSEVfat++PQICAuDg4CB0FMoHjiFlsVhORMXes2fP4OXlpbCFcgBo0qQJVq1aBQcHB8n6/SKRCGlpadiyZQucnJwETljwvL29sXv3brnF8ufPn8Pb27vEF8vHjBmDtWvXon79+tDW1hY6DgngyZMnqFmzptw2U1NTREVFFXIiIiLF0atXLxw+fBhNmjQROgrlg7e3N2bPng0zMzOYmpoKHYe+4saNG3B3d4eRkRGePHkCMzMzvH//HjExMahQoQKMjY2Fjkj/r169eli6dCnevn2Lxo0bS8ann2vZsqUAyUgejiFlsVhORMVe7dq1ERsbK3QMQU2YMAG9evWCm5sb7O3tIRKJsHTpUjx69AgikQhjx44VOmKBk7cxU46kpCSULVu2ENMI47///sOLFy/QokULWFhYyMwQEIlEWLVqlUDpqDCUKlUq12WX4uLioKLCt35ERAWldOnSCA8PR8+ePaUmMOQQiUQYMGCAMOEIwKcZr5+Li4tD+/btYWhoKPd905EjRwozHuVhwYIFaN26NWbPng1LS0vJ/69evYo///wTv/32m9AR6f9NnDgRwKcrnP38/GTaRSKRwm0YWZRxDCmLIyYiKvamTZuGCRMmoHz58nBwcFDIYlD58uVx6NAhbN68GRcvXoSxsTESEhLQvn17DBw4sMQuw3L27FmcP39e8v3GjRuhr68v1Sc9PR2XL1+GhYVFYccrdB8+fEDVqlWlvifFYmdnh7Vr18LZ2RllypSRHE9JScH69eu5LisRUQFauHAhgE8FomvXrsm0s1guPEtLS4hEIqFj0He4f/8+hg4dCiUlJQCQLMNia2uLUaNGYdGiRWjatKmQEen/nTlzRugI9A04hpQlEuc1FY+IqBiwsbFBZmYmMjMzoaSkhFKlSkm1i0QihIeHC5SOCpKvry98fX0BfBqY6uvrQ01NTaqPqqoqTE1N8ccff6BGjRpCxCQqNI8fP0bPnj2hpqYGNzc3GBoa4vXr1zh58iQ+fvyInTt38lJzIiIiKnbs7e3x77//olGjRnB0dIS3tzfatWsHALhw4QJGjhwp90MqIqJvpXjTL6lEePHixTf1NzIyKqAkVBQMGjSIM0QUVP/+/dG/f38AgLOzM3x8fGBubi5wKiLhmJqaYt++fVi2bBlOnTqFhIQE6OjooHHjxhg1apTUrBEiIiJF5u3tjREjRqBKlSoybTExMVixYgXmzp0rQDKSx9TUFM+ePUOjRo1gbW2NjRs3olatWlBRUcHatWvl/hxJOGKxGGfPnkV4eDgSExOhra2NBg0aoFmzZhy7U5HHmeVULJmbm3/TH1iuh0Ul0ZdrLualpK+5mJ6ejt9//x2DBw+GnZ2d0HEEdefOHaxevRpXr16VFErr16+PYcOGoXbt2kLHIyIiKtE+fvyIffv24ebNm3j58iWmTp2KatWqwc/PjxtJFjHm5ubYs2cPrKysZNpu3bqF7t27cxxZhBw6dAgxMTEYOXIkHj9+jEGDBuH169cAAHV1dSxbtoyb6xYRiYmJGDp0KK5fvw4tLS3o6enh7du3SEpKgrW1NdauXSt3008SDseQ0jiznIqlFStWSL5OSUnBokWLYGxsjJYtW0JPTw9v3rzBqVOn8OzZM4wfP17ApEQFh2su/k+pUqUQGhqq8OuAhoWFYeDAgTAwMEDbtm0lb0xPnz6Nnj17YuPGjWjQoIHQMakQiMViREVFITExETo6OqhWrRr/XhARFbBnz55hwIABiI+PR+3atREeHi5Z+zU0NBTnz5/nTOViIjo6usTu+VNcderUSfK1qakp/Pz8cO3aNaSlpcHa2hp6enrChSMp8+fPx9OnT7FhwwY4OjpKjl+4cAETJkzA/PnzMXv2bAET0uc4hpTFmeVU7E2ePBlZWVly33h6e3sDAN+UlkDDhw+Hl5cXqlWrhuHDh+fZVxF3b1ZEY8aMQdWqVfHnn38KHUUwPXv2RNmyZbFmzRqpjW6zsrIwdOhQpKSkYOfOnQImpMKwfft2+Pj44N27dxCLxRCJRNDT08OIESPQu3dvoeMREZVYw4YNw7t377BmzRpoaWmhTp062L9/PywtLeHn54fFixfD399f6JgKbceOHZL3Qo8ePUKVKlVk9jvKyMhATEwM3NzcsGjRIiFi0hd4FWnx0qhRI0yYMAFdu3aVadu3bx8WLlyIy5cvC5CM5OEYUhZnllOxd+LECfz7779y29q2bYtx48axWF4CffjwAVlZWZKv6X/EYjHi4+NRrlw5hZpJ2rVrV0ydOhUfPnyAk5MT9PT0ZB6/paWlQOkKx927d7Fs2TKpNzkAoKysjH79+mHMmDECJaPCsnv3bsycORNt27ZFmzZtoK+vjzdv3sDPzw8zZ86EqqoqunfvLnRMIqISKSQkBIsWLYKurq7kfWoOAwMDxMXFCZSMchgaGqJOnToAgIcPH8LExAS6urpSfVRVVVG9enV069ZNiIgkB68iLV5SU1Ohr68vt83AwACpqamFnIjywjGkLBbLqdhTVlbGnTt3pC7vyXHnzh0oKSkJkIoK2tatW+V+rciCg4OxYsUK3L59G5mZmVBRUYGlpSVGjhyJpk2bCh2vwA0bNgzApxlDO3bskCqU58yuLenrTqqrq+Pt27dy2968eQN1dfVCTkSFbfPmzXB3d8dff/0lddzFxQW6urrYsGEDi+VERAVEWVkZuV24/ebNG5QpU6aQE9GXXF1d4erqKvk+tw0+qehxdHTEhQsX0KhRI6Gj0FdYWFhg27ZtaNKkCZSVlSXHs7OzsXXrVoVcA7so4xhSFovlVOx16NABy5YtQ3p6OlxdXaGrq4t3797h9OnTWLt2LXr27Cl0RKICt3//fkyePBkNGjTAxIkTJeuMnTx5EkOHDsXMmTNL/OyYLVu2CB1BcC1atMDChQtRoUIFNG7cWHL84sWLWLx4MZydnQVMR4Xh+fPnaNGihdy25s2bY9euXYWciIhIcdjZ2WHTpk1o1qyZZMKOSCSCWCzGnj174ODgIHBC+tzcuXORnZ2Nd+/eAQB0dHQ40aoI41Wkxceff/6JQYMG4ZdffoGLiwv09fXx9u1b+Pv7482bN9i4caPQEekzHEPK4prlVOxlZmZi0aJF2LlzJ9LT0yXHS5UqhZ49e+LPP/+EqqqqgAmpIGzatCnffUUiUYm/ZM/Z2RmNGjXCnDlzZNq8vb1x5coVBAQECJCMClNiYiKGDBmCW7duQUNDQ/LhYXJyMurWrYt169ZBW1tb6JhUgJydndG1a1eMHDlSpm3lypXYv38//xYQERWQx48fo1evXtDR0YGzszN8fX3RpUsXPHz4ENHR0di7dy+MjY2FjkkAgoKC4Ovri4iICMkYslSpUrC1tUX//v3h5OQkcEL6krm5udT3ingVaXFy69YtrF69GuHh4UhKSoK2tjbq16+P4cOH80ONIoZjSFksllOJkZiYiAcPHiAuLg4GBgaoVauWwv1CK5Iv3yzlRRHeOFlbW2PlypVylyMKDg7GqFGjcO3atcIPJoDHjx/j5s2bePnyJbp27QoDAwNER0dDT08PGhoaQscrcNnZ2QgMDJR5Y9q8eXPOllIAPj4+8PHxweDBg9GqVSvo6enh3bt3OH78ODZs2ICRI0fCw8ND6JhERCXWs2fPsGLFCly4cAEJCQnQ1taGg4MDxowZw0J5ETFr1ixs27YN2trasLe3R8WKFQEAsbGxuHLlCpKSktC3b1+ZJc1IWCEhIV/t07Bhw0JIQlTycAwpjcVyKtbS09PRuHFjLFiwQCEvDSHK0b9/fzg6OmLo0KEybWvXrsX58+dL/NruqampmDx5Mvz8/KCkpITs7Gzs27cPlpaWGDNmDCpXroyJEycKHZOoQInFYsyfPx/btm2T2lxOWVkZ7u7u8PT0FDAdERGRsA4fPgwvLy+MGDECgwcPlllHPjU1FRs2bICPjw/mz5+P9u3bC5SUiIiEwjXLqVgrVaoU1NXVpTaNIFJEf/zxB/744w9kZGTIrN1/6NAhLF68GAkJCZL+Ojo6gmUtKPPnz8fly5exbt06NGjQANbW1pI2JycnbN68WaGK5Wlpadi3bx8eP34MAwMDdO7cWTJzikoukUgELy8vDBs2DDdu3EBiYiK0tbVhZWWFcuXKCR2PiKhE69evH/7++2+YmprKtEVFReHvv//mHisC27lzJ7p3747Ro0fLbVdXV8eoUaPw+vVrbN++ncXyIkjRryItqoYPHw4vLy9Uq1YNw4cPz7OvSCTCqlWrCikZfQuOIT9hsZyKvU6dOmHfvn1cV07BZWVl4fr163j58iUyMjJk2jt16lT4oQrRr7/+CgBYsWIFVq5cKTmec/HQlxvdlsRlaU6ePImJEyeiSZMmUjNqAaBSpUqIiYkRKFnBWrJkCQICAvDff/9JjqWmpqJbt26IjIyUvAZ8fX2xb98+VKlSRaioVIjKlSvHfxeJiApZSEgIPnz4ILctOTkZYWFhhZyIvnT//v1cC+Wfc3Nzw9GjRwshEeWXvKtImzZtCgMDAyxatIhXkQrsw4cPkjFYbn8HqejgGDJvLJZTsaelpYVr166hffv2aNq0KfT19aU2+1CEzR0V3e3btzF69GjExsZC3spSIpGoxBfL58yZI7MbvKJJSUmBgYGB3LbU1NRCTlN4Lly4gBYtWkgd8/X1xePHjyWXGEdFRWHMmDFYvXo1Zs+eLVBSKijv3r3D69evZfZyuHfvHnx8fPD48WPo6+ujf//+XLKMiEggERER0NXVFTqGwhOJRHLHC1T08SrSou3zJT9L+vKfJQHHkHljsZyKvcWLFwMA4uLi8PDhQ5l2FstLvmnTpkFDQwO+vr6oUaMGVFVVhY5U6Lp06SJ0BMGZmZnh1KlTaNKkiUxbUFAQ6tSpI0Cqgvfs2TPUrVtX6tipU6dgZGSEMWPGAADq1KmDIUOGYPPmzQIkpIK2ePFi3L59GwcPHpQci4mJQZ8+fZCWlgYzMzM8fPgQo0aNgq+vL+zs7ARMS0RUsqxZswZr1qwB8Gnc0b9/f5kJDBkZGcjKykLv3r2FiEifqVWrVq7vFz934sQJmJmZFVIqyg9FvYq0OFqxYgW6d++O8uXLy7S9fv0ae/bswahRowRIRjk4hswbi+VU7N27d0/oCCSwR48eYenSpdz9XMGNGDECI0aMQGpqKlq1agWRSIQbN27g6NGj2L9/P9atWyd0xAKRnp4OLS0tyfcpKSm4f/++zNUUNWvWxKtXrwo5HRWGq1evolu3blLHNm/ejJSUFKxbtw5NmjRBWloaBg4ciHXr1rFYTkT0E9nY2GDQoEEQi8VYuXIl2rZtiwoVKkj1UVVVhampqcwsPip8vXv3hqenJ8qXL49BgwZBXV1dqj0tLQ0bN27E/v378c8//wiUkuRR1KtIi6OVK1eiWbNmuRbLV65cyWK5wDiGzBuL5URU7FWrVk0h10Vr3749Fi1ahFq1an118yGRSIQjR44UUjJhNG/eHIsXL8Y///wjWXtt+vTpqFChAhYuXAgHBweBExaMSpUq4e7du7C3twfwab3UrKwsyfc5UlJSULZsWSEiUgF79eoVatasKXUsMDAQFhYWkplzpUuXRt++fTnwJyL6yRo2bCiZsCESiXKdTUlFQ4cOHXD9+nUsX74cW7Zsgb29PYyMjAAAL168QEhICBITE9GnTx+0a9dO4LT0OUW9irQ4ymupo7i4OKkiLQmDY8i8sVhOJUJKSgoOHjyI8PBwJCYmQltbG/Xr10fnzp1RpkwZoeNRAfP29sbs2bNhZmYGU1NToeMUmjp16khmw1haWir8muUA0KpVK7Rq1QpRUVGIj4+HtrZ2iX9NtG7dGqtXr4auri4MDAywePFiaGhoyMxeCw8PR9WqVQVKSQVJJBJJ/f6/efMGz58/R//+/aX6lS9fHvHx8YUdj4hIYeTMlBSLxYiKipKMS0xMTPg+rQiZMmUKGjduDF9fXwQFBSEjIwMAoKamBhsbG+7xUUQp6lWkxcXRo0clm+KKRCLMnz8fmpqaUn0yMjJw69Yt2NraChGRPsMxZN5EYu5uQcVcbGws3N3dERMTA3Nzc+jp6eHt27e4f/8+KlWqhC1btqBixYpCx6QC1L59e8TFxSEpKQmGhoYy/ygrwqxq+rRJSePGjRVuMJqWlobRo0fj/PnzAIAyZcpg9uzZaN26taRPeno6XFxc0LNnT17yWAJ1794ddnZ2kk2t9u7di6lTp2LNmjVo1qyZpN/x48cxf/58BAUFCZSUiKjk2759O3x8fPDu3TuIxWKIRCLo6elhxIgRXLO8CMrKypJ8kFyuXDkoKysLnIjycuLECfzzzz948eKF5FiFChXg5eWFVq1aCZiMDh48iAMHDgAAQkNDUbt2bZkZyWpqaqhevTqGDBnCK3AExjFk3lgsp2JvzJgxuHPnDtauXYvq1atLjkdGRmL48OGwsLDAv//+K2BCKmheXl5fLZDOnTu3kNIIw9vbGyNGjECVKlVk2mJiYrBixYoS/xyYm5tDX18frVq1Qrt27WBtbS10pEL19OlTJCYmwsTEBBoaGlJtHz58QFRUFKpWrSrzYRIVf0eOHIGnpye6du0KfX197Ny5Ezo6Ojh27BhUVP53EeFff/2FuLg4rF27VsC0REQl1+7du/H333+jbdu2aNOmDfT19fHmzRv4+fnBz88PM2bMQPfu3YWOSVTsKdJVpMWRu7s7pk2bxp9NMcAxpHwsllOx16BBA8yYMQNt2rSRaTt27Bj+/vtvhIWFCZCMqPCYm5tjz549sLKykmm7desWunfvjrt37wqQrPA8ePAAx44dg5+fH549e4ZKlSqhXbt2aNOmDczMzISOR1Sg1q1bh23btiEpKQmWlpb4+++/pdYxf/v2Ldq3b4/Ro0ejV69eAiYlIiq5WrdujSZNmuCvv/6SaZs9ezbOnz+PEydOCJCMqPhbsWJFrnsCvH79Gnv27FG42a9EVDC4ZjkVe1lZWShVqpTctlKlSiErK6uQE5EQsrOzkZCQAADQ0dGBkpKSsIGKkOjoaOjo6Agdo8DVqlULtWrVwrhx4yTrFx48eBBr165FjRo10K5dOwwbNkzomEQF4rfffsNvv/2Wa7uenh4uXrxYiImIiBTP8+fPZdZ7zdG8eXPs2rWrkBMRlRwrV65Es2bNci2Wr1y5ksXyIiQ7OxuXL19GVFSUZF+AHCKRCAMGDBAmGFE+sFhOxZ6trS1WrVqFhg0bSl0a8v79e6xevZqbR5RwQUFB8PX1RUREBNLT0wF8+pDE1tYW/fv3h5OTk8AJC86OHTuwc+dOAJ/ecIwfP17mg6OMjAzExMTAzc1NiIiCsbKygpWVFby9vREYGIhp06Zh6dKlLJYTERFRgTEwMEBERAQaN24s03bt2jUYGBgIkIqoZMhrUYS4uDhoaWkVYhrKS1xcHPr27Yvo6GiIRCLJz+7zpVNZLKeijMVyKvY8PT3Rt29fODk5oVGjRtDX18fbt29x6dIlqKqqYs6cOUJHpAIya9YsbNu2Ddra2mjWrJlkI9fY2FhcuXIFw4cPR9++feVeClsSGBoaok6dOgCAhw8fwsTEBLq6ulJ9VFVVUb16dXTr1k2IiILJyMhAQEAA/Pz8cPbsWWRlZcHR0VHoWERERFSCdevWDT4+PsjIyECrVq2gp6eHd+/e4fjx49iwYQNGjhwpdESiYuXo0aM4evQogE+F1vnz58usnZyRkYFbt25xklwRMm/ePJQrVw5btmyBk5MT9uzZA319fRw5cgSHDh3i/jlU5LFYTsVerVq1cOTIEWzatAnh4eF49OgRtLW10aNHDwwYMAAVKlQQOiIVgMOHD2P79u0YOXIkBg8ejDJlyki1p6amYsOGDfDx8YGVlRXat28vUNKC4+rqCldXV8n3uW3wqSiysrIQHByMo0ePIiAgACkpKbC1tYWnpydatWol80FCSXHv3j2YmJjkuhwVERERFQ4PDw8kJSVhw4YNUsUgZWVluLu7w8PDQ8B0RMXPx48f8eHDBwCfZpanpqbKLLeppqaGjh07YsiQIUJEJDlCQ0MxefJkqatpjIyMMHz4cIjFYsyYMQPr168XMCFxDJk3bvBJxdKGDRvQoEEDWFpaQkWFn/koop49e6JWrVqYMWNGnv2mTp2KBw8ecI1IBWBvb4+kpCRYWFigbdu2aNu2rUJ8WGZhYYHdu3fDysoKLi4uWLlyJczNzYWORUREpLDi4+Nx48YNJCYmQltbG1ZWVihXrpzQsYiKNXd3d0ybNg2mpqZCR6GvsLGxwbp169CgQQM0aNAACxYskOzncOnSJYwYMQIRERECp1RsHEPmjVVGKpYWLlwI4NPa1HXq1EH9+vVRv3592NjYyFyWRSXT/fv3MXr06K/2c3Nzk1y6V9LMmjXrm/pPnjy5gJIUDe7u7mjbti1MTEyEjlKo1NXVkZycDACIiYmR2UCHiIiICtajR4+wa9cuPH/+HIaGhmjVqlWJ3jeHSAhbt24VOgLlU+XKlfH69WsAQI0aNXD48GFJsdzf3x86OjoCpiOAY8ivYbGciqXLly8jIiICV69exdWrV7F582asWbMGSkpKMDU1Rf369WFra4v69eujUqVKQselAvD5RiGKKiAgIN99RSJRiS+Wjxo1SugIgqhbty6mTp2KBg0aAAB8fHxynb0mEom4jwMREdFPFBYWhoEDByIzMxO6urpISEjA3r17MXXqVPTq1UvoeEQlSnZ2Ni5fvoyoqCiZ4p5IJOKmkUVE8+bNceHCBbRp0wYeHh4YOXIkHBwcoKKigjdv3mD8+PFCR1R4HEPmjcuwUImQmZmJ27dv4+rVq5Ii+tu3bwEA5cuXR1BQkLAB6afL7zIsU6ZMwaNHj7Bz585CSkaFacWKFd/UvyQW1J8/f45///0XkZGRuHPnDoyNjaGuri63r0gkwsGDBws5IRERUcnVv39/JCQkYPXq1ahYsSKSk5Ph7e2NkJAQXLlyReh4RCVGXFwc+vbti+joaKmJUyKRSNLn7t27QsWjPNy8eRP+/v5IS0tD48aNeeVNEcAxZN5YLKcS59WrVwgPD8eRI0dw9uxZAPxHsyQ6cuQIPD09MWrUKAwaNEjmD3taWho2btyIFStW4J9//kG7du0ESkoFyc7OTur7jx8/Ii0tDcCnZZrS09MBAKVLl4aamhpCQkIKPWNhMjc3x549e2BlZSV0FCIiIoXg4OCA6dOno2XLlpJjz58/h6urKwIDA1GxYkUB0xGVHH/++SdiYmLw77//wsnJCXv27IG+vj6OHDmCQ4cOYe3atTA2NhY6JlGxwzGkLC7DQsWaWCzG/fv3ER4eLplRHhsbCwMDA1hbW2PixImwsbEROiYVgA4dOuD69etYvnw5tmzZAnt7exgZGQEAXrx4gZCQECQmJqJPnz4KUSg/dOjQV/t06tSpwHMUttDQUMnXN2/exNixYzFixAi4ublBQ0MDycnJOHHiBFatWoUlS5YImLRwnDlzRmrXeSIiIipY8fHxMhuK5xTI4+PjWSwn+klCQ0MxefJkqfe6RkZGGD58OMRiMWbMmIH169cLmJByuLi4oHr16pg/fz50dXWl2u7evYtRo0bhzJkzAqWjL3EMKYvFciqWVqxYgYiICFy7dg3p6ekwMzODjY0N/vzzT9jY2EiKplSyTZkyBY0bN4avry+CgoIk69apqanBxsYG/fv3h7Ozs8ApC4eXl5fc459fllgSi+WfmzlzJgYPHoyuXbtKjmloaKBbt25IT0/HjBkzsG/fPgETFrxKlSpBLBYjKCgI4eHhSExMhLa2NurXrw8nJyep1wMRERERUXHx/v176OrqQklJCRoaGpJlVwHA2toaa9euFTAdfS4mJgbJycno2rUrVqxYAUtLS0lbRkYGXrx4IWA6+hLHkLJYLKdiacWKFVBXV0eXLl3Qr18/VK1aVehIJBAXFxe4uLggKysL8fHxAIBy5cpBWVlZ4GSF6/MZ1jkSExMRHByM7du3Y+HChQKkKlz37t1D5cqV5bZVqVIFDx8+LOREhS8xMRFDhw7F9evXoaWlBT09Pbx9+xbr1q2TDCK0tLSEjklERFSi9O/fX24xoU+fPlLHRSIRwsPDCzMaUYlRuXJlvH79GgBQo0YNHD58GC1atAAA+Pv7Q0dHR8B09KUlS5Zgy5Yt6NOnD6ZPn46OHTsKHYlywTGkLBbLqVj666+/EBERgTNnzmDHjh2oWLEibGxsJP9ZWFhASUlJ6JhUiJSVlaGvry90DMFoamrKPdazZ0+kp6djwYIFJf6yxEqVKmHXrl1o2rSp1MBULBZjx44dCnHFyfz58/H06VNs2LABjo6OkuMXLlzAhAkTMH/+fMyePVvAhERERCVLSdw8nKgoat68OS5cuIA2bdrAw8MDI0eOhIODA1RUVPDmzRuMHz9e6Ij0GQ0NDaxevRpLliyBp6cn7ty5A09PT6FjkRwcQ8riBp9U7MXGxuLq1auSNcvv378PNTU11K1bFzY2NrC1teVuy6TQLl68iJEjRyIiIkLoKAXK398fv//+O4yMjNCiRQvJJ+KBgYF48eIF/v33X7i6ugods0A1atQIEyZMkFqKJse+ffuwcOFCXL58WYBkREREREQ/z82bN+Hv74+0tDQ0btyYY/4i5MsNI/38/PDXX3/B2toaAwYMwPDhw3H37l2BU1IOjiFlcWY5FXsVK1ZE27Zt0bZtWwBASkoKwsPDsX37dqxbtw4AcOfOHSEjEgkmNTUVe/bsgaGhodBRCpyrqyv27duHtWvX4syZM4iLi4OBgQGsrKywfPlylC1bVuiIBS41NTXXKywMDAyQmppayImIiIiIiH6+unXrom7dugA+TaD777//0L59e4FTkTxt2rRBtWrVMGrUKIwbN07oOPQFjiFlsVhOJcL79+8lM8uvXr2KmzdvIjU1FUpKSqhRo4bQ8YgKnLw3hh8/fsSrV6+QlpaG+fPnC5Cq8FlYWGDJkiWS79+9ewc/Pz9MmzYN169fL/EzGCwsLLBt2zY0adJEat3+7OxsbN26FbVr1xYwHRERERHRz3fjxg1MnDiRxfIionPnzihXrpzUsdq1a2Pfvn2YMGECoqKiBEpG8nAMKYvLsFCx9PTpU0lhPCIiAo8fP0Z2djZKly6NunXrwtbWFvXr14eNjY3ctZyJShovLy+ZjaXU1NRQoUIFtGzZEqampgIlK3ypqak4ffo0jh49iosXLyIrKwsWFhbo1KkT+vXrJ3S8AhUaGopBgwbBwMAALi4u0NfXx9u3b+Hv7483b95g48aNaNCggdAxiYiIiIh+mpMnT2Ls2LElfmIMUUHgGFIWi+VULJmbmwMAdHV1YWtrKymOW1paQkWFF0wQKZqsrCycP38e//33HwICApCWlgZ9fX28efMGixYtQps2bYSOWGhu3bqF1atXIzw8HElJSdDW1kb9+vUxfPhwWFpaCh2PiIiIiOinYrFceAkJCdDS0oKSkhISEhK+2l9HR6fAM1H+cQwpjcVyKpb2798PW1tbmJiYCB2FiAQUHh6Oo0eP4sSJE4iPj4eOjg7c3NzQvn171KxZE/b29ti6dSvs7OyEjkpERERERAWAxXLhWVhYYPfu3bCysoK5ubnMVc9f4s+KijJOwaViSd4uvUSKxtvbO999RSIR5syZU4BphNGnTx+IRCLY29tj4MCBcHR0lFxd8v79e4HTERERERERlXxz5sxBlSpVJF9/rVhOVJSxWE5EVEwdPHgQZcuWhbGxMb52kVBJfbNSq1YtPHjwAKGhoVBWVkZ8fDxcXV2hoaEhdDQiIiIiIvoBNjY2+RrHZGVlFUIaykvnzp0lX3fp0kXAJEQ/jsVyIqJiytraGtevX0dWVhbatWuHtm3bolKlSkLHKlRHjhzBo0ePcOTIERw7dgxeXl4oXbo0nJyc0KJFixL7IQERERERUUk3aNAgvp8nokLHNcuJiIqxFy9e4NixYzh69CgePHgAa2trtGvXDq1bt4aurq7Q8QpdzhrmJ0+exLt37yASieDq6op+/fpx3XIiIiIiIqIC0L59+3z3FYlEOHLkSAGmIfoxLJYTEZUQjx49wtGjR3H8+HHExMSgUaNGcHd3h5OTk9DRCl1WVhaCg4Nx9OhRnDlzBqmpqTAyMsKZM2eEjkZERERERFSieHl5fdNVAHPnzi3ANEQ/hsVyIqISJj09Hf/++y82b94MZ2dnrFixQuhIgkpLS4O/vz+OHj2K1atXCx2nQLm4uGDlypUwNzeXaXvw4AE8PDz4gQEREREREREB4BhSHq5ZTkRUAuTMpPbz88OZM2egrKyMbt26oVu3bkJHE1zp0qXRrl07tGvXTugoBS4mJgYZGRly29LS0vDy5ctCTkRERERERERFFceQslgsJyIqxkJDQ3H06FGcOHECGRkZcHFxwcKFC9GkSROoqPBPvCJIT09Hamoqci4US05ORkJCgkwff39/GBoaCpCQiIiIiIgUSVJSEk6ePImoqCi5hdjJkycLkIpycAyZNy7DQkRUTDk5OSE+Ph7NmjVD27Zt4ezsjFKlSgkdiwrZihUrsHLlynz1HTVqFEaOHFnAiYiIiIiISFE9efIEPXv2REZGBlJTU6Grq4vExERkZmZCW1sbGhoaCresR1HDMWTeWCwnIiqmzM3NoaKiAlVV1a9upiISiRAeHl5Iyagw3bt3D3fv3oVYLMakSZPg4eEBY2NjqT6qqqowNTWFhYWFQCmJiIiIiEgRDB8+HGKxGP/++y+sra2xf/9+mJubw8/PD0uWLMGyZctQp04doWMqNI4h88Zr9ImIiqlRo0YJHYGKAHNzc8lmLCKRCE5OTtDV1RU4FRERERERKaIbN25g9uzZUFNTAwB8/PgRysrKaN++PeLj4zFr1izs2rVL4JSKjWPIvLFYTkRUTLFYTl/q3Lmz0BGIiIiIiEiBZWRkQENDA0pKStDW1sbr168lbTVr1sS9e/cETEdf4hhSFovlREREJURaWhp8fHxw8uRJvHz5Uu5mOnfv3hUgGRERERERKYJq1aohJiYGdnZ2qF27Nnbs2IHGjRtDRUUFu3fvVsgNI4syjiFlsVhORERUQkyfPh1Hjx5Fu3btYGpqClVVVaEjERERERGRAmnbtq1k9vjvv/+OwYMHo2HDhhCJRBCLxZg3b57ACelzHEPK4gafREREJUSjRo0watQo9O3bV+goREREREREiI2Nxblz55Ceno5GjRqhVq1aQkeiz3AMKYszy4mIiEoIZWVlVKtWTegYREREREREAICKFSvi119/FToG5YJjSFkslhMREZUQvXr1wuHDh9GkSROhoxARERERkYK4ffs2TE1NUbp0ady+ffur/S0tLQshFeUHx5CyWCwnIiIqIUqXLo3w8HD07NkTDg4O0NLSkmoXiUQYMGCAMOGIiIiIiKhE6tq1K/bs2QMrKyt07doVIpFIbj+xWAyRSKRwG0YWZRxDyuKa5URERCWEubl5nu18Y0pERERERD9bSEgILC0tUbZsWYSEhHy1f8OGDQshFeUHx5CyWCwnIiIiIiIiIiIiIoWnJHQAIiIiIiIiIiIiKv7u3buHs2fPym07e/Ys7t27V8iJiL4Ni+VEREQlyMePH7Fz505MmjQJgwYNwpMnTwAAfn5+ePz4sbDhiIiIiIioRJszZw4iIiLktt24cQPz588v5ET0NRxDSmOxnIiIqIR49uwZWrVqhQULFuDp06e4dOkSPnz4AAAIDQ3F+vXrBU5IREREREQl2b1792Brayu3zdraGnfu3CnkRJQXjiFlsVhORERUQsyaNQu6urrw9/fH5s2b8fm2JHZ2dggNDRUwHRERERERlXQZGRn4+PFjrm3p6emFnIjywjGkLBbLiYiISoiQkBB4eHhAV1cXIpFIqs3AwABxcXECJSMiIiIiIkVgYWGBw4cPy207fPgwzM3NCzkR5YVjSFkqQgcgIiKin0NZWVlqJsDn3rx5gzJlyhRyIiIiIiIiUiTDhg2Dh4cHhg4dii5dusDQ0BCvX7/GgQMHEBwcDB8fH6Ej0mc4hpTFYjkREVEJYWdnh02bNqFZs2ZQUvp08ZhIJIJYLMaePXvg4OAgcEIiIiIiIirJmjdvjkWLFuGff/7B2LFjJeORChUqYOHChWjevLnQEekzHEPKEolz+/iAiIiIipXHjx+jV69e0NHRgbOzM3x9fdGlSxc8fPgQ0dHR2Lt3L4yNjYWOSURERERECiAyMhIJCQnQ0dFB9erVhY5DcnAMKYvFciIiohLk2bNnWLFiBS5cuICEhARoa2vDwcEBY8aMUbg3OURERERERJQ3jiGlsVhOREREREREREREP8XDhw/h4+ODmzdv4uXLl9i9ezcsLS2xZMkS2NrawsnJSeiIRLlSEjoAERERERERERERFX8XLlxA586d8eLFC7Rv3x6ZmZmSNhUVFezcuVPAdERfxw0+iYiIirF+/fp9U/8tW7YUUBIiIiIiIlJ0ixYtQps2bfDPP/8gMzMTq1atkrRZWFhg7969AqYjgGPIr+HMciIiomJMQ0MDmpqakv+ePHmCsLAwJCcno1SpUkhOTkZYWBiio6OhpaUldFwiIiIiIirBHj58iI4dOwIARCKRVJuWlhbi4+OFiEWf4Rgyb5xZTkREVIz5+PhIvj506BCioqKwbds2qY1YoqOj4eHhARcXFyEiEhERERGRgtDW1sbr16/ltj158gQGBgaFnIi+xDFk3jiznIiIqITw8fHB77//LrNjedWqVTF69GipN0VEREREREQ/m6urK5YvX47IyEjJMZFIhLi4OGzYsAFubm4CpqMvcQwpizPLiYiISoiXL1/KXOqYQyQS4dWrV4WciIiIiIiIFMmff/6JmzdvokOHDqhVqxYAYNKkSXj27BlMTEwwatQogRPS5ziGlMViORERUQlhZWWFpUuXwsLCAlWqVJEcf/bsGf7991/Uq1dPwHRERERERFTSaWpqYteuXThy5AguXrwIHR0daGtro0+fPujYsSPU1NSEjkif4RhSlkgsFouFDkFEREQ/7vHjxxg0aBDevHmDmjVrQk9PD2/fvsXDhw+hp6eHTZs2wdTUVOiYREREREREVARwDCmLxXIiIqISJCMjA/v378eNGzcQFxcHAwMDWFlZoUuXLihVqpTQ8YiIiIiISAFERUVJxiSGhoaoU6cOqlevLnQskoNjSGkslhMREREREREREdEP+/DhA6ZOnYrjx48jOzsbpUqVQnp6OpSUlNCqVSvMnDkTZcuWFTomUa6UhA5ARERERERERERExd+sWbMQGBiImTNnIiwsDNevX0dYWBhmzJiBoKAgzJo1S+iIRHnizHIiIqISwtzcPNedzHPcvXu3kNIQEREREZGisbW1xfjx49G7d2+Ztu3bt2Px4sUIDw8XIBnJwzGkLBWhAxAREdHP4eXlJfNGJykpCRcuXMDr16/Rr18/gZIREREREZEiKFWqFCpXriy3rUqVKlBRYSmyKOEYUhZnlhMRESmAiRMnolKlSvj999+FjkJERERERCXUggULEBkZCR8fH6kirFgshoeHB0xMTODp6SlgQsovRR1DslhORESkAIKDgzFx4kRcvHhR6ChERERERFRCrV27Ftu3b4eamhpatGgBPT09vH37FoGBgcjIyEDfvn0ls8tFIhEGDBggbGDKlaKOIXntAxERkQKIiopCdna20DGIiIiIiKgEW7x4seTrLVu2yLQvWrRI8jWL5UWboo4hWSwnIiIqITZt2iRz7OPHj3j8+DFOnDiBdu3aCZCKiIiIiIgUxb1794SOQN+AY0hZXIaFiIiohDA3N5c5pqamhgoVKsDNzQ0jRoyAurq6AMmIiIiIiIioqOEYUhaL5URERERERERERPRdPn78iPT0dGhoaEgdj4uLw8aNG/H48WMYGBigZ8+eqFu3rkApifJHSegARERE9HMcOnQI8fHxctsSEhJw6NChwg1EREREREQl3rx589C1a1epY/Hx8ejcuTM2bdqE69ev49ChQ+jTpw/u3r0rUEqSh2NIWSyWExERlRDe3t549uyZ3Lbnz5/D29u7kBMREREREVFJFxYWho4dO0od27RpE968eYOZM2fiypUrOHfuHKpWrYo1a9YIlJLk4RhSFovlREREJUReK6slJSWhbNmyhZiGiIiIiIgUQWxsLCwsLKSOnTlzBiYmJujevTsAQE9PD4MGDcKNGzeEiEi54BhSlorQAYiIiOj7nT17FufPn5d8v3HjRujr60v1SU9Px+XLl2XewBIREREREf2ojx8/onTp0pLvk5KSEBkZiZ49e0r1q1KlCt6+fVvY8egLHEPmjcVyIiKiYuzJkycICAgAAIhEIoSFhUFNTU2qj6qqKmrWrIk//vhDiIhERERERFSCGRsb49q1a3BwcAAABAcHA4Dk+xwJCQnQ0tIq9HwkjWPIvInEec23JyIiomLD2dkZPj4+MDc3FzoKEREREREpiK1bt2LRokUYNmwY9PX1sWrVKmRkZMDf319qxvns2bPx4MED+Pr6CpiWPscxpCwWy4mIiIiIiIiIiOi7ZGVlYebMmdi3bx8yMzNhZGSEefPmoWHDhpI+SUlJcHV1xdChQzFkyBAB0xLljcVyIiKiYuzdu3d4/fq1zEyAe/fuwcfHB48fP4a+vj769+8PZ2dngVISEREREVFJl5aWhpSUFOjq6sq0ZWZm4v3799DQ0ICqqqoA6SgHx5B5Y7GciIioGJs8eTJu376NgwcPSo7FxMSgQ4cOSEtLg5mZGV6+fImEhAT4+vrCzs5OwLREREREREQkJI4h86YkdAAiIiL6flevXkX79u2ljm3evBkpKSlYs2YNDhw4gICAANSrVw/r1q0TKCUREREREREVBRxD5o3FciIiomLs1atXqFmzptSxwMBAWFhYoEmTJgCA0qVLo2/fvrh//74QEYmIiIiIiKiI4BgybyyWExERFWMikQgikUjy/Zs3b/D8+XOZS+XKly+P+Pj4wo5HRERERERERQjHkHljsZyIiKgYMzExwcWLFyXfBwYGQiQSwdHRUapfXFyc3I12iIiIiIiISHFwDJk3FaEDEBER0fdzd3eHp6cnkpKSoK+vj507d8LY2BiNGzeW6hccHIxatWoJlJKIiIiIiIiKAo4h88ZiORERUTHWoUMHvHr1Ctu2bUNSUhIsLS3x999/Q0Xlf//Ev337FoGBgRg9erSASYmIiIiIqCSaNWvWN/WfPHlyASWh/OAYMm8isVgsFjoEERERERERERERFT/Ozs757isSiXDmzJkCTEP0Y1gsJyIiIiIiIiIiIiKFxw0+iYiIiIiIiIiIiEjhcc1yIiIiIiIiIiIi+mmio6Px5MkTpKeny7S1bNlSgERE+cNiOREREREREREREf2w5ORkjBw5EiEhIQCAnNWfRSKRpM/du3cFyUaUH1yGhYiIiIiIiIiIiH7YggUL8ObNG2zfvh1isRgrVqzA1q1b0a1bN1SuXBm7d+8WOiJRnlgsJypEZmZmMDMzy7PPgQMHYGZmBi8vr0JKVTByHsfy5culjnt5ecHMzAxXrlzJ97muXLlSIp6TvDx//hxmZmZwd3cXOorgcnvtFHf9+/eHmZkZ1qxZk2ufadOmwczMDBMnTszXOZcvXy75u5LXf8+fP893Tmdn56/+nSouvufvDRERERERfb/z589j+PDhqFevHgDA0NAQdnZ2mDlzJlxcXLBp0yaBExLljcuwEBER5dOVK1fQr18/dO7cGfPmzfum286YMQPt27fHypUr0apVK1StWlWqPTw8HLt27UK5cuW++YMhc3NzWFhY5NpepkyZbzpfceHs7IyYmBjcv39f6ChERERERATg3bt3qFixIpSVlaGuro6EhARJm5OTE0aPHi1cOKJ8YLGciArVH3/8gd9++w1GRkZCRyEqVFWrVsWoUaOwaNEiTJ06Fb6+vpK2jIwMTJ06FWKxGN7e3tDV1f2mc7u6uvJNpxz8e0NEREREVLgqVKiA+Ph4AEC1atUQEBCAZs2aAQAiIiJQqlQpIeMRfRWXYSGiQmVoaAhTU1Ooq6sLHYWo0A0aNAhmZma4fPkyDhw4IDm+Zs0aPHr0CE2aNEHHjh0FTFiy8O8NEREREVHhcnR0xMWLFwF8Wopy165d6NKlC3799VcsX76c4x0q8lgsJypGMjMzsXXrVnTp0gU2NjawsbFBt27dsGPHDmRlZUn1zW2tXn9/f8k6xtHR0VJt27Ztg5mZGTZs2JDvTOHh4RgwYABsbGzQoEEDDB48GNevX8+1f15rCD98+BAjRoyAnZ0dbGxs0Lt3b5w7dy7fWQDg9evXsLS0hJOTk8xzkuO///6DmZkZPD09pY6npqZi5cqVaNeuHaysrFC/fn306dMHx44dk3seMzMzODs7y237kXW309LSsHDhQrRo0QJ16tTBL7/8grVr10p2Ef9SQkICFi1ahDZt2khy9+vXD4GBgXL7BwUFwdvbG61bt4atrS2sra3RoUMHrF69GhkZGXk+lqioKIwbNw6NGzeGubk5/P39v/p4vvX+PhcZGYnRo0fD3t4e1tbW6NmzJ86ePZtr/4iICHh4eKBRo0aoU6cOnJ2dMW3aNLx69Uqmb856358XrT/35drdXl5e6NevHwDg4MGDUmuC5/fnrKKiglmzZkFJSQnz58/H27dv8fjxY6xZswbq6uqYNm1avs7zo9LS0rBkyRI4Ozujbt26cHV1xbJly3L9eXzt9ezu7p7r2uixsbGYNWsW3NzcYGVlhYYNG6JLly5YsWIFkpOTJf1ev36NdevWoW/fvmjatCnq1KkDR0dHjBo1Cjdu3JA6Z84+BjExMQAg9bP4/Hcyr783sbGxmDp1quT3zMHBQe59AdJ7Cnzr7ycRERERkSIZP3685KrXTp06Yfny5TAxMYGBgQGmTJmC8ePHC5yQKG9choWomMjKysKIESNw9uxZaGhooHHjxhCLxbh8+TKmT5+OixcvYtmyZVBS+vQZmJ2dHQ4ePIiQkBDY29tLznP58mXJ1yEhIVLrJucUlBo2bJivTIGBgRg1ahQyMzNhZWWFKlWq4N69e+jTpw+6dOnyTY/v5s2b6NevH1JSUlCrVi3UrFkTT548wdChQ9GrV698n8fQ0BDOzs44deoUzp8/j+bNm8v02bNnDwCgR48ekmPJycno168fbt++DV1dXTRv3hypqam4fPkywsLCEBERgcmTJ3/TY/oeHz9+xKBBg/D48WM0bNgQKSkpCA0NxaJFi/DhwweMGzdOqn9UVBQGDhyI2NhYVKpUCU2aNMGHDx9w/fp1DB8+HBMnTsTgwYOlbvPXX38hLS0NNWvWhJmZGd6/f4+bN29iyZIluHTpEjZu3AhlZWWZbFFRUejWrRt0dHRgb2+PpKQkqKh8/Z+R772/p0+fokePHtDW1oajoyNev36NsLAwDBs2DLNnz0bXrl2l+h8+fBje3t7IysqCra0tKlasiNu3b2Pnzp04ffo0tmzZAlNT0/z8GOSqX78+4uLiEBwcDGNjY9SvX1/Sltd64V+ysrKCu7s7fH19MXv2bMTGxuLjx4/4448/UKVKle/Ol18ZGRkYPHgwwsLCoK2tjebNmyMjIwMbNmzAnTt3fmrRNywsDB4eHkhKSkKlSpXQokULpKenIzIyEsuXL4eLi4vkuTtz5gwWLlwIExMTmJmZQUNDA9HR0Th9+jSCgoKwevVqNGnSBACgr6+Pzp074+TJk0hJSUHnzp0l91muXLmv5rp//z769++P+Ph4mJiYoGXLlnjx4gVOnz6NwMBALFy4EK1bt5a53bf+fhIRERERKRp1dXWpKzt/+eUX/PLLLwImIvo2LJYTFRO+vr44e/Ysatasic2bN0NfXx/Ap9mY/fr1w+nTp7Fjxw707dsXwP8K3iEhIVLnCQkJgbGxMV69eoUrV66ge/fuAACxWIzQ0FBoaGigdu3aX82TnJyMSZMmITMzE3PmzJEULsViMRYtWoR169bl+7GJxWJ4eXkhJSUFI0eOxJgxYyRt27dvx4wZM/J9LgDo2bMnTp06hT179sgUy6OjoxESEgJTU1OpYueSJUtw+/Zt2Nvbw8fHBxoaGgCAx48fw93dHVu3boWjoyNatGjxTVm+VUREBBo2bIgzZ85IMty8eRO//vorfH19MXToUJQtWxbApw9QxowZg9jYWEyYMAGDBg2SfFgSHR2NQYMGYdGiRWjatClq1aoluY/p06ejSZMmKF26tORYcnIyxo8fj8DAQPz333/o1KmTTLZjx46hb9++mDRpktzidm6+9/6OHDmCTp06Yfbs2ZKifGBgIEaOHImZM2eiSZMmKF++PID/zRIGAB8fH7i4uAAAsrOzMW/ePPj6+mLixInYv39/vnN/qXv37jA2NkZwcDDq16//zRt8fm7s2LHw9/eXXLVgaWmJ/v37f/f5vsXmzZsRFhaG2rVrY+PGjZLicnR0NPr27YvXr1//lPtJSEjA6NGjkZSUhIkTJ2LgwIGS1yfw6bVuaGgo+d7W1hZHjx5FzZo1pc5z/vx5eHh4YPr06Th16hREIhFMTU0xb948hISEICUl5Zt+FmKxGOPHj0d8fDyGDBmC8ePHQyQSAQBOnjyJsWPHYtKkSahfv75UvpzM+f39JCIiIiIiouKHy7AQCeDzJQO+/M/b21vubbZu3Qrg07ICOYVy4NNM6okTJwIAtmzZIjlepUoVGBkZ4dq1a0hPTwfwqXj14MEDODo6ol69eggNDZX0f/DgAeLj41G/fv18FUJPnjyJd+/ewc7OTmqGr0gkwu+//44KFSrk+/m4cuUKHj16hCpVqmDkyJFSbX369EG9evXyfS4AaNy4MapWrYqzZ8/KFP727t0LQHpWeUpKCvbt2wclJSX8/fffkiIYAJiamsLDwwOA9PNbUJSUlDB9+nSpDHXr1kWzZs2QmpqKW7duSY4HBgbiwYMHcHNzw5AhQ6QKkVWrVoWXlxeysrIkM+lzuLq6ShWuAUBDQ0Py2jtz5ozcbLq6uhg/fvw3Fcp/5P7KlCmDSZMmSc1eb9GiBdzc3JCamipV+N67dy/S0tLQunVrSaEc+PR8jh8/HoaGhrh16xbCw8O/KXtBKVOmDH799VfJ99/6AcSXVqxYkevflC/XBNy5cycAwNPTU2oWdtWqVTFixIjvzvClvXv34t27d2jatCkGDx4s9foEABsbG+jp6Um+NzMzkymUA0DTpk3RqlUrPH36FA8ePPjhXFeuXMGDBw9gZGSEsWPHSgrlAODm5gZXV1ekpKTI/WDlW34/iYiIiIgUkbm5OSwsLPL8j6go48xyIgF8vmTAl6Kjo3H16lWpYy9evMCLFy+gq6srWYbgcy1atICWlhaio6MRFxcHAwMDAJ+WYjl8+DCuXbsGe3t7hIaGQiwWo2HDhtDT00NISAiio6NRtWpVyQz0/C7BEhYWBgBo06aNTJuqqirc3Nzg6+v7Tedyc3OTWzBs27Ztnuugf0kkEqFHjx5YsGABDhw4gOHDhwP4tITCwYMHoaamJlVAvH37NtLS0lCnTh25y3R07NgRs2bNwtWrV5GdnS1T9PuZjIyMUL16dZnj1apVAwDExcVJjgUHBwNArpe05cycv3nzpkzbkydPcPbsWTx9+hQpKSkQi8WS5TeePHki93yNGzf+7o0Sv+f+mjRpAm1tbZnjbdu2hZ+fn1ThO+c11L59e5n+ampqaNWqFbZs2YLw8HCpKwqEkpiYKPX7ceLECTRo0OC7z5fzhlSeihUrSr7O+Vuip6eHRo0ayfRt167dT1s3/dKlSwA+XemRXxkZGTh37hxu3ryJd+/e4ePHjwAgKZJHR0dLrSP/PXJeK61atYKqqqpMe8eOHXHq1ClJv899y+8nEREREZEi8vLykpqQAgBJSUm4cOGC5Mp4oqKMxXIiAeS1ZMCBAwdkiuU5s6ONjIzk3kYkEsHIyAhJSUl49eqVpFjesGFDHD58WLJuec6a5Pb29pIZnTnrln9rsTwnU6VKleS253Y8r3Pl9vi+5Vw5unTpgn///Rf79u3DsGHDIBKJEBgYiDdv3qBdu3ZSM2q/9li0tLSgqamJ9+/fIzExMV9rIn+v3Gbk5yzt8PkGjDmbG44fPz7PTVLi4+MlX4vFYsyfPx+bN2/OdW3qDx8+yD3+edE1v37k/nJ7PVSuXBkApK4ayO/rUd5Gn0LI2dyzXbt2OH/+PLZv344OHTrAysrqu87n6uoq2UQnL1/7XdPU1ISWlhaSkpK+K8fnYmNjASDf67Dfv38fHh4ekte1PLm9Vr5FznOQ8zr6Us5rRd5yNN/y+0lEREREpIgGDBgg9/jo0aMxceJEJCYmFm4gom/EYjlRCfHlJ7cAJBt75hTCQ0JCUKNGDejp6UFDQwNqamq4cuUKunXrhtDQUJQtWxaWlpaFmrug6OrqomXLljh69CguXbqExo0bS5ZgyVmn/VvIe37zkp2d/c33AeCbZq3n3EfTpk2llub50ufFfT8/P2zatAkVK1aEt7c3rK2toaurC1VVVWRkZKBu3bq5nqdUqVL5zvYz7u9n+tafH/D9P8OvuXz5Mvbv34/y5ctj+vTp8PPzw5QpUzB16lTs27cvX5umFjU/+lyJxWKMHTsWMTEx6NmzJ3r16oXKlSujbNmyEIlEWLx4MdasWfNTNx/NTV6vlYK8qoSIiIiIqKTr0KEDJk6ciN9//13oKES5Kn4jciIFlLPJ3IsXL3Ltk9OWs+Eh8GlGZ8WKFXHt2jW8evUKDx48QK9evQB8KnxaW1sjNDRUsl55s2bN8r1uck6m3GaB5pU1t3PldptvOdfnevXqhaNHj2LPnj2oVq0agoODUa1aNZnlJ752/+/fv0dSUhJKly4ttSyIqqpqrjNdX758+V2Zv0XOLNfu3bvDzc0tX7c5ffo0AGDatGkym58+e/bsp+b70fvL7eeR85r7fPNFQ0NDREVF4cWLF3LXvc65zee/HzlLcKSkpMj0z8rKwps3b/LM9z3S09Px999/AwCmTJkCDQ0NdO/eHYcOHUJ4eDh8fX0xePDgn36/OXKuOsntuU1OTpY7qzyv5wr43yzyz1WsWBGRkZF49uzZV5dOiYyMRGRkJOrUqYPp06fLtP/M1+bX/nY9f/5cqh8REREREf0cUVFRBTYpiehn4RQpomLAyMgIRkZGePfunWQd4M8FBQUhMTERVatWlRTDctjZ2SEjIwPr1q2DWCyWzDYHPi258vLlS8mM6/wuwQL8bz3s48ePy7RlZmbi1KlT33yuU6dOyf2H08/PL9/n+lyDBg1Qs2ZN+Pv7Y/369cjOzka3bt1k+llaWqJ06dK4ffu23PWzjxw5AgCwtbWVmllqYGCAhIQEqWVOcly8ePG7Mn8LR0dHAP8rSOdHTiFU3nIS8n6WP+pH7i84OFhu4Tbn9WBrays5lrPe99GjR2X6Z2Rk4MSJEwAgtV55zu+KvJ/5lStXJOtlfy6naJyZmZln9tysXLkST548gaurq2SteZFIhJkzZ0JVVRXLly/PcxmSH1WpUiVUrFgRb9++lVxx8rljx47JvV3OcxUVFSXTFhUVJbdY7uDgAADYvXv3V3PlXIop73WSmJiY6+/T9/w8cl4rJ06cQFZWlkx7zu/7j6whT0RERESkqDZt2iTz39q1a+Hp6YmFCxfCxcVF6IhEeWKxnKiY6Nu3LwBg7ty5ePfuneR4XFwc/vnnHwCQu1FGTgF8z549EIlEUgXxz9s+/z4/WrVqBR0dHYSEhODgwYOS42KxGMuXL/+m2eD29vaoXr06nj59Ch8fH6m2Xbt2ISIiIt/n+tKvv/6Kjx8/Yvv27VBVVUWXLl1k+pQpUwZdu3ZFdnY2ZsyYITV7NioqCqtWrQIAuLu7S93Ozs4OACTtOdatWye1+WRBadmyJWrUqIH//vsPK1eulFkvWSwWIzw8XCpLzkaEu3fvllrSIiwsDBs2bPjpGX/k/lJSUjB37lypQujZs2dx/PhxlC5dGl27dpUc79atG0qXLg0/Pz8EBQVJjmdnZ2PJkiV49eoVLC0tpYrlOT+/I0eOSGYTA59mMc+aNUtuppzZxvKKxl9z7949bNiwARoaGpg6dapUm6mpKX777TekpqbKnVn9M+VcXTJv3jwkJCRIjj979gwrV66Ue5u6detCXV0d58+fx61btyTH3717h8mTJ8v9kKt79+4oV64czp07J3fN+mvXruHt27cAgKpVq0JJSQmXL1+W+vAiZyb+5zk/9z0/D3t7e9SqVQsxMTFYtmyZVK7Tp0/j9OnTkr8JRERERET0bebPny/z34oVKxAREYF+/fph8uTJQkckyhOXYSEqJgYMGIDLly/j3LlzaNmyJRo1agSxWIxLly7hw4cPcHV1Re/evWVul1MAT09PR82aNaGrqytps7a2hpqaGtLT0795vXINDQ3Mnj0bY8aMgZeXF3bu3IkqVarg3r17iI6ORo8ePSRF+K9RUlLCvHnzMGDAACxfvhwnT55ErVq1EB0djVu3bqF3797YsWNHvrN9rlOnTli0aBFSU1Ph7Ows2dj0S3/88QeuXbuGCxcuwNXVFXZ2dkhNTcXly5eRnp4Od3d3ODs7S93mt99+w8mTJ+Hr64uQkBAYGxvj/v37ePny5Q9lzi8VFRWsXLkSgwcPxrJly7B9+3aYmZlBV1cXCQkJuHv3Lt6+fQtvb29Jkdjd3R0HDx7Ejh07EBISAjMzM7x69Qrh4eEYOHAgNm7c+FMz/sj9tW/fHqdPn0ZISAjq1auHuLg4hIaGQiwWY/r06VKzkI2MjDB9+nR4e3tj+PDhsLW1RcWKFXH79m1ERUVBX18fCxYskDq/sbExOnXqhEOHDqFTp05o0KAB0tLScP36dTRr1gxpaWkys7wrV64MMzMz3Lp1C926dUPNmjWhpKQEZ2fnPGdIZGdnY8qUKcjMzMQff/whtRxMDg8PD/j5+eHs2bPw8/NDmzZt8vs0w9/fP88Z6e7u7pLf74EDByIoKAhXr16V/C3JyMjApUuX4ODgAGVlZZkPu8qWLYtBgwZh5cqV6N27N+zs7CASiXDjxg1Ur14dNjY2Mh9q6ejo4N9//4WHhwfmzp2LrVu3om7dukhLS0NkZCSio6Nx6NAh6OnpQU9PD926dcOePXvQsWNHNGrUCKVKlUJ4eDiysrLQpUsXHDhwQOZxOTs7IyQkBAMGDIC9vT3U1dVRrly5PDe8FYlEWLhwIfr164fVq1fj9OnTsLCwwIsXL3D16lWoqKhg9uzZXIaFiIiIiOg73Lt3T+gIRD+EM8uJigllZWWsWrUKf/31F6pUqYLg4GBcuHABJiYmmDp1KpYtWyZ387mqVatKiopfzhzPWbcc+LSkxbduLOjq6ootW7bA3t4eDx8+RFBQEAwMDLB161bY2Nh807nq1auHXbt2oUWLFoiNjUVAQABUVFSwevVqtGrV6pvO9TlNTU3Url0bANCjR49c+2loaGDbtm0YPXo0ypUrh4CAAISFhaFOnTpYtGiR3E+/a9asCV9fXzRs2BBPnjzBhQsXYGxsjN27dxfaxpXVqlXDoUOHMHbsWFSoUAHXrl3D6dOnERUVBQsLC0ydOhUdOnSQ9DcxMcG+ffvQokULxMfHIyAgACkpKZgxYwY8PT1/er4fub+qVati9+7dMDMzQ3BwMG7cuAFra2usXr1a7iatnTp1wvbt29G8eXM8fvwYJ0+eRHp6Onr16oUDBw7A1NRU5jYzZ87E0KFDoaGhgeDgYMTExGDo0KFYvHhxrrmWL18OV1dXPHv2DIcOHcK+fftw586dPB/L1q1bJflzZnZ/SU1NTTKrfM6cOXKXoMnNvXv3cPDgwVz/+3yZFDU1NWzcuBHDhg1D2bJlERAQgAcPHmDAgAFYtmxZrhtc5uxeX6FCBVy5cgUPHz5E165dsWnTJslyKF+yt7fH4cOH0bNnT4jFYvj7+yMiIgIaGhoYM2YMqlSpIuk7bdo0eHl5oXLlyrh06RLCw8Ph4OCA/fv3w8jISO753d3d4eHhgTJlyuDUqVPYt29fvpZtMjMzw8GDB9GjRw+kpKTg5MmTiIqKgqurK3bu3PlNH1QQERERERFRySESf3ldNBFRCRIbGwsXFxdUqFABZ86cybUQSERERERERETf7/nz59i7dy+uXbuGN2/eQCQSQV9fH7a2tujWrVuuk2CIihLOLCeiEm3t2rXIyspCnz59WCgnIiIiIiIiKgD//fcf2rRpgzVr1uDJkyfQ1NRE2bJlERUVBR8fH7Ru3TpfV4ESCY0zy4moxImMjMSGDRvw/PlzXL58GRUqVICfnx/Kli0rdDQiIiIiIiKiEuXx48fo1KkT6tevjylTpsgsgfnw4UPMnDkT165dw+HDh2FiYiJQUqKv48xyIipx4uLisG/fPly7dg12dnZYs2YNC+VEREREREREBWDHjh2oUqUK1q5dK3evqJo1a2L9+vWoXLkytm/fLkBCovz7tt38iIiKAXt7e9y/f1/oGEREREREREQlXkhICHr06AE1NbVc+6ipqaFHjx44cOBAISYj+nacWU5ERERERERERETfJTY2FmZmZl/tZ2ZmhpiYmEJIRPT9WCwnIiIiIiIiIiKi7/Lhw4d8LX1apkwZpKSkFEIiou/HYjkRERERERERERF9F7FYLHQEop+Ga5YTERERERERERHRd+vfvz9EIlGefVhUp+KAxXIiIiIiIiIiIiL6LqNGjRI6AtFPIxLzYx0iIiIiIiIiIiIiUnBcs5yIiIiIiIiIiIiIFB6L5URERERERERERESk8FgsJyIiIiIiIiIiIiKFx2I5ERERERERERERESk8FsuJiIiIiIiIiIiISOGxWE5ERERERERECsXMzAxmZmZCx8g3Ly8vmJmZ4cqVK/nqf+XKFcljzPmvdu3acHR0hIeHBy5fvlzAiT9JSUnBrFmz4OTkhNq1a8PMzAzLly8HADg7O8v9GZiZmcHZ2blQ8hERfUlF6ABERERERERERPTz6evro2nTpgCA9PR03L17FwEBAQgMDMTUqVPRu3fvAr3/xYsXY+vWrahatSpat24NVVVVWFhYFOh9EhH9CBbLiYiIiIiIiIhKoOrVq2PevHmS78ViMVauXInly5dj/vz5cHNzg56eXoHdv7+/P0qXLo2DBw+ibNmyUm2bN2/Gx48fC+y+iYi+B5dhISIiIiIiIiJSACKRCCNGjICxsTHS0tIQHBxcoPf38uVL6OnpyRTKAcDY2BimpqYFev9ERN+KM8uJiIiIiIiIiPKQmpqKLVu24Pjx44iOjgYA1KxZE7169ULnzp1l+oeFhcHPzw+hoaF4+fIl0tPTYWRkBFdXVwwdOhRaWlpy72ffvn3YunUroqKioKmpiaZNm+LPP//8qY9FSUkJ5ubmePr0KV6+fAng0xrn/fr1Q+fOnfHnn39i6dKlOH/+PN68eYOJEydiwIABAICIiAisXbsWERERSE5OhqGhIZo1awYPDw+UL19ech/u7u4ICQkBAMTExEitTX7//n0An9Ysj4mJkXyfH48fP8a6detw6dIlvH37FlpaWrC3t8eIESNQs2bNH31qiIhYLCciIiIiIiIiys3bt28xcOBA3L9/HwYGBrCzs4NYLEZERAS8vLxw69YtTJkyReo2//zzD+7duwczMzM4ODggPT0dt2/fxrp16xAUFITdu3fLzLZeuHAh1q1bB1VVVdjb20NDQwPnzp2TbNb5M3348AEAoKamJnX83bt36NatG7KysmBra4uMjAyoq6sDAA4fPgxvb29JW8WKFXH79m3s3LkTp0+fxpYtWyQzxZs2bYpKlSrh4MGDKFOmDNzc3H44s7+/P8aNG4eMjAxYWFigXr16ePnyJY4fP47AwECsW7cOdnZ2P3w/RKTYWCwnIiIiIiIiIsqFt7c37t+/j379+mHChAmSAvObN28wbNgwbNu2DU5OTmjWrJnkNiNHjoStrS00NTUlxzIyMjBr1izs3r0bmzZtwqhRoyRt165dw/r166GpqYktW7agdu3aAD4VtUeMGIHAwMCf9njevn2L69evA4BMEf7s2bP45ZdfsGjRIpQqVUpyPDY2FlOnTgUA+Pj4wMXFBQCQnZ2NefPmwdfXFxMnTsT+/fsBAEOHDgUAHDx4EOXKlZNaN/17PH/+HBMmTICKigrWrFmDxo0bS9rOnTuHESNGYMKECTh16pTMBwBERN+Ca5YTEREREREREclx9+5dnD17FnXr1oW3t7dUIVZfXx8zZ84EAOzcuVPqdk5OTlKFcuDTLO5JkyZBRUUFAQEBUm07d+6EWCxGv379JIVyAChbtiymTJkCkUj0w48lPT0d169fh4eHB5KTk2FiYgJ7e3uZjFOmTJEqlAPA3r17kZaWhtatW0sK5cCnJV3Gjx8PQ0ND3Lp1C+Hh4T+cUx5fX1+kpKTgzz//lCqUA0CzZs3Qs2dPxMbG4uzZswVy/0SkODiznIiIiIiIiIhIjpwNMF1dXaGkJDvfsHbt2ihTpgxu3rwp0/bq1SsEBAQgMjISycnJEIvFAABVVVU8efJEqm9YWBgAoG3btjLnqVGjBszNzXH37t1vzh8SEiJ3CZeqVati5cqVUFZWljpuaWkptfb4l/nat28v06ampoZWrVphy5YtCA8PR/369b8559dcuHABAPDLL7/IbW/QoAG2bt2KGzdu5NqHiCg/WCwnIiIiIiIiIpIjJiYGALBkyRIsWbIk134ZGRlS32/atAmLFi3Cx48f83U/r1+/BgAYGRnJba9UqdJ3Fcv19fXRtGlTAICysjJ0dHRgbW2N5s2bQ1VVVaZ/xYoV88xXqVKlXPMBnz4gKAg5P4fPl7qRJz4+vkDun4gUB4vlRERERERERERyZGdnAwDq168PY2PjfN3m2rVrmDdvHjQ1NTFz5kw0bNgQBgYGkiVcmjRpgri4uALL/Lnq1at/03rhXy6/kl8/Y5mYvOT8HDp37pxnv3r16hVoDiIq+VgsJyIiIiIiIiKSo0KFCgA+LcMyaNCgfN3m9OnTAIBx48bJFHfT0tLw5s0bmdsYGBggJiYGL168gKmpqUz7ixcvvjX6T2VoaIioqCi8ePECNWvWlGnPmfktbwmXn6FChQp4+vQpPD09Ua5cuQK5DyIigBt8EhERERERERHJ5ejoCOB/BfD8SEpKAiC/cHzixAnJ2uWfa9CgAQDg+PHjMm2PHz/+riVYfqacfEePHpVpy8jIwIkTJwCgQNYrByDZ1NPf379Azk9ElIPFciIiIiIiIiIiOerVqwdHR0dcvXoV06dPR3Jyskyfe/fu4dy5c5Lvq1WrBgDYt2+f1Jrljx49wsKFC+XeT8+ePQEAvr6+uHfvnuR4SkoKZs2aJbfAXpi6deuG0qVLw8/PD0FBQZLj2dnZWLJkCV69egVLS8sCK5YPGjQIpUuXxvz583Hq1CmZ9pyC/cuXLwvk/olIcXAZFiIiom/g7OwMAAgICBA4ydclJydj6dKlCAgIwKtXr5CZmYlDhw4hKSkJ/fr1w6hRozB69GhJf3d3d4SEhOD+/fsCpiYiIiIqPD169Mi1rXv37ujevTsWLFiAIUOGYMeOHTh69CjMzc1haGiI5ORk3L9/H7GxsejXr59k88kuXbpg06ZNCAwMRKtWrVC3bl0kJiYiNDQULi4uuHnzpmTZkhy2trYYNGgQNm7ciG7dusHe3h6ampoIDQ2FmpoaWrRogcDAwAJ9LvJiZGSE6dOnw9vbG8OHD4etrS0qVqyI27dvIyoqCvr6+liwYEGB3X/VqlWxaNEijB8/HqNHj0bVqlVRvXp1lClTBq9evcKdO3eQkpKCQ4cOSZbOISL6HiyWE5Hgbt26hR07diAsLAyvX79GdnY2DA0NYWNjg06dOkkufSyKnj9/DhcXF3Tu3PmbNs4hWVeuXEG/fv3w66+/YsaMGULH+SlyHtPn1NTUYGhoCAcHBwwfPhyVK1cusPv/559/sHv3brRo0QIdOnSAsrIy9PX1JZcGExERESm669ev59rWtGlTAICenh527dqFPXv24NixY7h79y4iIiKgr6+PKlWqwN3dHW3btpXcrly5cti3bx8WLFiA0NBQBAQEoHLlyhgzZgwGDx6MX375Re79eXp6onr16ti6dStCQkKgqakJR0dHjB8/HkuWLPm5D/w7dOrUCcbGxli7di0iIiJw48YNGBgYoFevXvDw8Ciw9cpzuLq64siRI9i0aRMuXryIixcvQkVFBYaGhmjRogV++eUXueu9ExF9C5FY6Gt5iEhhZWdnY/78+di8eTNUVFTQqFEj1KxZEyoqKnj27BkuXbqExMREjBkzBiNHjhQ6rlwslv88xaVY/i0zy3Mek6WlJVq0aAHg0xqWISEhuHfvHrS1tbFnzx7Jpbo/W7NmzaCuro6TJ09KHU9NTcWLFy9Qrlw56OrqSo5zZjkREREREREpMs4sJyLBLF26FJs3b4aFhQWWLVsGY2Njqfa0tDRs27YNCQkJwgQk+knq1KkjtdyJWCyGp6cnDh8+jNWrVxfYBy2vX7+GnZ2dzHF1dXXOuiEiIiIiIiL6Ajf4JCJBREdHY/369dDR0cH69etlCuUAULp0aQwZMgRjxoyROv7u3TvMnj0bzs7OqFOnDhwcHPD777/jwYMHMudwd3eHmZmZ3AxeXl4wMzPD8+fPJccOHDgAMzMzHDhwAMHBwejZsyfq1asHe3t7eHp6Ij4+Xqqvi4sLAODgwYMwMzOT/HflypU8H39GRga2bt2KwYMHw8nJSfI4Ro0ahTt37uR6O39/fwwaNAj29vaoW7cunJ2dMWHCBKnHnvO4nj17ho0bN6JNmzaoU6cOvLy8JH0ePHiA33//HQ4ODqhTpw6cnZ0xe/ZsqceX48mTJ/D29pY83w0bNkSHDh0we/ZsqY2GXr9+jVmzZqFly5awsrJCgwYN0Lp1a0ydOhXv37/P8/n4Hm/fvsWcOXPwyy+/oE6dOrC3t8fo0aPlvg4uX74Mb29vuLm5wcbGBjY2NujSpQt2796d6/n9/f3RtWtXWFlZoXHjxpg8eTISExN/SnaRSIQ+ffoAAG7evAng01UKZmZm8PLywuPHjzFy5EjY29tLvUYzMzOxadMmdOjQAVZWVqhfvz7c3d1lZrnnvAbEYjFCQkIkr0t3d3cAn2a8m5mZYfny5fnO7O/vj/79+8POzg5169ZFu3btsGHDBmRlZf2Mp4SIiIiIiIhIcJxZTkSCOHDgALKystCzZ0/o6+vn2VdNTU3y9bt37/Drr7/i6dOnaNiwIdq2bYvnz5/j5MmTOHv2LNavX48GDRr8cL6AgAAEBQXB2dkZNjY2CA0NxaFDh/D06VPs3LkTAGBhYYF+/fphy5YtMDc3h6urq+T2lSpVyvP8iYmJmDNnDho0aAAnJydoaWnh2bNnCAgIwLlz57Bt2zZYWVlJ3WbevHnYtGkTdHR04OLiAj09PcTGxuLSpUuwtLRErVq1pPrPnDkT169fh5OTE1q0aAE9PT0AQFhYGIYMGYKPHz/Czc0NlSpVwrVr17BlyxYEBQVh9+7dkqU5Xr16he7duyM1NRVOTk5o06YNUlNT8eTJE+zcuROenp5QUVFBamoqevXqhZiYGDg6OsLV1RUfP37E8+fPceTIEQwePBiampo//HPJ8fTpU7i7u+Ply5do0qQJXF1d8fbtW5w6dQrBwcHYvHkz6tWrJ+m/bt06PH36FPXq1UOFChWQlJSE4OBgTJ06FVFRUVIfJADAoUOH4OnpCQ0NDXTs2BGampoICgrCwIEDkZGRIfWa/FEikUjq++joaPTo0QO1atVC586dkZCQAFVVVYjFYowZMwZnzpxBtWrV0KdPH6SkpOD48ePw8PCAt7c3BgwYAODTeo6VKlXCihUrUKlSJXTu3BnA11+XuVm0aBHWrl2L8uXL45dffoGmpibCwsLwzz//4Pr161i2bNkPPQdERERERERERQGL5UQkiKtXrwIAGjVq9E23W7BgAZ4+fYphw4bhjz/+kBw/e/Yshg4dikmTJuHEiRNQUvqxC2cCAwOxZcsW1K9fHwCQlZWFAQMGICQkBNeuXYO1tTUsLCzQv39/bNmyBRYWFlLLbHyNtrY2goKCZDbBefjwIXr06IElS5Zg06ZNUnk2bdqEWrVqYcuWLShXrpykLTMzU+5SNffv38fBgwdhZGQkOZadnQ1vb2+kpqZi/fr1kk2LgE+bQW7YsAELFy7EnDlzAACnTp1CUlISJk2ahP79+0udPyEhASoqn/4ZuXTpEp4/f47+/ftj0qRJUv0+fPgAVVXVfD83+TFx4kTExcXJPAYPDw907doVkydPxn///Sc5Pm3aNFSpUkXqHJmZmRg6dCi2bNmCfv36SZ6n5ORkzJw5E2XKlMG+fftgYmICABg3bhwGDhyIuLi47y465xCLxZIPXerWrSvVdvXqVYwcOVLmiopDhw7hzJkzaNiwITZs2CAp2A8bNgxdunTBggUL4OLigipVqsDV1RWurq6SYvm3vDa/dOHCBaxduxZNmjTB8uXLUaZMGcljmDZtGnbt2oWTJ0/Czc3tu++DiIiIiIiIqCjgMixEJIg3b94AwDftmJ6RkYFjx45BR0cHHh4eUm1OTk5wdHREdHS0pBD/I9q1aycplAOAsrKyZHZuzrIZP0JNTU3uY69Zsybs7e0RGhqKjx8/So7v2LEDAPDXX39JFcoBQEVFRe7s/MGDB0sVyoFPhdinT5+iWbNmUkVmABg5ciR0dHRw9OhRZGRkSLWVLl1a5vw6Ojoyx+T1K1u27E+diX3nzh1ERESgU6dOMo/BxMQEPXr0wIMHD6SWY/myUA58et569uyJrKwsqWVz/P39kZycjK5du0oK5QCgqqqKsWPHflfmW7duYfny5Vi+fDnmzJmDzp074+DBg3JfywYGBhg+fLjMOQ4ePAgAmDBhgtTzaWRkhAEDBiAzMxNHjhz5rnx52bZtGwBIPkDIIRKJMH78eIhEIhw7duyn3y8RERERERFRYePMciIqNiIjI5Geng57e3uoq6vLtNvb2+PChQu4e/fuDy/FYmlpKXOsQoUKAICkpKQfOneOu3fvYv369QgPD8ebN2+kiuMAEB8fD0NDQwDAjRs3oKamhoYNG+b7/F8u4wJAsh66vPOULVsWderUQXBwMKKiomBmZoYWLVpg8eLFmDFjBi5duoSmTZuiYcOGMsVnOzs7GBgYYO3atbh37x6aN2+Ohg0bwtTUVGaZkR917do1AJ/WLJe35nZkZKTk/zlL0yQnJ2Pjxo3w9/fHs2fPkJKSInWb169fS76+d+8eAEh9WJLDxsZGMpv+W9y+fRu3b98G8KnoXr58efTo0QPDhw+XmaVuZmYm98OFu3fvQl1dXe7P1d7eXir7z3T9+nWUKVMG+/fvl9teunRpyXNOREREREREVJyxWE5EgtDX10dkZCRevXqF6tWr5+s2ycnJktvKY2BgINXvR2hoaMgcU1ZWBvBpKZMfdfXqVcmyJo6OjqhWrRrKlCkDkUgEf39/3Lt3T2p2d3JyMsqXL/9Ny8vkrFH+uW99DitXrozdu3djxYoVOHv2LI4fPw4AqF69OsaMGYPWrVsDADQ1NbFnzx4sW7YMgYGBOHv2LACgYsWK+O233ySbWf4MOZtsBgUFISgoKNd+qampAD5dkdCvXz/cvn0btWvXRocOHaCjowMVFRXExMTg4MGDUs91zmak8p4/ZWVluTPqv+bXX3/FjBkz8tU3t59NcnKy5AObL/3M1/6XEhMTkZmZiRUrVuTa58sPH4iIiIiIiIiKIxbLiUgQtra2CAkJweXLl+Hg4JCv2+QUsHOWcPlSzvHPC905s5ozMzNlZgTnFEWFsHr1amRkZGD79u0ys+BzZk5/TlNTE3FxccjOzs53wVzejO6vPYdxcXFS/QCgVq1aWLZsGT5+/Ijbt2/j3Llz2Lp1K8aNGwdDQ0PJDGwjIyPMmzcP2dnZuH//PoKDg7F161bMmDED2traaNeuXb5yf01OtilTpqBv375f7X/mzBncvn0b3bp1w+zZs6Xajh07JlneJEfORqRv376VOVdWVhYSEhK+afmgb5XbTHwNDQ28e/dObpu81/7PknPOz5eqISIiIiIiIiqJuGY5EQmiS5cuUFZWxu7du3MtAObImfVbvXp1lCpVCjdv3pTMGv5cTjHPwsJCckxbWxsA8OrVK6m+2dnZP2XJipzZ5llZWd90u6dPn0JHR0emUJ6amipZKuVzVlZWyMjIQEhIyPeHBVC7dm0AkHuelJQU3Lp1C6VLl5ZaqzuHqqoqrK2tMWbMGPz1118Qi8VyZ3YrKSnBwsICv/32GxYvXgwACAgI+KHcn6tXrx4AICIiIl/9nz17BgBwcXGRaQsLC5M5Zm5uDgAIDw+XaYuIiEBmZma+s/5MFhYWSE1NxY0bN2Tacn6eOdl/JisrKyQkJODJkyc//dxERERERERERQmL5UQkiKpVq2LIkCGIj4/HkCFDJAXNz6Wnp2PTpk2SdanV1NTQtm1bxMfHY82aNVJ9z507h+DgYFStWhW2traS43Xr1gUAmdnDmzZtwvPnz3/4cWhpaUEkEuHly5ffdLtKlSohMTERDx8+lBzLysrC/Pnz5X54kLOMyezZs5GQkCDVlpmZmetM8S/Z2trC2NgY586dw8WLF6XaVq1ahYSEBLRt21ayZvatW7fkLu2RM+u6VKlSAICHDx/KzZBzLKffz2BlZYV69erh2LFj8PPzk2nPzs6W+jAgZ5PTL4vfISEh2Lt3r8ztXVxcoKGhgf379yMqKkpy/OPHj/j3339/1sP4ZjkbzC5atEhqffvY2Fhs2rQJKioq6NChw0+/X3d3dwDApEmTEB8fL9MeFxeHx48f//T7JSIiIiIiIipsXIaFiAQzduxYpKenY/PmzWjdujXs7e1Rq1YtqKio4Pnz57h48SISEhIwduxYyW0mTJiA0NBQrFq1ChEREahXrx5iYmJw4sQJqKurY86cOVLLlHTp0gXr16/H8uXLcffuXRgbG+PWrVt48OABGjZs+MMztcuWLYu6desiNDQUEyZMQNWqVaGkpISOHTvKbNz4ub59+yI4OBi9e/dG69atoaamhpCQELx69UpuLicnJwwaNAgbN26Em5sbXF1doaenh1evXuHSpUsYNGgQBgwY8NW8SkpKmDt3LoYMGYKhQ4fCzc0NlSpVQkREBEJCQmBsbIzx48dL+h8+fBi7d++GnZ0dqlSpAg0NDTx69Ajnzp2Djo4OunTpAgC4cOECFixYAFtbW1SrVg06Ojp49uwZAgICUKpUKfTu3Tvfz+mVK1fg5eUlt61+/fro3r07Fi1ahP79+2PcuHHw9fVF7dq1Ubp0abx48QLXrl3Du3fvcPPmTQBAixYtUKlSJaxfvx4PHz5EzZo1ERUVhaCgILi6uuLkyZNS96GpqYnJkyfDy8sL3bp1Q9u2baGhoYGgoCCULl1asj54YevYsSNOnTqFM2fOoEOHDmjevDlSU1Nx/PhxJCQkwMvLS2bj1Z+hWbNmGDFiBHx8fNCyZUs0bdoURkZGSEhIQHR0NMLDwzF27FiYmpr+9PsmIiIiIiIiKkwslhORYJSUlODt7Y127dph586dCAsLQ1hYGLKzs2FgYIAmTZqga9euaNy4seQ2urq62LNnD3x8fBAQEIDw8HBoaGjAxcUFo0aNQq1ataTuQ19fH1u2bMG8efNw4cIFXL58Gfb29tizZw9WrVr1Ux7HP//8g7lz5yIoKAjv37+HWCxG/fr18yyWt2jRAsuWLcOaNWtw5MgRlC5dGo0aNcLKlSuxcuVKubfx9PSEjY0Ntm3bhpMnTyI9PR0GBgZo1KgRHB0d8523QYMG2L17N1auXIkLFy4gOTkZhoaG6NevHzw8PKCrqyvp265dO6SnpyMiIgI3btxARkYGKlSogF69emHw4MGSWdtNmzZFTEwMwsLCcOrUKaSkpKB8+fJo06YNhgwZgho1auQ735MnT/Jc8qN79+6oUqUKDh48iE2bNuHMmTM4cOAAlJSUYGhoiAYNGqBVq1aS/mXLloWvry8WLFiA0NBQhISEoEaNGli4cCH09PRkiuXAp1ncmpqa8PHxwcGDB6GpqQlnZ2dMmDBBMsO7sIlEIixbtgxbtmzBwYMHsW3bNqiqqsLS0hIDBgyQu8zMz/L777/Dzs4OW7ZswaVLl/D+/Xvo6OigcuXKGDVqFNq3b19g901ERERERERUWERisVgsdAgiIiIiIiIiIiIiIiFxzXIiIiIiIiIiIiIiUngslhMRERERERERERGRwmOxnIiIiIiIiIiIiIgUHovlRERERERERERERKTwWCwnIiIiIiIiIiIiIoVXpIrlx48fh4eHB5o1awZra2t07NgR+/btg1gsluq3d+9euLm5oW7duujQoQMCAwNlzvX+/XtMmjQJDRs2hI2NDcaMGYPXr1/L9Lt69Sp+/fVXWFlZoUWLFli7dq3M/RERERERERERERFRySYSF6HK8K+//opKlSrB1dUV5cqVw8WLF7F+/XqMHDkSo0aNAgAcO3YMf/75J4YPH45GjRrBz88P+/fvx/bt22FtbS051+DBg/Ho0SN4enqiVKlSWLp0KZSUlLB//36oqKgAAKKjo9GpUyc4OjqiT58+uH//PhYuXIhx48Zh8ODB3/UYIiIiIBaLoaqq+sPPBxEREREVfx8/foRIJIKNjY3QUYiIiIiIKA9Fqlj+7t076OrqSh2bMmUK/Pz8EBoaCiUlJbi5uaFOnTpYtGiRpE/Pnj2hqamJdevWAfhUsO7Zsyc2bNiAJk2aAAAiIyPRpk0bLF68GG3atAEATJ06FcHBwThx4gTU1NQAAIsXL8bOnTtx4cIFybFvcfXqVYjF4u+6LRERERGVPBkZGRCJRLC1tRU6ChERERER5UFF6ACf+7JQDgAWFhbYs2cPUlJSEB8fjydPnmDChAlSfdq0aYN//vkHGRkZUFNTw7lz56ClpQVHR0dJn+rVq8PCwgLnzp2TFMvPnTuHX375Raqw3aZNG6xZswYRERGwt7f/5seQM6O8bt2633xbIiIiIip5bt68KXQEIiIiIiLKhyJVLJcnPDwc5cuXh4aGBsLDwwEAJiYmUn1MTU3x8eNHPHv2DKampoiMjISJiQlEIpFUv+rVqyMyMhIAkJKSgtjYWFSvXl2mj0gkQmRk5HcVywFALBYjJSXlu25LRERERCWLWCyWeV9KRERERERFT5EuloeFhcHPzw+enp4AgMTERACAlpaWVL+c73Pak5KSoKmpKXM+bW1t3Lp1C8CnDUDlnUtNTQ3q6uqSc32Pjx8/4u7du999eyIiIiIqWbhEHxERERFR0Vdki+UvX77EuHHjYG9vj379+gkd55uoqqqiRo0aQscgIiIioiLg0aNHQkcgIiIiIqJ8KJLF8qSkJPz222/Q0dHB8uXLoaSkBODTzHDg06xwAwMDqf6ft2tpaeHly5cy501MTJT0yZl5njPDPEdGRgZSU1Ml/b6HSCRCmTJlvvv2RERERFRycAkWIiIiIqLiQUnoAF9KS0vDsGHD8P79e6xfv15qOZWc9cVz1h3PERkZCVVVVVSpUkXSLyoqCmKxWKpfVFSU5BxlypRBxYoVZc6Vc7sv1zInIiIiIiIiIiIiopKrSBXLMzMzMXbsWERGRmL9+vUoX768VHuVKlVQrVo1nDhxQuq4n58fHBwcJGtBNmvWDImJibh06ZKkT1RUFO7cuYNmzZpJjjVr1gxnzpzBx48fpc6lpaUFGxubgniIRERERERERERERFQEFallWKZPn47AwEB4eXkhOTkZ165dk7TVrl0bampqGD16NMaPHw9jY2PY29vDz88PN27cwLZt2yR9bWxs0KRJE0yaNAmenp4oVaoUlixZcpWI1wABAABJREFUAjMzM7Rs2VLSb/Dgwfjvv//w559/olevXnjw4AE2bNiAcePG/dRNmMTZ2RApFc7nEoV5X0REREREREREREQlhUj85VolAnJ2dkZMTIzctjNnzqBy5coAgL1792LdunV48eIFTExM8Mcff6BFixZS/d+/f4+5c+fi9OnTyMzMRJMmTTB58mSZ2epXr17FvHnzcPfuXejq6qJPnz747bffvnttyZs3bwIA6tatK3U8yT8YWfFJ33XO/FIupwUt1yYFeh9ERERE9G1ye39IRERERERFS5EqlpcEuQ2G4vf6IfPNuwK9bxV9XZTr3qZA74OIiIiIvg2L5URERERExQPX6yAiIiIiIiIiIiIihcdiOREREREREREREREpPBbLiYiIiIiIiIiIiEjhsVhORERERERERERERAqPxXIiIiIiIiIiIiIiUngslhMRERERERERERGRwmOxnIiIiIiIiIiIiIgUHovlRERERERERERERKTwWCwnIiIiIiIiIiIiIoXHYjkRERERERERERERKTwWy4mIiIiIiIiIiIhI4bFYTkREREREREREREQKj8VyIiIiIiIiIiIiIlJ4LJYTERERERERERERkcJjsZyIiIiIiIiIiIiIFB6L5URERERERERERESk8FgsJyIiIiIiIiIiIiKFx2I5ERERERERERERESk8FsuJiIiIiIiIiIiISOGxWE5ERERERERERERECo/FciIiIiIiIiIiIiJSeCyWExEREREREREREZHCY7GciIiIiIiIiIiIiBQei+VEREREREREREREpPBYLCciIiIiIiIiIiIihcdiOREREREREREREREpPBbLiYiIiIiIiIiIiEjhsVhORERERERERERERAqPxXIiIiIiIiIiIiIiUngslhMRERERERERERGRwmOxnIiIiIiIiIiIiIgUHovlRERERERERERERKTwilSxPDo6GlOnTkXHjh1Ru3ZttGvXTqaPu7s7zMzMZP57/PixVL/3799j0qRJaNiwIWxsbDBmzBi8fv1a5nxXr17Fr7/+CisrK7Ro0QJr166FWCwusMdIREREREREREREREWPitABPvfw4UOcPXsW9erVQ3Z2dq5Fa1tbW3h6ekodq1y5stT3Y8eOxaNHjzBt2jSUKlUKS5cuxW+//Yb9+/dDReXTw46OjsbgwYPh6OiIsWPH4v79+1i4cCGUlZUxePDggnmQRERERERERERERFTkFKliubOzM1xdXQEAXl5euHXrltx+WlpasLa2zvU8ERERCA4OxoYNG9CkSRMAgImJCdq0aYNTp06hTZs2AIANGzagXLlyWLx4MdTU1ODg4IB3795h9erVcHd3h5qa2s99gERERERERERERERUJBWpZViUlH5OnHPnzkFLSwuOjo6SY9WrV4eFhQXOnTsn1c/FxUWqKN6mTRskJSUhIiLip2QhIiIiIiIiIiIioqKvSM0sz6+QkBBYW1sjKysL9erVw++//w47OztJe2RkJExMTCASiaRuV716dURGRgIAUlJSEBsbi+rVq8v0EYlEiIyMhL29/XflE4vFSElJAQCIRCKoq6t/13m+V2pqKtddJyIiIioixGKxzPtSIiIiIiIqeopdsdzOzg4dO3ZEtWrV8Pr1a2zYsAEDBw7E1q1bYWNjAwBISkqCpqamzG21tbUlS7u8f/8ewKclXT6npqYGdXV1JCYmfnfGjx8/4u7duwAAdXV11K5d+7vP9T2ioqKQmppaqPdJRERERLnj8n5EREREREVfsSuWjxkzRur75s2bo127dvDx8cG6desESiVNVVUVNWrUAABBZhGZmJhwZjkRERFREfHo0SOhIxARERERUT4Uu2L5l8qUKQMnJyecPHlSckxLSwsvX76U6ZuYmAhtbW0AkMw8z5lhniMjIwOpqamSft9DJBKhTJky3337H1XYy74QERH9H3t3HpdT3v8P/HWuNtFCqYy1hCI7RSEju5GxjLmzD8Yew1iKiYkZu4wlW2Rnxr5VYzd2Y5d9SUgq0U571++Pfp1vqWzjnOvQ6/l43I97us5xfV7OOV3lfT7n/SGiwrEFCxERERHR50FRC3x+KpUrV0ZoaGi+2dWhoaFij/LixYvjq6++EnuY595HrVbn62VORERERERERERERF+uz75Y/vr1a/zzzz+oVauW+JqzszPi4+Nx9uxZ8bXQ0FDcunULzs7OefY7cuQI0tPTxdeCgoJgZGQk9j8nIiIiIiIiIiIioi+fotqwJCcn4/jx4wCA8PBwJCUlYf/+/QAABwcHPHz4EKtWrULr1q1Rrlw5PH/+HGvWrEF0dDQWLlwovk+9evXQtGlTTJo0CR4eHtDT08Mff/wBGxsbtGnTRtxv4MCB2LdvH8aOHYsePXrg3r178Pf3x5gxY7gIExEREREREREREVERIqgVtBLk06dP0bJlywK3rV+/HmXKlMG0adNw9+5dxMXFQV9fH/Xq1YO7uztq166dZ//ExETMnDkThw4dQkZGBpo2bQovLy9YWFjk2e/y5cuYNWsWbt++DRMTE/Tq1QuDBg366N6S169fB4A8M90BIHZbEDJexHzUe74v7dImKNW9g6RjEBEREdGHKez3QyIiIiIiUhZFFcu/BCyWExEREVFuLJYTEREREX0ePvue5URERERERERERERE/xWL5URERERERERERERU5LFYTkRERERERERERERFHovlRERERERERERERFTksVhOREREREREREREREUei+VEREREREREREREVOSxWE5ERERERERERERERR6L5URERERERERERERU5LFYTkRERERERERERERFHovlRERERERERERERFTksVhOREREREREREREREUei+VEREREREREREREVOSxWE5ERERERERERERERd5HF8t3796Np0+fFrr96dOn2L1798e+PRERERERERERERGRbD66WD5x4kRcuXKl0O3BwcGYOHHix749EREREREREREREZFsPrpYrlar37r99evX0NLS+ti3JyIiIiIiIiIiIiKSjfaH7Hznzh3cuXNH/PrixYvIzMzMt19CQgL++usvWFlZ/feEREREREREREREREQS+6Bi+eHDh+Hr6wsAEAQBW7ZswZYtWwrc18jICLNnz/7vCYmIiIiIiIiIiIiIJPZBxfLvv/8eX3/9NdRqNbp3745Ro0bB2dk5zz6CIEBfXx8VK1aEtvYHvT0RERERERERERERkUZ8UDXb3Nwc5ubmAID169fD2toapqamkgQjIiIiIiIiIiIiIpLLR0/9dnBw+JQ5iIiIiIiIiIiIiIg05j/1STl58iS2b9+OsLAwJCQkQK1W59kuCAIOHz78nwISEREREREREREREUnto4vlq1atgo+PD0xNTVG7dm3Y2Nh8ylxERERERERERERERLL56GL5+vXr0bhxY/j5+UFHR+dTZiIiIiIiIiIiIiIikpXqY/9gQkIC2rZty0I5EREREREREREREX32PrpYXqtWLYSGhn7KLEREREREREREREREGvHRxXJvb28cOnQI+/bt+5R5iIiIiIiIiIiIiIhk99E9y0ePHo2MjAxMmDAB3t7eKFOmDFSqvLV3QRCwd+/e/xySiIiIiIiIiIiIiEhKH10sL1myJEqWLIlKlSp9yjxERERERERERERERLL76GL5hg0bPmUOIiIiIiIiIiIiIiKN+eie5UREREREREREREREX4qPnll+4cKF99rP3t7+vd/z8ePH8Pf3x7Vr13D//n1UrlwZAQEB+fbbtm0bVq1ahWfPnsHKygpjxoxBixYt8uyTmJiImTNn4vDhw0hPT0ezZs3g5eUFc3PzPPtdvnwZs2fPxu3bt2FqaooePXpg0KBBEAThvXMTERERERERERER0efto4vlffr0ea+C8u3bt9/7Pe/fv4/jx4+jTp06yMrKglqtzrdPYGAgJk+ejKFDh6Jx48YICgqCu7s7Nm3ahLp164r7jR49Gg8ePIC3tzf09PSwYMECDBo0CDt27IC2dvZf+/Hjxxg4cCCaNGmC0aNH4+7du5g3bx60tLQwcODA985NRERERERERERERJ+3jy6Wr1+/Pt9rmZmZCA8Px9atW5GVlYWxY8d+0Hu6uLigVatWAABPT0/cuHEj3z6LFi3CN998g9GjRwMAGjdujHv37mHJkiVYuXIlAODKlSs4deoU/P390bRpUwCAlZUVOnTogIMHD6JDhw4AAH9/f5QqVQrz58+Hrq4uHB0dERMTg+XLl6NPnz7Q1dX9oPxERERERERERERE9Hn66J7lDg4O+f7n6OiI7777Dn/99Re0tbVx/vz5DwujenucsLAwPHr0CO3bt8/zeocOHXD27FmkpaUBAE6cOAEjIyM0adJE3Kdy5cqoXr06Tpw4Ib524sQJtGzZMk9RvEOHDkhISMCVK1c+KDsRERERERERERERfb4+emb526hUKnzzzTdYsWIFfvrpp0/2vg8fPgSQPUs8N2tra6SnpyMsLAzW1tZ4+PAhrKys8rWJqVy5svger1+/RkREBCpXrpxvH0EQ8PDhQzRq1OijcqrVarx+/RoAIAgC9PX1P+p9PlZycnKBLWyIiIiISH5qtZrr4RARERERfQYkKZYDQHx8PBITEz/5ewKAkZFRntdzvs7ZnpCQAENDw3x/3tjYWGztkpPtzffS1dWFvr6++F4fIz09XezVrq+vjxo1anz0e32M0NBQJCcnyzomERERERWO7f2IiIiIiJTvo4vlz549K/D1hIQEXLx4Ef7+/mjYsOFHB/uc6ejooEqVKgCgkVlEVlZWnFlOH0zua5XXKBERFRUPHjzQdAQiIiIiInoPH10sd3FxKbS4plarUbduXUydOvWjgxXE2NgYQPascDMzM/H1hISEPNuNjIwQGRmZ78/Hx8eL++TMPH9z9ntaWhqSk5PF/T6GIAgoXrz4R//5/0ruti/0ZchSZ0IlaH1xYxEREWkaW7AQEREREX0ePrpYPmPGjHy/+AuCACMjI1SsWFGcWf0p5fQXf/jwYZ5e4w8fPoSOjg4qVKgg7nf27Nl8/SFDQ0NRrVo1AEDx4sXx1VdfiT3Mc++jVqvz9TIn+tKpBC0cOD0LsfFhko5TyrgC2jbxlHQMIiIiIiIiIiKiD/XRxfKuXbt+yhzvpUKFCrC0tMT+/fvRqlUr8fWgoCA4OjqKvSCdnZ2xdOlSnD17Fk5OTgCyi+C3bt3Cjz/+KP45Z2dnHDlyBOPHj4eOjo74XkZGRqhXr56MfzMiZYiND0N0LB8VJyIiIiIiIiKioueTLPD54MEDhIeHAwDKlSv30bPKk5OTcfz4cQBAeHg4kpKSsH//fgCAg4MDTExMMHLkSIwbNw4VK1ZEo0aNEBQUhODgYGzcuFF8n3r16qFp06aYNGkSPDw8oKenhz/++AM2NjZo06aNuN/AgQOxb98+jB07Fj169MC9e/fg7++PMWPGcBEmIiIiIiIiIiIioiLkPxXLDx8+jFmzZomF8hzly5eHp6cnWrZs+UHv9/LlS/z00095Xsv5ev369WjUqBE6duyI5ORkrFy5En5+frCysoKvr2++meALFizAzJkzMWXKFGRkZKBp06bw8vKCtvb//ZUrVaoEf39/zJo1C4MHD4aJiQlGjRqFAQMGfFBuIiIiIiIiIiIiIvq8CWq1Wv0xf/D48eMYNmwYypYti++//x7W1tYAgJCQEGzduhXPnj3D8uXL4ezs/EkDK93169cBALVq1crzeuy2IGS8iJF0bO3SJijVvYOkY9CX7a+gEZK3YTErVQVuHZZIOgYREZGSFPb7IRERERERKctHzyxfunQpbGxssGnTJhQvXlx8vWXLlujduzd69uyJJUuWFLliORERERERERERERF9flQf+wfv3r2Lzp075ymU5yhevDi6dOmCu3fv/qdwRERERERERERERERy+OhiuZ6eHuLj4wvdHh8fDz09vY99eyIiIiIiIiIiIiIi2Xx0sbxRo0ZYv349rly5km/btWvXsGHDBjg6Ov6ncEREREREREREREREcvjonuXjx4+Hm5sbevbsidq1a8PKygoAEBoaiuDgYJiammLcuHGfLCgRERERERERERERkVQ+emZ5hQoVsHfvXvTp0wfx8fEICgpCUFAQ4uPj0bdvX+zZswfly5f/lFmJiGSTpc76oscjIiIiIiIiIqK8PnpmeUZGBvT09DBp0iRMmjQp3/akpCRkZGRAW/ujhyAi0hiVoMKci+vwJDFS8rEqGpbBhIb9CtyWpc6CSvjo+5ofTO7xiIiIiIiIiIiU4qMr2b///jsuXryIgICAArf36NEDjRo1gpeX10eHIyLSpCeJkQiJf6rRDCpBhbkXAhGWGCP5WBUMTTDe/hvJxyEiIiIiIiIiUqKPLpafPHkSnTt3LnR727ZtsXfv3o99eyIi+v/CEmMQEvdc0zGIiIiIiIiIiL5oH/2s/fPnz2FhYVHodnNzc0RFRX3s2xMRERERERERERERyeaji+UlS5ZEaGhoodtDQkJgYGDwsW9PRERERERERERERCSbjy6WN2vWDH/99Rdu3bqVb9vNmzexdetWODs7/6dwRERERERERERERERy+Oie5T/99BNOnjyJ7t27w8XFBVWqVAEA3L9/H8eOHYOJiQl++umnTxaUiIiIiIiIiIiIiEgqH10st7CwwI4dO+Dj44MjR47g0KFDAAADAwO4urpizJgxb+1pTkRERERERERERESkFB9dLAeyF/GcPXs21Go1YmJiAAAmJiYQBOGThCMiIiIiIiIiIiIiksN/KpbnEAQBpqamn+KtiIiIiIiIiIiIiIhk99ELfBIRERERERERERERfSlYLCciIiIiIiIiIiKiIo/FciIiIiIiIiIiIiIq8lgsJyIiIiIiIiIiIqIij8VyIiIiIiIiIiIiIiryWCwnIiIiIiIiIiIioiKPxXIiIiIiIiIiIiIiKvJYLCciIiIiIiIiIiKiIo/FciIiIiIiIiIiIiIq8lgsJyIiIiIiIiIiIqIij8VyIiIiIiIiIiIiIiryWCwnIiIiIiIiIiIioiKPxXIiIiIiIiIiIiIiKvJYLCciIiIiIiIiIiKiIo/FciIiIiIiIiIiIiIq8j67YvnOnTthY2OT73/z5s3Ls9+2bdvQtm1b1KpVC506dcKxY8fyvVdiYiImTZoEBwcH1KtXD6NGjcLz58/l+qsQERERERERERERkUJoazrAx1q1ahUMDQ3Fry0sLMT/DgwMxOTJkzF06FA0btwYQUFBcHd3x6ZNm1C3bl1xv9GjR+PBgwfw9vaGnp4eFixYgEGDBmHHjh3Q1v5sDw0RERERERERERERfaDPtiJsZ2cHExOTArctWrQI33zzDUaPHg0AaNy4Me7du4clS5Zg5cqVAIArV67g1KlT8Pf3R9OmTQEAVlZW6NChAw4ePIgOHTrI8vcgIiIiIiIiIiIiIs377NqwvEtYWBgePXqE9u3b53m9Q4cOOHv2LNLS0gAAJ06cgJGREZo0aSLuU7lyZVSvXh0nTpyQNTMRERERERERERERadZnO7O8Y8eOiI2NRdmyZfH999/jxx9/hJaWFh4+fAgge5Z4btbW1khPT0dYWBisra3x8OFDWFlZQRCEPPtVrlxZfI+PpVar8fr1awCAIAjQ19f/T+/3oZKTk6FWq2Udkz5vvE7z0sTxAPIfE6XkIGV78+eY1HhtEH04tVot+/cqERERERF9uM+uWG5mZoaRI0eiTp06EAQBR48exYIFCxAVFYUpU6YgPj4eAGBkZJTnz+V8nbM9ISEhT8/zHMbGxrhx48Z/ypieno7bt28DAPT19VGjRo3/9H4fKjQ0FMnJybKOSZ83Xqd5aeJ4APmPiVJykHLp6Oighp0dtLW0ZBkvIzMTt27eRHp6uizjEX1JdHV1NR2BiIiIiIje4bMrljdr1gzNmjUTv27atCn09PSwbt06DB06VIPJ/o+Ojg6qVKkCQP4Zf0D2rHrO/KMPwes0L03N/nvzmCglBymXIAjQ1tLCwvNPEJ6YKulY5Qz18JNDRVStWpXXB9EHevDggaYjEBERERHRe/jsiuUFad++PVavXo3bt2/D2NgYAJCYmAgzMzNxn4SEBAAQtxsZGSEyMjLfe8XHx4v7fCxBEFC8ePH/9B7/hSbaNhB9KF6n+SnlmCglB72/8MRUhMbJ8zQArw+iD8cWLEREREREn4cvboHPypUrA0C+vuMPHz6Ejo4OKlSoIO4XGhqab3ZcaGio+B5EREREREREREREVDR8EcXyoKAgaGlpoUaNGqhQoQIsLS2xf//+fPs4OjqK/SKdnZ0RHx+Ps2fPivuEhobi1q1bcHZ2ljU/EREREREREREREWnWZ9eGZeDAgWjUqBFsbGwAAEeOHMHWrVvRt29fse3KyJEjMW7cOFSsWBGNGjVCUFAQgoODsXHjRvF96tWrh6ZNm2LSpEnw8PCAnp4e/vjjD9jY2KBNmzYa+bsRERERERERERERkWZ8dsVyKysr7NixA5GRkcjKyoKlpSUmTZqEPn36iPt07NgRycnJWLlyJfz8/GBlZQVfX1/Uq1cvz3stWLAAM2fOxJQpU5CRkYGmTZvCy8sL2tqf3WEhIiIiIiIiIiIiov/gs6sKe3l5vdd+3bt3R/fu3d+6j6GhIWbMmIEZM2Z8imhERERERERERERE9Jn6InqWExERERERERERERH9FyyWFyHqrKwvciwiIiIiIiIiIiKi/+qza8NCH09QqRB3eCcyYqMlHUe7lBlKtuoq6RhEREREREREREREnxKL5UVMRmw0Ml5EajoGERERERERERERkaKwDQuRhqmzMr/IsYiIiIiIiIiIiD4nnFlORZY6KwuCSp77RW8bS1Bp4ezxWUiID5M0g5FxBTg295R0DCIiIiIiIiIios8Vi+VUZAkqFW4cm4vXcdIWqYuXrICaLca/dZ+E+DDEvnwgaQ6i/yJLnQWVIN/DSHKPR0RERERERETEYjkVaa/jwpD4MkTTMYgUTyWoMO/8PwhLjJd8rAqGxhjn8LXk4xARERERERER5cZiORERvZewxHiExL3UdAwiIiIiIiIiIknwGXciIiIiIiIiIiIiKvJYLCciIiIiIiIiIiKiIo/FciIiIiIiIiIiIiIq8lgsJyIiIiIiIiIiIqIij8VyIiIiIiIiIiIiIiryWCwnIiIiIiIiIiIioiKPxXIiIiIiIiIiIiIiKvJYLCciIiIiIiIiIiKiIo/FciIiIiIiIiIiIiIq8lgsJ9mps7K+yLHo08hSZ36RYxERERERERERkbJpazoAFT2CSoWnh3yQGhsm6Th6pSqgfOuxko5Bn55K0MKmf2fjeaK014e5YQX0auQh6RhERERERERERPT5YLGcNCI1NgwpLx5qOgYp1PPEMITHPdB0DFKoLLUaKkH44sYiIiIiIiIiIs1isZyIiD4rKkHAvH//RVhCoqTjVDAyxLhGjSQdg4iIiIiIiIiUg8VyIiL67IQlJCIkLk7TMYjoPamz1BBU8jylIedYRERERET0ZWGxnIiIiIgkJagExP/9GBkxKZKOo21SDMbtK0k6BhERERERfblYLCciIiIiyWXEpCDjebKmYxARERERERVKpekARERERERERERERESaxmI5ERHRR8hSq7/IsejTUGfJd87kHIuIiIiIiOhLxjYsREREH0ElCJj/7w08TXwl6TjlDUvg50Y1JR3jU8hSq6ES5FlUUc6xPpagEhByPB7J8ZmSjqNvrAXr5saSjkFERERERFRUsFhORET0kZ4mvsLDuERNx1AElSBg94VYvEzMkHQcU0NtdLYvJekYn0pyfCZev5T2eBAREREREdGnw2I5ERERfRIvEzMQGc/iMBEREREREX2e2LOciIiI6AvF3ulERERERETvr8jPLA8JCcHvv/+OK1euoESJEvj2228xevRo6OrqajoaERER0X8iqAS8DIxDhsTtYLRNtWH6TUlJx/gU1FlqCCp5+t3LORYREREREX0aRbpYHh8fj379+sHS0hKLFy9GVFQUZs2ahZSUFEyZMkXT8YiIiIj+s4yXGUh/zvY4QPbNg/gD15EZK+3CvFqlSsC4bS1JxyAiIiIiok+vSBfL//rrL7x69Qq+vr4oWbIkACAzMxNTp07FkCFDYGFhodmARERE9EHUajUEQaaZwzKORZ9OZuwrZERzYV4iIiIiIsqvSBfLT5w4AUdHR7FQDgDt27fHr7/+itOnT6Nr166aC0dEREQfTBAEXPw3EYkJ0s6kNjTSRsNGhpKOQURERERERPIS1Gp1kV2NydHREd26dcO4cePyvN6sWTN8++23+V5/H5cvX4ZarYaOjo74miAIyEpOAbKy/nPmt1KpoNIvhsJOaXaOVzLlKPHWHJnJ8VBnSVvIEFTa0NI3fmuOtBR5cugWe3uO1JQ4ZGVlSppDpdKCXrGSb82RLFMO/XfkSEqNQ6bEObRUWjDQe3uO+NQkZKilb12gLWjDWM+gwCzZOV4jQy3x9y0AbUEFY73ib8mRggypPz8AaKtUMNZ7+2dZfGqq5Fmyc+i9I0caMiRe1FBbJcBYT/etORJSM2TJYaSn/dYcr1OzkCnxrxVagoDieqq3f6amqiVfbFJQCdDTE96aIyMlS44fudAu9vbjkfU6C1J/hAgqQFX8HTmSM4BMiX/t1BKg0n/7dZqVnAZIvRipSoBK//++b9PT0yEIAurXry/tuERERERE9J8U6ZnlCQkJMDIyyve6sbEx4uPjP+o9cx7HfvOxbJV+sY96v/+SoSAq/RKKyKGlb6yIHLrFlJFDr1hJReTQV0gOAz1l5DDWM5AtB1B4FmO94grJId/n2NtyAICxnp5Ccsi3GPTbchjpyffj/G05iuupFJFDT08AIE97lLfl0C6mjOOhKq6QHPrKuE5V+vJ/3wqCwJY9RERERESfgSJdLJdCvXr1NB2BiIiIiIiIiIiIiD6QfFONFMjIyAiJifkXeIqPj4exsXwzjomIiIiIiIiIiIhIs4p0sbxy5cp4+PBhntcSExMRHR2NypUraygVEREREREREREREcmtSBfLnZ2dcebMGSQkJIiv7d+/HyqVCk2aNNFgMiIiIiIiIiIiIiKSk6BWq9WaDqEp8fHx+Oabb2BlZYUhQ4YgKioKs2bNgqurK6ZMmaLpeEREREREREREREQkkyJdLAeAkJAQ/Pbbb7hy5QpKlCiBb7/9FmPGjIGurq6moxERERERERERERGRTIp8sZyIiIiIiIiIiIiIqEj3LCciIiIiIiIiIiIiAlgsJyIiIiIiIiIiIiJisZyIiIiIiIiIiIiIiMVyIiIiIiIiIiIiIiryWCwnIiIiIiIiIiIioiKPxXIiIiIiIiIiIiIiKvJYLCciIiIiIiIiIiKiIo/FciKFmzhxIsLCwgrcFh4ejokTJ8qciADlnBel5HiTWq1GVFQUMjIyNDL+m5KTk/H48WOo1WpNR5Gdr68voqKiCtz2/Plz+Pr6ypJDqdcqERERERERUQ4WyxXi2bNnSE9PL3BbRkYGnj17JnMi6tu3L0JCQgrcFhoair59+8qSY9euXYiNjS1wW2xsLHbv3i1LDqUcj9ySk5MRFxeX739yUMp5UUqOHCdPnsT333+PWrVqoUWLFrh79y4AYPLkydi7d68sGfz9/fMUgC9evAhnZ2e0a9cObdq0wZMnT2TJoRRLlix5a7F8yZIlsuRQ0rUaExODefPmoV+/fmjbti3u378PAFi3bh2uXr0qS4bq1asjODi4wG03btxA9erVZclx48YNnD17Vvw6Pj4eXl5e6NGjBxYvXoysrCxZcrRs2RJ37twpcNu9e/fQsmVLWXIQEREREVHRpq3pAJStZcuW2LJlC2rXrp1v2507d9C9e3fcvn1b0gwpKSlYunQpDhw4gMjISKSlpeXbR+oMAN5adFWpVDA0NET16tXRrVs3WFhYSJbj/PnzePXqVYHbkpKScPHiRcnGfl+PHz9GyZIlZRlLKccjKSkJc+bMwYEDB5CQkFDgPnJcp28j53lRUo6AgACMHz8e7du3R/fu3TF58mRxW4UKFbBz50506tRJ8hzbtm3DwIEDxa9nzpyJKlWqYPDgwVi2bBnmz5+PBQsWSJ5DKd42mz46OhpGRkYypimYnNfqzZs38cMPP8DQ0BD29vY4f/68+PMuKioKa9euleX6eNt5yczMhJaWluQZgOzvD0dHRzg6OgIAZsyYgcOHD6NJkyZYvXo1VCoVRowYIXmO8PDwAn/vALJ/P4mMjJQ8AxEREREREYvlCvG2fzSnpaVBV1dX8gxTp05FQEAAOnbsCGtra+jo6Eg+ZkEMDQ1x8+ZNREdHw8bGBqampnj58iXu3r0LMzMzVKxYEWvWrIG/vz/Wr18POzs72TNeuXIFJiYmkr3/5s2b8eeffwIABEHAuHHjoKenl2eftLQ0hIeHo23btpLleF9SH4/cJk6ciHPnzuG7776DlZWVrNepUs6LUnK8aenSpejXrx88PT2RmZmZp1hetWpVrFu3TpYckZGRqFSpEoDs4ufNmzexceNGNGzYEJmZmfD29pZ0fG9vbwwaNAjlypUTX9u3bx+aN2+epzAdEhKC6dOnY/Xq1Z88Q0BAAAICAgBkXyOzZ8+GoaFhnn3S0tJw48YN1K9f/5OPn0OJ1+rMmTNRt25dLF26FIIgYM+ePeK2OnXq4O+//5Zs7OjoaDx//lz8+uHDh/mK4qmpqdixYwfKli0rWY7cHjx4gMGDBwPILkofOHAAkydPRrdu3bBp0yasX79esmJ5amoqkpOTxd+BkpKS8j0dlJqaisOHD8Pc3FySDB/i6dOnePLkCWrUqKGIG6JERERERPTpsViuQSEhIXnaWvz777/5Zk6lpqYiMDAQFSpUkDzPsWPH4OHhgd69e0s+1tu0a9cOT548waZNm/IUm54+fYphw4ahS5cuWLx4Mfr374/58+fD39//k429YsUKrFixAkB2Yadfv34QBCHPPmlpacjMzETPnj0/2bhvMjc3R82aNQEA9+/fh5WVVb5itI6ODipXrozvvvtOshxKOR65nTlzBr/++qssM5TfpJTzopQcbwoLC0Pz5s0L3Kavr4/ExERZcujp6SEpKQkAcPbsWRQvXhz16tUDkH0zTuocW7ZsQdeuXcXPr8zMTEyYMAHbt2/Pc3MvKSkpT/uLTyk9PV18EkStViM5ORkqVd7Oa7q6uvj222/x448/SpIBUOa1ev36dSxevBg6OjrIzMzMs83ExAQvX76UbOwtW7bA19cXgiBAEIQC+7Sr1WpoaWnh119/lSxHbikpKdDX1wcAXL58GWlpaWLLExsbG0lndK9cuVJsAyQIQp4nQt7k7u4uWY6CzJo1C5mZmfjll18AAIcOHcKYMWOQkZEBY2Nj+Pv7i9c2ERERERF9OVgs16C///5b7KsrCAJ8fHwK3M/IyAgzZ86UPI+WlhYsLS0lH+ddfH19MXbs2DyFcgAoX748RowYAR8fH3Tp0gUDBgz45MWEevXqYcCAAVCr1ViyZAm++eYblClTJs8+Ojo6sLa2RosWLT7p2Lm1atUKrVq1Er8ePny4LDdM3qSU45GbmZlZvhmyclHKeVFKjjeZmZnh4cOHYjuH3O7evSvbTNnatWvDz88PKpUK/v7+cHZ2FmfvPnnyRNL2TUDBTwrJvbBoly5d0KVLFwBAnz594O3tDWtra1kzAMq8VvX19cWbKW969uyZpDOGu3TpAgcHB6jVavTr1w9TpkxBlSpV8uyjo6MDS0tLlCpVSrIcuVWoUAEnTpyAg4MD9u3bBzs7O/EYvHz5EgYGBpKN3apVK5QrVw5qtRqTJk3CsGHDULFixTz75PyMkauHe45Dhw5h1KhR4tfz589H8+bN8dNPP2HOnDlYsGABVq1aJWsmIiIiIiKSHovlGtSvXz906dIFarUarVq1gq+vb75/DOro6MDMzCzfbF4p9OjRA3v27EHTpk0lH+ttIiIiCv37CoIgLlRnbm6eb1bgf+Xg4AAHBwdxrO7du0teWHsXOW6UFEaJx2PkyJFYsWIFGjRooNFey5o8L7kpJQcAdOzYEYsXL0blypXzXDf37t3DqlWr0KNHD1lyeHh4YMiQIRg6dCjKli2LMWPGiNv+/vtvcZZ5UbFhwwZNRwCgnGu1adOmWLZsGRwdHcXPEEEQkJKSgvXr1xf6dMSnUK5cOfFG8Pr161GjRg1Ji9Hv44cffoCXlxe2b9+O+Ph4zJkzR9x2/vx52NjYSDa2ra0tbG1tAWSfg+bNm8vW0utdoqOjxRt8T548QWhoKObOnYtq1aqhT58+8PDw0HBCIiIiIiKSAovlGmRoaCjOkD1y5AjMzc011iccAIoVK4ZLly7Bzc0tTxEhhyAI+OGHHyTPUatWLSxatAg1a9bEV199Jb4eHh6OxYsXi4ughoeHS1q4lfuR77c5deqUuPBqampqnm2CIMjSC1opx+Obb77B3bt38fXXX6N69er5ZpkLgoBly5bJkkUJ50VJOdzd3XH//n30799fnJk6aNAgxMTE4Ouvvxb7IkutSpUqOHLkCGJjY/PNzvXw8ICZmZksOZTk4cOHOHjwYKHXyIwZM2TJoYRrdfz48ejRowfatm2LRo0aQRAELFiwAA8ePIAgCBg9erTkGQCIN5SA7Bncbx4PALI8jfHdd9+hUqVKuH79OmrUqIHGjRuL20qWLPnWRbc/pZwnIZTC0NBQbMlz+vRpGBsbi21XdHV1CzxfRERERET0+WOxXCGePHmCc+fOoVu3bvm27dy5E2XLls3zD1gpzJs3D0D2Y+hXr17Nt12uYvnUqVPRv39/tG7dGtWqVUOpUqUQGxuLu3fvwtTUFAsXLgQAvHjxAt9//71kObKysrBt27a3FnYOHz4s2fg5Vq1ahXnz5qFcuXKwtrbWWAsSpRyPtWvXws/PD6VLl0ZmZqbYl1luSjkvSskBZBeQli1bhnPnzuHMmTOIjY2FsbExnJyc4OTkJHue3IXy5ORkPH/+HNWqVZPlSZ3cCxXmPAHz5uKFcvVw3717NyZNmgQ9PT2ULVs2301ZOY4HoJxr1cLCArt378batWtx5swZVKxYEXFxcXB1dc1zo0dqsbGx+P3333Hw4EFkZGTk2aZWqyEIAm7fvi1LFnt7e9jb2+d7feTIkbKMD2T3Tl+6dKn4MyYtLS3fPnIdDwBo2LAhFi1ahJcvX8Lf3z9PO6GHDx/muZlPRERERERfDkEtdyNVKtD//vc/tGzZssCZl6tWrcLhw4fx119/aSCZZqSmpmL79u24ceMGoqOjYWZmhlq1aqFbt27Q09OTJcPs2bOxZs0a2Nvbo0qVKgXO+p80aZLkOVxcXODi4gIvLy/Jx3obpRwPJycntG/fHr/88ku+BQvlpJTzopQcSuLv74/k5GTxaYiLFy9i2LBhSEpKQvny5eHv75+vL/KnZGtrm68AnVP8LOg1qQuAbdu2RY0aNTBjxgxxIUdN4LWa14gRI3DhwgX07dsX1tbWBX6m5i7QSuXGjRtITEwU1xqIj4/H3LlzERISAicnJ4wYMUKWz9qJEyciICAAHTt2LPR49OvXT/IcOaKiojB+/Hhcv34ddnZ2WLBgAUqXLg0g+3c2GxsbTJs2TbY8REREREQkD84sV4j79+/jp59+KnCbnZ0dli9fLnMizdLT00OvXr00mmHfvn0YOXIkRowYodEccXFxaNmypUYzAMo5Hunp6WjVqpVGC+WAcs6LUnIAwNmzZ/Hs2TONPiEDANu2bcPAgQPFr2fOnIkqVapg8ODBWLZsGebPn48FCxZINr5SenPneP78Oby9vTVaKAeUc61GREQgJiYGdnZ2+bbdvHkTpqam+RYylsK///4LLy8vdO7cWfKx3mbmzJlwdHQUi+UzZszA4cOH0aRJE6xevRoqlUqWz/1jx47Bw8MDvXv3lnys92FhYYH169cXuM3f3x+6uroyJyIiIiIiIjmwWK4QgiAU+kh+fHz8J1/IsjCvX7/Grl27cOnSJcTHx8PY2BgNGjRAly5dULx4cVky5KbJPq5paWmoX7++5OO8S4sWLXDp0iWxkKEpSjkeHTp0wPHjxzV+PJRyXpSSAwAWLFhQaDE0JiYGW7duleUJmcjISFSqVAlA9uzQmzdvYuPGjWjYsCEyMzPh7e0t6fhK673csGFD3Lt3T+PXiFKuVW9vb1SqVKnAYnlAQAAePXoky7oHRkZG+Xrqa8KDBw/Ep9pSUlJw4MABTJ48Gd26dcOmTZuwfv16WYrlWlpasLS0lHyc/+Lp06d48uSJIhZmJSIiIiIiabBYrhB16tTBpk2b0KZNmzyP6qvVamzevBl16tSRPENERAT69OmD8PBw2NrawtTUFKGhodi/fz/Wrl2L9evXy9KjUyl9XF1dXXH06FGNF3a6desGb29vpKamwsnJKd/CqwAKLPp8ako5HvXr18fChQsRHR1d4EK0ANCmTRvJcyjlvCglB6CcJ2T09PSQlJQEIHu2e/HixVGvXj0A2Yv2Sd0rXK1W49ixY6hQoQKqVq1a4D737t3D06dP0aJFC8l7hv/8888YP3489PT00KRJkwJ7hcvRp1sp1+q1a9fwv//9r8BtjRo1wu7duyXPAAADBw7Ehg0b0KRJE2hra+7XsZSUFPGpg8uXLyMtLU286WVjY4PIyEhZcvTo0QN79uxB06ZNZRnvXWbNmoXMzEz88ssvAIBDhw5hzJgxyMjIgLGxMfz9/cUFP4mIiIiI6MvBYrlCjBw5En379kWnTp3QpUsXmJmZ4fnz59i9ezcePXqEDRs2SJ4hp3VAYGAgKleuLL7+8OFDDB06FLNmzRIX15SSl5cXLly4gCFDhhTat1QOderUwYIFC/Dy5ctCCztyFGUHDBgAAFi5ciVWrlyZ72aKXDcPlHI8PDw8AGQvRBsYGJhvu1zHQynnRSk5AOU8IVO7dm34+flBpVLB398fzs7O0NLSApC9mLKFhYWk4+/YsQOzZs1CQEBAofsYGRlhwoQJsrThyJnp7u3tXWhhvihdq69fvy60OC0IgmyLBj98+BAhISFo3bo17O3tC/xMlaO/e4UKFXDixAk4ODhg3759sLOzE2+evHz5UrYZ1MWKFcOlS5fg5uZW4I1QuRYZz3Ho0CGMGjVK/Hr+/Plo3rw5fvrpJ8yZMwcLFizAqlWrZMtDRERERETy4AKfCnLp0iXMnTsXwcHByMrKgkqlQt26dTF27Fg0aNBA8vEbNmyIadOmoUOHDvm2BQYG4tdff8XFixdlyaGEPq62trZv3S5XYef8+fPv3MfBwUHyHEo5HuHh4e/cp1y5cpLnUMp5UUoOILsYmpGRgXXr1uUrhPbr1w8qlQpr166VPMeDBw8wZMgQhIeHo2zZslizZo3YlmXAgAEwMzPD7NmzJRu/T58+qFOnDsaNG/fW/ebPn48rV65IfjN0586d75y9LkfrGKVcq126dEGtWrUKXJxxypQpuHbtGvbs2SN5DhcXl7duFwQBR44ckTzH9u3b4eXlhZIlSyI+Ph5z5syBq6srAOC3335DaGgoVq9eLXkOpfyMyVG7dm34+/vD3t4eT548QZs2bbB9+3bUrFkTx48fh4eHB86dOydbHiIiIiIikgdnlitIgwYN8NdffyElJQXx8fEwMjKSdUG2zMxM6OnpFbhNT09PtlmhSunjKkeR4n3IVeh8F6UcDzkK4e9DKedFKTkAZTwhAwBVqlTBkSNHEBsbm++zxMPDA2ZmZpKOf+vWLQwZMuSd+zk4OGDz5s2SZgGArl27Sj7G+1DKtdqvXz94enpCpVKhW7duMDc3x/Pnz7Fz505s27YNM2bMkCXH0aNHZRnnXb777jtUqlQJ169fR40aNfIswluyZEn07dtXlhx37tyRZZz3ZWhoiJcvXwIATp8+DWNjY7Htiq6uboHrqRARERER0eePxXIFyilYy91+pH79+li2bBkcHBzy9LRNTEzE8uXLZVvcUSl9XJVSlM0REhKC69evIzIyEt26dYOZmRkeP34MU1NTWR6TV8rxCA8PR1JSEmxsbABkLzzq7++PkJAQODk5yV4Y1PR5UVKOevXqYe3atZg7dy7mzZuX5wmZtWvXom7durLkyFGqVCmo1Wo8f/4cpqam0NbWFq8bKaWnp0NXV/ed++nq6iItLU3yPDni4+Nx//59REREwNnZGcbGxkhNTYWOjg5UKpVsOTR9rXbu3BkvXrzAkiVLsGXLFvH1YsWKYezYsYpboFUO9vb2sLe3z/f6yJEjNZBGGRo2bIhFixbh5cuX8Pf3R6tWrcRtDx8+lGUNFyIiIiIikh+L5Qpy8uRJLF68GLdu3UJWVha2bdsGOzs7TJ48Gfb29ujUqZOk43t4eKB3795o3rw5GjdujNKlS+Ply5c4e/YsdHR0ZJttp5Q+rjlOnDghFnaGDRuGsmXL4sKFC6hYsaLkvY8BIDk5GV5eXggKCoJKpUJWVhaaNWsGMzMz+Pj4oHz58pgwYYLkOXJo+nhMnjwZtra24t957ty5+PPPP1GtWjXs378fycnJ6NWrl+Q5lHJelJIjh6afkMmhyc/Tr776Crdu3XrnTOqbN2/KUnDLysrCggULsGHDBiQnJ0MQBGzfvh3GxsZwd3dHnTp14O7uLnkOJV2rP/74I9zc3HDlyhXExcWhZMmSqFevnqw3uAAgJiYGq1evFj9TfX19UbVqVaxbtw516tSR7QZTeno6tm/fLuaYMmUKLC0tERQUBBsbG1hbWxepHAAwadIkjB8/HvPmzYOdnR3GjBkjbtu7dy8aNmwoWxYiIiIiIpKPfFPJ6K0CAgIwePBglC9fHr/++iuysrLEbRUqVMDOnTslz1CtWjXs3bsX3bt3x/Pnz3Hu3Dk8f/4c33//Pfbs2YNq1apJngEAjh07BkEQIAgCLl68iKNHj+b537Fjx2TJERMTAzc3NwwZMgQ7duzA9u3bERsbCyB7Ab/ly5fLkmP27Nk4d+4cVq5ciUuXLiH3MgPNmzfHyZMnZcmhlONx+/ZtsUiRkZGB3bt3Y9y4cdi5cyfc3d3x119/yZJDKedFKTneVKxYMVhYWGikUK7pz9MWLVpg9erViI6OLnSf6OhorFmz5p19qz+FhQsXYuPGjfDw8MCBAwfyXCMuLi6ytQNR2rVqYGCAZs2awdXVFc2aNZO9UH7z5k20bdsWQUFBKFOmDJ48eSI+aRAVFSVLf38ACAsLQ7t27TB37lw8efIEZ8+eFRc5vXDhgmyLWColRw4LCwusX78eV65cwcaNG1G6dGlxm7+/v6w37YmIiIiISD6cWa4QS5cuFfuoZmZmYvLkyeK2nFlmcihTpgwmTpwoy1iFUUof1+nTpyM2NhYBAQGoVKmS2KsUABwdHbFs2TJZchw4cAATJkxA06ZN8/WNL1eu3HstePkpKOV4vHr1SmwTdO3aNSQlJYmL0jZo0EC2or1SzotScuQ4deoUDhw4gMjIyHw9fQVBkOWzTNOfp4MHD8bff/+Nrl27YujQoWjWrBm++uorCIKAiIgInDx5EitWrIBKpcKgQYMkzQIAu3btws8//ww3N7d810jFihURFhYmeQZAWddqfHw8Tpw4Ueh1OmLECMkzzJw5E3Xr1sXSpUshCEKeRUXr1KmDv//+W/IMAPD777/DxMQE27Ztg5GRUZ7Pdnt7e8yfP79I5ShIREQEIiIiYGtri+LFi8t+Y4WIiIiIiOTDYrlChIWFoXnz5gVu09fXR2JiosyJ6Pjx4/jtt99gbW2dr7Dz1VdfISoqSpYcr1+/LnRBwuTkZFkyAMo5HmXKlMHVq1dhb2+PQ4cOoUqVKjA3NweQXQArVqyYLDmUcl6UkgMAVq1ahXnz5qFcuXKwtrbOs/aBnDT9eWpiYoL169dj3Lhx+O233yAIQp7tarUatWvXxrx582BiYiJpFgCIi4srtH1FZmYmMjIyJM8AKOdaPXXqFEaNGoXXr1+jWLFi+dYHkatYfv36dSxevBg6Ojr5PlNNTEzExSWldv78efj4+MDExCRfDjMzs7c+IfEl5shty5Yt8PX1RXR0tNi+yM7ODiNGjICDgwP69esneyYiIiIiIpIWi+UKYWZmhocPH8LR0THftrt376Js2bKSjOvq6gofHx9Uq1YNrq6ub91XEATs3btXkhwHDx5E48aNYWRkhIMHD75z/zZt2kiSI7fMzEwUL168wG0JCQmyLcBqY2ODgwcPomnTpvm2/fPPP3lm30lJKcfju+++w8KFC7F//37cvn07z5MQ165dk62nrVLOi1JyAMDmzZvRu3dvjbcn0NTnaW6VKlXCtm3bcPHiRVy4cEG8mWRhYQEHBwc0aNBA8gw5LC0tcfr06QKPx/nz51G1alVZcijlWp09ezZq1aqFGTNmaHThYn19fSQlJRW47dmzZyhZsqQsObS0tPK0xMntxYsXhX7uf6k5cqxduxbz5s1D//794ejoiAEDBojbHBwcsH//fhbLiYiIiIi+QCyWK0THjh2xePFiVK5cWVwUThAE3Lt3D6tWrUKPHj0kGbdmzZpiT2E7O7t8MyDlMmrUKGzduhW1a9fGqFGj3rqvIAi4ffu25Jlq166NHTt2FDhDNTAwEPXr15c8AwAMHz4cw4cPR3JyMtq1awdBEBAcHIyAgADs2LEDK1eulCWHUo7H4MGDYW5ujuvXr6Nnz57o2rWruC0+Ph7du3eXJYdSzotScgDZM5hbtmwp23iF0dTnaUEaNmxY6EKADx8+xMqVKzFz5kxJM/zwww+YPHkytLW10a5dOwBAZGQkrl69ig0bNkg+fg6lXKthYWHw9PTUaKEcAJo2bYply5bB0dFRXMhaEASkpKRg/fr1hT4d8anZ29tjzZo1cHZ2hkqlEnOo1Wps3bq1wJssX3KOHBs3bhSv2TdnultZWSE0NFTWPEREREREJA9BXdg0HpJVWloafvrpJxw7dgwlS5ZEXFwcTE1NERMTg6+//hqLFy+GtvaXe28jPDwcZmZm0NXVfa++tXIUOa5cuYK+ffuidu3aaNu2LWbOnImhQ4ciJCQEx48fx+bNm2FnZyd5DgDYv38/5syZg2fPnomvlSlTBp6enmLxS2pKOh5KoYTzoqQcY8eOhZWVFdzd3WUbsyBK+DzNzMzEjRs38OzZM5QvXx61atUStwUHB2PFihU4duwYSpQogQsXLkiaBQDWrFmDxYsXIzk5WZy9q6+vj1GjRqF///6Sj59DCddqzk227777TpbxChMVFYUePXogKSkJjRo1wuHDh9GsWTM8ePAAgiBg69atMDU1lTxHSEgIevTogZIlS8LFxQXr1q1D165dcf/+fTx+/Bjbtm1DxYoVi0yOHLVq1YKfnx8cHR2RmZkJOzs77NixA3Z2djh79iyGDBmC4OBg2fIQEREREZE8WCxXmHPnzuHMmTOIjY2FsbExnJyc4OTkJMvYEydOxPDhw1GhQoV828LDw+Hr6yvbDESluHLlCnx8fHDlyhVkZmZCEATUrVsXEyZMQL169WTPExoaKl4bcrUbyU1TxyMuLg5GRkZQqVSIi4t75/5ytS/IoenzopQcZ86cgbe3N9q2bQsnJydxtmxuct5Q0dTnaWRkJIYMGYJ79+5BrVZDEAQ0b94cPj4+mDJlCoKCglCiRAn07t0b/fv3h7GxseSZgOzFcS9fvoy4uDgYGxujXr16Gusrr8lr9d69exg/fjzGjRsHR0dHjd6ITkhIwNq1a/Ncp46Ojujfv7+sn2NhYWHw9fXF6dOnxevD0dERo0aNkrVArZQcANC2bVt069YNgwcPzlcsX758OYKCgiRrTUdERERERJrDYjmJbG1txVYob7px4wa6d+8uS/uT8PBwJCUlwcbGBkD2LFF/f3+EhITAyckpT9sNuaSkpCA+Ph5GRkZi25qiTO7jUb16dWzZsgW1a9eGra3tO9sFyXGdUn62trZ5vs59nnKKxkXh3Hh6euLgwYMYMmQIqlevjvDwcPj5+aFYsWIIDQ1F7969MXLkSNmK5JRXvXr1kJGRgYyMDKhUKujp6eXZLggCLl26pKF0pBT+/v7w9fXFpEmT0KZNGzRq1AhbtmxBbGwsxo8fj9GjR6NXr16ajklERERERJ/Yl9vX4zPwPjNkc5N7tmxujx8/lm38yZMnw9bWFhMmTAAAzJ07F3/++SeqVauG/fv3Izk5WfZ/oBYrVgzFihWTdczcIiIicPjwYURERCAtLS3fdrkXVJT7eMyYMUN84kFJTzco5bwoJcf69etlGed9RUVFISoqCqmpqfm22dvbSzbu+fPnMWrUKPzwww/ia1WrVkXv3r0xZMgQjBkzRrKxC5OcnIyzZ88WeI0IgpAnq5SUcK0OGDBAY+tz0Odj4MCBiIiIwJQpU/Drr78CgLjeQc+ePVkoJyIiIiL6QnFmuQa9zwzZ3KSYkbl582b8+eefAIAHDx6gQoUK+WbZpaWlITw8HG3btoWPj88nz/AmR0dHTJ8+HS4uLsjIyICjoyNGjBiBH374AcuXL0dgYCD27dsneQ4AuHr1Kvbv34+IiIh8BTdBELBs2TLJMwQFBWHChAlQq9UwMTGBjo5OvhxHjhyRPAeg+eORkZGBu3fv4quvvoKJiYmkY72LUs6LUnIoSVhYGMaPH49r164BAN78MSf1DHc7OzusX78eDRo0EF9LTU1FnTp1sHnzZtkWw81x/vx5jBw5EvHx8QVul2vGP6/VvNLT07FmzZq3fqbKMcM9KysL27Ztw4EDBxAZGVlgjsOHD0ueA8heLPptx0MTbU/CwsLytYWxtLSUPQcREREREcmDM8s1aMaMGRqf3WZubo6aNWsCAO7fvw8rK6t8RUgdHR1UrlxZtsXQXr16JfbRvXbtGpKSktChQwcAQIMGDbB8+XJZcqxbtw4zZ86EqakpKlSokK+wI5c//vgDrVq1wm+//aax/sKAMo6HSqXC//73P/j5+cnWy78wSjkvSsmhJF5eXoiKisKMGTNgbW0NXV1dWcfPzMzM9/2R0xdbE0+oTJs2DTY2Npg8eTIsLS2L/GdZbhEREYiIiICtrS2KFy8u69hTp07F7t274eLigmbNmmnsvMydOxdr1qyBvb09GjVqpLEc8+fPh5+fH+zs7GBpaSn7921hKlSoADc3N03HICIiIiIimbBYrkGa6L39platWqFVq1bi14Ut8CmnMmXK4OrVq7C3t8ehQ4dQpUoVmJubAwDi4+NlKzatXr0avXv3xqRJk6BSqWQZsyAxMTH43//+p/HikhKOh0qlQvny5QudISsnpZwXpeTIsXv3bmzZsgWPHj0qsP3J5cuXJc8QHByM2bNno02bNpKPVZjVq1ejdOnS4tc5s9tXrVqV74ak1K1HwsPDMWnSJFStWlXScd5FSdfqli1b4Ovri+joaAiCgO3bt8POzg4jRoyAg4MD+vXrJ3mGQ4cOYeLEiRpv57Fv3z6MHDkSI0aM0GiOHTt2YNSoURg+fLhGc+SWmZmJa9euITIyssC2QZ07d5Y/FBERERERSYrFcoWJj4/H/fv3ERERAWdnZxgbGyM1NRU6OjqSFyiV0gv6u+++w8KFC7F//37cvn0bEydOFLddu3YN1tbWsuRITk5Gy5YtNVooB4BmzZrh6tWrcHR01GgOpRyPoUOHYunSpahfvz4sLCw0lkMp50UpOQBgz549mDx5Mrp06YIrV66gW7duyMrKwtGjR2FkZIRvv/1WlhwWFhYavU7Lli2L4ODgAl+/evVqntcEQZC8WF6/fn2EhoZq/GkMpVyra9euxbx589C/f384OjpiwIAB4jYHBwfs379flmJ58eLFNX5zGshutSZ3a6DC1KlTR9MRRDdv3sTIkSMRERGRr5UTkP29y2I5EREREdGXh8VyhcjKysKCBQuwYcMGJCcnizPdjI2N4e7ujjp16sDd3V3yHAkJCThw4ABCQ0M1tvja4MGDYW5ujuvXr6Nnz555ZuDHx8eje/fukmcAgPbt2+PEiRMaL+xMnToVY8aMQUpKCho3bgwjI6N8+9jZ2UmeQynHY//+/YiNjUWrVq1gY2OTZ/YuIF8veaWcF6XkAIA1a9Zg+PDhGDx4MLZu3YqePXvCzs4OSUlJGDhwIEqUKCFLjjFjxmDlypVo2LChRhZGPnr0qOxjvs20adPw008/QUdHB46OjgXO7JbjOCnlWt24cSOGDx+O4cOHIzMzM882KysrhIaGSp4BAPr374/NmzejSZMm0NLSkmXMgri6uuLo0aMa/2z/7rvvEBAQgCZNmmg0Rw5vb28YGBhg3bp1qFKlisba0xARERERkbxYLFeIhQsXYuPGjfDw8ICjoyPatm0rbnNxccG2bdskL5Y/evQIbm5uSEtLQ3JyMkxMTBAfH4+MjAwYGxvDwMBAlmI5kP1oc0EztqZNmybL+ADwyy+/4JdffsHYsWPh6OhYYGFHjjYPr169QnJyMlasWAE/P78829RqtWyL8ynpeFhZWeX5WhOUcl6UkgMAHj9+jPr160NLSwtaWlpISkoCABgYGGDQoEGYMWMG+vfvL3mOXbt2ITIyEi4uLqhevXq+4rBcN1SUwsjICGXLlsWUKVMKXSejKF2rUVFRqFevXoHbdHR08Pr1a8kzAEDfvn3x/PlztG7dGg0bNizwM1WOn7l16tTBggUL8PLlSzg5OWnss3306NGYPn063NzcCvwZIwgCfvjhB8lz5Hjw4AEWLFgABwcH2cYkIiIiIiLNY7FcIXbt2oWff/4Zbm5u+Wa6VaxYEWFhYZJnmDVrFurUqYOFCxeibt268PPzg62tLYKCgvDHH39g4cKFko0dFxcHIyMjqFQqxMXFvXN/OWZBPnz4EJcvX0Z4eDgCAwPzbZersOPh4YGIiAiNL86nlOOxYcMGycd4H0o5L0rJAWQXxXOeSLGwsMCDBw/QqFEjANm9f2NjY2XJ8erVK1SsWDHP13JauXIlOnfuDDMzM/G1y5cvo3r16tDX1xdfCwsLg5+fH3777TdJ84wfPx6XL19G//79YWVlVeSv1bJly+L69esFzqS+du0aLC0tZckREBCA1atXQxAEnD17Nt/xkKNFDwBMmDABAPDs2TMEBQXl2y7XZ/u5c+ewa9cuvHr1Kl+7opwcchbLLS0tNXYzloiIiIiINIfFcoWIi4srtBd3ZmYmMjIyJM8QHByM6dOnQ1dXFwCQnp4OLS0tuLq6IjY2Fr///jv++usvScZ2dHTEli1bULt2bTRu3LjQ2Y855PiH+6RJk1C8eHEsX75co4Wd4OBg+Pj45FmIVROUcjyUQinnRSk5AKBmzZq4e/cumjVrBhcXFyxZsgRqtRra2trw8/ND3bp1Zcmh6Rsq8+fPR6NGjcRieWZmJnr16iUuIpkjJiYG27dvl7xYfu7cOUydOlW2nvGFUcq1+v3338PX1xelSpUSZ0xnZGTgn3/+gb+/P0aPHi1LDh8fH7Rt2xa//fYbDAwMZBmzIEeOHNHY2LlNnToVNWvWhJeXlyJ+xkycOBHTp0+HjY2NbGulEBERERGR5rFYrhCWlpY4ffp0gTPdzp8/j6pVq0qeIS0tDQYGBlCpVDA2Nsbz58/FbVWrVsWdO3ckG3vGjBniQmczZsx4Z7FcDiEhIVi8eDGcnZ01mqNSpUqy3Cx5F6UcD19f33fuI0d/f6WcF6XkAIAhQ4bg2bNnAIBRo0YhPDwcM2bMQFZWFmrVqiVrGyVNKmgxwIJek4uFhUWBfcrlppRrdeDAgYiIiMCUKVPw66+/AgB69OgBAOjZsyd69eolS464uDh8//33Gi2UA0C5cuU0On6OyMhITJ48WZbfd97Hb7/9hujoaLi6usLc3LzAdk579+7VUDoiIiIiIpIKi+UK8cMPP2Dy5MnQ1tZGu3btAGT/w/Hq1avYsGEDZs6cKXkGS0tLhIeHw97eHjVq1MDmzZvh5OQEbW1tbNmyBebm5pKN3aVLF/G/cy/oqUnVq1fHy5cvNR0DEydOxOzZs1G1alWNzm5TyvFYt25dvtdev36NzMxMFCtWDLq6urIUy5VyXpSSAwDq1q0rzh43MjLCsmXLkJaWJt6Ik9KaNWvg6uqK0qVLY82aNW/dV+52Dpo2atQo+Pn5oUGDBjA2NtZYDiVdq15eXujXrx9Onz6NuLg4GBsbw9HRUbYWLADQvHlzXLlyRSMLayqx9VmDBg0QGhqqmAU+7ezsFHHjnoiIiIiI5CWoNTndjfJYs2YNFi9ejOTkZHEWor6+PkaNGiXLonhr1qxBVFQUPD09cfXqVQwcOBDJyckQBAFqtRqzZs1Cp06dJM/RsmVLLFmyBLa2tvm23bt3D8OGDZPlsfHbt2/D09MT48ePR+PGjaGtrZl7S66uroiOjkZCQoJGZ7cp5XgUJCMjA2fPnsXcuXMxZ86cAq+dT00p50UpOVJTU+Hk5IS5c+fCxcVF8vHeZGtri61bt6J27drvPP9S92DOnQXIbsNiZ2eHHTt25GnDcu3aNbi5uUneVmro0KG4desWkpKSNLrgqVKuVaU4deoUpk6divbt2xe6aHLu6+VTql69utj6zNbWVhGtz27cuAFPT0/06dMHTk5OBT4NIUfRnoiIiIiIijblVLsI/fv3x/fff48rV64gNjYWxsbGqFevnmyPz+cuyNetWxcBAQE4efIkUlJS0LhxY1SrVk2WHOHh4eIigW9KSUlBZGSkLDl69uyJjIwMDBo0CCqVCnp6enm2C4KAS5cuSZ5DKbPblHI8CqKtrY1mzZohKioK3t7ekvXWz00p50UpOfT09KCvrw8tLS2NjJ+7TZSULaP+C02dp1evXqFSpUp5vtYETV6rN2/e/KD9pSpS5/bjjz8CAPz8/ODn55fn2KjVaklv6iix9dl3330HAPj1118LzSNH0Z6IiIiIiIo2ziwnANmzQufOnYtOnTqJsyHlHj9nRr2joyNWr16NGjVq5Ntn06ZN2LdvH44dOyZ5psWLF7+zgCBHuw+l+ByOx6lTp+Du7o6rV69qNEdRNW/ePDx+/BiLFy/WdBSNsrW1hb6+fp7vl9evX+d7Ta1WIyUlhQVAGbzP7GlA+iJ1bufPn3/nPg4ODpLnUIqdO3e+8xzlbtkmhd9//x0DBgxA2bJl8fvvv79zfy8vL0nzEBERERGR/Fgs16CYmBg8f/48X8uAO3fuYOnSpQgJCUHp0qXRr18/Wdoa1KtXDytWrNDIP859fX2xZMmS99rX3d0dI0aMkDiRMqnVajx//hympqaKaoOiBGFhYfDy8kJMTAz27dsn69hKOS+azuHn54cNGzagZMmSaNasGUqXLp2n+CVXr/AbN24gMTFR7AUdHx+PuXPnIiQkBE5OThgxYgRUKpVk47/PIrS5afomkybIfa2+T2E6t6JUpC7IpUuX8PDhQzRo0ACVK1fWdBzZuLi4YOnSpbC1tX3n712CIMjSEo6IiIiIiOTFYrkGeXl54ebNm9i1a5f4Wnh4ODp16oSUlBTY2NggMjIScXFxWLduHezt7SXNM2DAADRu3BiDBw+WdJyC3LlzB7dv34ZarcakSZMwbNgwVKxYMc8+Ojo6sLa2RvXq1WXPFxERgYiICNja2qJ48eKyj3/y5EksXrwYt27dQmZmJrZv3w47OztMnjwZ9vb2svSSz02Tx6NevXr5Zh9mZGQgPT0dxYoVg6+vr2wLxCnlvCglh6Z7hefo1asXHB0dxSK0h4cHDh8+jCZNmuDkyZP48ccfi9wNt/v372Pp0qW4fv06IiMjsWXLFtjZ2eGPP/5A/fr10bx5c1lyKOVaVZKQkBDxvHTr1g1mZmZ4/PgxTE1NJV8YFwDGjh0LXV1dcSHxP//8E1OnTgUA6OrqYsWKFbIuQhofH4/79+8jIiICzs7OMDY2RmpqKnR0dCS9yUVERERERASwZ7lGXb58WezRmWPt2rV4/fo1Vq5ciaZNmyIlJQX9+/fHypUrJS+Wjxo1CuPGjYOWlhaaN28OU1PTfEVJqRbXsrW1ha2tLTIyMhAXF4fOnTvDxMREkrE+xJYtW+Dr64vo6GgIgiAWdkaMGAEHBwf069dP8gwBAQEYP3482rdvj+7du2Py5MnitgoVKmDnzp2yFZiUcDwGDBiQ77rU1dVFmTJl4OzsLNsCcEo5L0rJASinV/iDBw/Em34pKSk4cOAAJk+ejG7dumHTpk1Yv359kSqWnz59GkOGDIGdnR1cXV3zLOapra2NP//8U5ZiuZKuVSVITk6Gl5cXgoKCoFKpkJWVhWbNmsHMzAw+Pj4oX748JkyYIHmOS5cu5RnHz88P3bt3h6enJ7y9veHr6ytLsTwrKwsLFizAhg0bxMXFt2/fDmNjY7i7u6NOnTpF8ikMIiIiIiKSF4vlGhQVFYWqVavmee3YsWOoXr06mjZtCgAoVqwYevfujTlz5kiex83NDQAwd+5czJs3r8B9pJ4VqlKpMH/+fNja2sLJyUnSsd5l7dq1mDdvHvr37w9HR0cMGDBA3Obg4ID9+/fLUhxeunQp+vXrB09PT2RmZuYpMFWtWhXr1q2TPAOgnOMxcuRIycd4H0o5L0rJoSQpKSnQ19cHkH1TMi0tDS1btgQA8YkdKX1IGxZBECQv3Pv4+KBDhw6YM2cOMjIy8hTLq1evjm3btkk6fg5NXqsFPZHyNpcvX5YsS47Zs2fj3LlzWLlyJRo2bIi6deuK25o3b461a9fKUiyPiYmBubk5AIgzuvv27YsSJUqgS5cu+OmnnyTPAAALFy7Exo0b4eHhAUdHR7Rt21bc5uLigm3btslaLD9x4gQSEhLQsWNHANlPVE2aNEls5zRlyhSNPGlGRERERETSYrFcgwRByPOP9xcvXuDp06f5Co4WFhaIjY2VPM+MGTM+qJggBZVKhfLlyyM+Pl6jOQBg48aNGD58OIYPH47MzMw826ysrBAaGipLjrCwsEJnferr6yMxMVGWHEo5Hjni4+MRHByM+Ph4GBsbo3bt2jA2NpZtfKWcF6XkAIALFy68cx+pn5ABsmcpnzhxAg4ODti3bx/s7OzEJw5evnwpeWsLX19f6OnpQU9PD+/qdCZHsfz+/fsYO3asOF5uRkZGsvx8ATR7rRb0RIqmHThwABMmTEDTpk3zfaaWK1cO4eHhsuQoWbIkwsPD0bBhQ5w8eRJmZmbijfzMzExkZWXJkmPXrl34+eef4ebmlu94VKxYEWFhYbLkyLFo0SK0b99e/HratGkICQnBN998g71792LRokXw9PSUNRMREREREUmPxXINsrKywpkzZ8RZ5MeOHYMgCPn6LUdHR8vSkqRr166Sj/E+hg4diqVLl6J+/fqwsLDQWI6oqCjUq1evwG06Ojp4/fq1LDnMzMzw8OHDAh+Dv3v3LsqWLStLDqUcD7Vajblz52Ljxo1IS0sTX9fV1UWfPn0wfvx4WXIo5bwoJQcA9OnTB4Ig5CkQv1mglKNn+Q8//AAvLy9s374d8fHxeZ7MOX/+PGxsbCQd38LCAi9fvkSDBg3g6uoKFxcXFCtWTNIx38bY2BjPnz8vcNujR49gZmYmSw5NXqtKeSIlt9evXxd67JOTk2XL4ezsjHnz5uHOnTvYtWsXvv32W3Hb/fv3Ub58eVlyxMXFwdrausBtmZmZyMjIkCVHjsePH4vrMCQlJeHkyZOYN28e2rVrh6pVq8LX15fFciIiIiKiLxCL5RrUp08feHh4ICEhAaVLl8aff/6JihUr5ms/curUKVSrVk3yPC1btsSSJUsKXKTv3r17GDZsGI4cOSJ5jv379yM2NhatWrWCjY0NSpcunWe7IAh52ghIpWzZsrh+/XqBhZ1r167B0tJS8gwA0LFjRyxevBiVK1eGg4MDgOxjcO/ePaxatQo9evSQJYdSjsfy5cuxbt06/Pjjj2jfvj1Kly6NFy9e4O+//8aqVatgZGSEIUOGSJ5DKedFKTkAYPfu3flei4+Px6lTp3Dw4EFx0UCpfffdd6hUqRKuX7+OGjVqoHHjxuK2kiVLom/fvpKOf/z4cVy8eBEBAQH47bff4OXlhZYtW6Jjx45o2rQptLS0JB3/Ta1atcLixYtRp04dVKpUCUD2NRIdHQ1/f/887S6kpKRrNYcmFyu2sbHBwYMHxRvmuf3zzz+oWbOmLDk8PDyQmZmJU6dOoXnz5nluLBw6dAjNmjWTJYelpSVOnz5d4M+Y8+fP52tbJ7WMjAxxQdGcp2ZyjkWFChXw4sULWfMQEREREZE8WCzXoE6dOiEqKgobN25EQkIC7Ozs8Ouvv0Jb+/9Oy8uXL3Hs2DFZZsWFh4fnmambW0pKiuR9fnO8evUKVlZWeb7WhO+//x6+vr4oVaoU2rRpAyD7H8///PMP/P39MXr0aFlyuLu74/79++jfv7/YSmLQoEGIiYnB119/LS5kKDWlHI9t27Zh2LBheXrXli5dGra2ttDR0cGWLVtkKZYr5bwoJQeAAm+0AUCjRo1QrFgxbNmyJU/hWkr29vYFtnyRa4Zxw4YN0bBhQ0yePBmnTp1CYGAgfv75Z+jo6KBt27bo3r27bMXQsWPH4vr16+jUqZN443XSpEkICwuDlZWVbH2glXStKmGx4py2VsnJyWjXrh0EQUBwcDACAgKwY8cOrFy5UvIMAGBoaIiZM2cWuO3PP/+UJQOQ/UTI5MmToa2tjXbt2gEAIiMjcfXqVWzYsKHQjFKpXLky9u7dizp16mDLli2oV68eSpQoASD7iT+5FpMmIiIiIiJ5Cep3NVSlL1pqaiqSk5OhVqvh6OiI1atXo0aNGvn22bRpE/bt24djx45pKKlm/P7779i0aRMEQUBWVpY4y6xnz57w8vKSNcu5c+dw5swZxMbGwtjYGE5OTrIvgqqE41GrVi2sWLGiwL/76dOnMXToUFy/fl2WLIAyzouSchTm7NmzGDFihCwLJyqld/qbUlNTsXDhQqxduxYuLi4ftBDof5Weno69e/fmu0a+/fZb6OrqypYD0Py1WtBixTt27ICdnR3WrVuH/fv3y1Yk3r9/P+bMmYNnz56Jr5UpUwaenp5iwbgoWbNmDRYvXiz+XgJk97MfNWoU+vfvL2uWI0eO4KeffkJmZia0tLSwfPly8SmAiRMnIjY2FsuXL5c1ExERERERSY/F8iLO19cXS5Ysea993d3dJV+ITonCwsJw+vRpxMXFwdjYGI6OjrK1HFEiTR+Pdu3awdnZGZMmTcq3bcaMGThx4gT2798vWx56P7/99huOHTuGo0ePSj6Wra2tInqn5wgJCUFgYCACAwPx9OlTNG7cGH369MHXX38tWwb6P61atULXrl3FxYrt7OzEYvmJEycwYcIEnDt3TtZMoaGh4s2Dwvp2S8XFxeWdi5/K0YItx6tXr3DlyhXxeNSrVw+GhoayjZ9bWFgYbt26BRsbmzw/57Zs2QIbGxvUrVtXI7mIiIiIiEg6bMNSxLVq1QrlypWDWq3GpEmTMGzYMFSsWDHPPjo6OrC2tkb16tVly3X//n0sXboU169fR2RkJLZs2QI7Ozv88ccfqF+/Ppo3by5blgoVKsDNzU228d6Ue8bhm1QqFQwMDGBgYCBbHk0cD19fX3Tv3h0WFhb44Ycf4O3tjZiYGLRr1w6mpqZ4+fIl9u/fj8DAQHh7e8uSSSnnRSk5gOzFed+Unp6O0NBQREREyLb4qhJ6p4eHhyMwMBABAQG4f/8+6tati759+4rXbFGklGtVKYsV52ZlZZWn/ZicWrZsma9YnpCQgPPnzwMAWrduLWueEiVKFNjHXRMqVKiAChUq5Hv9f//7nwbSEBERERGRHFgsL+JsbW3FPsOCIKB58+YwMTHRaKbTp09jyJAhsLOzg6ura57FPLW1tfHnn3/KUix/WysHQRBgaGgIKysryVsYvM+sv3LlyqFfv37o06ePZDk0eTyWLFkCZ2dnWFhYwM3NDenp6Vi6dCkCAgLEGcQmJib45ZdfZCtiKOW8KCUHUPD6Anp6enByckLbtm1lWyhQ073T3dzccO3aNdja2qJTp0745ptv8NVXX0k23rvkzLQvSM73rq2tLfr16wcXFxfJcijlWlXKYsVva8OjUqlgaGiI6tWro2HDhpLm+OWXXwp8PS0tDSNGjED58uUlHT9HQTe5cuS+TsuWLavxPDk6d+4seQ4iIiIiIpIX27DQW126dAkPHz5EgwYNULlyZVnG7Nq1K6pUqYI5c+YgIyMDNWvWFB+RP3z4MKZNm4YTJ05InuPNApNarc5X6ClWrBj+97//YcKECWL/7k9t3759mD9/PiwtLdGyZUuYmJggJiYGhw4dwuPHjzFo0CBcvXoVgYGBmDhxomRFJk0eD1tbW2zduhW1a9cWX8vKysLDhw8RHx+PkiVLwsrKSrJzUBClnBel5PhcyNE73dbWFsWLF0e5cuXeua8gCNi7d69kWQBg9erV2LBhA3R1deHi4gITExNx8ejU1FR06dIF58+fx+XLlzFv3jx88803kuRQyrXq7+8PX19fTJo0CW3atEGjRo2wZcsWxMbGYvz48Rg9ejR69eolydi52dvbIz09HSkpKQCybyylpqYCyP4szcjIQGZmJmrUqIGVK1dq5Eb28ePH8euvv+Kff/6RfKzcP2MKaqGU8zOnVatWmDNnDvT19SXPU5DcP/fkbOdERERERETy4MxyEo0dOxa6urqYOXMmAODPP/8U2xXo6upixYoVBc7E+9Tu37+PsWPHAsjfZ9jIyAixsbGSZwCyFxr75Zdf4OTkhJYtW4rtPg4dOoRz585h/PjxuHv3Lvz9/VG8eHGMGjVKkhwXL15Es2bNMG3atDyv9+7dG5MnT8bNmzcxd+5cGBgYYPPmzZIVmJRyPHKoVCpUqVJF0jHeRinnRSk5CpOcnIznz5+jYsWK75xVLIfDhw+jZMmSko7RuXNnRfxdc8THx6NmzZpYtGhRnlweHh4YOXIkUlJSsGnTJowZMwYrV66UrFiulGt14MCBiIiIwJQpU/Drr78CAHr06AEge7FiOQrlALBu3TqMGTMGI0aMQMuWLVGiRAm8evUKhw4dwtKlSzF79mykpKRg/PjxmDNnDmbNmiVLrtxiY2MLfGJECrt27cLo0aPRuXPnfD9j9uzZg6lTp+Lp06eYNWsWfHx8JF9UuqCnqXLaOW3atAnz5s2TdHwiIiIiItIMFstJdOnSJUyYMEH82s/PD927d4enpye8vb3h6+srS7Hc2NgYz58/L3Dbo0ePYGZmJnkGIHsBr44dO+Lnn3/O83qLFi0wf/58BAYGwtfXF2q1Gnv27JGsOBwUFIQFCxYUuK1du3YYPXo0ZsyYga+//hrbt2+XJAOg+eOxevVqlC5d+r32lbqIAijnvCglB5A9Yzc5ORnu7u4Asoujw4YNQ1JSEsqXLw9/f/98ayJIQdO90zVR1Hyb7du3Y+bMmfkK+IIg4Pvvv4eHhwc8PDzQsWNHjBkzRrIcSrpWvby80K9fP5w5c0ZcSFLuxYqnTZuG/v37o1OnTuJrJUqUQOfOnZGcnIwZM2Zg27ZtGDZs2HsvxP0xDh48mO+19PR0hISEYNOmTZK2LMpt3rx56N69O3788UfxNVNTU1SrVg26urpYvnw51q1bh9jYWGzcuFHyz/mCFhU1NDSEm5sbUlNTMXfuXKxatUrSDEREREREJD8Wy0kUExMDc3NzANmzuyMiItC3b1+UKFECXbp0wU8//SRLjlatWmHx4sWoU6cOKlWqBCC7qBMdHQ1/f3+0bdtWlhzHjx8vtEDRqFEjbNiwQfxvf39/yXKoVCrcuXMHTZo0ybft9u3bYusRLS0tFCtWTLIcmj4eFy9efK9+6IIgyFIsV8p5UUoOANi2bRsGDhwofj1z5kxUqVIFgwcPxrJlyzB//vxCi6WfklJ6pytFcnIyIiIiCtz27NkzsfVH8eLFoaOjI1kOJV2rQPbijZpcqPHWrVsYPnx4gdvKlSuHe/fuAQCqVq2KxMREyXIUdmNTW1sbbdq0keXzFMi+YT9gwIACt9WoUUP8+VO7dm3ExMTIkqkwVatWleWzjIiIiIiI5MdiOYlKliyJ8PBwNGzYECdPnoSZmRmqVq0KAMjMzERWVpYsOcaOHYvr16+jU6dOqFatGgBg0qRJCAsLg5WVlThrVWolSpTAv//+Cycnp3zb/v33X5QoUQJA9gy8nP+WgqurKxYuXIj09HS0aNFC7PN75MgRLFu2TCz23Lx5E9bW1pLl0PTxWLp0aZ6e5ZqmlPOilBwAEBkZKd7gioqKws2bN7Fx40Y0bNgQmZmZ8Pb2lnT8HDk3bjTlfRYGzE3qRQJdXFzg4+OD4sWLo0WLFjAwMEBSUhKOHDkCHx8ftGrVCgBw9+5d8fxJQSnXalBQEJ49e5ZnBnMOf39/lC1bFu3bt5ds/Bxly5bF9u3b4ezsnG/b1q1bxYUs4+LiUKpUKclyHDlyJN9renp6MDU1lbWdkImJCQ4cOFDgzZT9+/eLPdtfvXoFIyMj2XK9KTk5GVu3bhUnFxARERER0ZeFxXISOTs7Y968ebhz5w527dqFb7/9Vtx2//59lC9fXpYchoaG+Ouvv7B3716cOXMGJUuWhLGxMXr16oVvv/32vWYXfwpubm5YsmQJYmJi8hV2du7cKRbtL1++XOhCYJ+Ch4cHtLS0sGzZMixcuFB8XVdXF7169cK4ceMAAPXr10fTpk0ly6GU46EUSjkvSskBZBfYkpKSAGQvpFm8eHHUq1cPQPb3tZSzY5XE09OzwIUKCyIIguTFcm9vb3h6emL8+PEQBAHa2trIyMiAWq1G69atMWXKFADZxds32yx9Skq5Vv38/NC1a9cCtxUrVgwrV66UpVg+duxYjB49Gm3bts3zmXrs2DE8ffpUPEZnz56Fvb29ZDneZyFaOQwePBje3t54+vRpvp8x586dE9dQOXfunCw3Tl1dXfO9lp6ejqioKKSkpGD27NmSZyAiIiIiIvkJ6nf9S56KjMTERMyYMQM3btxAjRo1MHnyZBgYGADIXvysQYMGYjGjqFi/fj1WrlyJ6OhoCIIAtVqN0qVLY8iQIeLicyEhIdDX1xdnAUolPj4e9+7dQ3R0tDjrX+qFCt+kqeNha2uLrVu3KmpmeQ4lnBel5Bg0aBASExMxdOhQ+Pj4wNraWmxVsG3bNqxcubLA/sifSlJSEi5fvoyMjAw4ODjAwMAA9+7dw5IlS/DgwQOUKlUKPXr0kGwByxy1a9eGtrY2WrdujY4dO6Ju3bpv3b+g3shSCAkJwfXr1/H8+XOYm5ujZs2aGlkkV9PXat26dbFs2bIC1+A4d+4chg0bhitXrsiS5datW1ixYgVu3LghHo9atWphyJAhqF69uiwZgOwi8K5du3Dt2jUxR926ddG5c2dJW/O86ciRI1i+fDlu376NjIwMaGtro3r16hg2bBhcXFwAZF8/2trakj7RBeS96ZVDV1cXZcqUQZs2bSR/UoeIiIiIiDSDxXJSHDc3N7i6uqJ9+/biY9ealJWVhcjISLGAUKZMGbG3blGkiePh4uKCpUuXFokZ65+zBw8eYMiQIQgPD0fZsmWxZs0asa3HgAEDYGZmJtlszHv37mHgwIGIjo4GkL0w4MKFCzF8+HBoaWmhQoUKePLkCeLj47FkyRKx8CaFV69e4dChQwgMDMTZs2dRpkwZdOzYER07dtRIcZryatSoESZPnoyOHTvm27Zv3z5MmzYNFy5c0EAyzQgNDcWPP/6IiIgI2NrawtTUFC9fvsSdO3dQpkwZrFq1CpUrV5Y1U1ZWFmJiYmBiYlKkf94SEREREZH8WCwnxRk1ahSOHz+OzMxMNGrUCK6urmjVqpU4y72oevz4MR49eiQuxpdbmzZtNJCIAOWcF6XkAIDY2Nh8PZbv3r0LMzMzyW6ADR06FFFRUZg5cyZKlCiBuXPn4vz586hbty4WLVoEXV1dpKamYvjw4Xj9+jX+/PNPSXK8KSYmBn///TeCgoJw+fJlVK1aFR07doSrqyu++uorWTLkSE1NRVhYWIHXiJ2dnWw5NH2turu748mTJ/jrr79QvHhx8fXXr1+jR48eKF++fKGLGX+J+vTpg+joaPj5+aFixYri648fP8bQoUNhZmaG9evXazAhERERERGRfFgsL+JcXV3h4+ODatWqFdif80379u2TIdX/zcwMCgrCmTNnoKWlBWdnZ3Ts2BEtWrSQrW95VlYWzp07h9DQUKSlpeXZJggCfvjhB8kzJCUlYcSIETh//jyA/+uBnPvx8Nu3b0ueA1DG8VAKpZwXpeTQtCZNmmDKlClo27YtAODp06do1aoV/Pz88iygeOzYMXh6euLff/+VPWNkZCTWrl2LDRs2oEWLFvD19ZVl3LS0NHh7e2Pv3r3IzMwscJ+idK2GhITAzc0Nurq6aNu2LczNzfH8+XMcOHAA6enp+PPPP2VrsfH48WPs3Lmz0JsHy5cvlzxDnTp1MGfOHPF7J7e///4bnp6euHbtmuQ5ACAhIQEHDhwo8GcMAHh5eUmeISwsDKdOnUJGRga+/vprVKhQAWfPnoWPj0+edk6DBw+WPAsREREREcmPC3wWcTVr1oS+vj6A7JmFb/bn1JQSJUqgc+fO6Ny5M2JjY3HgwAEEBgbi559/hr6+Pi5evCh5hujoaPTp0wePHj0S+3MDeQs7chSH586dixcvXmDTpk3o2bMnfH19YWxsjL179+LcuXPw8fGRPAOgnOOhFEo5L0rJkePUqVM4cOAAIiMj8xX/BEHAunXrJBn35cuXKFOmjPh1zn+bmprm2c/ExAQJCQmSZChMYmIiDh48iMDAQPz7778oX748WrRoIdv4S5YswenTpzFr1iyMGzcOU6ZMQfHixbF37148efIEkydPliWHUq5Va2trbN++HYsWLcLBgwcRFxeHkiVLwsnJCe7u7mLrIKkFBwejT58+KFu2LB49egQbGxskJiYiPDwcZcqUyTPLW0rm5uaF/uwXBAGlS5eWJcejR4/g5uaGtLQ0JCcnw8TEBPHx8cjIyICxsTEMDAwkL5ZfvHgRgwYNQkpKCrS0tODj44PZs2dj/PjxsLKyQosWLfDgwQP88ccfMDMzQ5cuXSTNQ0RERERE8mOxvIibOXOm+N+zZs3SYJLClSpVCvXr18ezZ88QGhqKly9fyjLurFmzULJkSRw/fhzNmzfH1q1bUbp0aezduxe7d++Gn5+fLDlOnjyJMWPGoE6dOgCyCxu1a9eGvb09Zs2ahTVr1uCPP/6QPIdSjodSKOW8KCUHAKxatQrz5s1DuXLlYG1tLdvClTlyF/w0feMvJSUFR48eRUBAAE6ePAlTU1O0b98eY8eOlbXlCQDs378f7u7uaN++PcaNG4fatWujZs2a6Ny5Mzw8PHD06FE0b95c8hxKulYrVaok+42kN82dOxft27fH9OnTYWdnJ/7/5cuXMXbsWAwaNEiWHCNGjMDChQtRvXp1VKhQQXw9LCwMixcvhru7uyw5Zs2ahTp16mDhwoWoW7cu/Pz8YGtri6CgIPzxxx9YuHCh5BkWL16M2rVrY/HixShWrBhmzpwJT09PfPPNN3l+Xxo/fjw2bNjAYjkRERER0ReIxXJSrCdPniAwMBBBQUF48OCBWGwqaFE2KVy4cAFeXl4wMzMTXytbtiyGDh0KtVqNadOmYdWqVZLniImJwVdffQUtLS3o6+sjLi5O3Na8eXOMHDlS8gyAco6HUijlvCglBwBs3rwZvXv3lqVVQkECAgJw6dIlANktgwRBwL59+8S2HwDw7NkzyXOMHTsWR48ehb6+Ptq2bYs1a9agYcOGko9bmMjISFhZWUFLSwt6enp5ZtZ36tQJP//8M6ZOnSp5DqVcq1u3bsX3339f4La0tDT4+Phg4sSJkue4e/cuBg8eLC5gmfMkRv369eHu7g4fHx80a9ZMkrGHDh2a5+uEhAS0a9cOVatWFRf4vH//PkxNTXHgwAFZisLBwcGYPn262GYtPT0dWlpacHV1RWxsLH7//Xf89ddfkma4c+cOZs2aBSMjIwDAsGHD8Oeff+ZrU+fq6oqff/5Z0ixERERERKQZLJZTHm9roQBAlkW+1qxZg8DAQNy8eROGhoZo06YNJk2ahEaNGolFBTkkJibCxMQEKpUKBgYGeWa058x6k0OZMmUQGxsLALC0tMTRo0fFHsxXrlyBnp6eLDmUcjyUQinnRSk5ACAuLg4tW7aUbbw3FfT5tHbt2nyvST3rPDAwECVKlICdnR0iIiKwatWqQm8kCYKAZcuWSZrHzMxMLJCXL18e//77L5ycnABkt76Qi1KuVW9vbxw9ehS///57nhYjN2/exIQJE/D8+XNZiuWCIEBHRweCIMDU1BTPnj1D/fr1AWQfKynPzatXr/J8bWlpCUtLSwDZNwwMDQ3FLG/uK5W0tDQYGBhApVLB2NgYz58/F7dVrVoVd+7ckTxDfHx8ntZNOf9tbGycZz9jY2PZjgsREREREcmLxXISabqFQo5FixbBxcUFw4cPR7NmzaCjo6ORHOXLlxf/sV6lShXs2bNH7DN8+PBhlCxZUpYcTZo0wZkzZ9C6dWv069cPnp6eCA4Oho6ODoKDg9G/f39ZcmjyeLi4uHxQgfPIkSOSZcmhlPOilBwA0KJFC1y6dAmOjo6yjZlDjkLa+7K3tweQ3YpFCRwcHHDx4kW4uLige/fumDNnDh4+fAgdHR0cPnxYtqd1lHKtbtiwAZ6enujYsSOmTp2K1q1bY8mSJVixYgUaNGgg2xMy1tbWCAsLQ+PGjVG3bl2sXr0a1apVg7a2Nvz8/PK0RPnUNmzYINl7fyxLS0uEh4fD3t4eNWrUwObNm+Hk5ARtbW1s2bIF5ubmmo5IRERERERFgKDOWaWPijwXFxe4uLhorIVCjuTkZHHRUU3y8fFBTEwMpk+fjuPHj2PEiBEwNDSEtrY2Xrx4gXHjxmHgwIGS50hOThYXOwOAQ4cOYf/+/UhNTYWTkxPc3NxkmXGvyeMxffr0PMXyAwcOICkpCU5OTmLLgDNnzsDQ0BBt27aVZVaoUs6LUnIAwJkzZ+Dt7Y22bdvCyclJbGWQm9z9uil7cd7Y2FhUq1YNQPZs+9zXyIgRI1C8eHHJcyjpWk1OTsbMmTOxbds2mJubIyEhAWPGjEHfvn1lGR8Adu/ejWfPnmH48OEICQnBgAEDxBuS+vr6WLRoEZo2bSpbHk1bs2YNoqKi4OnpiatXr2LgwIFITk4WF5SeNWsWOnXqJGkGW1tbtGvXTnziQK1WY9OmTejQoYN43QLAixcvcODAAdy+fVvSPEREREREJD8Wy0lUv359LFmyRCOzQj8HwcHBOHLkCFJSUuDk5CTLgnhKpqnjsWrVKhw+fBirVq2CgYGB+HpiYiIGDRoEFxcXDB48WJYslJetrW2er3Pf4FCr1RAEgcUlUowNGzZgzpw5SE9Ph7W1NRYsWICqVatqLM+rV69w5coVpKamom7dunnagXxqa9asgaurK0qXLo01a9a8dV9BEPDDDz9IlqUwEREROHHiBFJTU9G4cWPxZo+UXFxcPmj/o0ePSpSEiIiIiIg0hcVyEo0dOxZWVlZwd3eXfWxbW9sParNRVAtuL1++LLCXfNmyZTWQRjOaN2+OX3/9tcCixpEjRzB16lScOHFC1kxKOS+azpF7Ic3CODg4yJBEGV68eIFt27bh4sWLiIyMBJDdi9re3h7fffddnn7ZRY0mr9WoqChMmjQJ//77L4YOHYoOHTrgl19+wc2bN/HTTz/J8sSQptna2mLr1q2oXbt2vptcb+JNLiIiIiIiKkrYs5xE3bp1g7e3t/hIvJwtFDw9PcVieWZmJtatWwcdHR20atUKpqamePHiBQ4fPoyMjAzZZ7hFRUUhKiqqwMJOTm9iKcXGxuL333/HwYMHkZGRkWebJmbravp4xMfHIzExscBtiYmJ4kKGUlPKeVFKDqBoFcLfZf/+/fjll1/w6tUrGBsbi0XgGzdu4PTp01i5ciWmT5+Odu3aSZ4lJSUFS5cuFRdvTktLy7dPUbpWXV1dYWZmhj///BO1atUCAGzevBkrV67EggULcOzYMWzcuFHyHED259mJEycKXFRbEASMGDFCknFz9/hXUr//zMxMXLt2rdDrtHPnzvKH+v92796NFi1a5Fvsk4iIiIiIviycWU4ipbRQmDt3LkJCQrB06dI8/WuzsrIwfPhwWFlZwcPDQ/IcYWFhGD9+PK5duwYg+xjkJtfxGDFiBC5cuIC+ffvC2tq6wAVPW7VqJXkOpRyPoUOH4ubNm/Dx8clTnP33338xbtw42NnZYfny5ZLnUMp5UUoO+j/Xrl1Dz549YW9vj1GjRqF+/fp5tl+5cgWLFi3ChQsXsHnzZtSuXVvSPBMnTkRAQAA6duxY6DXSr18/STMAyrlWZ8yYgbFjx0JPTy/ftjt37sDDwwN79uyRPMepU6cwatQovH79GsWKFct3PARBeK+nNf6L1NRUzJ07F506dZL8OnyXmzdvYuTIkYiIiMj38wXQ7Az3zMxM1KxZE9u3b+e6C0REREREXzgWy0mklBYKTk5OmDVrFpydnfNtO378ODw9PXH27FnJc/Tr1w9PnjzBqFGjYG1tDV1d3Xz7vOvx9U+hYcOG8PLy0uiMOkA5x+P58+cYNmwYbt26BUNDQ5QqVQqxsbFITExE9erVsWzZMlhYWEieQynnRdM5XF1d33tfQRCwd+9eCdMow9ChQ5GcnIy1a9cW2l5KrVbjhx9+QPHixbFs2TJJ8zRu3Bju7u7o3bu3pOO8i6av1feVnp5eYCH/U3N1dYWJiQlmzJiBcuXKST5eYerVq4cVK1Zo/MmQ7t27IzU1FV5eXqhSpUqB58DQ0FADybKL5XZ2dtixYweL5UREREREXzi2YSGRpv+hnCMlJQXh4eEFbgsPDy+w/YcUgoODMXv2bLRp00aW8QpjZGSEUqVKaTQDoJzjYW5ujh07duDEiRMIDg5GdHQ0zMzMULt27QJvsEhFKedF0zns7Ow+aL0Bqdy8efOD9pey4HXlyhX8/vvvbz0ugiCgV69emDx5smQ5cmhpacHS0lLycd5Fk9dqcHAwqlatCn19/bfuFxsbi1OnTn3QTaCPFRYWBk9PT40WyoHsYvnVq1c1/jvAgwcPsGDBAo3nICIiIiKioo3FclKcVq1aYd68eShWrBhatWoFQ0NDJCYm4tChQ5g/f75sLSUsLCzytIHRlIEDB2LDhg1o0qQJtLU19y2rlOORw9nZWdbi+JuUcl40nWPWrFmyj1mQbt26vVfRXo6WUsnJyShZsuQ79ytVqhRSUlIky5GjR48e2LNnD5o2bSr5WG+jyWv1f//7H7Zs2SK2GsnKykLt2rWxdetW1KhRQ9zvyZMnmDBhgizF8ho1aiAiIkLycd5l1KhRGDduHLS0tNC8eXOYmprm+156n+v5v7K0tMSrV68kH+djqFQqdOnSRRE3SImIiIiISFoslhdx9evXx/r161GzZk3Uq1fvncWmy5cvS55pypQpSElJwaRJkzBp0iRoa2sjIyMDarUarVu3lmUmJgCMGTMGK1euRMOGDWUpFBTm4cOHCAkJQevWrWFvb1/gwqteXl6S51DK8cih6YVGlXJelJJD09avX6/pCKIKFSrg0qVL77wOL168iAoVKkiep1ixYrh06RLc3Nzg6OiY7xoRBEGWhZM1ea2+2XFOrVaLP1c0xdvbG+PHj4eFhQUcHR01dtPNzc0NQPZ6IfPmzStwHzl6hU+cOBHTp0+HjY0NrK2tJR+vICtXrkTnzp1hZmYmvnb58mVUr14dM2fOFF8LCwuDn58ffvvtN03EJCIiIiIiCbFneRHn6+uL7t27w8LCAosXL35nsdzd3V2mZEBISAiuX7+O58+fw9zcHLVq1ZL1H9BDhw7F7du3xV7Yb/ZKFQRB8l7DAODi4vLW7YIg4MiRI5LnUMrxUMpCo0o5L0rJQf9n6dKlWLVqFVasWFFowfzixYsYMmQIBg0ahKFDh0qa511rCRSF7xlbW1ts3bpVnFleWA/qa9euwc3NTZbjUa9ePWRkZCAjIwMqlSrfgqOCIODSpUuS59i5c+c7f/Z36dJF8hyurq6Ijo5GQkICzM3NC/wZI/WaB9WrV8/zBEJhC3vKeZ0QEREREZG8OLO8iMtd/B45cqQGk+RnbW2dpziuVqtx+vRp7Nu3T5bWD69evULFihXzfK0JR48e1ci4b1LK8fDy8kJUVBRmzJhR6EKjclDKeVFKDvo/AwcOxD///IO+ffuiSZMmaNGiBb766isAQEREBP755x+cOnUKderUwYABAyTPc+fOHcnHeB+8VvMaMGCAIvr9d+3aVdMRAChj/YOC5o9wTgkRERERUdHCYjkpXnBwMPbt24e///4bL168gKmpqSzjbtiwQZZxPhdKOR5KWWiUlG337t3YsmULHj16VGCrHilbSunp6WHdunVYsGABtm7dilOnTolFQLVaDX19ffTr1w8//fSTxm72UDZNFmeVdoNa05Sy/gERERERERVtLJZTHoGBgdi/fz8iIiIKLDDt27dPlhyPHj3Cvn37EBAQgCdPngAAmjRpgp49e2p0UUdNevz4caGFv6JUOFbaQqNKOS9KyaEEe/bsweTJk9GlSxdcuXIF3bp1Q1ZWFo4ePQojIyN8++23kmfQ19fHxIkT8fPPP4vtpACILaXebLkhh9TUVISFhRV4jeRuMSE1TV2rs2fPztfaY8aMGTAwMBC/TkxMlGx8pXJxcSn0poFKpYKhoSFsbW3Rq1cvWa8TIiIiIiIiTWCxnETz58+Hn58f7OzsYGlpKfuMx+joaAQGBmLfvn24desWBEGAvb09evTogdmzZ2PIkCGyLNyYW1ZWFs6dO4fQ0FCkpaXl296/f3/JMyQlJWHEiBE4f/48gP97JDx3cUOuvqlKOB5KWWhUKedFKTmUZM2aNRg+fDgGDx6MrVu3omfPnrCzs0NSUhIGDhyIEiVKyJZFT08PDRs2lG28gqSlpcHb2xt79+5FZmZmgft86ddqzs+O3O2jCnpNpVLJer4eP36MnTt3FnrzYPny5ZJnaNmyJQ4fPoykpCQ4OjrCxMQEMTExOHv2LAwMDGBjY4OLFy9i79698PPzg5OTk2RZEhIScODAgUJ/xmhqsWJNt4chIiIiIiL5sFhOoh07dmDUqFEYPny47GP3798f58+fR1ZWFmrUqAEPDw906NAB5ubmSExM1Mjj2dHR0ejTpw8ePXoEQRAKLOzIURyeO3cuXrx4gU2bNqFnz57w9fWFsbEx9u7di3PnzsHHx0fyDIByjseuXbsQGRkJFxcXjS40qpTzoukcEydO/KD9Z86cKVGS//P48WPUr18fWlpa0NLSQlJSEgDAwMAAgwYNwowZMyS9Vm/cuIGBAwdizpw5aN68eYH7HD9+HBMmTMC6deveuQDnf7VkyRKcPn0as2bNwrhx4zBlyhQUL14ce/fuxZMnTzB58mRJx8+hyWtVKW2kcgsODkafPn1QtmxZPHr0CDY2NkhMTER4eDjKlCmTZ40IKZUrVw5ly5bFypUrUbx4cfH1V69eYfDgwahcuTKmTZuGwYMHY9GiRZIVyx89egQ3NzekpaUhOTkZJiYmiI+PR0ZGBoyNjWFgYCBLsbxfv375iuO9evXK8xr7mBMRERERfblYLKc86tSpo5Fxz549CyC71Yq7uzvq1aunkRy5zZo1CyVLlsTx48fRvHlzbN26FaVLl8bevXuxe/du+Pn5yZLj5MmTGDNmjHhuzM3NUbt2bdjb22PWrFlYs2YN/vjjD8lzKOV4KGWhUaWcF03neHMmcFRUFGJjY2FsbAxTU1O8fPkS8fHxKFWqFMqUKSNZjtwMDAzEWakWFhZ48OABGjVqBADIzMxEbGyspOOvW7cO9erVK7RQDgDNmzdHgwYNsGbNGsyePVvSPPv374e7uzvat2+PcePGoXbt2qhZsyY6d+4MDw8PHD169K1ZPxVNX6tKM3fuXLRv3x7Tp0+HnZ2d+P+XL1/G2LFjMWjQIFlyrFu3TryBkluJEiUwcOBAeHt7Y9CgQejRowc8PDwkyzFr1izUqVMHCxcuRN26deHn5wdbW1sEBQXhjz/+wMKFCyUbO0fuRc+JiIiIiKhoYrGcRN999x0CAgLQpEkT2cdevHgx9u3bh+PHj6Nnz54oV64cvvnmG7i6usLCwkL2PABw4cIFeHl5wczMTHytbNmyGDp0KNRqNaZNm4ZVq1ZJniMmJgZfffUVtLS0oK+vj7i4OHFb8+bNZVskTinHQykzRJVyXjSdY/fu3eJ/nzhxAt7e3vjjjz/QuHFj8fWzZ8/il19+wejRoyXNkqNmzZq4e/cumjVrBhcXFyxZsgRqtRra2trw8/ND3bp1JR3//Pnz71VU7Nixo+SFcgCIjIyElZUVtLS0oKenh4SEBHFbp06d8PPPP2Pq1KmS59D0tao0d+/exeDBg8U1GHLasNSvXx/u7u7w8fFBs2bNJM8RGxsrPn3xpsTERPF6MTY2ljRHcHAwpk+fLraAS09Ph5aWFlxdXREbG4vff/8df/31l6QZWCwnIiIiIiIWy0k0evRoTJ8+HW5ubnB0dISRkVGe7YIg4IcffpBk7NatW6N169ZISkrCwYMHsW/fPqxatQp+fn6wsrKCIAiyL7yWmJgIExMTqFQqGBgY4OXLl+K2nFlvcihTpow4E9bS0hJHjx4VFzm9cuWKbAsFKuV4KIVSzotScgDZM2VHjRqVp1AOAI6Ojhg5ciTmzp0rywzmIUOG4NmzZwCAUaNGITw8HDNmzEBWVhZq1aqFadOmSTr+y5cvYW5u/s79zM3N83wfScXMzEwseJYvXx7//vuv2Erj0aNHko+fQ0nXqhIIggAdHR0IggBTU1M8e/YM9evXB5B9rOQ6N40aNYKPjw/KlSsnjg8AFy9exPz588Xv59DQUJQrV06yHGlpaTAwMIBKpYKxsbG4KC4AVK1aFXfu3JFsbCIiIiIiohwslpPo3Llz2LVrF169eoWrV6/m2y5lsTyHgYEBunbtiq5du+LFixcIDAxEQEAA1Go13N3d0aBBA3Tp0gVdu3aVNAeQXVTK+cd6lSpVsGfPHrRo0QIAcPjwYdkWl2zSpAnOnDmD1q1bo1+/fvD09ERwcDB0dHQQHBwsS59wQDnHA1DGQqNKOS9KyQFk9wov7DowNjbGkydPZMlRt25dcfa4kZERli1bhrS0NLEYJzUjI6M8hb7CPH/+PF/PfSk4ODjg4sWLcHFxQffu3TFnzhw8fPgQOjo6OHz4MDp27Ch5BkBZ16oSWFtbIywsDI0bN0bdunWxevVqVKtWTXwCokKFCrLkmDZtGoYNG4ZevXrByMgIpUqVQmxsLBISElC9enXxqQOVSoUff/xRshyWlpYIDw+Hvb09atSogc2bN8PJyQna2trYsmXLe92AIiIiIiIi+q8ENVcpov+vXbt2sLCwgJeXFywtLaGjo6PpSKInT55g7969CAgIwOPHj/P1SZaCj48PYmJiMH36dBw/fhwjRoyAoaEhtLW18eLFC4wbNw4DBw6UPEdycrK42BkAHDp0CPv370dqaiqcnJzg5uYmPsYvJaUcj/dZaFSO60Mp50UpOQCga9euKFasGFauXIkSJUqIryclJeHHH39EWloadu7cKUsWTRo+fDhSUlKwevXqt+43cOBAFCtWDEuWLJE0T3R0NGJjY1GtWjUAwNq1a/NcIyNGjMjXr1oKSrpWlWD37t149uwZhg8fjpCQEAwYMEC8yaKvr49FixahadOmsuU5fvw4rl+/jujoaJiZmaFWrVqyPAmSY82aNYiKioKnpyeuXr2KgQMHIjk5WfycnzVrFjp16iRbHiIiIiIiKppYLCdR3bp1sWTJEo30LP8QN2/ehJ2dnezjXr9+HYcPH0ZKSgqcnJxkLSIokaaOx9ixYxEeHo6FCxcWutBo7gVAST6XL1/Gjz/+CJVKhUaNGokLfP7777/IzMzEqlWr0KBBA1mynDp1CgcOHEBkZKTYCzqHIAhYt26dZGNfvHgRffr0ERfQfHO2fUJCAmbPno1du3Zhw4YNsh0Teru0tDSxX7Ym5DzVlZKSgrp168LU1FRjWXL7999/xQVy5RQREYETJ04gNTUVjRs3Fm/2EBERERERSYnFchINHDgQLVq0QO/evTUdhahQzs7O8PLyQqtWrVCjRg1s3boVtWvXBgAsW7YMly5dkmWhUSrYixcvsHbtWgQHB4szVGvXro1+/frlWRxWSqtWrcK8efNQrlw5WFtbF/iUjNSzuTdt2oSZM2dCpVKhZs2a+OqrryAIAiIiInDjxg1kZmZi0qRJ6Nmzp6Q5KL/du3cjMTERffr0AQDcu3cP7u7uePr0KRo0aIAFCxYoplCtKbdv38bevXsRFBSE58+fy/K0DhERERERkRKwZzmJxowZA09PT+jo6MDJyanAXrpy9qUuylq2bPne+wqCgMOHD0uYRlk0udCoUs6LUnIUpHTp0hg3bpxs4xVk8+bN6N27N7y8vDSWoVevXmjQoAHWr1+Pixcv4ubNmwAACwsLuLq6ok+fPrCxsZFs/L59+773vlLOtFfiterv7w83Nzfx699++w06OjqYNGkSNmzYgPnz52P69OmSjH3hwoUP2t/e3l6SHAUJCwtDQEAAAgIC8PDhQ2hra+Prr79G586dJRszZyHe91W2bFmJkhAREREREWVjsZxE3333HQDg119/zdP/ObcvfXZZ9erVP2h/qY5HeHg4SpQogRYtWoj9fTVBKccjN00uNKqU86KUHEoVFxf3QUVaqdja2mLGjBkaGfv8+fMoUaIE7O3toaWlpZEMgDKv1fDwcFhbWwMAYmJicOnSJSxfvhzOzs4wMTHB7NmzJRu7T58+4s/Xdz3YJwiC5J+pMTEx+Pvvv7Fv3z5cu3YNAFCzZk0AwIoVK+Dk5CTp+O/7fapWq2U5HkRERERERCyWk2jGjBmFFsmLCrVajRIlSogtPjRlyJAhCAoKwt9//w1HR0d07NgRrVu3zrNoohyUcjxy+/rrr3H69Gl06NABw4YNw4gRI+Do6JhnoVGpKOW8KCXHm1JSUrB06VKxV3haWlq+feQodrVo0QKXLl2Co6Oj5GN9qN27d6NFixYwNjaWdJxvvvkGR48exdWrV9G2bVt07NhR1lnKOZR4rapUKqSnpwPI7setra2Nxo0bAwDMzMwQFxcn6fj6+vpo3bo1OnToAAsLC0nHKkzOgtlnzpxBRkYGqlWrhjFjxqBjx44wMDCAg4ODLIt85/4Z07x5c432jCciIiIiIgLYs5woj61btyIwMBAXLlxApUqV8M0338DV1RWVKlXSSJ7g4GDs27cPf//9N5KSkuDs7IxOnTrB2dlZlqKC0o5HQTSx0Kimz4vScuSYOHEiAgIC0LFjx0J7hffr10/yHGfOnIG3tzfatm0LJycnGBkZ5dtHE4sEZ2ZmombNmti+fbss46ekpODo0aMICAjAyZMnYWpqig4dOsDV1fWDnxr5r5R0rfbu3RuGhob4+eef8euvv8LAwEBs37Rnzx4sXLgQR48elWTsx48fIyAgAIGBgXj8+DEaNGgAV1dXtG3btsDrVCq2trYQBAFOTk7w9PRE1apVxW2JiYmwt7fHhg0bJL/BcubMGQQEBODQoUMAgFatWsHV1RWOjo5F/uY9ERERERFpBovlpAhK6+MaHR2NwMBABAYG4saNG6hRowZcXV3Rvn17jcwEVKvVOHfuHAIDA3Hw4EGo1WoMHToUAwcOlGV8pR0PpdD0eVFajsaNG8Pd3V3jiwTb2trm+Tp30U2T7RwyMzNhZ2eHHTt2yF6sT0hIwIEDBxAUFITz58+jUqVKGDRoELp06SJrDiVcq5cuXcLQoUORlJSEEiVKYM2aNahVqxYAYOTIkVCpVFi4cKHkOW7duoXAwEAEBQXhxYsXaNq0KTp27IiWLVuiWLFiko49bNgwnDp1Cunp6ahUqRJcXV3RsWNHWFpaylosz5GWlobjx48jMDAQ//zzDwwMDNCuXTt07NgRdevWlSUDERERERERwGJ5kefi4vJBs7eOHDkiSY6cWW45l2NBxa3c5Cx0PXnyRCwUh4aGol+/fpgwYYJs4+d2+fJl7Ny5Ezt37kSrVq2waNEi2TMo6XgohRLOixJyNGnSBLNnz0bTpk1lHfdN58+ff+c+Dg4OMiTJS5PF8hyRkZFYu3Yt1q9fDxcXF/j6+mokh6av1aSkJDx69AgVK1bMM6P7+PHjqFixIqysrGTNc+nSJezatQu7du1Cy5YtZTke8fHx2L9/PwICAnDx4kXg/7V353E5pn3/wD9Xq7Rql2UiVLIVoSyZ7JWxu+3ZKdvYt8Y+yG4kxlYKY4+ksZuM3LbsZIbIUEqSFlqo6/eHX9fTpcIY53lec/d5v17P66nzOOr4uNru+Z7H+T3w/okLd3d3rF27FiEhIZK07nnz5g1OnjyJiIgIREdHo1OnTliyZInoOYiIiIiIqGxiz/IyrnXr1kqF6GPHjiErKwuurq4wMTFBamoqzp8/D319fbRv316wHAcPHlS8nZqailmzZqFJkyZo3749TE1N8eLFCxw9ehSXLl3Cjz/+KFiOkpiZmaFy5cqoVKkSHj58iNTUVFHXj42NRUREBH799VekpKSgefPmWLp0qWQHGEr9eqgKVfm6qEoOAOjTpw8OHTokebFcikL451BTU0PXrl1RoUIFUdd9+fIljh49isjISFy9ehU1atTA+PHj4eXlJWoOVfpe1dPTUxxkWZQYbZw+VLjT/sSJEyhXrpxil7vQDA0N8Z///Af/+c9/kJycjMOHD+PIkSOKQv2KFSvQu3dvtGvXDuXLlxclE/D+fwMkJiYiMTERBQUFov+8EBERERFR2cad5aSwefNmnDx5Eps3b4aenp7iemZmJoYPHw53d3eMGDFC8Bzjxo1D5cqVS9yt7O/vjydPngi+GzIvLw9nz55FRESE0iPhnp6ecHR0FHRtAHj06JFi9/Zff/2FRo0awcvLC+3atRP8YMCSSP16qApV+bqoSo4Pbd68GTt37oS5uTlcXFyK9WCWyWQYNGiQaHnu37+PmJgYpKenw9DQEA0bNlTqzSyUTZs2oUuXLjAzM1Ncu3r1Kuzt7aGjo6O49uTJE2zcuBELFiz46hmysrIUu3P/+9//wsrKCh4eHvDy8hLlNSikqt+r9+/fR2BgIG7duoWkpCTs3r0bDg4OWLVqFZycnAQvmt+4cUNx4yAzMxNubm7w8vJCq1atJD/kMi4uDuHh4YiMjMSTJ09Qvnx5XL16VdA1nz9/jsjISEREROD27dtwcHCAl5eXpIegEhERERFR2cRiOSm4ublhzpw5cHd3LzZ26tQpzJs3D2fPnhU8h6OjIwICAtCsWbNiY9HR0RgzZgyuXbsmyNrnzp3DkSNHcPLkSchkMrRp0wZeXl5o2rQp1NTUBFmzJHZ2dtDV1UXr1q3RsWNHmJubf3S+UC0dVOX1UBWq8nVRlRwl5foYsXqF5+XlYcqUKYqe2FpaWsjLy4NMJkP79u2xdOlSQQuS9vb22L17N+rVqweg9IM9b9y4gd69ewvymtSvXx8aGhpo3bo1PD09Ub9+/Y/ONzIy+uoZANX8Xo2OjsbIkSPh4OAAV1dXrF+/XtEaZ+3atbhz5w42bNggyNorV65EZGQkkpKS4OrqCg8PD7Rp00bpBrUquXbtGo4cOQI/Pz9BPv/u3btx5MgRxMTEwNraWnFDR5UOkSYiIiIiorKFbVhIIT09HZmZmSWOZWZmIiMjQ5Qcurq6+O9//1tqsVxXV1ewtYcNG6Yo7LRs2RJaWlqKHZoladeunWBZXr9+jfDwcBw+fLjUOUIfVqhKr4eqUIWviyrlKOrevXuirPMpK1euRFRUFObNmwcPDw/o6ekhKysLkZGRWLx4MVatWoVp06YJtn5J96DFvi+dm5uL3NzcT36PFCpL36srVqyAh4cHli5dinfv3mH9+vWKMXt7e+zdu1ewtTdu3AhdXV20b98eFSpUwO3bt3H79u1S5wtVpP5cjo6Ogj49NGfOHOjq6sLT0xP29vYAgNOnT5c4V+wnU4iIiIiIqGxisZwUmjZtiuXLl6NixYpKPX8vXryIFStWoGnTpqLk6Nu3L3766SekpqaidevWit7pJ0+exKFDhzB27FhB1y9a2PlYgUvIwk5ISIggn/dLqMLrcefOnb81X6jdqarydVGVHH9HVlYWjh8/jm7dugm+1pEjRzBx4kT06tVLcU1PTw+9evVCdnY2Nm/eLGixXBUsXrxY6ggAVPN79f79+5g0aRIAFDs82sDAAGlpaYKtbWVlBQCf9XSUTCaTvFguhsK/MeHh4R+dx2I5ERERERGJgcVyUpg/fz58fHzg7e0NfX19VKhQAWlpacjMzIS9vT3mzZsnSg5fX18YGBhg48aNCAsLg0wmg1wuh5mZGWbOnIkBAwYItvapU6cE+9x/h6ocUKgqr0f37t2LFbVKIvTuVFX5uqhKjk95+/YtoqKiEB4ejqioKOTl5YlSLE9PT0f16tVLHKtevTrS09MFzyC1rl27Sh0BgGp+rxoaGuL58+cljsXHxyv1mv/aSts1XVapytMoREREREREhVgsJwVzc3Ps378fZ8+exc2bN5GSkgIzMzPUq1cPLVu2FDVL//790bdvXyQlJSlyWFpaCt4nu1KlSoJ+/n8bVXk9VHF3KpXu4sWLOHz4ME6cOIGMjAyYmJigT58+6NKliyjrV69eHYcOHULz5s2LjYWHh5daSBfa59zwIeG1adMGa9euRf369RW9sWUyGVJSUrBlyxa0b99e4oREREREREQkFR7wSZ8lPj4ehw8fFrwFChH9O8XGxiI8PByRkZF4/vw5dHR00Lx5c5w4cQIhISFwdnYWLcvx48cxfvx4ODo6ol27djA1NUVqaiqOHTuG69evY82aNWjbtq1g69vZ2UFHR0epOP7mzZti1+RyOXJyckTrKU/vZWZmYtCgQfjjjz9Qq1Yt3L17F3Z2dnjy5AmqVauGbdu2CXo2BhEREREREakuFsupVCkpKThy5AgOHz6MO3fuQFNTE7du3RJl7YcPH+L48eNISkpCbm6u0phMJsOiRYtEyUGqKy4uDrdu3UJSUhK6d+8OMzMzPH78GCYmJtDT05M6Xpmxfv16RERE4OHDh1BXV0eLFi3QqVMnuLu7Iy8vD40bN0ZoaKioxXLgfQuhdevWITY2VtGex97eHmPGjIG7u7ugawcEBPyt+WPGjBEoCZXm7du3CA8Px/nz55GWlgZDQ0O4urqic+fO0NLSkjoeERERERERSYTFclJSeAjf4cOHcenSJRQUFMDW1hbdu3eHl5cXKlSoIHiGgwcPYubMmdDW1oaVlRU0NTWVxmUyGcLCwgTPQaopOzsbfn5+iIyMhJqaGgoKCrBv3z44ODhg3LhxqFy5MqZOnSp1zDLDzs4OMpkMrq6uWLx4MczNzRVjmZmZcHZ2lqRYXujNmzfIzMyEvr4+ypcvL0kGIlXj7u7+t9oCqcr5FUREREREREJjz3Iqdghfbm4uqlSpggEDBmDbtm2YNWuWqIWu9evXo3379li0aBF0dHREW5f+Hfz9/XHhwgVs2rQJjRo1QoMGDRRjbm5uCA4OZrFcRP3798fRo0cRHR0NDw8PtG3bFp06dYKLi4vU0QAA5cuXZ5GclNy7dw/Jyclwc3MrNhYVFQULCwvY2dlJkEw8rVu3ViqWHzt2DFlZWXB1dYWJiQlSU1Nx/vx56Ovrs4c7ERERERGVKSyWl3F+fn5Kh/D17NkTnTp1Qv369ZGZmYng4GDRMz1//hxz585lofz/y8rKQl5eHoyNjRXXwsPDERcXBxcXFzRt2lTCdOI7duwYpk6diubNmyM/P19prFKlSkhISBA1T1lvB+Pn54eZM2fi/PnziIiIwPHjx3Hw4EGYmJjg22+/hUwmE+Vgy4ULF2LIkCGwsrLCwoULPyt3WRYTE4OHDx+iYcOGkh14KpVFixbBycmpxGL5zZs3cfXqVQQFBQmeIy4uDjY2NoKvU5JZs2Yp3t68eTMqVqyIzZs3K/3OyszMxPDhw2FiYiJFRCIiIiIiIkmwWF7G7du3T9FCYf78+ahUqZLUkdCoUSP8+eefKrMzNTk5GcnJycV6pwMQZcf9lClTYG5ujnnz5gF43w85ICAAhoaG2LRpE5YvXw4PDw/BcxQ6e/asojjs4+MDKysrXL58GVWrVoWFhYXg67958wZmZmYljmVnZwu+ftG1/Pz88Ouvv0Imk6GgoAAtWrSAmZkZVqxYIVo7mMI2KCWRyWTQ19eHnZ0dvL29BevVraamhubNm6N58+aYP38+Tp06hYiICBw8eBByuRzTp09Hly5d0LlzZ1SpUkWQDKdPn0aPHj1gZWWF06dPf3SuTCYrU8XySZMmQUtLC4sXLwYA/PLLL4rfJ1paWvj5558F+33r6Oj42TdLZDIZYmJiBMlR1L179zBs2LASxxo0aIDt27cLngEAPD090aBBA/To0QMeHh6SPQERGhqKOXPmFLu5p6+vj+HDh2PevHkYMWKEKFnevn2Lffv2Kf7GzJ49G9bW1oiMjIStra1kNxeIiIiIiKjsYLG8jJs+fToOHz6M6OhotG3bFo0aNUKnTp3Qvn17UXaDlmTixImYMmUKtLW10axZM+jr6xebY2RkJHiOJ0+eYMqUKbhx4wYA4MP2/jKZDLGxsYLnuHXrFubMmaPIsHPnTowcORITJkzA4sWLsWXLFlGK5S9fvoSvry9u3LiBihUr4tmzZ+jduzesrKywf/9+6OjoKHIKydbWFsePH0fz5s2Ljf3222+oU6eO4BmA/2sHs3HjRknbwUydOhWhoaHQ0tKCu7s7jI2NkZqaijNnziA3Nxddu3bFpUuXMHr0aCxfvhyenp6C5tHS0kLHjh3RsWNHZGZm4ujRo4iIiEBgYKDiwE0hFC2Qf6pYXtbExMQofS9u3LgRPXv2xPTp0zF37lwEBAQIViwfMmSIZH9LSpOXl4e3b9+WOlbSjVEh/Pzzzzhw4ADmzZuHRYsWoUOHDujRowecnJxEWb9Qeno6MjMzSxzLzMxERkaGKDmePHmCQYMGIS0tDbVr10ZMTAxev34NALh8+TJ+//13xQ0fIiIiIiIiobBYXsYNGjQIgwYNQnx8PA4fPoyIiAj88MMPmD9/Pho3bqzYMSumrl27AgDmzp1bapFFjCK1n58fkpOTsWjRItjY2EBLS0vwNUuSnp6uOFj19u3bSEtLQ48ePQC8P6Rt7969ouT48ccfkZaWhoiICHzzzTdKRWkXFxesX79elBy+vr7w9fVFdnY2OnToAJlMhps3byIiIgL79+/Hpk2bRMmhKu1g0tPTUadOHfz0009KPy/Tpk3D2LFjkZOTgx07dmDChAnYtGmT4MXyovT19dGzZ0/07NkTycnJiIyMFGXdgwcPws3NrcQDiV+9eoXffvsNXbp0ESWLKnj58qXi4NX79+/j2bNnGDhwIHR1ddG1a1eMHz9esLXHjh0r2Of+Uvb29jh06BBat25dbOzQoUOi9St3c3ODm5sbXr16hfDwcISFhaFv376wtrZGjx490KVLF5iamgqeo2nTpli+fDkqVqyIxo0bK65fvHgRK1asEK3V18KFC2FsbIy9e/fCwMBA6W+Ms7MzVq5cKUoOIiIiIiIq21gsJwCAtbU1xo4di7FjxyoKj5GRkZDL5fDx8UH79u3RpUsXNGnSRPAsixYtUomdiDdv3oS/vz/atWsnaQ5TU1M8ePAAjRo1QlRUFCpVqqRoZZGdnQ0NDXF+jKOiorBgwQLY2NgUKw5XrFgRycnJouRo1aoVVq5ciaVLl+Lw4cMAgHnz5sHS0hLLly8XrX2PqrSD2bdvHxYvXlzsZ0Ymk6FXr16YNm0apk2bBi8vL0yYMEG0XB+ysLDA4MGDRVlrxowZ2L17d4nF8qdPn2LGjBllqlhuZGSEhIQENGrUCL///jvMzMxQs2ZNAEB+fr7oN0SlNnLkSPj4+GDEiBHo1q0bzM3N8fz5cxw4cADnzp1DYGCgqHmMjIwwcOBADBw4EHfv3sXixYuxYsUKrF69Gi1atIC3t7egBev58+fDx8cH3t7e0NfXR4UKFZCWlobMzEzY29srWvYI7dKlS1ixYgWMjY2L/Y0xMzNDSkqKKDmIiIiIiKhsY7GciqlXrx7q1auHGTNm4MKFCwgPD8fJkydx8OBBUXZ0d+vWTfA1PoeFhQXU1NSkjoEOHTpg2bJlOH/+PM6ePavUa/fu3bv45ptvRMmRn59fak/djIwMaGpqipIDeP+adOjQAY8ePUJaWhoMDQ1F72WrKu1gsrOz8ezZsxLHEhMTFS0lypcvL+rXSEoftkwqKiMjA7q6uiKmkV7Lli2xfPly3Lt3D2FhYejcubNi7P79+6hcubJga48aNQrTp0+HtbU1Ro0a9dG5MplMlCdUWrVqhRUrVmDp0qX4/vvvIZPJIJfLFTfcWrVqJXiGD2VkZCA8PBwHDhzA3bt3UbduXbRt2xZnz57F4MGDMXr0aIwZM0aQtc3NzbF//36cPXsWN2/eREpKCszMzFCvXj20bNlSkDVLoq6uXurP7osXLyTr6U5ERERERGULi+VUKplMBhcXF7i4uGDevHn47bffpI4kqsK2FY0aNRKlR3ppJk2aBF1dXdy+fRtDhgzByJEjFWN37txBhw4dRMlRr1497N+/H25ubsXGjhw5Ilqf3ejoaLi6ukImk6FatWqoVq2aKOt+SFXawbi7u2PFihUoX748vv32W+jp6SErKwunTp3CihUr0KZNGwDAH3/8IdqNFSlERUXh999/V7y/devWYi0scnNzceHCBdjb24sdT1LTpk1Dfn4+zp07Bzc3N6XWKCdOnECLFi0EW/v169eKXcKF/adVgYeHBzw8PPDw4UO8evUKRkZGqF69uug5oqOjsX//fpw6dQra2tro1KkTFi1apGgFM2LECAQHByMwMFCwYnmhli1biloc/5CzszOCgoLQsmVLxY3qwhsZe/bsUZlDv4mIiIiI6H+bTP6xLXhEErl8+TJ2796N+Pj4Eg9bK2y/IaRRo0YhNjZW8Sj6hweNirULUlVcu3YNAwcORL169dC+fXssXrwYo0aNQlxcHKKiorBz5044ODgInsPOzg6mpqbo0KEDvLy8lA7WFNvRo0exdOlSJCYmKq5ZWlpi+vTpot3EyMrKwvTp03Hy5EnIZDJoaGjg3bt3kMvlaNu2LRYvXgw9PT0cP34c5cuXL3En/P+Cbdu2Ydu2bQCAZ8+ewcTEpNg5A5qamrCxscHEiRNRo0YNKWISKXz77bdISkqCk5MTevbsiY4dO0JbW7vYvNu3b6NHjx64d++eoHmSk5ORnJxc4t9cZ2dnQdcGgLi4OPTp0wdGRkZwd3fHtm3b0K1bN9y/fx+PHz/G3r17UbVqVcFzEBERERFR2cZiOamc33//HSNHjoSLiwuio6PRsmVL5OTk4OrVq7C0tISzszMWL14seI4BAwZ8ck5oaKjgOezt7bF7927Uq1ev2Njt27fRs2dPUdrjAO8L5itWrMC1a9eQn58PmUyGBg0aYOrUqXB0dBQlw59//okjR44gMjIST548QaVKleDl5QUPDw/Y2tqKkuFDUraDKRQXF6dooWBubo46deqU2YKwu7s7AgMDRTuokVRfUFAQOnXqBFNTUwQFBX10rkwmw6BBgwTP5O/vjx49ekj2O6PQkydPMGXKFNy4cQNA8TZGMplMtL8xT548QUBAAKKjo/Hq1SsYGhrCxcUF48aNY6GciIiIiIhEwWI5qZxevXqhYcOGmDx5MhwcHLB//344ODggISEBQ4cOhY+Pj1LP3f91dnZ22LNnT4nF8hs3bqBfv364ffu2qJlycnKQnp4OAwMD6OjoiLp2UYVtT44ePYqUlBTUqFEDXl5eSq1qSDyqdGOH/k9OTg4CAwNx7NgxJCUlIS8vr9gcsb4uBQUFuHDhAh49elRiDqEOgS36e/RTN1HEKg4fPHgQbm5uJR5E++rVK/z222+iHETr7e2Nv/76C+PGjYONjU2xJzIACH7jKTc3Fzt37kSzZs1Qq1YtQdciIiIiIiL6GPYsJ5UTFxeHCRMmQE1NDTKZDNnZ2QCASpUqYezYsVi7du3/fLE8JSUFz58/V7z/8OFDqKurK83Jzc3F/v37YWVlJXY8lCtXDuXKlRN93Q8VPYz2zJkzmDt3LlavXi1KsXzVqlVIS0vD/Pnzi43Nnj0bJiYmGD9+vOA5gPeHr964caPUQqgYBTfg4wdr5ufnF/seFtrjx49LbeXUrl07UbNIad68eYiIiICXlxdsbGwkO+g1JSUFAwYMQHx8vKIXNfC+OF1IqGJ50RYmQrcz+VwzZszA7t27SyyWP336FDNmzBDlZ/fmzZvw9/eX9GdCW1sbq1evFqWVFxERERER0cewWE4qR1tbGwUFBZDJZDAzM8Nff/2FRo0aAQB0dXWRlJQk2Nqq8qj+7t27ERAQAJlMBplMhhkzZhSbI5fLoa6ujjlz5giS4UMzZsxAdnY2Vq9eXWxswoQJ0NPTw4IFC0TJUigvLw+nT59GZGQkoqKikJ+fj2bNmomydkREhNJBiUU1bNgQ69atE6VYfufOHYwdOxbPnj0rsVgtk8kELbip4o2drKwsjB49GpcuXQKAEouyZWmH+5kzZzBt2jT0799f0hxLliyBkZERoqKi4Obmhj179sDU1BTh4eE4ePAgNm7cKEqOrKws6OnpibLWx3zs5lJGRgZ0dXVFyWFhYaE4UFNK9vb2ePDgARo3bix1FCIiIiIiKsNYLCeFhIQEZGVlKfo+5+XlYcuWLYiLi4Orqyu6desmSg47Ozs8evQIzZo1g4uLCzZs2IAKFSpAQ0MDq1evFvQRbX9/fzRs2BCmpqbw9/f/6Fwhi+Vdu3ZF48aNIZfL4e3tjdmzZxfrP62pqQlra+sSdyUK4fz585g2bVqJY+3atcPSpUtFyZGfn49z584hIiICp0+fxps3b+Dk5IRp06ahQ4cOMDY2FiXH8+fPUbFixRLHLC0tBb2pU9TcuXOhp6eHbdu2oUaNGqLvGlbFGzvLli3DixcvsGPHDvTt2xcBAQEwNDREeHg4Lly4gBUrVoiSQ1Woq6vD2tpa6hi4fPky/Pz8YGZmprhmZWWFUaNGQS6XY/78+di8ebPgOZo1a4ZWrVrBy8sLbm5uJbYdEUpUVBR+//13xftbt26Fqamp0pzc3FxcuHAB9vb2omSaMGECNm3ahEaNGsHIyEiUNUsyc+ZMTJkyBcbGxnBzc5O0xRcREREREZVdLJaTwg8//AA7OztMnToVwPuC0y+//IJatWrh6NGjyM7ORr9+/QTP4e3tjadPnwIAJk6ciFGjRsHHxwfA+yJkQECAYGuryqP6lSpVQqVKlQAAISEhcHBwEG2XYWlevnxZamHeyMgIL168ECWHq6srMjIyYG9vD19fX3h6esLS0lKUtYsyNjbG/fv30aRJk2Jj9+/fh6GhoSg5Hjx4gNWrV0u2G1MVb+z8/vvvmDBhAurXrw8AMDc3R7169eDs7IwlS5YgKCgIq1atEiWLKujTpw8OHTqE5s2bS5ojMzMTxsbGUFNTg56eHlJTUxVjDRo0EG1n+ZQpU3DkyBGMGzcOurq6aNu2Lby8vODi4iL4Duv4+HicPn0awPsbrleuXClWrNfU1ETNmjUxceJEQbMUCgsLQ1JSEtzd3WFvbw99fX2lcZlMhvXr1wuew9vbG2/fvsWECRMAvG/3VfRpEJlMhpiYGMFzEBERERFR2cZiOSnExsYqHtN/9+4dDh48iMmTJ2PQoEHYsGEDdu3aJUqx3M3NTfG2hYUFDhw4gMePHyMnJwfVq1cXdRegKjAwMMCVK1eUXpdCUVFRsLCwEPzwNeD91+LmzZtwcXEpNnbz5k2l3aJCGjBgADw9PVGtWjVR1itNmzZtsHbtWkXf9EI3b97EunXr0LFjR1FyWFtb4/Xr16KsVZIPb+zUrl1b8hYXL1++RMWKFaGurg4dHR28evVKMebm5lZq+5z/VeXKlUNMTAx69+4NFxcXGBgYKI0L+ZRMUZUrV1a07KlRowYOHTqEb7/9FgBw8uRJ0XY19+/fH/3790diYiKOHDmCyMhIhIWFwcTEBB06dICnpyecnJwEWdvb2xve3t4AAHd3dwQGBory+/tjXr9+japVqyq9L4UhQ4YoFceJiIiIiIikwGI5Kbx+/Vqxo+zGjRvIysqCh4cHgPc9mDds2CBJLplMJmkLgdzcXDx58qTEQwLFOIxs0aJFcHJyKrFYfvPmTVy9evWT/dW/Bk9PT2zYsAFVqlRRfF8AwK+//ooNGzZg4MCBgmcAgDFjxoiyzqd8//33uHr1Kv7zn//AxsYG5ubmeP78OeLi4mBvb6/YHSm0GTNm4Mcff4StrS1sbGxEWbM0RXe3p6amlvgzI0bfcktLS6SlpQF4fzPh9OnTaNmyJQDg2rVr0NbWFjyDKlm+fDkAIDExEdevXy82LlaxvFWrVoiOjoaHhwd8fHwwevRouLi4QENDAy9evMDkyZMFz1CUlZUVhg8fjuHDh+PRo0c4cuQIdu/ejV9++QV3794VfP3CHeZSCw0NlToCAJS5m1hERERERKSaWCwnBUtLS1y/fh3Ozs44ceIEatSoAXNzcwBAeno6ypUrJ3FCceXl5WHu3LkIDw9Hfn5+iXPEOCTw3r17GDZsWIljDRo0wPbt2wXPAACjR4/GvXv3MHHiRMyaNUtRHM7JyUHLli0xevRoUXIAQEFBAS5cuIBHjx4hLy9PaUyswp++vj52796NgwcP4sKFC3j16hVq1aoFb29vdO7cWbQnIBYsWICUlBR06tQJ5ubmJbZQCA8PFyVLWloaFi5ciOPHj+Pdu3dKY3K5HDKZTJSfmWbNmuH8+fNo27YtvL29MX36dNy8eROampq4efMmBg8eLHgGVSJlS6miJk2apHjbzc0Nv/zyC06ePImcnBy4urqWeENQDKmpqYiOjsa5c+eQkpJS7Gfoazp+/DiaNm0KAwMDHD9+/JPz27VrJ1gWIiIiIiIiKo7FclLo0aMH1qxZg6NHjyI2NlbpoL4bN25IvmtVbOvWrUN0dDSWLFmCyZMnY/bs2ShfvjzCw8Px119/4YcffhAlR15eHt6+fVvqWEm7d4WgpaWFn3/+GdHR0YrisJGREVxdXUtszSKUlJQU9O/fH48fP4ZMJoNcLgcApcf3hS6W5+bmYvz48Rg6dCh69eqFXr16Cbrexzg4OKhM6wI/Pz9cvnwZI0eOhI2NjeiHjRaaPHkysrOzAQBdunSBrq4ujh49itzcXPzwww/o3bu3JLnKusTERJiZmSm+L+rWrYu6desCAN6+fYvExERRnjwAgIyMDBw7dgyRkZG4dOkSNDU10apVKwQEBCieQhDCuHHjsGfPHtSrVw/jxo376Fyxbi4BH78BCUC0G0yPHz/GgQMHEB8fX+LfNqmecCMiIiIiorJDJi+sNBEBOHjwIG7duoXatWujW7duiiLc7Nmz4eTkhC5dukgbUETt27fHsGHD0K1bNzg4OGDfvn2oU6cOAGDatGkoV64c5s2bJ3iOPn36wMzMDD/99FOxsXHjxuH58+fYtWuX4DlUxaRJk5CQkIA1a9bAzc0Ne/bsgampKcLDw3Hw4EFs3LhRqf+uUBo2bIh169ahadOmgq/1b9GoUSP4+fmVqd8T/xZv3rxBWFgYYmJikJ6eDkNDQzRs2BBdu3ZF+fLlRclgb2+P3bt3K/X4L3T79m307NlTlOLwqFGjEB0dDblcjmbNmsHT0xOtW7cW5RDlhIQEmJmZQUtLCwkJCZ+cX3gegJBSUlIwYMAAxMfHl3oDUoyvy82bNzFgwABYWVkhPj4etra2yMzMREJCAiwtLVG1alWEhIQInoOIiIiIiMo27iwnJV26dCmx0DV//nzxw0gsKSkJ1apVg7q6OrS1tZGRkaEY++677zBx4kRRiuUjR46Ej48PRowYgW7duinanxw4cADnzp1DYGCg4BmKSk5ORnJycom7/pydnQVf//Lly/Dz81M6UNTKygqjRo2CXC7H/PnzsXnzZsFzNGvWDNHR0SyWF2FgYIAKFSpIHUOJlL3TVcWzZ88wYMAAJCQkwM7ODiYmJnj06BGOHj2K4OBghISEoGLFioLn+Ni9+by8PNFaF71+/Rp+fn5o3769aIeKFipa/BajEP45lixZAiMjI0RFRZV6A1IMy5YtQ8eOHfHjjz/CwcFB8f+vXr2KSZMmYfjw4aLkICIiIiKiso3FclJISEhAVlYWbG1tAbwvXmzZsgVxcXFwdXVFt27dJE4oLjMzM0WBvHLlyrh48SJcXV0BAPHx8aLlaNWqFVasWIGlS5fi+++/V+z8s7S0xPLly9GqVStRcjx58gRTpkzBjRs3ABQvfInVMiAzMxPGxsZQU1ODnp4eUlNTFWMNGjQQrbDTvXt3zJ49G69fv4abmxtMTEyKtUMR6gDYhQsXYsiQIbCyssLChQs/Od/Pz0+QHB8aOnQoQkND0axZM2hoSPfnRVV6p6uKxYsXAwCOHDmC6tWrK64/fPgQo0aNwpIlS7BmzRpB1o6Li0NcXJzi/YsXLyIpKUlpTm5uLo4cOYIqVaoIkuHDtWxtbWFvby96oRwAXr169bfmi5FRVW5A/vHHHxgxYgTU1NQAQHGTy8nJCWPGjMGKFSvQokULwXMQEREREVHZxmI5Kfzwww+ws7PD1KlTAbzf5fXLL7+gVq1aOHr0KLKzs9GvXz9RshT2ky2tf6oYxb/GjRvjypUrcHd3R8+ePbF06VI8fPgQmpqaOHnyJLy8vATPUMjDwwMeHh54+PChold40aKXGPz8/JCcnIxFixbBxsZGtF2gH6pcuTKeP38OAKhRowYOHTqEb7/9FgBw8uRJ0QpgI0eOBADs3LkTO3fuVCqUC12QPX36NHr06AErKyucPn36o3NlMploxfKHDx8iLi4Obdu2hbOzMwwMDIrNESOLqvROVxXnz5/H/Pnzi/3OqF69OsaPH485c+YItvavv/6KgIAAAO+/F1esWFHiPAMDA0VRX0ja2trYv3+/ZAdnNm3a9G+dMVCWbkDKZDJoampCJpPBxMQEiYmJcHJyAvD+AHIxb1ITEREREVHZxWI5KcTGxqJ///4AgHfv3uHgwYOYPHkyBg0ahA0bNmDXrl2iFMvj4+PRu3dv5OXlITs7G8bGxkhPT8e7d+9gaGgIPT09UQpuEyZMQFpaGoD/OzCy8JDAAQMGYPTo0YJn+JDYBfKibt68CX9/f8mKTIXc3NwQHR0NDw8P+Pj4YPTo0XBxcYGGhgZevHiByZMni5JDyt65RQvknyqWi+nMmTOKQuCVK1eKjYtVuL948SJ7pxeRn58PbW3tEse0tbWRn58v2Nre3t7o2rUr5HI52rRpg4CAANjb2yvN0dTUhJmZmWgH1To6OuL69eto3LixKOsVtWjRIpU5kLeQqtyAtLGxwZMnT9C0aVM0aNAAW7duRa1ataChoYGNGzeK8uQBERERERERi+Wk8Pr1a+jr6wMAbty4gaysLHh4eAB4f5jhhg0bRMmxZMkS1K9fH2vWrFHsarOzs0NkZCRWrVolWLuAD5mZmSk9lj5o0CBF0Vxs9+/fR2BgIG7duoWkpCTs3r0bDg4OWLVqFZycnODm5iZ4BgsLC8Xj8VIqWgx3c3PDL7/8gpMnTyInJweurq6ivBYAJCm0leTgwYNwc3MrsVf4q1ev8Ntvv4lWNFaVwr0q9k6XkpOTE9avX4/GjRsrfscD73cUb9iwQbF7Vwj6+vqKNU+dOqU43FJK48aNw+TJk6Gurl5qCyWhCsSq2M6sVatWKnEDslevXkhMTAQATJw4EUOGDEHnzp0BADo6OiUeck1ERERERPS1yeQfO3GLypR27dqhZ8+eGD58OJYsWYLo6GgcPnwYwPvdZX5+frhw4YLgOVxdXfHjjz/Czc0NtWvXxq5du9CgQQMA73fzRkZGYteuXYLnUBXR0dEYOXIkHBwc4OrqivXr12P//v1wcHDA2rVrcefOHVFuZBw7dgxbt27Fzz//LEmvX+B9D9udO3eiWbNmqFWrliQZVI29vT12796NevXqFRu7ffs2evbsWab6cwPAjh07cObMGWzYsEHS3umq4s8//0T//v3x7t07NG3aFKampkhNTcV///tfaGpqIjQ0VNSfp7Nnzypu/Pn4+MDKygqXL19G1apVYWFhIfj6dnZ2irdL2+Vd1n5mirp165YkNyA/9Pr1a1y/fh05OTlo0KABTExMJMlBRERERERlC6sIpNCjRw+sWbMGR48eRWxsLGbMmKEYu3HjBmxsbETJkZeXBz09PaipqcHQ0FDxeDgA1KxZE/fu3RMlR05ODgIDA3Hs2DEkJSWV2DtdjILKihUr4OHhgaVLl+Ldu3dYv369Ysze3h579+4VPAMAhIWFISkpCe7u7rC3t1faoQq8LzoVzSYEbW1trF69WrCDM/8OOzu7T7ZTEOP742P3OzMyMqCrqyt4hqJevnyJrVu3KoqhAQEBqFmzJrZt24b69esrbnwJSVV6p6uKWrVqITw8HEFBQYiJicGDBw9gaGiIXr16YdCgQbC0tBQlx8uXL+Hr64sbN26gYsWKePbsGXr37g0rKyvs378fOjo6gvZPL6RKrVAuX76M3bt3Iz4+XnGgZVGFN6zFVLduXdStW1f0dT+kq6uLZs2aSR2DiIiIiIjKGBbLSWHEiBEwNzfHrVu30LdvX6XHxdPT09GzZ09RclhbWyMhIQHOzs6oXbs2du7cCVdXV2hoaGD37t0wNzcXJce8efMQEREBLy8vSQ8JvH//PiZNmgSg+C5IAwMDRV91ob1+/RpVq1ZVel8K9vb2ePDggeRtUKZPn17s65GRkYHo6Gg8f/4cAwcOFGztqKgo/P7774r3t27dClNTU6U5ubm5uHDhQrH+0EK6c+cOBg0aBH19fTg7O+PSpUuKm0zJyckIDg7G6tWrBc+hKr3TVYmlpaXSDVAp/Pjjj0hLS0NERAS++eYb1KlTRzHm4uIi+M22QqrSCuX333/HyJEj4eLigtu3b6Nly5bIycnB1atXYWlpCWdnZ6kjiio0NBTJyckltn1Zvnw5KlasKNoh40REREREVHaxWE5KunTpUmJ/4/nz54uWwdPTU7F7fPz48Rg6dCgaN24MmUwGuVyOJUuWiJLjzJkzmDZtmuLQU6l8uLu+qPj4eKW+6kIKDQ0VZZ1PmTlzJqZMmQJjY2O4ublBR0dHkhyl9a8fO3Yspk6divT0dMHWjo+PV/QHl8lkuHLlSrE+0JqamqhZsyYmTpwoWI4PLV68GA0aNEBgYCBkMhkOHTqkGKtfvz5+/fVXUXKoSu90UhYVFYUFCxbAxsam2KGiFStWRHJysqh50tPTcf/+fTx79gwtW7aEoaEhcnNzoampKcr5DGvXroW3tzcmT54MBwcHjB8/Hg4ODkhISMDQoUPRtGlTwTOokp07d2Lw4MEljllbWyMoKIjFciIiIiIiEhyL5VSM1P1ki/7HcoMGDRAREYGzZ88iNzcXTZs2Fa23rrq6OqytrUVZ62PatGmDtWvXon79+vjmm28AvC+QpqSkYMuWLWjfvr3ECYVX9BBLb29vvH37FhMmTAAAlCtXTmmHt0wmQ0xMjFRRAQDfffcdpk6divHjxwvy+b29veHt7Q0AcHd3R2BgoFIfZqncunULa9euhaamZrFiqLGxMVJTUwXPkJubC1dXVyxbtgzu7u6Cr6eqOnXqhBUrVqBWrVro1KnTR+fKZDKEh4cLnik/Px/ly5cvcSwjI0O0p3cKCgqwevVqhIaGIjs7GzKZDPv27YOhoSHGjBmD+vXrY8yYMYLniIuLw4QJE6CmpgaZTIbs7GwAQKVKlTB27FisXbtWccBlWZCYmKj4G/ehKlWqICEhQeRERERERERUFrFYTgqq0k/2QxUrVsR//vMf0dft06cPDh06hObNm4u+dlGTJk3CrVu38N133yluFMycORNPnjxBtWrVRCnqFCooKMCFCxfw6NGjEnu4l7Yr8J+aMWMGdu/ejQoVKmDIkCEq02+4NI8ePUJBQYEoa6nSLmodHR1kZWWVOJaYmCjKwbDa2trQ0dGBurq64Gupsjp16iieunBwcFCJn5l69eph//79JR4YeeTIETg5OYmSY82aNdi+fTumTZsGFxcXpRuO7u7u2Lt3ryi/V7W1tVFQUACZTAYzMzP89ddfaNSoEYD3/bqTkpIEz6BK9PT08PTpUzRp0qTY2JMnT1CuXDkJUhERERERUVnDYjkpSNlP9s6dO7CxsUG5cuVw586dT84X6oDHoKAgxds6OjqIiYlB79694eLiUuyQQJlMVmorjq9JX18fu3btQnh4OM6fPw8jIyMYGhqiX79+6Ny5c7H2G0JJSUnBgAEDEB8fr2iJAyj3UReqWF70EMuxY8cKssbfVfR7pdDbt28RFxeHo0ePwsvLS7QsqnCoJgA0b94c69evV/p5kclkyMnJQUhISIlFUiF06dIF+/btE209VbR48WLF22K1rvqU77//HgMHDkS/fv3Qvn17yGQynDx5Ej///DOioqKwc+dOUXKEhYVh4sSJ6N27d7EnIKpWrYonT56IksPOzg6PHj1Cs2bN4OLigg0bNqBChQrQ0NDA6tWrRXuKSlU0a9YM69atg6urKypWrKi4npSUhMDAQLRs2VLCdEREREREVFawWE4KUvaT7d69O/bs2YN69eqhe/fupe6ClMvlkMlkiI2NFSSHv79/sWuJiYm4fv16setiFcuB9/2nu3fvju7du4uyXkmWLFkCIyMjREVFwc3NDXv27IGpqSnCw8Nx8OBBbNy4UbJsUijpe0VLSwuWlpYYOHAgfH19RcmhKodqAsCUKVPQp08ftG/fHk2aNIFMJsPq1avx4MEDyGQyfP/996LkMDAwwPXr19GpUye0aNECpqamxVr1iPWzqwpmzJgBX19fVKlSpdhYQkICAgIClIrrQnF0dERISAhWrFgBf39/yOVybNiwAQ0aNEBwcLBgN0E/9OrVK9jY2JQ4lp+fj3fv3omSw9vbG0+fPgUATJw4EaNGjYKPjw+A9weyBgQECLb259yULkqMr82kSZPwn//8Bx06dEDTpk1hbm6O58+f48KFCzA2NlYcdE1ERERERCQkFstJQcp+siEhIYriRUhIiGDrfErhwaJU3OXLl+Hn56d0oKiVlRVGjRoFuVyO+fPnY/PmzYKtHxER8Vm9yMUqhKrK94qqHKoJABYWFjh48CCCg4Nx/vx5VK1aFa9evUKnTp0wePBgUdqwAMDKlSsBvH8a4v79+8XGy1qxPCwsDH369CmxWJ6WloaDBw+KUiwH3hfMt2/fjpycHKSnp8PAwEDRLiYrKwt6enqCZ7C2tkZ0dDRcXFyKjV26dAk1a9YUPAMApScfLCwscODAATx+/Bg5OTmoXr26oE8NfeymdFFC36AuqvD3R1BQEC5cuID4+HgYGRlh8ODBGDRokGi/P4iIiIiIqGxjsZwUpOwn27hx4xLfLqucnJwQEhKCOnXqwNHR8aNFDZlMBkNDQ9SrVw+TJ09G5cqVBcmUmZkJY2NjqKmpQU9PT+mwxgYNGgi+s/xzb6KUtUKoKhyqWZSBgQHGjRuHcePGibpuUapyI+Pf4PHjx5IUIcuVK6foQZ2amopt27bhl19+weXLlwVfe9CgQfjhhx+goaGBDh06AHjf6uP69esIDQ0V7cZBQEAAevbsqTg4WyaTKQ6Vfv78Ofbs2SNY73Qpb0p/jJGRkeLwZiIiIiIiIimwWE4KqtJPVkrx8fGYOHEixo8fX2q/46ioKKxZswZr1qwpcafm1zBkyBDFDu7POdDy9evXOHnyJGbOnClYEaRy5cp4/vw5AKBGjRo4dOgQvv32WwDAyZMnBS+4FbbpUSWFbU6uXr2KV69ewcjICA0bNoS3t7eiACY0VThUk1TPzp078csvvwB4X4SdPHkytLW1lebk5eUhISFB6YBLIVy/fh1hYWF49uwZqlSpggEDBsDa2hovXrzAunXrcODAAbx79w4eHh6C5ijUrVs3pKenY+3atfj5558BAKNHj4aOjg6+//570XKsW7cOLVu2LPF3xfPnz7Fu3TrBiuW8KU1ERERERFQyFstJQcp+snZ2dp/1SHghoR4J37p1K8qXL//RgwHd3NywefNmbNmyBXPnzhUkR9ECyeceaOnq6ipYYQUAWrVqhejoaHh4eMDHxwejR4+Gi4sLNDQ08OLFC0yePFmwtVXRn3/+if79++Pt27do1qwZ7OzskJqail27dmH//v3Yvn27KO0cVOVQTeD9AadBQUE4evQonj17htzcXKVxmUz2Wa10vlaWffv2KQ49nT17NqytrREZGQlbW9tSe1b/rzA3N1cc0nz//n1Uq1YNxsbGSnM0NTVRvXp19OjRQ7AcUVFR8PHxgVwuh7GxMc6fP4+IiAgsXboU06ZNQ0ZGBjw9PeHr64tq1aoJluNDgwcPRq9evXDt2jWkpaXB0NAQjo6O0NfXFy1D0YOLP5SSklLsUOn/dTk5OQgMDMSxY8eQlJSkOHuhKDHawRARERERUdkmk3/sv9aozCqpn6yQgoODFcXy/Px8bNu2DZqammjTpg1MTEzw4sULnDx5Eu/evcOgQYMwePBgQXK0bt0aY8aMQdeuXT867+DBgwgICMDJkycFyVESuVyOR48eIT09HYaGhqhWrZrSDYacnBzEx8fDzs5OlDw3b97EqVOnkJOTA1dXV0GLsnZ2diq3s3zo0KF49eoVtm7dCkNDQ8X19PR0DBkyBBUqVBC0h3uh5ORk9OnTB1lZWWjSpAlOnjyJFi1aKA7V3LNnD0xMTATPAQB+fn44ePAg3N3dUa1atRLPORDyhk6hJ0+eYNCgQUhLS0Pt2rURExODffv2wcHBAfPmzUNOTo5orTZUwccO+BRa3759kZubi8DAQFhYWOD169fw8/PDiRMnYGZmhrVr1yqK+mVBREQEIiIiALy/keDk5FSsQJ+Xl4fbt2/DyckJGzZsECXXwYMHsXv3bsTHxxe7yQUAV69eFTzDjBkzEBERAS8vL9jY2JT4+8Pb21vwHEREREREVLZxZzmVqGg/WTEU7TG9bNky2NvbIzAwEGpqaorr06ZNg6+vr6IViBCSk5M/q6BUuXJlJCcnC5bjQzt27EBgYCBevnypOHDNxMQEvr6+6Nu3L4D3XzOxCuXA+x73qlS8FtvVq1exbNkypUI5ABgaGsLHxwdTpkwRJYeqHKoJACdOnMCMGTPQr18/0dYsycKFC2FsbIy9e/fCwMBAqRjr7OysOAC0rJDyxkBcXBx+/PFHRasRXV1dTJkyBb/++ismTZokWqH85cuXeP78ebHfkffu3UNgYCDi4uJgamoKb29vuLu7C5bj7du3eP36NYD3N0Czs7OV/s4BgJaWFjp37oxhw4YJlqOoQ4cO4YcffkDXrl1x7do1dO/eHQUFBTh9+jQMDAzQuXNnUXKcOXMG06ZNQ//+/UVZj4iIiIiIqCQslpOSc+fOKR6BLqmFwrZt2wTPEBYWhiVLlhQrIKipqaFPnz6YPn06pk2bJsjaurq6SEtL++S8V69eoXz58oJk+NDu3buxYMECeHp6wsPDA6ampnjx4gUiIyOxYMECaGpqomfPnqJkAd7fUEhOTi5x96Gzs7Mga6rigY3q6uoltgkA3u8MVVdXFyXH06dPUbly5VIP1fzvf/8LFxcXUbKUL19ekt3LH7p06RJWrFgBY2PjYoeempmZISUlRaJk0snIyMCxY8fw6NGjEr9v/fz8BFk3PT0d5ubmStcKC+fffPONIGuWZOXKlbhz5w7CwsIU1xISEtCvXz/k5OTA1tYW9+/fx5gxY7Bt2zbBfpd17dpV8eTSgAEDMHfuXMlbAgUFBcHX1xcjRozAnj170LdvXzg4OCArKwtDhw6Frq6uKDnU1dUVB5wSERERERFJhcVyUti8eTOWL1+OSpUqwcbGRtTerUXl5OQgISGhxLGEhIQSi7RfS506dRAZGYm2bdt+dN6RI0dE2xEZHByMAQMGYNasWUrXW7duDWNjY2zZskWUYvmTJ08wZcoU3LhxA0DxfrsymaxM9ZN1dXXF6tWrYW9vr9RrOT4+HmvWrIGrq6soOQYPHoydO3cqDoQt6rfffsP48eMVXzOxsjRr1ky0mwUlUVdXL7Uf9IsXL0S70aUq4uPj0bt3b+Tl5SE7OxvGxsZIT0/Hu3fvYGhoCD09PcGK5R8j5vfI1atXi/VmDw4Oxps3b7Bp0yY0b94cOTk5GDx4MDZt2iRYsbyo0NBQwdf4HI8fP4aTkxPU1dWhrq6uODBYT08Pw4cPx6JFiwRrfVZUnz59cOjQITRv3lzwtYiIiIiIiErDYjkp7Ny5E/3795ekaFJUmzZtsHz5cpQrVw5t2rSBvr4+MjMzceLECaxcuRJt2rQRbO2+ffti9OjRsLGxgY+PT7FiTkFBAQIDA3H06FGsW7dOsBxFPX36FN9++22JY61atcKuXbtEyeHn54fk5GQsWrQINjY20NLSEmVdVTV9+nT0798fnp6eqFmzJkxNTZGamoo///wTFStWxIwZM0TJUa1aNXh7e2PHjh2oUKGC4vqxY8cwadIkDBw4UJQcADBw4EA8f/4cbdu2RaNGjUo8oFCM3y/Ozs4ICgpCy5YtFU+oyGQyyOVy7NmzR7Sd9qpiyZIlqF+/PtasWYMGDRpg48aNsLOzQ2RkJFatWoU1a9YIur63t3eJBzj369dP6bqQB8AmJycXO3D3zJkzsLe3VxRny5Urh/79+2Pp0qWCZADe7+Lu1KkTTE1NERQU9NG5MplMqUWZUPT09BRPG1hYWODBgwdo0qQJgPdniHzO01ZfquhroKOjg5iYGPTu3VvpwOJCYr0eRERERERUtrFYTgqvXr1C69atpY6B2bNnIycnBzNnzsTMmTOhoaGBd+/eQS6Xo23btpg9e7Zga7du3RrDhg1DQEAAdu3aBRcXF1hZWQEAnj17hv/+97948eIFhg4dKmhf26LMzMxw7dq1EncqX79+vcQdxUK4efMm/P390a5dO1HWU3VWVlY4fPgw9u/fj5iYGGRkZMDa2hrdu3dHt27dRGtdsHbtWgwbNgxDhw5FSEgI9PT0EB4ejhkzZmDkyJEltmYRSkREBLZu3QqZTIb//ve/xQ7ok8lkohTLJ0+ejD59+sDT0xPu7u6QyWTYsWMH7t+/j8ePH2Pv3r2CZ1AlN2/exI8//qi4wfX27Vuoq6ujU6dOSEtLw8KFCwW76SbGga6fQyaTKRXmX7x4gadPnxY7MNLCwkLQ4rC/vz8aNmwIU1NT+Pv7f3SuWMXhOnXq4I8//kCLFi3g7u6OdevWQS6XQ0NDAxs3bkSDBg0EW7uk1yAxMRHXr18vdp3FciIiIiIiEgOL5aTw7bffIiYmRvJdl3p6evjpp58QFxeHmzdvIiUlBebm5qhbt64ovV0nT54MZ2dnbN26FceOHVPsuNPW1oaTkxMWLlwINzc3wXMU6tGjBwIDA5GXl4cOHTrAxMQEL1++xK+//ootW7Zg9OjRouSwsLAo1ke+rNPV1cXAgQNF3b39IW1tbWzYsAGDBw/GsGHD4OnpicWLF+P777/HiBEjRM2yYsUKtG/fHgsWLICenp6oaxdlY2OD/fv3IyAgABEREVBXV8dvv/0GFxcXLF++HFWrVpUsmxTy8vKgp6cHNTU1GBoaKh2SXLNmTUHPBFCVYnm1atVw/vx5xS7yM2fOQCaToVmzZkrzUlJSYGxsLFiOoq+1qpzFMHLkSCQmJgIAxo0bh4SEBCxatAgFBQWoW7cu5s+fL9jaqvIaEBERERERFZLJS2vsSmXO+fPnMXfuXLRv3x6urq4ltlBwcHCQIJl08vPz8erVKwCAkZGRJH2Y5XI5/P39sX37dqXDCtXV1TFgwADBDjv90LFjx7B161b8/PPPMDIyEmVNVZaVlYW8vDylwlp4eDji4uLQtGlT0W86ZWRkYODAgfjjjz8wY8YMSQr4jo6OCAwMlPyGGynr0aMH+vfvjy5dumDw4MGQy+UICAiAhoYGpk+fjrt37+L48eNSxxRUeHg4pk2bhu7du8PU1BS//PILjIyMcOTIEWho/N++gVmzZiElJQUbN26UMK308vLyFDdZxHL58mXUrl27xKdy3rx5gzt37ojSS56IiIiIiMo2FstJwc7OTun9oo+sy+VyUQ9wfPv2Lfbt24dbt24hKSkJs2fPhrW1NSIjI2FrayvKDnNVIJfLkZ6eDh0dHbx58wY3b95Eeno6DA0NUa9ePaUe1UIbNWoUYmNjkZmZCXt7+2IHwMpkMqxfv160PFLz8fGBubk55s2bBwAICAhAQEAADA0NkZmZieXLl8PDw0OQtUeNGlXi9bS0NMTHx8PR0VFxTcyvy/fff49atWrB19dXlPVKM3DgQMyZM6fE3xOPHj3CnDlzEBISIkEyaQQFBSE5ORnTp0/H9evXMXToUGRnZyv6uC9ZsgTfffed1DEFt2nTJmzfvh0ZGRlwcHDAnDlzlPqYp6amolOnThg7diz69OkjSqa3b98iLCwMN27cQEpKCszMzNCgQQN06dKlWBsjIeTm5sLV1RXLli0TrbVYaezt7bF7927Uq1ev2Njt27fRs2fPMnWINBERERERSYNtWEhBVYpHT548waBBg5CWlobatWsjJiYGr1+/BvB+59nvv/+OxYsXS5xSHG/fvoWrqysCAwPRqlUrUdu/fOj169dK7SsKvyZl1a1btzBnzhwA729q7Ny5EyNHjsSECROwePFibNmyRbBieWmvvZaWFmrVqiXZ16ZHjx6YN28ecnJySjygDxDn6ZRLly6V+hpkZWXhypUrgmdQJYMHD1a83aBBA0REROD3339HTk4OmjZtilq1akmYTjzDhw/H8OHDSx03MTHB+fPnRcvz6NEjDBs2DM+ePYOdnR1MTEwQGxuLsLAwrF+/Hps3b0b16tUFzaCtrQ0dHR1Jnpr60Mf2bmRnZ6NcuXIipiEiIiIiorKKxXJSaNy4sdQRAAALFy6EsbEx9u7dCwMDA9SpU0cx5uzsjJUrV0qYTlxaWlqwtLRUar8ildDQUKkjqJT09HTFzv7bt28jLS0NPXr0AAC4u7sLeoikqn4thg0bBgDYuHEjNm7cKOnTKaW5du2aoD2pVU1ubi6WLVuG7777TrFjt2LFiujVq5fEyWj27NnQ1NTE0aNHlW5EPn78GKNGjcLcuXNFuYndpUsX7Nu3T5KbsdevX8e1a9cU7x8+fBgxMTFKc3Jzc3Hq1CnBbxwQEREREREBLJaTCrp06RJWrFgBY2PjYkViMzMzpKSkSJRMGn379kVwcDCaN28ObW1tqePQ/2dqaooHDx6gUaNGiIqKQqVKlVClShUA73dBFu2DLJTc3Fz07NkTU6dOVRxcKKVt27YpFcjF9PPPP+Pnn38G8L71jLe3d7EseXl5yM/PR9++faWIKAltbW3s378f7dq1kzoKfeDmzZtYunRpsQNnv/nmG4wbNw7Tp08XJYeBgQGuX7+OTp06oUWLFjA1NVX62ZHJZBg0aJAga587dw4BAQGKdUq6EaihoQEbGxvFkzxERERERERCYrG8jHNyckJISAjq1KkDR0fHTxa6rl69KngmdXX1Uh/HfvHiBcqXLy94BlXy7NkzPHr0CK1atULjxo2LFTIAwM/PT5C1g4KC0KlTJ5iamiIoKOijc4UsqKiiDh06YNmyZTh//jzOnj2r2FUNAHfv3sU333wjeAZtbW0kJydDTU1N8LU+R5MmTSRb29HREUOGDIFcLse6devg6ekJS0tLpTmampqwsbHBt99+K1FKaTg6OuL69esq8/QQvWdubl7q31yZTAZTU1NRchQ+rZWSkoL79++XmEWo3+1jxozBmDFjALw/N2XPnj0l9iwnIiIiIiISC4vlZdyQIUNgZmameFuqXaFFOTs7IygoCC1btlQUAQsPotuzZw9cXFxEybF8+XL06NED1tbWoqxXmjNnzkBLSwvA+z7ZH5LJZIIVy/39/dGwYUOYmprC39//o3PLWrF80qRJ0NXVxe3btzFkyBCMGDFCMXbnzh107NhRlBzt2rXDr7/+CldXV1HW+xgpD+hr3Lixohgsk8nQs2dPWFhYCLLWv824ceMwefJkqKurw83NDSYmJsV+1xsZGUkTrgwbPXo01qxZA3t7e8VTKcD7czvWrl2rKCIL7d69e6Ks8ymqkoOIiIiIiMo2mfxjJyoRSSAuLg59+vSBkZER3N3dsW3bNnTr1g3379/H48ePsXfv3mKPrQuhRYsWePHiBRwdHdGzZ0906NABOjo6gq9L9HeEhYVh5cqVqF27Nlq2bFnikwditeD42M7QGzduoF+/frh9+7YoWej/2NnZKd4u7Yao1L3ky6JRo0bhzp07ePnyJWrWrAkTExOkpqbi/v37MDExQe3atRVzZTIZ1q9fL2FaYdy5c+dvzRfjgGAiIiIiIirbWCynj3r69Cn++usv1K5dW9Sdh0+ePEFAQACio6Px6tUrGBoawsXFBePGjROlUA4ABQUFOHv2LA4cOIDTp09DW1sbHh4e6NatGxwdHQVfPzc3F1FRUXj69CksLCzg4uIi+sGEnTp1wooVK1CrVi3FtcOHD8PNzQ0GBgaiZlFVcXFxuHXrFpKSktC9e3eYmZnh8ePHMDExgZ6enuDrFy2ElkToQzVTUlLw/PlzAED37t2xZMkS1KxZU2lObm4u9u/fj8uXL+P48eOCZSlUUFCAvXv34tixY0hKSkJubq7SuEwmw8mTJwXPoSoOHDjwyaeGunbtKlIaKjRgwIC/NV+og30vX778yTnOzs6CrG1nZ/dZT7SpygHBRERERET0v4/FclJYsmQJ8vPzMWvWLADAiRMnMGHCBLx79w6GhobYsmUL6tSpI3FKaaSlpeHQoUMICwvDn3/+ierVq6N79+7o3LkzTExMvvp6iYmJGDx4MP766y9F/3ZDQ0MEBAQIVrQoyYc7hfPz81GnTh3s27evzO/wy87Ohp+fHyIjI6GmpoaCggLF6zJu3DhUrlwZU6dOFTxHQkLCJ+dUqlRJsPUDAgIQEBDw0YKXXC6Huro65syZg169egmWpZC/vz+CgoLg7OyMGjVqQFNTs9icmTNnCp6D6N+gsGBd9H8OfvjzLFSR+tKlS39rPvvuExERERGR0FgsJ4XWrVtj3Lhx6Ny5MwCgY8eOqF69OsaPH4+lS5cCADZv3ixlRMndu3cPP/74o2InnoaGBjw9PTFt2rSvuut70qRJiI6OxowZM1CnTh08ffoUS5cuhVwuR2Rk5Fdb51NKKpY7ODhg//79Zb5YPnfuXJw4cQL+/v5o1KgRGjRooHhd9u/fj+DgYBw+fFjqmIJLSEhAQkIC5HI5vL29MXv2bNSoUUNpjqamJqytrVGhQgVRMjVv3hx9+vTB6NGjRVnv3yI9PR3379/Hs2fP0LJlSxgaGiI3Nxeampoqc0gsAXl5eYpzKsRQUq/w9PR0nDt3DsePH8e8efPQtGlT0fIQERERERFJiQd8kkJKSgqsrKwAAH/99RcePXqEZcuWoVatWhgwYACmTZsm2NozZsz47LkymQyLFi0SLMuHMjMzcfjwYezbtw+xsbGws7PD7Nmz0bZtW0RFRWH9+vWYMGECtm3b9tXWvHr1KiZMmKC4cWFjYwMTExP07NkTL1++FL0dCxV37NgxTJ06Fc2bN0d+fr7SWKVKlT5rx/fXlp2dXazlCCDs4Y2VKlVS7FwPCQmBg4MDdHV1BVvvc+Tl5cHJyUnSDKqkoKAAq1evRmhoKLKzsyGTybBv3z4YGhpizJgxqF+/vmiHSdL/OXjwIDIzMxXtWP7880+MGTMGT58+RcOGDbF69WpBnlz6UGmtnJo0aYJy5cph9+7dLJYTEREREVGZwWI5Kejr6yM1NRUAEB0dDUNDQ0XbFS0trRKLcF9LWFgYdHV1UbVqVXzqYYfP6W/6Nfz3v//Fvn37cOrUKairq8PT0xPz589XakXTo0cPVKxYEaNGjfqqayclJSn1CQcAW1tbyOVyPH/+XPJiuVhfA1X25s0bmJmZlTiWnZ0tWg65XI7AwEDs3r0bKSkpJc4Rq89v7dq1kZubq1QsDw8PR1xcHJo2bQoXFxdRcnTq1AmnT58WbT1Vt2bNGmzfvh3Tpk2Di4sL2rdvrxhzd3fH3r17WSyXwJYtW9C7d2/F+wsWLICmpiZmzpyJ0NBQrFy5Ej/++KOECQEnJyds2bJFtPUOHjyI3bt3Iz4+vsT/zXH16lXRshARERERUdnEYjkpNGrUCD/99BNSU1OxZcsWtGnTRjH28OFDVKxYUbC1GzRogBs3biA/Px9eXl7w9PQUtM/y5xg8eDDq168PPz8/eHp6QkdHp8R51tbW8PLy+qprF/Z4LqqwTUJBQcFXXetTvL29ixXH+/XrV+yaTCZDTEyMmNEkZWtri+PHj6N58+bFxn777TfR+vsHBwcjODgYw4YNw6pVq+Dj4wN1dXUcOXIEb9++/eo3cj5mypQpMDc3x7x58wD8Xz9zQ0NDbNq0CcuXL4eHh4fgOerXr4/Vq1cjNTUVrq6uJR5G265dO8FzqIqwsDBMnDgRvXv3LvYURNWqVfHkyROJkpVtCQkJsLGxAQC8fPkSMTEx2LBhA1q2bAljY2P4+/tLnBA4efKkaId7Hzp0CD/88AO6du2Ka9euoXv37igoKMDp06dhYGCgeNKKiIiIiIhISCyWk8LMmTMxZcoULF++HA4ODpgwYYJiLDw8HI0aNRJs7V27diExMRFHjhxBREQEVq1ahQYNGsDLywsdO3aUZCd1eHh4sd3dJalUqRIWL1781df39/eHvr5+seuLFi2Cnp6e4n2ZTIb169d/9fUBcLfpR/j6+sLX1xfZ2dno0KEDZDIZbt68iYiICOzfvx+bNm0SJce+ffswduxY9OvXD6tWrUKbNm3g4OAAX19f+Pj44K+//hIlBwDcunULc+bMAfD+hs/OnTsxcuRITJgwAYsXL8aWLVtEKZYXHqyamJhYYo9/mUwm2m57VfDq1StFUfZD+fn5ePfunciJCHh/A/Tt27cAgIsXL0JDQ0PR7sTMzAyvXr0SJUdJN9Tevn2LR48e4dmzZ5gyZYooOYKCguDr64sRI0Zgz5496Nu3LxwcHJCVlYWhQ4dK3t6JiIiIiIjKBhbLScHCwgIhISEljm3ZskXwA8esrKwwfPhwDB8+HA8ePEBERARCQkKwePFiNG3aFAMGDICbm5ugGYr6nEK5UJydnQEAr1+//qzrQmGxvHStWrXCypUrsXTpUsVBnvPmzYOlpSWWL18uWguQhIQE2NvbQ11dHRoaGsjIyADwvhDXt29fzJo1CxMnThQlS3p6uuIQz9u3byMtLQ09evQA8H/tPsRw6tQpUdb5t7C2tkZ0dHSJ35OXLl1CzZo1JUhFdnZ22LlzJywtLREaGoqmTZsq/s4mJiaK0q8cKPnviba2NlxdXdG+fXu0aNFClByPHz+Gk5MT1NXVoa6ujqysLACAnp4ehg8fjkWLFmHw4MGiZCEiIiIiorKLxXL6LEV3MouhRo0a+P777+Hj44M1a9YgODgY5cqVE7xY/ndaVgi5ozs0NFSQz0tfV4cOHdChQwc8evQIaWlpMDQ0VOzglcvlovR2NzIywps3bwC8v+F09+5dRVE0LS0NOTk5gmcoZGpqigcPHqBRo0aIiopCpUqVUKVKFQDv+7hraIjzJ0fqFk6qZtCgQfjhhx+goaGBDh06AHh/LsL169cRGhoqyJMx9GkTJkzAqFGj8N1330FXVxdBQUGKsZMnT6Ju3bqi5PjU35usrCxR/jeAnp4e8vLyALy/ef/gwQM0adIEwPsnINLS0gTPQERERERExGI5KQwcOPCTc0rbef415efn49y5c4iMjFQcrtmjRw/FDlUhibVjm/63VKtWDdWqVQMA5OXlISwsDFu3bsWxY8cEX9vJyQm3bt2Cm5sbvLy8EBAQgBcvXkBDQwN79uwR9ZDLDh06YNmyZTh//jzOnj2LYcOGKcbu3r2Lb775RrQs9H+6deuG9PR0rF27Fj///DMAYPTo0dDR0cH3338vSmscKq5hw4Y4c+YM4uPjUbVqVaXe+j169EDVqlUlTAekpqZi27Zt+OWXX3D58mXB16tTpw7++OMPtGjRAu7u7li3bh3kcjk0NDSwceNGNGjQQPAMRERERERELJaTgp6eXrGdsBkZGbhz5w4MDAwEP7Dw8uXLiIiIwNGjR5GXl4fWrVtj+fLlaN68uWg7Urmjmz7l6dOniIyMxLNnz1ClShV07doVFSpUQG5uLkJDQxEcHIwXL16gYcOGouQZM2YMkpOTAbx/MiIjIwMRERHIzc2Fq6srfvjhB1FyAMCkSZOgq6uL27dvY8iQIRgxYoRi7M6dO+jYsaNgazs6On72Tv6ydhgt8P7A4l69euHq1at49eoVDA0N4ejoWOK5CCQePT29Ev+2itFy7Pr16wgLC1P8LhswYACsra3x4sULrFu3DgcOHMC7d+9Eu5kycuRIJCYmAgDGjRuHhIQELFq0CAUFBahbty7mz58vSg4iIiIiIirbZHK5XC51CFJtL1++hK+vLwYOHCjYfzS7ubkhLS0NLVu2hKenJ9zd3aGtrS3IWkRf6vr16xg8eDCys7MV1ypXroy1a9fi+++/V/TcHTt2rKg7uglYu3bt32p7w378pAru3r2LDRs2KG5iGBkZoWHDhhg1ahTs7e0FWzcqKgo+Pj6Qy+UwNjZGeno6dHV1sXTpUkybNg0ZGRnw9PSEr6+v4qkZKeTl5SEvL0/0VnBERERERFR2sVhOn+XkyZNYtmyZYG0l7OzsoKGhAU1NzU8WvMTcFXr//n1s2LABN2/eREpKCszMzFC/fn2MGDFC0gNASRpDhw7FkydP4O/vj9q1a+Pp06eYN28ebt26BQ0NDSxatAht27aVOqbk4uLicOvWLSQlJaF79+4wMzPD48ePYWJiwqKXRF6+fIlt27bhxo0bSr/LvL29YWxsLHW8MunKlSsYPHgwzMzM0LZtW5iYmCA1NRUnTpzAixcvsHXrVjRq1EiQtfv27Yvc3FwEBgbCwsICr1+/hp+fH06cOAEzMzOsXbtW8KfJPkYul+P58+cwMTER7ckyIiIiIiIigMVy+kzHjh3DjBkzcPXqVUE+f0BAwN+aL8au0N9++w1jxoyBpaUl2rRpoyhknDx5EklJSQgICECrVq0Ez0Gqo1mzZpgxYwa8vLwU1x49eoSOHTtiwYIF6Nmzpyg5ZsyY8dlzZTIZFi1aJGCa/5OdnQ0/Pz9ERkZCTU0NBQUF2LdvHxwcHDBu3DhUrlwZU6dOFSUL/Z8bN25g2LBhKCgogKurq+J32fnz5wEAW7duRf369SVOWfb07t0burq6+Pnnn5UKwvn5+RgxYgTevHmDX375RZC1mzRpgh9//BFt2rRRXEtMTIS7uzuWL1+u9DtOTL///jvWrl2Lu3fvIj8/X/H7w8/PD40bN8Z3330nSS4iIiIiIio7uF2HFO7cuVPs2tu3bxEXF4d169ahXr16gq2tii0Rli5dihYtWmDdunVQU1NTXJ86dSp8fX2xdOlSwYrlrVu3xrp162BnZyfI56cvk5qaiipVqihdK3zf1tZWtBxhYWHQ1dVF1apV8an7nX+nNck/5e/vjwsXLmDTpk1o1KiR0oF8bm5uCA4OZrFcAvPmzUONGjWwadMmpZ39mZmZGD58OObPn4/9+/dLmLBsio2NxU8//VRs57S6ujoGDhyIcePGCbZ2eno6zM3Nla5ZWFgAgGQH8UZERGDKlCno2LEjevbsqXTeQtWqVXHgwAEWy4mIiIiISHAslpNC9+7dixXWCgtx9evXx4IFC6SIJZmnT59i+vTpSoVyAFBTU0Pfvn0FLfAnJCQgLy9PsM9PX+7Dn5HC98VsFdCgQQPcuHED+fn58PLygqenJypVqiTa+qU5duwYpk6diubNmyM/P19prFKlSkhISJAoWdn24MEDrFmzplgLHH19fQwfPhwTJkyQKFnZpqOjg9TU1BLHXrx4AR0dHZETvaeuri7JuoGBgfD29sb06dORn5+vVCyvWbMmtm3bJkkuIiIiIiIqW1gsJ4WQkJBi17S1tWFpaanYcVaW2Nra4unTpyWOPX36FDVr1hQ5EamCyZMnl3j47IQJE6ClpaV4XyaTITw8XJAMu3btQmJiIo4cOYKIiAisWrUKDRo0gJeXFzp27ChZD+o3b97AzMysxLGih6KSuL755htkZGSUOJaZmVnsaQkSx7fffovly5fD0tISrq6uiuvnz5/HypUr4e7uLuj63t7eJT550q9fP6XrYp0T8uTJE7i5uZU4pqOjg8zMTMEzEBERERERsVhOCo0bN5Y6gkqZPXs2Jk6cCB0dHbRp0wb6+vrIzMzEiRMnEBQUhBUrVkgdkUTWtWvXEq9LcRCelZUVhg8fjuHDh+PBgweIiIhASEgIFi9ejKZNm2LAgAGlFp6EYmtri+PHj6N58+bFxn777TdJDwwsy6ZMmYL58+ejYsWKSr/nL168iICAAKUdvCSe6dOn48GDBxg6dCj09PRgbGyMly9fIisrC3Xr1sW0adMEW1sVW5+ZmZnh4cOHcHFxKTb2xx9/wMrKSoJURERERERU1vCATyrVgwcPcP/+fVSoUAHOzs6SPZotFUdHR7x79w7v3r0D8L7NRtG3NTU1FXO/9s47Ozs76OjofFa/abF2/ZHqy83NxZo1axAcHAx3d/e/fXDuP/Xbb7/B19cXnp6e6NChA8aMGYPZs2fjr7/+QmhoKDZt2lRiIYyE1alTJzx//hwZGRnQ19dHhQoVkJaWhszMTBgYGCj1rhbyiQgqrqCgAGfOnEFMTAwyMjJgaGiIhg0bolWrVsVagP2vW7lyJfbs2YNVq1ahcePGcHBwwIEDB6ChoYGhQ4eiT58+8PX1lTomERERERH9j2OxvIyTy+XYvHkzTpw4gXfv3qFDhw4YPnw4Zs2ahbCwMMW8GjVqYNu2bZK1d5DC2rVr/9bhiF9zp56dnR169OgBS0tL0demf5f8/HycO3cOkZGROHXqFNTV1dG+fXv06NFD0EN5S3P06FEsXboUiYmJimuWlpaYPn06OnToIHoeer+D+e/8Llu8eLGAaYhKlpeXh/Hjx+PMmTMwMjLCq1evYGJigpcvX6JVq1ZYu3atqGdDEBERERFR2cRieRm3efNmrFixAq1bt4auri6OHz8Od3d3nD17FqNHj0b16tXx559/YsOGDejSpQv8/Pykjlwm2NnZYc+ePZIUO+nf4fLly4iIiMDRo0eRl5eH1q1bw8vLC82bN1eJgtKjR4+QlpYGQ0ND2NjYSB2HiP4lLly4gPPnzyt+f7i6uir1dCciIiIiIhISi+VlnIeHBzp27IixY8cCAE6dOoUxY8Zg1qxZ6N+/v2JecHAwduzYgRMnTkgVVVJJSUl4/vw5zM3NP3u39z/BYjl9jJubG9LS0tCyZUt4enrC3d29xENHxRYdHQ1XV9e/tYuZxFFQUIBXr14BAIyMjMpciw9V4ejo+Nk/H2yxRUREREREJD7ptx+SpJ4+fYomTZoo3m/atCnkcjkcHByU5tWpUwfPnj0TO57kdu/ejfXr1yM5OVlxzdzcHD4+Pujdu7eEyagsS05OhoaGBqKjo3H+/PmPzhWz4DZ06FCYmpqiQ4cO8PLyQoMGDURZl0r322+/Ydu2bbh27Rpyc3MBANra2nBycoK3t7foh8CWdUOGDFEqlufn52P9+vXo1auXUu94IiIiIiIikgaL5WVcXl4eypUrp3i/8G0tLS2leZqamsjPzxc1m9R+/vlnrFq1Cp07d0b79u1hamqKFy9e4OjRo5g3bx7S09MxcuRIQdYeM2YMLCwsBPnc9O+nqj3qw8PDceTIEURGRmL79u2oVKkSvLy84OHhAVtbW6njlTkLFy7E9u3bYWhoiJYtW6JixYoAgGfPnuHixYsYNWoU+vfvj1mzZkmctOwofIqrUGGx/D//+U+xm9RlAXfaExERERGRqmGxnErENgpAaGgohg4diilTpihdd3d3h4mJCUJDQwUtlhOVRlW/P2rVqoVatWphwoQJuHnzJiIiIhAWFoaNGzeiRo0a8PLyEuxnhpQdOnQIO3bswOjRozF06FCUL19eaTw7OxtbtmxBYGAg6tWrh06dOkmUlMoy7rQnIiIiIiJVw57lZZydnR10dHSU/mP1zZs3xa7J5XLk5OQgNjZWipiScHR0REBAAJo1a1ZsLDo6GmPGjMG1a9cEW5u77VTfuXPncOzYMSQlJSlaXBSSyWTYtm2bRMlUh1wux5kzZzB37lykpKSUqd8hUurduzdq1aqF+fPnf3Te7Nmz8eeff2LXrl0iJaOi8vPz4eDggP3795fJneUf4utBRERERERS487yMk5Vd6iqgubNm+P8+fOlFstdXFwEW/vD3XakejZv3ozly5ejUqVKsLGxgb6+vtSRVEpeXh5Onz6NyMhIREVFIT8/v8SfJRLGH3/8UazlR0nat2+PiIgIERIRERERERERqT4Wy8s4FstL16NHD8yZMwcvX75E69atYWJigtTUVJw8eRIXLlzAvHnzcOfOHcX8r7kL7nOKXCStnTt3on///vDz85M6isrIz8/HuXPnEBERgdOnT+PNmzdwcnLCtGnT0KFDBxgbG0sdscyQyWTgg2P/Hrw5SkREREREpBpYLCcqRWFv5bCwMISFhRUrPo0aNQrA+zYTMpmM7SXKmFevXqF169ZSx1Aprq6uyMjIgL29PXx9feHp6QlLS0upY5VJtWrVwvHjx9G8efOPzjt69CgPXxVRaS22+vXrV+w6W2wRERERERGJj8VyolKEhIRIHYFU2LfffouYmBhB2/H82wwYMACenp6oVq2a1FHKvL59+2LatGmwsLDAkCFDoKOjozSek5ODrVu3Yv/+/Vi6dKlEKcsettj6PHyNiIiIiIhIKjzgk4joC5w/fx5z585F+/bt4erqCgMDg2JzeEAdSWnBggXYsWMHDA0N0aRJE1hZWQEAEhMTcenSJaSnp6Nfv35sJUSSKWmnfUmHjAPcaU9EREREROJgsZyI6AvY2dkpvV+0sFOWW/M8fPgQx48fR1JSEnJzc5XGZDIZFi1aJFGysunUqVPYtm0brl+/jry8PACAlpYWHB0d4e3tDXd3d4kTUlm2du3av7WLnOesEBERERGR0FgsJyqFnZ3dJ/8jviwWQ+m9S5cufXJO48aNRUiiOg4ePIiZM2dCW1sbVlZW0NTUVBqXyWQICwuTKF3Zlp+fj7S0NABAhQoVoK6uLnEiIiIiIiIiItXDYjlRKYKDg4sVyzMyMhAdHY3nz59j4MCBGDRokDThiFRQ+/btUbt2bSxatKhYj2wiIiIiIiIiIlXHYjnRF5g6dSoqVaqE8ePHSx2FSGU4OjoiMDCQh54SERERERER0b+ShtQBiP6NvvvuO0ydOpXF8jLu4MGD2L17N+Lj44v15waAq1evSpBKOo0aNcKff/7JYjkRERERERER/SuxWE70BR49eoSCggKpY5CEDh06hB9++AFdu3bFtWvX0L17dxQUFOD06dMwMDBA586dpY4ouokTJ2LKlCnQ1tZGs2bNoK+vX2yOkZGR+MGIiIiIiIiIiD4Di+VEpQgKCip27e3bt4iLi8PRo0fh5eUlQSpSFUFBQfD19cWIESOwZ88e9O3bFw4ODsjKysLQoUOhq6srdUTRde3aFQAwd+7cUg/H5aG4RERERERERKSqWCwnKoW/v3+xa1paWrC0tMTAgQPh6+srQSpSFY8fP4aTkxPU1dWhrq6OrKwsAICenh6GDx+ORYsWYfDgwRKnFNeiRYtKLZITEREREREREak6FsuJSnHv3j2pI5AK09PTQ15eHgDAwsICDx48QJMmTQAA+fn5SEtLkzKeJLp16yZ1BCIiIiIiIiKiL8ZiORHRF6hTpw7++OMPtGjRAu7u7li3bh3kcjk0NDSwceNGNGjQQOqIRERERERERET0N8jkcrlc6hBEquLly5d4/vw57OzslK7fu3cPgYGBiIuLg6mpKby9veHu7i5RSlIF169fR2JiIjw8PJCRkYFp06YhKioKBQUFqFu3LlauXIkqVapIHVNwo0aN+uy5MpkM69evFzANEREREREREdGXY7GcqAg/Pz/cuXMHYWFhimsJCQn47rvvkJOTA1tbWyQlJeHVq1fYtm0bnJ2dJUxLqiYvLw95eXnQ09OTOopoBgwY8Lfmh4aGCpSEiIiIiIiIiOifYRsWoiKuXr2KHj16KF0LDg7GmzdvsGnTJjRv3hw5OTkYPHgwNm3axGI5KdHS0oKWlpbUMUTF4jcRERERERER/a9gsZyoiOTkZNSsWVPp2pkzZ2Bvb4/mzZsDAMqVK4f+/ftj6dKlUkQkFXL9+nUcPXoUz549Q25urtIYW44QEREREREREf27sFhOVIRMJoNMJlO8/+LFCzx9+hTe3t5K8ywsLJCWliZ2PFIh27Ztw+LFi2FiYoIqVapAU1NT6khERERERERERPQPsFhOVES1atVw/vx5xS7yM2fOQCaToVmzZkrzUlJSYGxsLEVEUhFbt25F//79MXPmTKipqUkdh4iIiIiIiIiI/iEWy4mKGDBgAKZNm4aMjAyYmpril19+QdWqVeHq6qo079y5c6hVq5ZEKUkVZGdno3Xr1iyUExERERERERH9j2CxnKiI7777DsnJydi+fTsyMjLg4OCAOXPmQEPj/35UUlNTcebMGYwdO1bCpCS1jh074uzZs3BxcZE6ChERERERERERfQUyuVwulzoEEdG/TV5eHmbNmoWCggK4uLjAwMCg2Jx27dpJkIyIiIiIiIiIiL4Ei+VERF/g3r17GD16NBISEkocl8lkiI2NFTmV6jp48CBMTU0V5wEQEREREREREakaFsuJiL5At27d8PbtW0yaNAnW1tbQ1NQsNqdSpUoSJFNNdnZ2kMlkqFGjBnx8fODh4SF1JCIiIiIiIiIiJSyWExF9gfr162Pt2rVo2bKl1FH+FS5duoTs7Gxcu3YN169fR3BwsNSRiIiIiIiIiIiU8IBPIqIvYG9vj9TUVKlj/Gs0btwYAODm5iZxEiIiIiIiIiKikqlJHYCI6N9ozpw5CA4Oxrlz5/Du3Tup4xARERERERER0T/ENixERF/A0dER7969w7t376CmpgZtbW2lcZlMhpiYGInSSWPGjBmljqmpqUFfXx/29vZo164ddHR0RExGRERERERERPRpbMNCRPQFhgwZAplMJnUMlRIbG4vnz5/j5cuXMDQ0hImJCVJTU5Geng5jY2Po6OggJCQEq1evxrZt21C1alWpIxMRERERERERKXBnORERfRXnz5/H3LlzsXjxYjRs2FBx/cqVK5g5cyZmzZqFb775BiNHjkStWrWwdu1aCdMSERERERERESljz3IiIvoq/P39MWbMGKVCOQA0atQIvr6+WLZsGaytrTFixAhcvHhRopRERERERERERCVjGxYioi8wcODAT84JCQkRIYnqePToEQwMDEocMzQ0xF9//QUAqFq1KnJycsSMRkRERERERET0SdxZTkT0BfT09KCvr6/0f3K5HLdv38Zff/1VatH4f1n16tWxZcsWZGdnK11/8+YNtmzZgho1agAAnj9/DlNTUykiEhERERERERGVijvLiYi+QGBgYInXX758CV9fX3h4eIicSHp+fn4YPnw43Nzc0KRJE1SoUAFpaWm4cOEC3r17h82bNwMA/vjjD7Rv317itEREREREREREynjAJxHRV3by5EksW7YMx44dkzqK6FJSUhAUFITbt28jJSUFZmZmqFu3LgYNGgQzMzOp4xERERERERERlYo7y4mIvrL8/HykpKRIHUMSZmZmmDp1qtQxiIiIiIiIiIj+NhbLiYi+wJ07d4pde/v2LeLi4rBu3TrUq1dPglRERERERERERPSl2IaFiOgL2NnZQSaTKV0r/HVav359LF++HFWqVJEimmRycnIQGBiIY8eOISkpCXl5ecXmxMbGSpCMiIiIiIiIiOjTuLOciOgLhISEFLumra0NS0tLWFhYSJBIevPmzUNERAS8vLxgY2MDTU1NqSMREREREREREX027iwnIqKvomnTphgzZgz69+8vdRQiIiIiIiIior9NTeoARET0v0FdXR3W1tZSxyAiIiIiIiIi+iJsw0JE9JkcHR2L9SkvjUwmQ0xMjMCJVEufPn1w6NAhNG/eXOooRERERERERER/G4vlRESfaciQIUrF8vz8fKxfvx69evWCubm5hMlUQ7ly5RATE4PevXvDxcUFBgYGSuMymQyDBg2SJhwRERERERER0SewZzkR0RfKz8+Hg4MD9u/fDwcHB6njSM7Ozu6j4zKZDLGxsSKlISIiIiIiIiL6e7iznIiIvop79+5JHYGIiIiIiIiI6IvxgE8iIiIiIiIiIiIiKvO4s5yIiL7YnTt3YGNjg3LlyuHOnTufnM92NURERERERESkqlgsJyL6h4oe+lnWdO/eHXv27EG9evXQvXv3Ul8LuVzOnuVEREREREREpNJ4wCcR0WdydHQsVgx+8+YNdHR0il2XyWSIiYkRM54kLl26BAcHB+jq6uLSpUufnN+4cWMRUhERERERERER/X3cWU5E9JmGDBlSpneRl6Ro8ftThfCsrCyh4xARERERERERfTHuLCcioq9i1qxZ+PHHH0sce/XqFYYOHYr9+/eLnIqIiIiIiIiI6POoSR2AiIj+N5w+fRqLFi0qdv3ly5cYMGAAcnNzJUhFRERERERERPR5WCwnIqKvYvPmzQgLC8Pq1asV15KTk9G3b1+oq6sjJCREunBERERERERERJ/AnuVERPRVODg4YMOGDRg2bBh0dXXh4eEBb29vGBkZYevWrTAwMJA6IhERERERERFRqdiznIiIvqrz589j1KhR0NHRQY0aNbBx40bo6upKHYuIiIiIiIiI6KNYLCcioi92/PjxEq+fOXMGZ86cwfTp01G+fHnF9Xbt2okVjYiIiIiIiIjob2GxnIiIvpidnd1nz5XJZIiNjRUwDRERERERERHRl2OxnIiIvlhCQsLfml+pUiWBkhARERERERER/TMslhMRERERERERERFRmachdQAiIvrfkpycjOTkZOTm5hYbc3Z2liAREREREREREdGnsVhORERfxZMnTzBlyhTcuHEDAPDhg0vsWU5EREREREREqozFciIi+ir8/PyQnJyMRYsWwcbGBlpaWlJHIiIiIiIiIiL6bCyWExHRV3Hz5k34+/ujXbt2UkchIiIiIiIiIvrb1KQOQERE/xssLCygpsY/K0RERERERET078SqBhERfRUTJkzApk2b8OrVK6mjEBERERERERH9bTL5hyewERERfYFRo0YhNjYWmZmZsLe3h76+vtK4TCbD+vXrJUpHRERERERERPRx7FlORERfxevXr1G1alWl94mIiIiIiIiI/i24s5yIiIiIiIiIiIiIyjz2LCciIiIiIiIiIiKiMo9tWIiI6KspKCjAhQsX8OjRI+Tl5RUbHzx4sASpiIiIiIiIiIg+jW1YiIjoq0hJScGAAQMQHx8PmUyGwj8vMplMMSc2NlaqeEREREREREREH8U2LERE9FUsWbIERkZGiIqKglwux549e3D69GmMHz8e33zzDY4dOyZ1RCIiIiIiIiKiUrFYTkREX8Xly5cxZMgQmJmZKa5ZWVlh1KhR6Ny5M+bPny9hOiIiIiIiIiKij2OxnIiIvorMzEwYGxtDTU0Nenp6SE1NVYw1aNAAMTExEqYjIiIiIiIiIvo4FsuJiOirqFy5Mp4/fw4AqFGjBg4dOqQYO3nyJIyMjCRKRkRERERERET0aSyWExHRV9GqVStER0cDAHx8fHDy5Em4uLigRYsW2LlzJ/r37y9xQiIiIiIiIiKi0snkcrlc6hBERPS/59atWzhx4gRyc3Ph6uoKNzc3qSMREREREREREZWKxXIiIiIiIiIiIiIiKvM0pA5ARET/mx48eID79++jQoUKcHZ2hrq6utSRiIiIiIiIiIhKxWI5ERF9Mblcjs2bN+PEiRN49+4dOnTogOHDh2PWrFkICwuDXC6HTCZDjRo1sG3bNhgbG0sdmYiIiIiIiIioRGzDQkREX2zz5s1YsWIFWrduDV1dXRw/fhzu7u44e/YsRo8ejerVq+PPP//Ehg0b0KVLF/j5+UkdmYiIiIiIiIioRCyWExHRF/Pw8EDHjh0xduxYAMCpU6cwZswYzJo1C/3791fMCw4Oxo4dO3DixAmpohIRERERERERfZSa1AGIiOjf6+nTp2jSpIni/aZNm0Iul8PBwUFpXp06dfDs2TOx4xERERERERERfTYWy4mI6Ivl5eWhXLlyivcL39bS0lKap6mpifz8fFGzERERERERERH9HSyWExHRVyeTyaSOQERERERERET0t7BnORERfTE7Ozvo6OgoFcffvHlT7JpcLkdOTg5iY2OliElERERERERE9EkaUgcgIqJ/rzFjxkgdgYiIiIiIiIjoq+DOciIiIiIiIiIiIiIq89iznIiIiIiIiIiIiIjKPBbLiYiIiIiIiIiIiKjMY7GciIiIiIiIiIiIiMo8FsuJiIiIiIiIiIiIqMxjsZyIiIiIiIiIiIiIyjwWy4mIvpILFy5g7NixaNGiBerUqQNnZ2e0b98e48aNw/bt25GZmSl1xI96+vQpbG1tMWDAgH/8udauXQtbW1scOHBA6fr06dNha2uLixcv/uM1viZbW1u4u7tLHYOIiIiIiIiIJMRiORHRVxAQEABvb28cP34c+vr6aNWqFZo1a4Zy5crhxIkTWLBgAeLi4qSOWSZdvHgRtra2mD59utRRiIiIiIiIiEiFaUgdgIjo3+727dsICAiApqYmVq9ejTZt2iiNp6SkIDw8HPr6+hIl/DwWFhaIjIyEjo6OYGtMnDgRw4cPh5WVlWBrfInIyEhoampKHYOIiIiIiIiIJMRiORHRP3TixAnI5XJ06NChWKEcAMzMzDB06FAJkv09mpqasLGxEXQNc3NzmJubC7rGlxD6301EREREREREqo/FciKif+jly5cAAGNj48/+GHd3dyQkJODevXsICQnB7t278eTJExgZGSn6nBsYGBT7OLlcjiNHjmDPnj2IjY1FTq7Lc+MAAAw6SURBVE4OKleuDA8PDwwbNqzEXeFv377Fvn37EB4ejvv37yMvLw8WFhZo1KgR+vXrhzp16gB437O8devWaNy4MUJDQxUfn5ubi/DwcJw+fRp//vknUlJSoKWlBVtbW/Tt2xeenp6f/e+ePn06wsLCEBISgiZNmihd+5ii869cuYLIyEhcvnwZSUlJyM3NhZWVFdq0aYMRI0YovW5FP3dYWJjSOmPGjMHYsWMBvO9ZXqlSJZw+fbrY2lFRUQgODsbt27eRk5MDKysrtG3btthawPte7QEBAVi8eDEcHBywatUqxMTE4O3bt6hTpw4mTpwIJyenz369iIiIiIiIiEg8LJYTEf1DlpaWAIDjx49j5MiRMDEx+eyPXbBgAfbs2YPGjRujVq1auHz5MkJDQ3Hp0iXs3LkTenp6irkFBQWYMmUKIiIiUL58edSpUweGhoaKNjBnz55FaGgoypUrp/iYN2/eYMSIEbh8+TLKly8PJycnGBgYICEhAYcPH4aenp6iWF6ap0+fws/PD+bm5qhWrRrq1auHFy9e4Nq1a7hy5QoePnyoKDp/iYYNG5Z4PT8/H0eOHEF+fj7U1dUV15cuXYp79+7B1tYWLi4uyM3NxZ07d7Bp0yb89ttv2L17N3R1dRWfOyUlBefOnUPVqlWV1rK3t/9ktp9//hkrV66EhoYGnJ2dUaFCBVy9ehWbNm3CiRMnsGPHDpiamhb7uNu3b2P+/PmoUqUKmjdvjocPH+Ly5csYNGgQ9u3bh1q1av3dl4mIiIiIiIiIBMZiORHRP/Tdd99h48aNePbsGdq2bYt27dqhYcOGcHBwgK2trVKh90OHDh3Crl27FAXr169fw9fXFxcuXMCaNWswa9YsxdytW7ciIiICjRs3xsqVK2FmZgYAyMvLw7x587Bv3z4EBARg8uTJio/58ccfcfnyZTg7O+Onn35S2v3+4sULJCQkfPLfZ2xsjKCgILi4uEAmkymuP3nyBN7e3ggMDETXrl1RuXLlz3/RiujZsyd69uxZ7PrChQuRn5+Pb7/9Vmk39ujRo+Hk5KTUAz4vLw8LFy7E7t27ERQUhDFjxig+d9WqVXHu3Dk0bNgQS5Ys+excN2/exOrVq1G+fHkEBwejfv36irWmTJmCo0ePYv78+fjpp5+KfeyOHTswa9YsDBw4UHFt0aJF2LZtGzZv3oylS5d+dg4iIiIiIiIiEoea1AGIiP7tqlSpgg0bNqBixYp4/fo1wsLC4Ofnh65du6Jp06aYO3cunj9/XuLH9u/fX2lnt66uLn744QfIZDLs27cPubm5AIB3795h8+bNKF++PFatWqUolAOAlpYWfvjhB5iZmWHPnj0oKCgAACQnJyMsLAxaWlrw9/cv1ibG1NRUUQD+mAoVKsDV1VWpUF747/bx8UFBQQHOnDnzeS/WZ9q7dy9CQ0NRo0YNLF++HGpq//fnys3NrdhhqVpaWpg5cyY0NDRKbKXyJXbs2IGCggIMGDBA6XXS0tLC7NmzUa5cOZw4cQLPnj0r9rFOTk5KhXIA8PHxAfC+jQwRERERERERqR7uLCci+gpcXFxw/PhxREVF4dy5c7h16xb++OMPZGRk4JdffsHx48exfft2VK9eXenjPDw8in2uGjVqwM7ODrGxsbh79y4cHR1x9+5dpKWloVmzZiW2/ShXrhwcHBzw22+/IT4+HtWrV8elS5eQn5+PVq1aoVKlSv/433jlyhVcunQJycnJyMvLg1wuR0pKCgDg8ePH//jzF11n3rx5MDIywoYNG5Ra0RRKTk7G6dOn8fDhQ2RlZUEulwN4f0hpfHz8V8sBAJ06dSo2ZmJigmbNmuHUqVO4evVqsb7tzZo1K/YxFSpUgJGRUak3ToiIiIiIiIhIWiyWExF9JVpaWmjbti3atm0LAMjIyMCRI0ewatUqpKamYsGCBQgKClL6mNKK2JUqVUJsbKyisPr06VMAQHR0NGxtbT+aIy0tDQAUO56rVq365f8oAJmZmRgzZgwuXLhQ6pzXr1//ozUKJSQkYOzYsZDL5VizZg2qVKlSbE5QUBBWrFiBt2/ffpU1S1P42n/sawS8L9x/qLCP/Yd0dXXx6tWrrxOQiIiIiIiIiL4qFsuJiARiYGCAPn36wNzcHL6+vrh48SKys7Oho6Pztz9X4c7pb775Rql/d0mMjIy+JG6pli1bhgsXLqBx48YYO3YsatasCQMDA6irq+PcuXMYOnSoIt8/8ebNG/j4+ODly5eYM2cOmjZtWmzO9evXsWTJEujr62PBggVo3LgxzMzMoKWlBQBo3ry5Yre70D5sS1NU0bYxRERERERERPTvwGI5EZHACou++fn5yMjIUCqWJyQklLhTPDExEQBgbm4OALCwsAAAVK9e/bMPqaxYsSIA4K+//vry8ABOnjwJdXV1rF+/vlhLlCdPnvyjz11ILpdj6tSp+OOPP9CnTx/07du3xHknTpwAAEyYMAFdu3ZVGsvJycGLFy++Sh7g/Wv/9OlTJCYmokaNGsXGCw9HLfzaEBEREREREdG/G7e+ERH9Q5/aVV1YrNbU1ESFChWUxn799ddi8+Pi4hAbG4vy5cvD3t4eAFCvXj3o6+vj0qVLn93Go3Hjxord3yUdQvm5MjIyoKenV2Lv8JLyf4k1a9bgxIkTaNKkCfz8/D6aBSi5QH306NESvxaampoA3h+S+nc0atQIABAREVFs7OXLlzh37hxkMtknd/oTERERERER0b8Di+VERP/Q6tWr4e/vX+IO7uTkZMyePRsA4O7urmgXUmj79u24e/eu4v3s7GwsXLgQcrkc3bt3R7ly5QC874c+bNgwvH79GmPHji1xR3dycjIOHjyoeN/CwgKdO3dGbm4upk2bpuhlXig1NRU3btz45L/P2toa6enpiIyMVLoeHByMixcvfvLjPyUyMhLr169HlSpVsGbNGmholP7Qk7W1NQBg3759Sj3LHzx4gOXLl5f4MYW78x89evS3cvXr1w9qamoIDQ3FrVu3FNfz8vKwYMEC5OTkoF27dood/ERERERERET078Y2LERE/9CbN28QEhKCrVu3wtraGjVq1IC2tjaSkpJw8+ZNvH37Ft988w1mzZpV7GO/++479OrVC02aNIG+vj6uXLmClJQU1KxZE+PHj1eaO2LECDx8+BCHDh1Cx44dUbt2bVSuXBlv377Fo0eP8ODBA9ja2qJLly6Kj5k1axYePXqEixcvwt3dHY0aNYKenh4SExNx584d9OnTB/Xr1//ov2/EiBGYMmUKJkyYgB07dsDS0hL37t3Dw4cPMWjQIAQHB/+j12/lypUA3he1/f39S5wzfPhw2NjYoFu3bggKCsKZM2fQoUMH1K1bF+np6bh8+TJat26NW7duKdqjFKpcuTJsbW1x+/Zt9OjRAzVr1oSamhrc3d3RunXrUnPVq1cP48ePx6pVq9C7d280btwYFSpUwNWrV/Hs2TNYW1srboQQERERERER0b8fi+VERP+Qj48P6tSpg3PnzuHevXu4cuUKsrKyoKenh7p166J169bo27cvypcvX+xj/fz8ULlyZezduxdPnz6FoaEh+vXrh/Hjx0NfX19prpqaGpYuXYr27dtjz549uHXrFu7evQsDAwNYWlpi6NCh8PDwUPoYPT09hISEYNeuXTh8+DCuXLmCgoICmJubo1OnTkqF9dJ89913MDQ0RGBgIGJjY/Hnn3+iTp06mDNnDuRy+T8ulhcUFAAAYmJiEBMTU+Kcrl27wsbGBhUqVMC+ffuwbNkyXL58GadPn0blypUxbtw4DB06FG3bti3x49euXYulS5fiypUruHPnDgoKCmBpafnRYjkAjBo1CnZ2dggODsatW7eQk5MDKysrDBs2DCNGjIChoeE/+rcTERERERERkeqQyT/VbJeIiL46d3d3JCQk4I8//pA6ChERERERERERgT3LiYiIiIiIiIiIiIhYLCciIiIiIiIiIiIiYrGciIiIiIiIiIiIiMo89iwnIiIiIiIiIiIiojKPO8uJiIiIiIiIiIiIqMxjsZyIiIiIiIiIiIiIyjwWy4mIiIiIiIiIiIiozGOxnIiIiIiIiIiIiIjKPBbLiYiIiIiIiIiIiKjMY7GciIiIiIiIiIiIiMo8FsuJiIiIiIiIiIiIqMxjsZyIiIiIiIiIiIiIyrz/B+VnYkXo0dLk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stretch>
            <a:fillRect/>
          </a:stretch>
        </p:blipFill>
        <p:spPr>
          <a:xfrm>
            <a:off x="5260258" y="2738063"/>
            <a:ext cx="6115666" cy="4028882"/>
          </a:xfrm>
          <a:prstGeom prst="rect">
            <a:avLst/>
          </a:prstGeom>
        </p:spPr>
      </p:pic>
    </p:spTree>
    <p:extLst>
      <p:ext uri="{BB962C8B-B14F-4D97-AF65-F5344CB8AC3E}">
        <p14:creationId xmlns:p14="http://schemas.microsoft.com/office/powerpoint/2010/main" val="66660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4B29D88-0B2E-4C40-A428-6EAE41828B3D}" type="slidenum">
              <a:rPr lang="en-ID" smtClean="0"/>
              <a:pPr/>
              <a:t>8</a:t>
            </a:fld>
            <a:endParaRPr lang="en-ID"/>
          </a:p>
        </p:txBody>
      </p:sp>
      <p:sp>
        <p:nvSpPr>
          <p:cNvPr id="4" name="Rectangle 3">
            <a:extLst>
              <a:ext uri="{FF2B5EF4-FFF2-40B4-BE49-F238E27FC236}">
                <a16:creationId xmlns:a16="http://schemas.microsoft.com/office/drawing/2014/main" id="{FA28D59C-09A3-44E2-929B-51C4752CB0C4}"/>
              </a:ext>
            </a:extLst>
          </p:cNvPr>
          <p:cNvSpPr/>
          <p:nvPr/>
        </p:nvSpPr>
        <p:spPr>
          <a:xfrm>
            <a:off x="127819" y="114293"/>
            <a:ext cx="7733071" cy="10262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ct val="0"/>
              </a:spcBef>
            </a:pPr>
            <a:r>
              <a:rPr lang="en-ID" sz="4800" b="1" dirty="0" smtClean="0">
                <a:solidFill>
                  <a:schemeClr val="bg1"/>
                </a:solidFill>
                <a:ea typeface="Segoe UI Black" panose="020B0A02040204020203" pitchFamily="34" charset="0"/>
              </a:rPr>
              <a:t>Important Business Findings</a:t>
            </a:r>
            <a:endParaRPr lang="en-ID" sz="4800" b="1" dirty="0">
              <a:solidFill>
                <a:schemeClr val="bg1"/>
              </a:solidFill>
              <a:ea typeface="Segoe UI Black" panose="020B0A02040204020203" pitchFamily="34" charset="0"/>
            </a:endParaRPr>
          </a:p>
        </p:txBody>
      </p:sp>
      <p:sp>
        <p:nvSpPr>
          <p:cNvPr id="5" name="TextBox 4"/>
          <p:cNvSpPr txBox="1"/>
          <p:nvPr/>
        </p:nvSpPr>
        <p:spPr>
          <a:xfrm>
            <a:off x="118369" y="1218077"/>
            <a:ext cx="370676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Most of the leads that were converted got to know about the courses through </a:t>
            </a:r>
            <a:r>
              <a:rPr lang="en-US" b="1" dirty="0" smtClean="0"/>
              <a:t>Google</a:t>
            </a:r>
            <a:r>
              <a:rPr lang="en-US" dirty="0" smtClean="0"/>
              <a:t>.</a:t>
            </a:r>
          </a:p>
          <a:p>
            <a:pPr marL="285750" indent="-285750">
              <a:buFont typeface="Arial" panose="020B0604020202020204" pitchFamily="34" charset="0"/>
              <a:buChar char="•"/>
            </a:pPr>
            <a:r>
              <a:rPr lang="en-US" dirty="0" smtClean="0"/>
              <a:t>Most of the converted leads have experience in </a:t>
            </a:r>
            <a:r>
              <a:rPr lang="en-US" b="1" dirty="0" smtClean="0"/>
              <a:t>finance</a:t>
            </a:r>
            <a:r>
              <a:rPr lang="en-US" dirty="0" smtClean="0"/>
              <a:t>, </a:t>
            </a:r>
            <a:r>
              <a:rPr lang="en-US" b="1" dirty="0" smtClean="0"/>
              <a:t>marketing</a:t>
            </a:r>
            <a:r>
              <a:rPr lang="en-US" dirty="0" smtClean="0"/>
              <a:t> and </a:t>
            </a:r>
            <a:r>
              <a:rPr lang="en-US" b="1" dirty="0" smtClean="0"/>
              <a:t>HR domain</a:t>
            </a:r>
            <a:r>
              <a:rPr lang="en-US" dirty="0" smtClean="0"/>
              <a:t>.</a:t>
            </a:r>
          </a:p>
          <a:p>
            <a:pPr marL="285750" indent="-285750">
              <a:buFont typeface="Arial" panose="020B0604020202020204" pitchFamily="34" charset="0"/>
              <a:buChar char="•"/>
            </a:pPr>
            <a:r>
              <a:rPr lang="en-US" dirty="0" smtClean="0"/>
              <a:t>Majority of the leads converted were </a:t>
            </a:r>
            <a:r>
              <a:rPr lang="en-US" b="1" dirty="0" smtClean="0"/>
              <a:t>unemployed</a:t>
            </a:r>
            <a:r>
              <a:rPr lang="en-US" dirty="0" smtClean="0"/>
              <a:t> followed by </a:t>
            </a:r>
            <a:r>
              <a:rPr lang="en-US" b="1" dirty="0" smtClean="0"/>
              <a:t>working professionals </a:t>
            </a:r>
            <a:r>
              <a:rPr lang="en-US" dirty="0" smtClean="0"/>
              <a:t>and students respectively.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pic>
        <p:nvPicPr>
          <p:cNvPr id="8" name="Picture 7"/>
          <p:cNvPicPr>
            <a:picLocks noChangeAspect="1"/>
          </p:cNvPicPr>
          <p:nvPr/>
        </p:nvPicPr>
        <p:blipFill>
          <a:blip r:embed="rId3"/>
          <a:stretch>
            <a:fillRect/>
          </a:stretch>
        </p:blipFill>
        <p:spPr>
          <a:xfrm>
            <a:off x="5203215" y="1457625"/>
            <a:ext cx="6538313" cy="2689209"/>
          </a:xfrm>
          <a:prstGeom prst="rect">
            <a:avLst/>
          </a:prstGeom>
        </p:spPr>
      </p:pic>
      <p:pic>
        <p:nvPicPr>
          <p:cNvPr id="9" name="Picture 8"/>
          <p:cNvPicPr>
            <a:picLocks noChangeAspect="1"/>
          </p:cNvPicPr>
          <p:nvPr/>
        </p:nvPicPr>
        <p:blipFill>
          <a:blip r:embed="rId4"/>
          <a:stretch>
            <a:fillRect/>
          </a:stretch>
        </p:blipFill>
        <p:spPr>
          <a:xfrm>
            <a:off x="0" y="3984821"/>
            <a:ext cx="5594556" cy="2904665"/>
          </a:xfrm>
          <a:prstGeom prst="rect">
            <a:avLst/>
          </a:prstGeom>
        </p:spPr>
      </p:pic>
      <p:pic>
        <p:nvPicPr>
          <p:cNvPr id="10" name="Picture 9"/>
          <p:cNvPicPr>
            <a:picLocks noChangeAspect="1"/>
          </p:cNvPicPr>
          <p:nvPr/>
        </p:nvPicPr>
        <p:blipFill>
          <a:blip r:embed="rId5"/>
          <a:stretch>
            <a:fillRect/>
          </a:stretch>
        </p:blipFill>
        <p:spPr>
          <a:xfrm>
            <a:off x="6086935" y="4170703"/>
            <a:ext cx="5268555" cy="2653596"/>
          </a:xfrm>
          <a:prstGeom prst="rect">
            <a:avLst/>
          </a:prstGeom>
        </p:spPr>
      </p:pic>
    </p:spTree>
    <p:extLst>
      <p:ext uri="{BB962C8B-B14F-4D97-AF65-F5344CB8AC3E}">
        <p14:creationId xmlns:p14="http://schemas.microsoft.com/office/powerpoint/2010/main" val="172149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C4B29D88-0B2E-4C40-A428-6EAE41828B3D}" type="slidenum">
              <a:rPr lang="en-ID" smtClean="0"/>
              <a:pPr/>
              <a:t>9</a:t>
            </a:fld>
            <a:endParaRPr lang="en-ID"/>
          </a:p>
        </p:txBody>
      </p:sp>
      <p:sp>
        <p:nvSpPr>
          <p:cNvPr id="4" name="Rectangle 3">
            <a:extLst>
              <a:ext uri="{FF2B5EF4-FFF2-40B4-BE49-F238E27FC236}">
                <a16:creationId xmlns:a16="http://schemas.microsoft.com/office/drawing/2014/main" id="{FA28D59C-09A3-44E2-929B-51C4752CB0C4}"/>
              </a:ext>
            </a:extLst>
          </p:cNvPr>
          <p:cNvSpPr/>
          <p:nvPr/>
        </p:nvSpPr>
        <p:spPr>
          <a:xfrm>
            <a:off x="127819" y="114293"/>
            <a:ext cx="7733071" cy="10262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ct val="0"/>
              </a:spcBef>
            </a:pPr>
            <a:r>
              <a:rPr lang="en-ID" sz="4800" b="1" dirty="0" smtClean="0">
                <a:solidFill>
                  <a:schemeClr val="bg1"/>
                </a:solidFill>
                <a:ea typeface="Segoe UI Black" panose="020B0A02040204020203" pitchFamily="34" charset="0"/>
              </a:rPr>
              <a:t>Important Business Findings</a:t>
            </a:r>
            <a:endParaRPr lang="en-ID" sz="4800" b="1" dirty="0">
              <a:solidFill>
                <a:schemeClr val="bg1"/>
              </a:solidFill>
              <a:ea typeface="Segoe UI Black" panose="020B0A02040204020203" pitchFamily="34" charset="0"/>
            </a:endParaRPr>
          </a:p>
        </p:txBody>
      </p:sp>
      <p:sp>
        <p:nvSpPr>
          <p:cNvPr id="5" name="TextBox 4"/>
          <p:cNvSpPr txBox="1"/>
          <p:nvPr/>
        </p:nvSpPr>
        <p:spPr>
          <a:xfrm>
            <a:off x="285135" y="1553497"/>
            <a:ext cx="4439265" cy="1477328"/>
          </a:xfrm>
          <a:prstGeom prst="rect">
            <a:avLst/>
          </a:prstGeom>
          <a:noFill/>
        </p:spPr>
        <p:txBody>
          <a:bodyPr wrap="square" rtlCol="0">
            <a:spAutoFit/>
          </a:bodyPr>
          <a:lstStyle/>
          <a:p>
            <a:r>
              <a:rPr lang="en-US" dirty="0" smtClean="0"/>
              <a:t>The Optimal cut-off from the ROC curve is found to be </a:t>
            </a:r>
            <a:r>
              <a:rPr lang="en-US" b="1" dirty="0" smtClean="0"/>
              <a:t>0.42</a:t>
            </a:r>
            <a:r>
              <a:rPr lang="en-US" dirty="0" smtClean="0"/>
              <a:t> so 0.42 is the cut off which indicates that </a:t>
            </a:r>
            <a:r>
              <a:rPr lang="en-US" b="1" dirty="0" smtClean="0"/>
              <a:t>if conversion probability &gt;0.42, then the lead will get converted otherwise not.</a:t>
            </a:r>
            <a:endParaRPr lang="en-IN" b="1" dirty="0"/>
          </a:p>
        </p:txBody>
      </p:sp>
      <p:pic>
        <p:nvPicPr>
          <p:cNvPr id="6" name="Picture 5"/>
          <p:cNvPicPr>
            <a:picLocks noChangeAspect="1"/>
          </p:cNvPicPr>
          <p:nvPr/>
        </p:nvPicPr>
        <p:blipFill>
          <a:blip r:embed="rId2"/>
          <a:stretch>
            <a:fillRect/>
          </a:stretch>
        </p:blipFill>
        <p:spPr>
          <a:xfrm>
            <a:off x="6861379" y="1553497"/>
            <a:ext cx="3562350" cy="2524125"/>
          </a:xfrm>
          <a:prstGeom prst="rect">
            <a:avLst/>
          </a:prstGeom>
        </p:spPr>
      </p:pic>
      <p:pic>
        <p:nvPicPr>
          <p:cNvPr id="7" name="Picture 6"/>
          <p:cNvPicPr>
            <a:picLocks noChangeAspect="1"/>
          </p:cNvPicPr>
          <p:nvPr/>
        </p:nvPicPr>
        <p:blipFill>
          <a:blip r:embed="rId3"/>
          <a:stretch>
            <a:fillRect/>
          </a:stretch>
        </p:blipFill>
        <p:spPr>
          <a:xfrm>
            <a:off x="471948" y="4234448"/>
            <a:ext cx="6574374" cy="1873561"/>
          </a:xfrm>
          <a:prstGeom prst="rect">
            <a:avLst/>
          </a:prstGeom>
        </p:spPr>
      </p:pic>
    </p:spTree>
    <p:extLst>
      <p:ext uri="{BB962C8B-B14F-4D97-AF65-F5344CB8AC3E}">
        <p14:creationId xmlns:p14="http://schemas.microsoft.com/office/powerpoint/2010/main" val="4065825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7">
      <a:majorFont>
        <a:latin typeface="Segoe UI Black"/>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942</Words>
  <Application>Microsoft Office PowerPoint</Application>
  <PresentationFormat>Widescreen</PresentationFormat>
  <Paragraphs>96</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Black</vt:lpstr>
      <vt:lpstr>Segoe UI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ADMIN</cp:lastModifiedBy>
  <cp:revision>83</cp:revision>
  <dcterms:created xsi:type="dcterms:W3CDTF">2019-08-27T06:50:41Z</dcterms:created>
  <dcterms:modified xsi:type="dcterms:W3CDTF">2024-01-16T15:11:55Z</dcterms:modified>
</cp:coreProperties>
</file>