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2" r:id="rId6"/>
    <p:sldId id="274" r:id="rId7"/>
    <p:sldId id="265" r:id="rId8"/>
    <p:sldId id="266" r:id="rId9"/>
    <p:sldId id="267"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64602-39A9-416F-8BEB-C10BB348EF25}" v="2" dt="2025-02-04T00:51:22.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57" d="100"/>
          <a:sy n="57" d="100"/>
        </p:scale>
        <p:origin x="6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9745F-E283-9E41-6E5E-3D87CEDD66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E98DFD-54E7-9502-7BAB-20064ED369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CFDAAC-3BD7-823D-316E-8D83FDCC1C48}"/>
              </a:ext>
            </a:extLst>
          </p:cNvPr>
          <p:cNvSpPr>
            <a:spLocks noGrp="1"/>
          </p:cNvSpPr>
          <p:nvPr>
            <p:ph type="dt" sz="half" idx="10"/>
          </p:nvPr>
        </p:nvSpPr>
        <p:spPr/>
        <p:txBody>
          <a:bodyPr/>
          <a:lstStyle/>
          <a:p>
            <a:fld id="{20EAA14B-AD1D-4971-A4DC-F4D47000A40E}" type="datetimeFigureOut">
              <a:rPr lang="en-US" smtClean="0"/>
              <a:t>2/3/2025</a:t>
            </a:fld>
            <a:endParaRPr lang="en-US"/>
          </a:p>
        </p:txBody>
      </p:sp>
      <p:sp>
        <p:nvSpPr>
          <p:cNvPr id="5" name="Footer Placeholder 4">
            <a:extLst>
              <a:ext uri="{FF2B5EF4-FFF2-40B4-BE49-F238E27FC236}">
                <a16:creationId xmlns:a16="http://schemas.microsoft.com/office/drawing/2014/main" id="{42772D5C-84A5-0051-E28E-2C005F502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1238C-D7AA-E104-B46C-15BE489508BE}"/>
              </a:ext>
            </a:extLst>
          </p:cNvPr>
          <p:cNvSpPr>
            <a:spLocks noGrp="1"/>
          </p:cNvSpPr>
          <p:nvPr>
            <p:ph type="sldNum" sz="quarter" idx="12"/>
          </p:nvPr>
        </p:nvSpPr>
        <p:spPr/>
        <p:txBody>
          <a:bodyPr/>
          <a:lstStyle/>
          <a:p>
            <a:fld id="{B9E28D41-A30E-4637-A647-8CCB8A28798E}" type="slidenum">
              <a:rPr lang="en-US" smtClean="0"/>
              <a:t>‹#›</a:t>
            </a:fld>
            <a:endParaRPr lang="en-US"/>
          </a:p>
        </p:txBody>
      </p:sp>
    </p:spTree>
    <p:extLst>
      <p:ext uri="{BB962C8B-B14F-4D97-AF65-F5344CB8AC3E}">
        <p14:creationId xmlns:p14="http://schemas.microsoft.com/office/powerpoint/2010/main" val="112618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9A55A-F6AD-A9F2-2088-9B5732E847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0F9F62-1FB5-216F-B395-3389814062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C8FC4-D670-C711-C366-0191E8AB8FD7}"/>
              </a:ext>
            </a:extLst>
          </p:cNvPr>
          <p:cNvSpPr>
            <a:spLocks noGrp="1"/>
          </p:cNvSpPr>
          <p:nvPr>
            <p:ph type="dt" sz="half" idx="10"/>
          </p:nvPr>
        </p:nvSpPr>
        <p:spPr/>
        <p:txBody>
          <a:bodyPr/>
          <a:lstStyle/>
          <a:p>
            <a:fld id="{20EAA14B-AD1D-4971-A4DC-F4D47000A40E}" type="datetimeFigureOut">
              <a:rPr lang="en-US" smtClean="0"/>
              <a:t>2/3/2025</a:t>
            </a:fld>
            <a:endParaRPr lang="en-US"/>
          </a:p>
        </p:txBody>
      </p:sp>
      <p:sp>
        <p:nvSpPr>
          <p:cNvPr id="5" name="Footer Placeholder 4">
            <a:extLst>
              <a:ext uri="{FF2B5EF4-FFF2-40B4-BE49-F238E27FC236}">
                <a16:creationId xmlns:a16="http://schemas.microsoft.com/office/drawing/2014/main" id="{51290F68-85B6-1F0C-2E66-AA436896C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D91C0-DC7C-168B-67C8-D40A17B71311}"/>
              </a:ext>
            </a:extLst>
          </p:cNvPr>
          <p:cNvSpPr>
            <a:spLocks noGrp="1"/>
          </p:cNvSpPr>
          <p:nvPr>
            <p:ph type="sldNum" sz="quarter" idx="12"/>
          </p:nvPr>
        </p:nvSpPr>
        <p:spPr/>
        <p:txBody>
          <a:bodyPr/>
          <a:lstStyle/>
          <a:p>
            <a:fld id="{B9E28D41-A30E-4637-A647-8CCB8A28798E}" type="slidenum">
              <a:rPr lang="en-US" smtClean="0"/>
              <a:t>‹#›</a:t>
            </a:fld>
            <a:endParaRPr lang="en-US"/>
          </a:p>
        </p:txBody>
      </p:sp>
    </p:spTree>
    <p:extLst>
      <p:ext uri="{BB962C8B-B14F-4D97-AF65-F5344CB8AC3E}">
        <p14:creationId xmlns:p14="http://schemas.microsoft.com/office/powerpoint/2010/main" val="149483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CFC54C-2887-0331-91DC-8A7853D0DB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26A0EE-6ADB-F512-E80B-8E69916BF0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0CD7B2-9430-E7FE-A26A-EB135E75CE86}"/>
              </a:ext>
            </a:extLst>
          </p:cNvPr>
          <p:cNvSpPr>
            <a:spLocks noGrp="1"/>
          </p:cNvSpPr>
          <p:nvPr>
            <p:ph type="dt" sz="half" idx="10"/>
          </p:nvPr>
        </p:nvSpPr>
        <p:spPr/>
        <p:txBody>
          <a:bodyPr/>
          <a:lstStyle/>
          <a:p>
            <a:fld id="{20EAA14B-AD1D-4971-A4DC-F4D47000A40E}" type="datetimeFigureOut">
              <a:rPr lang="en-US" smtClean="0"/>
              <a:t>2/3/2025</a:t>
            </a:fld>
            <a:endParaRPr lang="en-US"/>
          </a:p>
        </p:txBody>
      </p:sp>
      <p:sp>
        <p:nvSpPr>
          <p:cNvPr id="5" name="Footer Placeholder 4">
            <a:extLst>
              <a:ext uri="{FF2B5EF4-FFF2-40B4-BE49-F238E27FC236}">
                <a16:creationId xmlns:a16="http://schemas.microsoft.com/office/drawing/2014/main" id="{33EED6F1-C4AC-89B3-8312-90E295E89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BBFDA-8876-93F6-8E70-205900AC89A0}"/>
              </a:ext>
            </a:extLst>
          </p:cNvPr>
          <p:cNvSpPr>
            <a:spLocks noGrp="1"/>
          </p:cNvSpPr>
          <p:nvPr>
            <p:ph type="sldNum" sz="quarter" idx="12"/>
          </p:nvPr>
        </p:nvSpPr>
        <p:spPr/>
        <p:txBody>
          <a:bodyPr/>
          <a:lstStyle/>
          <a:p>
            <a:fld id="{B9E28D41-A30E-4637-A647-8CCB8A28798E}" type="slidenum">
              <a:rPr lang="en-US" smtClean="0"/>
              <a:t>‹#›</a:t>
            </a:fld>
            <a:endParaRPr lang="en-US"/>
          </a:p>
        </p:txBody>
      </p:sp>
    </p:spTree>
    <p:extLst>
      <p:ext uri="{BB962C8B-B14F-4D97-AF65-F5344CB8AC3E}">
        <p14:creationId xmlns:p14="http://schemas.microsoft.com/office/powerpoint/2010/main" val="144123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90E4-E7F7-71A3-0E1E-EA9AB0F6AD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0081D8-1205-2928-6C9A-5F2E65D05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BEBD3-DD08-6999-2C84-DB282C9F0BD0}"/>
              </a:ext>
            </a:extLst>
          </p:cNvPr>
          <p:cNvSpPr>
            <a:spLocks noGrp="1"/>
          </p:cNvSpPr>
          <p:nvPr>
            <p:ph type="dt" sz="half" idx="10"/>
          </p:nvPr>
        </p:nvSpPr>
        <p:spPr/>
        <p:txBody>
          <a:bodyPr/>
          <a:lstStyle/>
          <a:p>
            <a:fld id="{20EAA14B-AD1D-4971-A4DC-F4D47000A40E}" type="datetimeFigureOut">
              <a:rPr lang="en-US" smtClean="0"/>
              <a:t>2/3/2025</a:t>
            </a:fld>
            <a:endParaRPr lang="en-US"/>
          </a:p>
        </p:txBody>
      </p:sp>
      <p:sp>
        <p:nvSpPr>
          <p:cNvPr id="5" name="Footer Placeholder 4">
            <a:extLst>
              <a:ext uri="{FF2B5EF4-FFF2-40B4-BE49-F238E27FC236}">
                <a16:creationId xmlns:a16="http://schemas.microsoft.com/office/drawing/2014/main" id="{2B9E2300-CF21-724B-B9BD-8A971C836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E569E-18C8-CCD3-DA58-7AFC180E489F}"/>
              </a:ext>
            </a:extLst>
          </p:cNvPr>
          <p:cNvSpPr>
            <a:spLocks noGrp="1"/>
          </p:cNvSpPr>
          <p:nvPr>
            <p:ph type="sldNum" sz="quarter" idx="12"/>
          </p:nvPr>
        </p:nvSpPr>
        <p:spPr/>
        <p:txBody>
          <a:bodyPr/>
          <a:lstStyle/>
          <a:p>
            <a:fld id="{B9E28D41-A30E-4637-A647-8CCB8A28798E}" type="slidenum">
              <a:rPr lang="en-US" smtClean="0"/>
              <a:t>‹#›</a:t>
            </a:fld>
            <a:endParaRPr lang="en-US"/>
          </a:p>
        </p:txBody>
      </p:sp>
    </p:spTree>
    <p:extLst>
      <p:ext uri="{BB962C8B-B14F-4D97-AF65-F5344CB8AC3E}">
        <p14:creationId xmlns:p14="http://schemas.microsoft.com/office/powerpoint/2010/main" val="384684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F8E0-32F0-53F6-AE46-341F5AA36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5BE35F-BDFE-23A5-8620-FB12E7CBB5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E7214B-DC12-6458-8ABB-839D3C8C21F8}"/>
              </a:ext>
            </a:extLst>
          </p:cNvPr>
          <p:cNvSpPr>
            <a:spLocks noGrp="1"/>
          </p:cNvSpPr>
          <p:nvPr>
            <p:ph type="dt" sz="half" idx="10"/>
          </p:nvPr>
        </p:nvSpPr>
        <p:spPr/>
        <p:txBody>
          <a:bodyPr/>
          <a:lstStyle/>
          <a:p>
            <a:fld id="{20EAA14B-AD1D-4971-A4DC-F4D47000A40E}" type="datetimeFigureOut">
              <a:rPr lang="en-US" smtClean="0"/>
              <a:t>2/3/2025</a:t>
            </a:fld>
            <a:endParaRPr lang="en-US"/>
          </a:p>
        </p:txBody>
      </p:sp>
      <p:sp>
        <p:nvSpPr>
          <p:cNvPr id="5" name="Footer Placeholder 4">
            <a:extLst>
              <a:ext uri="{FF2B5EF4-FFF2-40B4-BE49-F238E27FC236}">
                <a16:creationId xmlns:a16="http://schemas.microsoft.com/office/drawing/2014/main" id="{2875333F-E022-5C1A-0555-BC163968B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B0C24-5F00-2697-6273-5FC77B013BC8}"/>
              </a:ext>
            </a:extLst>
          </p:cNvPr>
          <p:cNvSpPr>
            <a:spLocks noGrp="1"/>
          </p:cNvSpPr>
          <p:nvPr>
            <p:ph type="sldNum" sz="quarter" idx="12"/>
          </p:nvPr>
        </p:nvSpPr>
        <p:spPr/>
        <p:txBody>
          <a:bodyPr/>
          <a:lstStyle/>
          <a:p>
            <a:fld id="{B9E28D41-A30E-4637-A647-8CCB8A28798E}" type="slidenum">
              <a:rPr lang="en-US" smtClean="0"/>
              <a:t>‹#›</a:t>
            </a:fld>
            <a:endParaRPr lang="en-US"/>
          </a:p>
        </p:txBody>
      </p:sp>
    </p:spTree>
    <p:extLst>
      <p:ext uri="{BB962C8B-B14F-4D97-AF65-F5344CB8AC3E}">
        <p14:creationId xmlns:p14="http://schemas.microsoft.com/office/powerpoint/2010/main" val="303620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A7C1-9DC1-8026-84F6-E6226F6A3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8F6C74-EB5B-3237-77AF-02E969492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51AE48-1102-7EC4-B0A3-036C795951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EE72C-50B0-FB99-6393-7511133B4754}"/>
              </a:ext>
            </a:extLst>
          </p:cNvPr>
          <p:cNvSpPr>
            <a:spLocks noGrp="1"/>
          </p:cNvSpPr>
          <p:nvPr>
            <p:ph type="dt" sz="half" idx="10"/>
          </p:nvPr>
        </p:nvSpPr>
        <p:spPr/>
        <p:txBody>
          <a:bodyPr/>
          <a:lstStyle/>
          <a:p>
            <a:fld id="{20EAA14B-AD1D-4971-A4DC-F4D47000A40E}" type="datetimeFigureOut">
              <a:rPr lang="en-US" smtClean="0"/>
              <a:t>2/3/2025</a:t>
            </a:fld>
            <a:endParaRPr lang="en-US"/>
          </a:p>
        </p:txBody>
      </p:sp>
      <p:sp>
        <p:nvSpPr>
          <p:cNvPr id="6" name="Footer Placeholder 5">
            <a:extLst>
              <a:ext uri="{FF2B5EF4-FFF2-40B4-BE49-F238E27FC236}">
                <a16:creationId xmlns:a16="http://schemas.microsoft.com/office/drawing/2014/main" id="{7194DAD5-2B92-FEEE-68DD-7871AE97E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6ED5A5-168C-7F3E-D609-2BE00CB93E00}"/>
              </a:ext>
            </a:extLst>
          </p:cNvPr>
          <p:cNvSpPr>
            <a:spLocks noGrp="1"/>
          </p:cNvSpPr>
          <p:nvPr>
            <p:ph type="sldNum" sz="quarter" idx="12"/>
          </p:nvPr>
        </p:nvSpPr>
        <p:spPr/>
        <p:txBody>
          <a:bodyPr/>
          <a:lstStyle/>
          <a:p>
            <a:fld id="{B9E28D41-A30E-4637-A647-8CCB8A28798E}" type="slidenum">
              <a:rPr lang="en-US" smtClean="0"/>
              <a:t>‹#›</a:t>
            </a:fld>
            <a:endParaRPr lang="en-US"/>
          </a:p>
        </p:txBody>
      </p:sp>
    </p:spTree>
    <p:extLst>
      <p:ext uri="{BB962C8B-B14F-4D97-AF65-F5344CB8AC3E}">
        <p14:creationId xmlns:p14="http://schemas.microsoft.com/office/powerpoint/2010/main" val="423481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27EE-5A59-F3D8-ED39-1E9B805752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6EC123-1C39-8FE8-DBC9-876A449BD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DE2625-8899-EE14-D3F9-AC31605573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C2CDEA-81B4-8DB1-CAF2-4172FBD39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11E67F-1D3E-D3D5-39BF-F0FEAC1AF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C7BEA8-7090-F460-A060-C6120A1E591B}"/>
              </a:ext>
            </a:extLst>
          </p:cNvPr>
          <p:cNvSpPr>
            <a:spLocks noGrp="1"/>
          </p:cNvSpPr>
          <p:nvPr>
            <p:ph type="dt" sz="half" idx="10"/>
          </p:nvPr>
        </p:nvSpPr>
        <p:spPr/>
        <p:txBody>
          <a:bodyPr/>
          <a:lstStyle/>
          <a:p>
            <a:fld id="{20EAA14B-AD1D-4971-A4DC-F4D47000A40E}" type="datetimeFigureOut">
              <a:rPr lang="en-US" smtClean="0"/>
              <a:t>2/3/2025</a:t>
            </a:fld>
            <a:endParaRPr lang="en-US"/>
          </a:p>
        </p:txBody>
      </p:sp>
      <p:sp>
        <p:nvSpPr>
          <p:cNvPr id="8" name="Footer Placeholder 7">
            <a:extLst>
              <a:ext uri="{FF2B5EF4-FFF2-40B4-BE49-F238E27FC236}">
                <a16:creationId xmlns:a16="http://schemas.microsoft.com/office/drawing/2014/main" id="{F803EB00-8D09-6A60-FEC7-6F29ABD76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8A3B6B-C35D-1222-6CC6-532F26215400}"/>
              </a:ext>
            </a:extLst>
          </p:cNvPr>
          <p:cNvSpPr>
            <a:spLocks noGrp="1"/>
          </p:cNvSpPr>
          <p:nvPr>
            <p:ph type="sldNum" sz="quarter" idx="12"/>
          </p:nvPr>
        </p:nvSpPr>
        <p:spPr/>
        <p:txBody>
          <a:bodyPr/>
          <a:lstStyle/>
          <a:p>
            <a:fld id="{B9E28D41-A30E-4637-A647-8CCB8A28798E}" type="slidenum">
              <a:rPr lang="en-US" smtClean="0"/>
              <a:t>‹#›</a:t>
            </a:fld>
            <a:endParaRPr lang="en-US"/>
          </a:p>
        </p:txBody>
      </p:sp>
    </p:spTree>
    <p:extLst>
      <p:ext uri="{BB962C8B-B14F-4D97-AF65-F5344CB8AC3E}">
        <p14:creationId xmlns:p14="http://schemas.microsoft.com/office/powerpoint/2010/main" val="178931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1198-8B5C-A634-361C-E243351674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D717B8-A800-FF2B-57F5-E76DA08639D7}"/>
              </a:ext>
            </a:extLst>
          </p:cNvPr>
          <p:cNvSpPr>
            <a:spLocks noGrp="1"/>
          </p:cNvSpPr>
          <p:nvPr>
            <p:ph type="dt" sz="half" idx="10"/>
          </p:nvPr>
        </p:nvSpPr>
        <p:spPr/>
        <p:txBody>
          <a:bodyPr/>
          <a:lstStyle/>
          <a:p>
            <a:fld id="{20EAA14B-AD1D-4971-A4DC-F4D47000A40E}" type="datetimeFigureOut">
              <a:rPr lang="en-US" smtClean="0"/>
              <a:t>2/3/2025</a:t>
            </a:fld>
            <a:endParaRPr lang="en-US"/>
          </a:p>
        </p:txBody>
      </p:sp>
      <p:sp>
        <p:nvSpPr>
          <p:cNvPr id="4" name="Footer Placeholder 3">
            <a:extLst>
              <a:ext uri="{FF2B5EF4-FFF2-40B4-BE49-F238E27FC236}">
                <a16:creationId xmlns:a16="http://schemas.microsoft.com/office/drawing/2014/main" id="{73EF270D-CC99-DA0E-9D46-130E21752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E82943-FA9E-E2EA-6F7F-DE8C97AD0E7F}"/>
              </a:ext>
            </a:extLst>
          </p:cNvPr>
          <p:cNvSpPr>
            <a:spLocks noGrp="1"/>
          </p:cNvSpPr>
          <p:nvPr>
            <p:ph type="sldNum" sz="quarter" idx="12"/>
          </p:nvPr>
        </p:nvSpPr>
        <p:spPr/>
        <p:txBody>
          <a:bodyPr/>
          <a:lstStyle/>
          <a:p>
            <a:fld id="{B9E28D41-A30E-4637-A647-8CCB8A28798E}" type="slidenum">
              <a:rPr lang="en-US" smtClean="0"/>
              <a:t>‹#›</a:t>
            </a:fld>
            <a:endParaRPr lang="en-US"/>
          </a:p>
        </p:txBody>
      </p:sp>
    </p:spTree>
    <p:extLst>
      <p:ext uri="{BB962C8B-B14F-4D97-AF65-F5344CB8AC3E}">
        <p14:creationId xmlns:p14="http://schemas.microsoft.com/office/powerpoint/2010/main" val="17366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B7905B-A352-0B29-C7C9-3953302885BF}"/>
              </a:ext>
            </a:extLst>
          </p:cNvPr>
          <p:cNvSpPr>
            <a:spLocks noGrp="1"/>
          </p:cNvSpPr>
          <p:nvPr>
            <p:ph type="dt" sz="half" idx="10"/>
          </p:nvPr>
        </p:nvSpPr>
        <p:spPr/>
        <p:txBody>
          <a:bodyPr/>
          <a:lstStyle/>
          <a:p>
            <a:fld id="{20EAA14B-AD1D-4971-A4DC-F4D47000A40E}" type="datetimeFigureOut">
              <a:rPr lang="en-US" smtClean="0"/>
              <a:t>2/3/2025</a:t>
            </a:fld>
            <a:endParaRPr lang="en-US"/>
          </a:p>
        </p:txBody>
      </p:sp>
      <p:sp>
        <p:nvSpPr>
          <p:cNvPr id="3" name="Footer Placeholder 2">
            <a:extLst>
              <a:ext uri="{FF2B5EF4-FFF2-40B4-BE49-F238E27FC236}">
                <a16:creationId xmlns:a16="http://schemas.microsoft.com/office/drawing/2014/main" id="{EE1A4454-9391-B035-4854-05F31B029C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3FE0CA-3AFF-49CB-8F12-ED031453635D}"/>
              </a:ext>
            </a:extLst>
          </p:cNvPr>
          <p:cNvSpPr>
            <a:spLocks noGrp="1"/>
          </p:cNvSpPr>
          <p:nvPr>
            <p:ph type="sldNum" sz="quarter" idx="12"/>
          </p:nvPr>
        </p:nvSpPr>
        <p:spPr/>
        <p:txBody>
          <a:bodyPr/>
          <a:lstStyle/>
          <a:p>
            <a:fld id="{B9E28D41-A30E-4637-A647-8CCB8A28798E}" type="slidenum">
              <a:rPr lang="en-US" smtClean="0"/>
              <a:t>‹#›</a:t>
            </a:fld>
            <a:endParaRPr lang="en-US"/>
          </a:p>
        </p:txBody>
      </p:sp>
    </p:spTree>
    <p:extLst>
      <p:ext uri="{BB962C8B-B14F-4D97-AF65-F5344CB8AC3E}">
        <p14:creationId xmlns:p14="http://schemas.microsoft.com/office/powerpoint/2010/main" val="3251411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DF54D-94AD-2616-F2FD-B703FAE59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BAA8B-BC2D-B3B4-E62B-A03586B46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9FC5CD-7CEE-28A8-18C4-FAF97B3E8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E456B-0A32-321D-176C-6EEDAFF466C3}"/>
              </a:ext>
            </a:extLst>
          </p:cNvPr>
          <p:cNvSpPr>
            <a:spLocks noGrp="1"/>
          </p:cNvSpPr>
          <p:nvPr>
            <p:ph type="dt" sz="half" idx="10"/>
          </p:nvPr>
        </p:nvSpPr>
        <p:spPr/>
        <p:txBody>
          <a:bodyPr/>
          <a:lstStyle/>
          <a:p>
            <a:fld id="{20EAA14B-AD1D-4971-A4DC-F4D47000A40E}" type="datetimeFigureOut">
              <a:rPr lang="en-US" smtClean="0"/>
              <a:t>2/3/2025</a:t>
            </a:fld>
            <a:endParaRPr lang="en-US"/>
          </a:p>
        </p:txBody>
      </p:sp>
      <p:sp>
        <p:nvSpPr>
          <p:cNvPr id="6" name="Footer Placeholder 5">
            <a:extLst>
              <a:ext uri="{FF2B5EF4-FFF2-40B4-BE49-F238E27FC236}">
                <a16:creationId xmlns:a16="http://schemas.microsoft.com/office/drawing/2014/main" id="{78EB0413-A3AC-8567-AC4F-4C7C5AC72C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94DFCC-2851-2051-4A19-AC96E5C46531}"/>
              </a:ext>
            </a:extLst>
          </p:cNvPr>
          <p:cNvSpPr>
            <a:spLocks noGrp="1"/>
          </p:cNvSpPr>
          <p:nvPr>
            <p:ph type="sldNum" sz="quarter" idx="12"/>
          </p:nvPr>
        </p:nvSpPr>
        <p:spPr/>
        <p:txBody>
          <a:bodyPr/>
          <a:lstStyle/>
          <a:p>
            <a:fld id="{B9E28D41-A30E-4637-A647-8CCB8A28798E}" type="slidenum">
              <a:rPr lang="en-US" smtClean="0"/>
              <a:t>‹#›</a:t>
            </a:fld>
            <a:endParaRPr lang="en-US"/>
          </a:p>
        </p:txBody>
      </p:sp>
    </p:spTree>
    <p:extLst>
      <p:ext uri="{BB962C8B-B14F-4D97-AF65-F5344CB8AC3E}">
        <p14:creationId xmlns:p14="http://schemas.microsoft.com/office/powerpoint/2010/main" val="232904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22F8-B44A-ABBA-657A-7384D0A69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30AB52-D1F8-BD0C-A7C8-57894FCC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77E56F-8439-B5F4-6C05-EF10BF4EA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1308E8-8410-50CA-0018-134DEBBEEE60}"/>
              </a:ext>
            </a:extLst>
          </p:cNvPr>
          <p:cNvSpPr>
            <a:spLocks noGrp="1"/>
          </p:cNvSpPr>
          <p:nvPr>
            <p:ph type="dt" sz="half" idx="10"/>
          </p:nvPr>
        </p:nvSpPr>
        <p:spPr/>
        <p:txBody>
          <a:bodyPr/>
          <a:lstStyle/>
          <a:p>
            <a:fld id="{20EAA14B-AD1D-4971-A4DC-F4D47000A40E}" type="datetimeFigureOut">
              <a:rPr lang="en-US" smtClean="0"/>
              <a:t>2/3/2025</a:t>
            </a:fld>
            <a:endParaRPr lang="en-US"/>
          </a:p>
        </p:txBody>
      </p:sp>
      <p:sp>
        <p:nvSpPr>
          <p:cNvPr id="6" name="Footer Placeholder 5">
            <a:extLst>
              <a:ext uri="{FF2B5EF4-FFF2-40B4-BE49-F238E27FC236}">
                <a16:creationId xmlns:a16="http://schemas.microsoft.com/office/drawing/2014/main" id="{E64B2B57-F416-6AF8-0C4C-C128398CC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27D88C-EFC4-9809-7B58-2ECC48B62FA8}"/>
              </a:ext>
            </a:extLst>
          </p:cNvPr>
          <p:cNvSpPr>
            <a:spLocks noGrp="1"/>
          </p:cNvSpPr>
          <p:nvPr>
            <p:ph type="sldNum" sz="quarter" idx="12"/>
          </p:nvPr>
        </p:nvSpPr>
        <p:spPr/>
        <p:txBody>
          <a:bodyPr/>
          <a:lstStyle/>
          <a:p>
            <a:fld id="{B9E28D41-A30E-4637-A647-8CCB8A28798E}" type="slidenum">
              <a:rPr lang="en-US" smtClean="0"/>
              <a:t>‹#›</a:t>
            </a:fld>
            <a:endParaRPr lang="en-US"/>
          </a:p>
        </p:txBody>
      </p:sp>
    </p:spTree>
    <p:extLst>
      <p:ext uri="{BB962C8B-B14F-4D97-AF65-F5344CB8AC3E}">
        <p14:creationId xmlns:p14="http://schemas.microsoft.com/office/powerpoint/2010/main" val="175151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DA9CF6-64BC-1166-82F5-9D367D6E90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9F8D04-BA85-D7DD-6B32-C7572C40D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53A15-F4E9-5670-095D-9D6DF9112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EAA14B-AD1D-4971-A4DC-F4D47000A40E}" type="datetimeFigureOut">
              <a:rPr lang="en-US" smtClean="0"/>
              <a:t>2/3/2025</a:t>
            </a:fld>
            <a:endParaRPr lang="en-US"/>
          </a:p>
        </p:txBody>
      </p:sp>
      <p:sp>
        <p:nvSpPr>
          <p:cNvPr id="5" name="Footer Placeholder 4">
            <a:extLst>
              <a:ext uri="{FF2B5EF4-FFF2-40B4-BE49-F238E27FC236}">
                <a16:creationId xmlns:a16="http://schemas.microsoft.com/office/drawing/2014/main" id="{E1B53718-D73B-B901-C0B2-524039CFC5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A0F4D67-96AF-35EF-A3E4-74A9121CC5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E28D41-A30E-4637-A647-8CCB8A28798E}" type="slidenum">
              <a:rPr lang="en-US" smtClean="0"/>
              <a:t>‹#›</a:t>
            </a:fld>
            <a:endParaRPr lang="en-US"/>
          </a:p>
        </p:txBody>
      </p:sp>
    </p:spTree>
    <p:extLst>
      <p:ext uri="{BB962C8B-B14F-4D97-AF65-F5344CB8AC3E}">
        <p14:creationId xmlns:p14="http://schemas.microsoft.com/office/powerpoint/2010/main" val="195124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ketplace.visualstudio.com/items?itemName=hm.riscv-venus" TargetMode="External"/><Relationship Id="rId2" Type="http://schemas.openxmlformats.org/officeDocument/2006/relationships/hyperlink" Target="https://nasm.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docs/en/i/7.4?topic=functions-printf-print-formatted-characters" TargetMode="External"/><Relationship Id="rId2" Type="http://schemas.openxmlformats.org/officeDocument/2006/relationships/hyperlink" Target="https://www.ibm.com/docs/en/i/7.4?topic=functions-puts-write-st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hallertau.cs.gsu.edu/~mweeks/csc3210/labs/AddTwoSum_64.as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hallertau.cs.gsu.edu/~mweeks/csc3210/labs/AddTwoSum_64_pt2.as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allertau.cs.gsu.edu/~mweeks/csc3210/labs/AddTwoSum_64_pt3.as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E9D0-1745-1B69-18B6-950DF8940062}"/>
              </a:ext>
            </a:extLst>
          </p:cNvPr>
          <p:cNvSpPr>
            <a:spLocks noGrp="1"/>
          </p:cNvSpPr>
          <p:nvPr>
            <p:ph type="ctrTitle"/>
          </p:nvPr>
        </p:nvSpPr>
        <p:spPr>
          <a:xfrm>
            <a:off x="557561" y="1122363"/>
            <a:ext cx="11407698" cy="1655762"/>
          </a:xfrm>
        </p:spPr>
        <p:txBody>
          <a:bodyPr>
            <a:normAutofit/>
          </a:bodyPr>
          <a:lstStyle/>
          <a:p>
            <a:r>
              <a:rPr lang="en-US" sz="3600" b="1">
                <a:latin typeface="Times New Roman" panose="02020603050405020304" pitchFamily="18" charset="0"/>
                <a:cs typeface="Times New Roman" panose="02020603050405020304" pitchFamily="18" charset="0"/>
              </a:rPr>
              <a:t>CSC 3210 Computer Organization and programming </a:t>
            </a:r>
            <a:br>
              <a:rPr lang="en-US" sz="3600" b="1">
                <a:latin typeface="Times New Roman" panose="02020603050405020304" pitchFamily="18" charset="0"/>
                <a:cs typeface="Times New Roman" panose="02020603050405020304" pitchFamily="18" charset="0"/>
              </a:rPr>
            </a:br>
            <a:br>
              <a:rPr lang="en-US" sz="3600" b="1">
                <a:latin typeface="Times New Roman" panose="02020603050405020304" pitchFamily="18" charset="0"/>
                <a:cs typeface="Times New Roman" panose="02020603050405020304" pitchFamily="18" charset="0"/>
              </a:rPr>
            </a:br>
            <a:r>
              <a:rPr lang="en-US" sz="3600" b="1">
                <a:latin typeface="Times New Roman" panose="02020603050405020304" pitchFamily="18" charset="0"/>
                <a:cs typeface="Times New Roman" panose="02020603050405020304" pitchFamily="18" charset="0"/>
              </a:rPr>
              <a:t>LAB 4</a:t>
            </a:r>
            <a:endParaRPr lang="en-US" sz="36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FE811EA-9EE6-3887-2A69-A3B5028EC4D1}"/>
              </a:ext>
            </a:extLst>
          </p:cNvPr>
          <p:cNvSpPr>
            <a:spLocks noGrp="1"/>
          </p:cNvSpPr>
          <p:nvPr>
            <p:ph type="subTitle" idx="1"/>
          </p:nvPr>
        </p:nvSpPr>
        <p:spPr>
          <a:xfrm>
            <a:off x="669073" y="3251995"/>
            <a:ext cx="10872439" cy="1655762"/>
          </a:xfrm>
        </p:spPr>
        <p:txBody>
          <a:bodyPr>
            <a:normAutofit/>
          </a:bodyPr>
          <a:lstStyle/>
          <a:p>
            <a:r>
              <a:rPr lang="en-US" sz="3600" b="1" i="0">
                <a:solidFill>
                  <a:srgbClr val="000000"/>
                </a:solidFill>
                <a:effectLst/>
                <a:latin typeface="Times New Roman" panose="02020603050405020304" pitchFamily="18" charset="0"/>
              </a:rPr>
              <a:t>Introduction to NASM, along with add and call</a:t>
            </a:r>
            <a:endParaRPr lang="en-US" sz="3600"/>
          </a:p>
        </p:txBody>
      </p:sp>
    </p:spTree>
    <p:extLst>
      <p:ext uri="{BB962C8B-B14F-4D97-AF65-F5344CB8AC3E}">
        <p14:creationId xmlns:p14="http://schemas.microsoft.com/office/powerpoint/2010/main" val="37333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FA708-2C40-7D9D-DE6D-DE08B6B25BD5}"/>
              </a:ext>
            </a:extLst>
          </p:cNvPr>
          <p:cNvSpPr>
            <a:spLocks noGrp="1"/>
          </p:cNvSpPr>
          <p:nvPr>
            <p:ph idx="1"/>
          </p:nvPr>
        </p:nvSpPr>
        <p:spPr>
          <a:xfrm>
            <a:off x="983166" y="2274850"/>
            <a:ext cx="10515600" cy="2754351"/>
          </a:xfrm>
        </p:spPr>
        <p:txBody>
          <a:bodyPr>
            <a:normAutofit/>
          </a:bodyPr>
          <a:lstStyle/>
          <a:p>
            <a:pPr marL="0" indent="0" algn="just">
              <a:buNone/>
            </a:pPr>
            <a:r>
              <a:rPr lang="en-US" b="1" i="0">
                <a:solidFill>
                  <a:srgbClr val="000000"/>
                </a:solidFill>
                <a:effectLst/>
                <a:latin typeface="Times New Roman" panose="02020603050405020304" pitchFamily="18" charset="0"/>
              </a:rPr>
              <a:t>IMPORTANT NOTE:</a:t>
            </a:r>
            <a:r>
              <a:rPr lang="en-US" b="0" i="0">
                <a:solidFill>
                  <a:srgbClr val="000000"/>
                </a:solidFill>
                <a:effectLst/>
                <a:latin typeface="Times New Roman" panose="02020603050405020304" pitchFamily="18" charset="0"/>
              </a:rPr>
              <a:t> </a:t>
            </a:r>
          </a:p>
          <a:p>
            <a:pPr marL="0" indent="0" algn="just">
              <a:buNone/>
            </a:pPr>
            <a:r>
              <a:rPr lang="en-US" sz="2400" b="0" i="0">
                <a:solidFill>
                  <a:srgbClr val="000000"/>
                </a:solidFill>
                <a:effectLst/>
                <a:latin typeface="Times New Roman" panose="02020603050405020304" pitchFamily="18" charset="0"/>
              </a:rPr>
              <a:t>When turning this in (as with all other labs), you should submit the cleaned-up .txt file, as well as the lab report (i.e. a .pdf file). We will grade the lab based on the report, and look at the .txt file if the report is not clear or if there is a problem.</a:t>
            </a:r>
            <a:endParaRPr lang="en-US" sz="24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52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D231-C5A3-5D95-FA08-A4B752462EB7}"/>
              </a:ext>
            </a:extLst>
          </p:cNvPr>
          <p:cNvSpPr>
            <a:spLocks noGrp="1"/>
          </p:cNvSpPr>
          <p:nvPr>
            <p:ph type="title"/>
          </p:nvPr>
        </p:nvSpPr>
        <p:spPr/>
        <p:txBody>
          <a:bodyPr>
            <a:normAutofit/>
          </a:bodyPr>
          <a:lstStyle/>
          <a:p>
            <a:pPr algn="ctr"/>
            <a:r>
              <a:rPr lang="en-US" sz="3600" b="1">
                <a:latin typeface="Times New Roman" panose="02020603050405020304" pitchFamily="18" charset="0"/>
                <a:cs typeface="Times New Roman" panose="02020603050405020304" pitchFamily="18" charset="0"/>
              </a:rPr>
              <a:t>INSTRUCTIONS FOR LAB 4</a:t>
            </a:r>
          </a:p>
        </p:txBody>
      </p:sp>
      <p:sp>
        <p:nvSpPr>
          <p:cNvPr id="3" name="Content Placeholder 2">
            <a:extLst>
              <a:ext uri="{FF2B5EF4-FFF2-40B4-BE49-F238E27FC236}">
                <a16:creationId xmlns:a16="http://schemas.microsoft.com/office/drawing/2014/main" id="{5A85FEC1-4521-F8B8-9D96-AAD3B57E50CC}"/>
              </a:ext>
            </a:extLst>
          </p:cNvPr>
          <p:cNvSpPr>
            <a:spLocks noGrp="1"/>
          </p:cNvSpPr>
          <p:nvPr>
            <p:ph idx="1"/>
          </p:nvPr>
        </p:nvSpPr>
        <p:spPr/>
        <p:txBody>
          <a:bodyPr>
            <a:normAutofit/>
          </a:bodyPr>
          <a:lstStyle/>
          <a:p>
            <a:pPr marL="0" indent="0" algn="just">
              <a:buNone/>
            </a:pPr>
            <a:r>
              <a:rPr lang="en-US" sz="2000">
                <a:solidFill>
                  <a:srgbClr val="000000"/>
                </a:solidFill>
                <a:latin typeface="Times New Roman" panose="02020603050405020304" pitchFamily="18" charset="0"/>
              </a:rPr>
              <a:t>Tasks to be done in</a:t>
            </a:r>
            <a:r>
              <a:rPr lang="en-US" sz="2000" b="0" i="0">
                <a:solidFill>
                  <a:srgbClr val="000000"/>
                </a:solidFill>
                <a:effectLst/>
                <a:latin typeface="Times New Roman" panose="02020603050405020304" pitchFamily="18" charset="0"/>
              </a:rPr>
              <a:t> this lab:</a:t>
            </a:r>
          </a:p>
          <a:p>
            <a:pPr algn="just">
              <a:buFont typeface="Arial" panose="020B0604020202020204" pitchFamily="34" charset="0"/>
              <a:buChar char="•"/>
            </a:pPr>
            <a:r>
              <a:rPr lang="en-US" sz="2000">
                <a:solidFill>
                  <a:srgbClr val="000000"/>
                </a:solidFill>
                <a:latin typeface="Times New Roman" panose="02020603050405020304" pitchFamily="18" charset="0"/>
              </a:rPr>
              <a:t>E</a:t>
            </a:r>
            <a:r>
              <a:rPr lang="en-US" sz="2000" b="0" i="0">
                <a:solidFill>
                  <a:srgbClr val="000000"/>
                </a:solidFill>
                <a:effectLst/>
                <a:latin typeface="Times New Roman" panose="02020603050405020304" pitchFamily="18" charset="0"/>
              </a:rPr>
              <a:t>xamine how assembly language code from the gcc compiler differs from code written for NASM</a:t>
            </a:r>
          </a:p>
          <a:p>
            <a:pPr algn="just">
              <a:buFont typeface="Arial" panose="020B0604020202020204" pitchFamily="34" charset="0"/>
              <a:buChar char="•"/>
            </a:pPr>
            <a:r>
              <a:rPr lang="en-US" sz="2000">
                <a:solidFill>
                  <a:srgbClr val="000000"/>
                </a:solidFill>
                <a:latin typeface="Times New Roman" panose="02020603050405020304" pitchFamily="18" charset="0"/>
              </a:rPr>
              <a:t>L</a:t>
            </a:r>
            <a:r>
              <a:rPr lang="en-US" sz="2000" b="0" i="0">
                <a:solidFill>
                  <a:srgbClr val="000000"/>
                </a:solidFill>
                <a:effectLst/>
                <a:latin typeface="Times New Roman" panose="02020603050405020304" pitchFamily="18" charset="0"/>
              </a:rPr>
              <a:t>earn about the "mov", "add", and "call" commands</a:t>
            </a:r>
          </a:p>
          <a:p>
            <a:pPr algn="just">
              <a:buFont typeface="Arial" panose="020B0604020202020204" pitchFamily="34" charset="0"/>
              <a:buChar char="•"/>
            </a:pPr>
            <a:r>
              <a:rPr lang="en-US" sz="2000">
                <a:solidFill>
                  <a:srgbClr val="000000"/>
                </a:solidFill>
                <a:latin typeface="Times New Roman" panose="02020603050405020304" pitchFamily="18" charset="0"/>
              </a:rPr>
              <a:t>L</a:t>
            </a:r>
            <a:r>
              <a:rPr lang="en-US" sz="2000" b="0" i="0">
                <a:solidFill>
                  <a:srgbClr val="000000"/>
                </a:solidFill>
                <a:effectLst/>
                <a:latin typeface="Times New Roman" panose="02020603050405020304" pitchFamily="18" charset="0"/>
              </a:rPr>
              <a:t>earn about how variables are stored in a data section</a:t>
            </a:r>
          </a:p>
          <a:p>
            <a:pPr algn="just">
              <a:buFont typeface="Arial" panose="020B0604020202020204" pitchFamily="34" charset="0"/>
              <a:buChar char="•"/>
            </a:pPr>
            <a:r>
              <a:rPr lang="en-US" sz="2000">
                <a:solidFill>
                  <a:srgbClr val="000000"/>
                </a:solidFill>
                <a:latin typeface="Times New Roman" panose="02020603050405020304" pitchFamily="18" charset="0"/>
              </a:rPr>
              <a:t>L</a:t>
            </a:r>
            <a:r>
              <a:rPr lang="en-US" sz="2000" b="0" i="0">
                <a:solidFill>
                  <a:srgbClr val="000000"/>
                </a:solidFill>
                <a:effectLst/>
                <a:latin typeface="Times New Roman" panose="02020603050405020304" pitchFamily="18" charset="0"/>
              </a:rPr>
              <a:t>earn about how code is stored in a "text" section</a:t>
            </a:r>
          </a:p>
          <a:p>
            <a:pPr algn="just">
              <a:buFont typeface="Arial" panose="020B0604020202020204" pitchFamily="34" charset="0"/>
              <a:buChar char="•"/>
            </a:pPr>
            <a:r>
              <a:rPr lang="en-US" sz="2000">
                <a:solidFill>
                  <a:srgbClr val="000000"/>
                </a:solidFill>
                <a:latin typeface="Times New Roman" panose="02020603050405020304" pitchFamily="18" charset="0"/>
              </a:rPr>
              <a:t>C</a:t>
            </a:r>
            <a:r>
              <a:rPr lang="en-US" sz="2000" b="0" i="0">
                <a:solidFill>
                  <a:srgbClr val="000000"/>
                </a:solidFill>
                <a:effectLst/>
                <a:latin typeface="Times New Roman" panose="02020603050405020304" pitchFamily="18" charset="0"/>
              </a:rPr>
              <a:t>ompare the outputs from several versions of an assembly language program</a:t>
            </a:r>
          </a:p>
          <a:p>
            <a:pPr algn="just">
              <a:buFont typeface="Arial" panose="020B0604020202020204" pitchFamily="34" charset="0"/>
              <a:buChar char="•"/>
            </a:pPr>
            <a:r>
              <a:rPr lang="en-US" sz="2000">
                <a:solidFill>
                  <a:srgbClr val="000000"/>
                </a:solidFill>
                <a:latin typeface="Times New Roman" panose="02020603050405020304" pitchFamily="18" charset="0"/>
              </a:rPr>
              <a:t>L</a:t>
            </a:r>
            <a:r>
              <a:rPr lang="en-US" sz="2000" b="0" i="0">
                <a:solidFill>
                  <a:srgbClr val="000000"/>
                </a:solidFill>
                <a:effectLst/>
                <a:latin typeface="Times New Roman" panose="02020603050405020304" pitchFamily="18" charset="0"/>
              </a:rPr>
              <a:t>earn about the return value</a:t>
            </a:r>
          </a:p>
          <a:p>
            <a:pPr algn="just"/>
            <a:endParaRPr lang="en-US"/>
          </a:p>
        </p:txBody>
      </p:sp>
    </p:spTree>
    <p:extLst>
      <p:ext uri="{BB962C8B-B14F-4D97-AF65-F5344CB8AC3E}">
        <p14:creationId xmlns:p14="http://schemas.microsoft.com/office/powerpoint/2010/main" val="141224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0B93-DFE9-C850-F921-79A52C16700B}"/>
              </a:ext>
            </a:extLst>
          </p:cNvPr>
          <p:cNvSpPr>
            <a:spLocks noGrp="1"/>
          </p:cNvSpPr>
          <p:nvPr>
            <p:ph type="title"/>
          </p:nvPr>
        </p:nvSpPr>
        <p:spPr/>
        <p:txBody>
          <a:bodyPr>
            <a:normAutofit/>
          </a:bodyPr>
          <a:lstStyle/>
          <a:p>
            <a:pPr marL="0" lvl="0" indent="0" algn="ctr" rtl="0">
              <a:lnSpc>
                <a:spcPct val="125454"/>
              </a:lnSpc>
              <a:spcBef>
                <a:spcPts val="1200"/>
              </a:spcBef>
              <a:spcAft>
                <a:spcPts val="0"/>
              </a:spcAft>
            </a:pPr>
            <a:r>
              <a:rPr lang="en-US" sz="3600" b="1">
                <a:latin typeface="Times New Roman" panose="02020603050405020304" pitchFamily="18" charset="0"/>
                <a:cs typeface="Times New Roman" panose="02020603050405020304" pitchFamily="18" charset="0"/>
              </a:rPr>
              <a:t>ASSIGNMENT FOR LAB 4</a:t>
            </a:r>
          </a:p>
        </p:txBody>
      </p:sp>
      <p:sp>
        <p:nvSpPr>
          <p:cNvPr id="3" name="Content Placeholder 2">
            <a:extLst>
              <a:ext uri="{FF2B5EF4-FFF2-40B4-BE49-F238E27FC236}">
                <a16:creationId xmlns:a16="http://schemas.microsoft.com/office/drawing/2014/main" id="{B983EC3A-1145-A0E8-6D78-D4C46ADC3DA0}"/>
              </a:ext>
            </a:extLst>
          </p:cNvPr>
          <p:cNvSpPr>
            <a:spLocks noGrp="1"/>
          </p:cNvSpPr>
          <p:nvPr>
            <p:ph idx="1"/>
          </p:nvPr>
        </p:nvSpPr>
        <p:spPr>
          <a:xfrm>
            <a:off x="838200" y="1516566"/>
            <a:ext cx="10515600" cy="4660397"/>
          </a:xfrm>
        </p:spPr>
        <p:txBody>
          <a:bodyPr>
            <a:noAutofit/>
          </a:bodyPr>
          <a:lstStyle/>
          <a:p>
            <a:pPr algn="just">
              <a:lnSpc>
                <a:spcPct val="100000"/>
              </a:lnSpc>
              <a:spcAft>
                <a:spcPts val="720"/>
              </a:spcAft>
            </a:pPr>
            <a:r>
              <a:rPr lang="en-US" sz="2000">
                <a:latin typeface="Times New Roman" panose="02020603050405020304" pitchFamily="18" charset="0"/>
                <a:cs typeface="Times New Roman" panose="02020603050405020304" pitchFamily="18" charset="0"/>
              </a:rPr>
              <a:t>This lab uses the SNOWBALL server. You will need to log in and create a log like you did in previous labs. </a:t>
            </a:r>
          </a:p>
          <a:p>
            <a:pPr algn="just">
              <a:lnSpc>
                <a:spcPct val="100000"/>
              </a:lnSpc>
              <a:spcAft>
                <a:spcPts val="720"/>
              </a:spcAft>
            </a:pPr>
            <a:r>
              <a:rPr lang="en-US" sz="2000" b="1">
                <a:latin typeface="Times New Roman" panose="02020603050405020304" pitchFamily="18" charset="0"/>
                <a:cs typeface="Times New Roman" panose="02020603050405020304" pitchFamily="18" charset="0"/>
              </a:rPr>
              <a:t>Remember to turn in a version of the log that has the control characters removed. Also, there are prompts/questions to answer in bold.</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For your information, </a:t>
            </a:r>
            <a:r>
              <a:rPr lang="en-US" sz="2000" b="0" i="0">
                <a:solidFill>
                  <a:srgbClr val="000000"/>
                </a:solidFill>
                <a:effectLst/>
                <a:latin typeface="Times New Roman" panose="02020603050405020304" pitchFamily="18" charset="0"/>
              </a:rPr>
              <a:t> </a:t>
            </a:r>
            <a:r>
              <a:rPr lang="en-US" sz="2000" b="0" i="0">
                <a:solidFill>
                  <a:srgbClr val="0000FF"/>
                </a:solidFill>
                <a:effectLst/>
                <a:latin typeface="Times New Roman" panose="02020603050405020304" pitchFamily="18" charset="0"/>
                <a:hlinkClick r:id="rId2"/>
              </a:rPr>
              <a:t>NASM</a:t>
            </a:r>
            <a:r>
              <a:rPr lang="en-US" sz="2000" b="0" i="0">
                <a:solidFill>
                  <a:srgbClr val="000000"/>
                </a:solidFill>
                <a:effectLst/>
                <a:latin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is the "Netwide ASseMbler" for x86 CPUs. It is commonly used to program x86-based computers in assembly. This lab uses the nasm program.</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After this lab, we will use </a:t>
            </a:r>
            <a:r>
              <a:rPr lang="en-US" sz="2000" b="0" i="0">
                <a:solidFill>
                  <a:srgbClr val="000000"/>
                </a:solidFill>
                <a:effectLst/>
                <a:latin typeface="Times New Roman" panose="02020603050405020304" pitchFamily="18" charset="0"/>
              </a:rPr>
              <a:t>the </a:t>
            </a:r>
            <a:r>
              <a:rPr lang="en-US" sz="2000" b="0" i="0">
                <a:solidFill>
                  <a:srgbClr val="0000FF"/>
                </a:solidFill>
                <a:effectLst/>
                <a:latin typeface="Times New Roman" panose="02020603050405020304" pitchFamily="18" charset="0"/>
                <a:hlinkClick r:id="rId3"/>
              </a:rPr>
              <a:t>Venus simulator</a:t>
            </a:r>
            <a:r>
              <a:rPr lang="en-US" sz="2000">
                <a:latin typeface="Times New Roman" panose="02020603050405020304" pitchFamily="18" charset="0"/>
                <a:cs typeface="Times New Roman" panose="02020603050405020304" pitchFamily="18" charset="0"/>
              </a:rPr>
              <a:t>. You will notice that the code in future labs is a bit different from this and the previous labs, and you will likely find it to be simpler. </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After this lab, we will use the Venus assembler for this course unless specifically stated otherwise.</a:t>
            </a:r>
          </a:p>
        </p:txBody>
      </p:sp>
    </p:spTree>
    <p:extLst>
      <p:ext uri="{BB962C8B-B14F-4D97-AF65-F5344CB8AC3E}">
        <p14:creationId xmlns:p14="http://schemas.microsoft.com/office/powerpoint/2010/main" val="253449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328D-CDC7-86DB-8567-273309D8CE9B}"/>
              </a:ext>
            </a:extLst>
          </p:cNvPr>
          <p:cNvSpPr>
            <a:spLocks noGrp="1"/>
          </p:cNvSpPr>
          <p:nvPr>
            <p:ph type="title"/>
          </p:nvPr>
        </p:nvSpPr>
        <p:spPr>
          <a:xfrm>
            <a:off x="838200" y="365126"/>
            <a:ext cx="10515600" cy="794602"/>
          </a:xfrm>
        </p:spPr>
        <p:txBody>
          <a:bodyPr>
            <a:normAutofit/>
          </a:bodyPr>
          <a:lstStyle/>
          <a:p>
            <a:pPr algn="ctr"/>
            <a:r>
              <a:rPr lang="en-US" sz="3600" b="1">
                <a:latin typeface="Times New Roman" panose="02020603050405020304" pitchFamily="18" charset="0"/>
                <a:cs typeface="Times New Roman" panose="02020603050405020304" pitchFamily="18" charset="0"/>
              </a:rPr>
              <a:t>INTRODUCTION TO NASM</a:t>
            </a:r>
          </a:p>
        </p:txBody>
      </p:sp>
      <p:sp>
        <p:nvSpPr>
          <p:cNvPr id="3" name="Content Placeholder 2">
            <a:extLst>
              <a:ext uri="{FF2B5EF4-FFF2-40B4-BE49-F238E27FC236}">
                <a16:creationId xmlns:a16="http://schemas.microsoft.com/office/drawing/2014/main" id="{6405B98F-9667-3D5E-1851-656F1F65FF9D}"/>
              </a:ext>
            </a:extLst>
          </p:cNvPr>
          <p:cNvSpPr>
            <a:spLocks noGrp="1"/>
          </p:cNvSpPr>
          <p:nvPr>
            <p:ph idx="1"/>
          </p:nvPr>
        </p:nvSpPr>
        <p:spPr>
          <a:xfrm>
            <a:off x="838200" y="1159728"/>
            <a:ext cx="10515600" cy="5519851"/>
          </a:xfrm>
        </p:spPr>
        <p:txBody>
          <a:bodyPr>
            <a:normAutofit/>
          </a:bodyPr>
          <a:lstStyle/>
          <a:p>
            <a:pPr algn="just"/>
            <a:r>
              <a:rPr lang="en-US" sz="2000">
                <a:latin typeface="Times New Roman" panose="02020603050405020304" pitchFamily="18" charset="0"/>
                <a:cs typeface="Times New Roman" panose="02020603050405020304" pitchFamily="18" charset="0"/>
              </a:rPr>
              <a:t>First, we will use the pound-sign ("#") for comments. NASM uses the semi-colon (";") for comments. Assembly language code contains directives, which inform the assembler of what to do, but are not actually assembly language commands since they do not have a machine-language equivalent. Here are some points to observe about the directives.</a:t>
            </a:r>
          </a:p>
          <a:p>
            <a:pPr algn="just"/>
            <a:endParaRPr lang="en-US" sz="2000">
              <a:latin typeface="Times New Roman" panose="02020603050405020304" pitchFamily="18" charset="0"/>
              <a:cs typeface="Times New Roman" panose="02020603050405020304" pitchFamily="18" charset="0"/>
            </a:endParaRPr>
          </a:p>
          <a:p>
            <a:pPr algn="just"/>
            <a:endParaRPr lang="en-US" sz="2000">
              <a:solidFill>
                <a:schemeClr val="dk1"/>
              </a:solidFill>
              <a:latin typeface="Times New Roman" panose="02020603050405020304" pitchFamily="18" charset="0"/>
              <a:ea typeface="Courier New"/>
              <a:cs typeface="Times New Roman" panose="02020603050405020304" pitchFamily="18" charset="0"/>
              <a:sym typeface="Courier New"/>
            </a:endParaRPr>
          </a:p>
        </p:txBody>
      </p:sp>
      <p:pic>
        <p:nvPicPr>
          <p:cNvPr id="6" name="Picture 5">
            <a:extLst>
              <a:ext uri="{FF2B5EF4-FFF2-40B4-BE49-F238E27FC236}">
                <a16:creationId xmlns:a16="http://schemas.microsoft.com/office/drawing/2014/main" id="{3B7E5E70-6022-9BC7-0BA9-4694583DA7E0}"/>
              </a:ext>
            </a:extLst>
          </p:cNvPr>
          <p:cNvPicPr>
            <a:picLocks noChangeAspect="1"/>
          </p:cNvPicPr>
          <p:nvPr/>
        </p:nvPicPr>
        <p:blipFill>
          <a:blip r:embed="rId2"/>
          <a:stretch>
            <a:fillRect/>
          </a:stretch>
        </p:blipFill>
        <p:spPr>
          <a:xfrm>
            <a:off x="1103970" y="2377797"/>
            <a:ext cx="8092945" cy="4212572"/>
          </a:xfrm>
          <a:prstGeom prst="rect">
            <a:avLst/>
          </a:prstGeom>
        </p:spPr>
      </p:pic>
    </p:spTree>
    <p:extLst>
      <p:ext uri="{BB962C8B-B14F-4D97-AF65-F5344CB8AC3E}">
        <p14:creationId xmlns:p14="http://schemas.microsoft.com/office/powerpoint/2010/main" val="261281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36DA-AA73-EE8C-E11F-03E184EE36B8}"/>
              </a:ext>
            </a:extLst>
          </p:cNvPr>
          <p:cNvSpPr>
            <a:spLocks noGrp="1"/>
          </p:cNvSpPr>
          <p:nvPr>
            <p:ph type="title"/>
          </p:nvPr>
        </p:nvSpPr>
        <p:spPr>
          <a:xfrm>
            <a:off x="838200" y="365125"/>
            <a:ext cx="10515600" cy="515821"/>
          </a:xfrm>
        </p:spPr>
        <p:txBody>
          <a:bodyPr>
            <a:noAutofit/>
          </a:bodyPr>
          <a:lstStyle/>
          <a:p>
            <a:pPr algn="ctr"/>
            <a:r>
              <a:rPr lang="en-US" sz="3600" b="1">
                <a:latin typeface="Times New Roman" panose="02020603050405020304" pitchFamily="18" charset="0"/>
                <a:cs typeface="Times New Roman" panose="02020603050405020304" pitchFamily="18" charset="0"/>
              </a:rPr>
              <a:t>INTRODUCTION TO NASM</a:t>
            </a:r>
          </a:p>
        </p:txBody>
      </p:sp>
      <p:sp>
        <p:nvSpPr>
          <p:cNvPr id="3" name="Content Placeholder 2">
            <a:extLst>
              <a:ext uri="{FF2B5EF4-FFF2-40B4-BE49-F238E27FC236}">
                <a16:creationId xmlns:a16="http://schemas.microsoft.com/office/drawing/2014/main" id="{AC23CFF3-8C77-EF3D-0CE6-DB4E1130F575}"/>
              </a:ext>
            </a:extLst>
          </p:cNvPr>
          <p:cNvSpPr>
            <a:spLocks noGrp="1"/>
          </p:cNvSpPr>
          <p:nvPr>
            <p:ph idx="1"/>
          </p:nvPr>
        </p:nvSpPr>
        <p:spPr>
          <a:xfrm>
            <a:off x="838200" y="1081668"/>
            <a:ext cx="10515600" cy="5411207"/>
          </a:xfrm>
        </p:spPr>
        <p:txBody>
          <a:bodyPr>
            <a:normAutofit lnSpcReduction="10000"/>
          </a:bodyPr>
          <a:lstStyle/>
          <a:p>
            <a:pPr algn="just">
              <a:lnSpc>
                <a:spcPct val="100000"/>
              </a:lnSpc>
            </a:pPr>
            <a:r>
              <a:rPr lang="en-US" sz="2000">
                <a:latin typeface="Times New Roman" panose="02020603050405020304" pitchFamily="18" charset="0"/>
                <a:cs typeface="Times New Roman" panose="02020603050405020304" pitchFamily="18" charset="0"/>
              </a:rPr>
              <a:t>There is a 0 (also called a null-character) after the "Hello world" string, which is a convention for strings. We know the start of the string, specified with a label. </a:t>
            </a:r>
          </a:p>
          <a:p>
            <a:pPr algn="just">
              <a:lnSpc>
                <a:spcPct val="100000"/>
              </a:lnSpc>
            </a:pPr>
            <a:r>
              <a:rPr lang="en-US" sz="2000">
                <a:latin typeface="Times New Roman" panose="02020603050405020304" pitchFamily="18" charset="0"/>
                <a:cs typeface="Times New Roman" panose="02020603050405020304" pitchFamily="18" charset="0"/>
              </a:rPr>
              <a:t>In non-object oriented languages, how do you know the length or end of a string? One way is to encode the end of the string with a special character, and here it is the NUL character (0). </a:t>
            </a:r>
          </a:p>
          <a:p>
            <a:pPr algn="just">
              <a:lnSpc>
                <a:spcPct val="100000"/>
              </a:lnSpc>
            </a:pPr>
            <a:r>
              <a:rPr lang="en-US" sz="2000">
                <a:latin typeface="Times New Roman" panose="02020603050405020304" pitchFamily="18" charset="0"/>
                <a:cs typeface="Times New Roman" panose="02020603050405020304" pitchFamily="18" charset="0"/>
              </a:rPr>
              <a:t>Given the start of a string, any function can then iterate over the string's characters until it comes to a 0, and it then know that the string's end has been reached.</a:t>
            </a:r>
          </a:p>
          <a:p>
            <a:pPr algn="just">
              <a:lnSpc>
                <a:spcPct val="100000"/>
              </a:lnSpc>
            </a:pPr>
            <a:r>
              <a:rPr lang="en-US" sz="2000">
                <a:latin typeface="Times New Roman" panose="02020603050405020304" pitchFamily="18" charset="0"/>
                <a:cs typeface="Times New Roman" panose="02020603050405020304" pitchFamily="18" charset="0"/>
              </a:rPr>
              <a:t>Programs often use "main:" as a label, defining where the code starts. While this is mandatory with some assemblers, Venus does not appear to need it.</a:t>
            </a:r>
          </a:p>
          <a:p>
            <a:pPr algn="just">
              <a:lnSpc>
                <a:spcPct val="100000"/>
              </a:lnSpc>
            </a:pPr>
            <a:r>
              <a:rPr lang="en-US" sz="2000">
                <a:latin typeface="Times New Roman" panose="02020603050405020304" pitchFamily="18" charset="0"/>
                <a:cs typeface="Times New Roman" panose="02020603050405020304" pitchFamily="18" charset="0"/>
              </a:rPr>
              <a:t>Both </a:t>
            </a:r>
            <a:r>
              <a:rPr lang="en-US" sz="2000" b="0" i="0">
                <a:solidFill>
                  <a:srgbClr val="000000"/>
                </a:solidFill>
                <a:effectLst/>
                <a:latin typeface="Times New Roman" panose="02020603050405020304" pitchFamily="18" charset="0"/>
              </a:rPr>
              <a:t>"</a:t>
            </a:r>
            <a:r>
              <a:rPr lang="en-US" sz="2000" b="0" i="0">
                <a:solidFill>
                  <a:srgbClr val="0000FF"/>
                </a:solidFill>
                <a:effectLst/>
                <a:latin typeface="Times New Roman" panose="02020603050405020304" pitchFamily="18" charset="0"/>
                <a:hlinkClick r:id="rId2"/>
              </a:rPr>
              <a:t>puts</a:t>
            </a:r>
            <a:r>
              <a:rPr lang="en-US" sz="2000" b="0" i="0">
                <a:solidFill>
                  <a:srgbClr val="000000"/>
                </a:solidFill>
                <a:effectLst/>
                <a:latin typeface="Times New Roman" panose="02020603050405020304" pitchFamily="18" charset="0"/>
              </a:rPr>
              <a:t>" and "</a:t>
            </a:r>
            <a:r>
              <a:rPr lang="en-US" sz="2000" b="0" i="0">
                <a:solidFill>
                  <a:srgbClr val="0000FF"/>
                </a:solidFill>
                <a:effectLst/>
                <a:latin typeface="Times New Roman" panose="02020603050405020304" pitchFamily="18" charset="0"/>
                <a:hlinkClick r:id="rId3"/>
              </a:rPr>
              <a:t>printf</a:t>
            </a:r>
            <a:r>
              <a:rPr lang="en-US" sz="2000" b="0" i="0">
                <a:solidFill>
                  <a:srgbClr val="000000"/>
                </a:solidFill>
                <a:effectLst/>
                <a:latin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are functions to send output to stdout. It's interesting to note that the original lab1.c program specified printf, but that the compiler generated code to call puts instead. Changes like this happen when a compiler optimizes our code for us; the result may in fact be more efficient. </a:t>
            </a:r>
          </a:p>
          <a:p>
            <a:pPr algn="just">
              <a:lnSpc>
                <a:spcPct val="100000"/>
              </a:lnSpc>
            </a:pPr>
            <a:r>
              <a:rPr lang="en-US" sz="2000">
                <a:latin typeface="Times New Roman" panose="02020603050405020304" pitchFamily="18" charset="0"/>
                <a:cs typeface="Times New Roman" panose="02020603050405020304" pitchFamily="18" charset="0"/>
              </a:rPr>
              <a:t>However, as the programmer you are responsible for your code. If there is some obscure bug on your particular system in puts but not in printf, looking at the higher-level language (HLL) code you might conclude "it cannot be that because my code uses printf". A bug that hides at the HLL level does not hide at the assembly language level.</a:t>
            </a:r>
          </a:p>
        </p:txBody>
      </p:sp>
    </p:spTree>
    <p:extLst>
      <p:ext uri="{BB962C8B-B14F-4D97-AF65-F5344CB8AC3E}">
        <p14:creationId xmlns:p14="http://schemas.microsoft.com/office/powerpoint/2010/main" val="278118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D693D-20B0-AD4A-44AD-E4A447943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C5736-7273-8A55-0265-930B7151EC7F}"/>
              </a:ext>
            </a:extLst>
          </p:cNvPr>
          <p:cNvSpPr>
            <a:spLocks noGrp="1"/>
          </p:cNvSpPr>
          <p:nvPr>
            <p:ph type="title"/>
          </p:nvPr>
        </p:nvSpPr>
        <p:spPr>
          <a:xfrm>
            <a:off x="838200" y="681037"/>
            <a:ext cx="10515600" cy="515821"/>
          </a:xfrm>
        </p:spPr>
        <p:txBody>
          <a:bodyPr>
            <a:noAutofit/>
          </a:bodyPr>
          <a:lstStyle/>
          <a:p>
            <a:pPr algn="ctr"/>
            <a:r>
              <a:rPr lang="en-US" sz="3600" b="1">
                <a:latin typeface="Times New Roman" panose="02020603050405020304" pitchFamily="18" charset="0"/>
                <a:cs typeface="Times New Roman" panose="02020603050405020304" pitchFamily="18" charset="0"/>
              </a:rPr>
              <a:t>STEPS TO USE NASM</a:t>
            </a:r>
          </a:p>
        </p:txBody>
      </p:sp>
      <p:sp>
        <p:nvSpPr>
          <p:cNvPr id="7" name="Content Placeholder 6">
            <a:extLst>
              <a:ext uri="{FF2B5EF4-FFF2-40B4-BE49-F238E27FC236}">
                <a16:creationId xmlns:a16="http://schemas.microsoft.com/office/drawing/2014/main" id="{6791384E-B66E-0975-09F3-BBA6CD706E46}"/>
              </a:ext>
            </a:extLst>
          </p:cNvPr>
          <p:cNvSpPr>
            <a:spLocks noGrp="1"/>
          </p:cNvSpPr>
          <p:nvPr>
            <p:ph idx="1"/>
          </p:nvPr>
        </p:nvSpPr>
        <p:spPr>
          <a:xfrm>
            <a:off x="838200" y="1494263"/>
            <a:ext cx="10515600" cy="4682700"/>
          </a:xfrm>
        </p:spPr>
        <p:txBody>
          <a:bodyPr>
            <a:normAutofit/>
          </a:bodyPr>
          <a:lstStyle/>
          <a:p>
            <a:pPr>
              <a:lnSpc>
                <a:spcPct val="100000"/>
              </a:lnSpc>
            </a:pPr>
            <a:r>
              <a:rPr lang="en-US" sz="2000">
                <a:latin typeface="Times New Roman" panose="02020603050405020304" pitchFamily="18" charset="0"/>
                <a:cs typeface="Times New Roman" panose="02020603050405020304" pitchFamily="18" charset="0"/>
              </a:rPr>
              <a:t>Compile the gcc version is done with “</a:t>
            </a:r>
            <a:r>
              <a:rPr lang="en-US" sz="2000" b="1">
                <a:latin typeface="Times New Roman" panose="02020603050405020304" pitchFamily="18" charset="0"/>
                <a:cs typeface="Times New Roman" panose="02020603050405020304" pitchFamily="18" charset="0"/>
              </a:rPr>
              <a:t>gcc -c lab1.s</a:t>
            </a:r>
            <a:r>
              <a:rPr lang="en-US" sz="2000">
                <a:latin typeface="Times New Roman" panose="02020603050405020304" pitchFamily="18" charset="0"/>
                <a:cs typeface="Times New Roman" panose="02020603050405020304" pitchFamily="18" charset="0"/>
              </a:rPr>
              <a:t>”</a:t>
            </a:r>
          </a:p>
          <a:p>
            <a:pPr>
              <a:lnSpc>
                <a:spcPct val="100000"/>
              </a:lnSpc>
            </a:pPr>
            <a:r>
              <a:rPr lang="en-US" sz="2000">
                <a:latin typeface="Times New Roman" panose="02020603050405020304" pitchFamily="18" charset="0"/>
                <a:cs typeface="Times New Roman" panose="02020603050405020304" pitchFamily="18" charset="0"/>
              </a:rPr>
              <a:t>Then link it using command "</a:t>
            </a:r>
            <a:r>
              <a:rPr lang="en-US" sz="2000" b="1">
                <a:latin typeface="Times New Roman" panose="02020603050405020304" pitchFamily="18" charset="0"/>
                <a:cs typeface="Times New Roman" panose="02020603050405020304" pitchFamily="18" charset="0"/>
              </a:rPr>
              <a:t>gcc lab1.o -o lab1</a:t>
            </a:r>
            <a:r>
              <a:rPr lang="en-US" sz="2000">
                <a:latin typeface="Times New Roman" panose="02020603050405020304" pitchFamily="18" charset="0"/>
                <a:cs typeface="Times New Roman" panose="02020603050405020304" pitchFamily="18" charset="0"/>
              </a:rPr>
              <a:t>". </a:t>
            </a:r>
          </a:p>
          <a:p>
            <a:pPr>
              <a:lnSpc>
                <a:spcPct val="100000"/>
              </a:lnSpc>
            </a:pPr>
            <a:r>
              <a:rPr lang="en-US" sz="2000">
                <a:latin typeface="Times New Roman" panose="02020603050405020304" pitchFamily="18" charset="0"/>
                <a:cs typeface="Times New Roman" panose="02020603050405020304" pitchFamily="18" charset="0"/>
              </a:rPr>
              <a:t>Compile the NASM version with “</a:t>
            </a:r>
            <a:r>
              <a:rPr lang="en-US" sz="2000" b="1">
                <a:latin typeface="Times New Roman" panose="02020603050405020304" pitchFamily="18" charset="0"/>
                <a:cs typeface="Times New Roman" panose="02020603050405020304" pitchFamily="18" charset="0"/>
              </a:rPr>
              <a:t>nasm -f elf64 hello_64.asm</a:t>
            </a:r>
            <a:r>
              <a:rPr lang="en-US" sz="2000">
                <a:latin typeface="Times New Roman" panose="02020603050405020304" pitchFamily="18" charset="0"/>
                <a:cs typeface="Times New Roman" panose="02020603050405020304" pitchFamily="18" charset="0"/>
              </a:rPr>
              <a:t>”</a:t>
            </a:r>
          </a:p>
          <a:p>
            <a:pPr>
              <a:lnSpc>
                <a:spcPct val="100000"/>
              </a:lnSpc>
            </a:pPr>
            <a:r>
              <a:rPr lang="en-US" sz="2000">
                <a:latin typeface="Times New Roman" panose="02020603050405020304" pitchFamily="18" charset="0"/>
                <a:cs typeface="Times New Roman" panose="02020603050405020304" pitchFamily="18" charset="0"/>
              </a:rPr>
              <a:t>Then link it with "</a:t>
            </a:r>
            <a:r>
              <a:rPr lang="en-US" sz="2000" b="1">
                <a:latin typeface="Times New Roman" panose="02020603050405020304" pitchFamily="18" charset="0"/>
                <a:cs typeface="Times New Roman" panose="02020603050405020304" pitchFamily="18" charset="0"/>
              </a:rPr>
              <a:t>gcc hello_64.o -o hello_64</a:t>
            </a:r>
            <a:r>
              <a:rPr lang="en-US" sz="2000">
                <a:latin typeface="Times New Roman" panose="02020603050405020304" pitchFamily="18" charset="0"/>
                <a:cs typeface="Times New Roman" panose="02020603050405020304" pitchFamily="18" charset="0"/>
              </a:rPr>
              <a:t>". </a:t>
            </a:r>
          </a:p>
          <a:p>
            <a:pPr>
              <a:lnSpc>
                <a:spcPct val="100000"/>
              </a:lnSpc>
            </a:pPr>
            <a:r>
              <a:rPr lang="en-US" sz="2000">
                <a:latin typeface="Times New Roman" panose="02020603050405020304" pitchFamily="18" charset="0"/>
                <a:cs typeface="Times New Roman" panose="02020603050405020304" pitchFamily="18" charset="0"/>
              </a:rPr>
              <a:t>Using command "</a:t>
            </a:r>
            <a:r>
              <a:rPr lang="en-US" sz="2000" b="1">
                <a:latin typeface="Times New Roman" panose="02020603050405020304" pitchFamily="18" charset="0"/>
                <a:cs typeface="Times New Roman" panose="02020603050405020304" pitchFamily="18" charset="0"/>
              </a:rPr>
              <a:t>-f elf64</a:t>
            </a:r>
            <a:r>
              <a:rPr lang="en-US" sz="2000">
                <a:latin typeface="Times New Roman" panose="02020603050405020304" pitchFamily="18" charset="0"/>
                <a:cs typeface="Times New Roman" panose="02020603050405020304" pitchFamily="18" charset="0"/>
              </a:rPr>
              <a:t>" specify the file format for the output. </a:t>
            </a:r>
          </a:p>
          <a:p>
            <a:pPr>
              <a:lnSpc>
                <a:spcPct val="100000"/>
              </a:lnSpc>
            </a:pPr>
            <a:r>
              <a:rPr lang="en-US" sz="2000">
                <a:latin typeface="Times New Roman" panose="02020603050405020304" pitchFamily="18" charset="0"/>
                <a:cs typeface="Times New Roman" panose="02020603050405020304" pitchFamily="18" charset="0"/>
              </a:rPr>
              <a:t>On SNOWBALL, omitting the "-</a:t>
            </a:r>
            <a:r>
              <a:rPr lang="en-US" sz="2000" b="1">
                <a:latin typeface="Times New Roman" panose="02020603050405020304" pitchFamily="18" charset="0"/>
                <a:cs typeface="Times New Roman" panose="02020603050405020304" pitchFamily="18" charset="0"/>
              </a:rPr>
              <a:t>f elf64</a:t>
            </a:r>
            <a:r>
              <a:rPr lang="en-US" sz="2000">
                <a:latin typeface="Times New Roman" panose="02020603050405020304" pitchFamily="18" charset="0"/>
                <a:cs typeface="Times New Roman" panose="02020603050405020304" pitchFamily="18" charset="0"/>
              </a:rPr>
              <a:t>" will generate some errors. </a:t>
            </a:r>
          </a:p>
          <a:p>
            <a:pPr>
              <a:lnSpc>
                <a:spcPct val="100000"/>
              </a:lnSpc>
            </a:pPr>
            <a:r>
              <a:rPr lang="en-US" sz="2000">
                <a:latin typeface="Times New Roman" panose="02020603050405020304" pitchFamily="18" charset="0"/>
                <a:cs typeface="Times New Roman" panose="02020603050405020304" pitchFamily="18" charset="0"/>
              </a:rPr>
              <a:t>There is an optional "</a:t>
            </a:r>
            <a:r>
              <a:rPr lang="en-US" sz="2000" b="1">
                <a:latin typeface="Times New Roman" panose="02020603050405020304" pitchFamily="18" charset="0"/>
                <a:cs typeface="Times New Roman" panose="02020603050405020304" pitchFamily="18" charset="0"/>
              </a:rPr>
              <a:t>-l hello_64.lst</a:t>
            </a:r>
            <a:r>
              <a:rPr lang="en-US" sz="2000">
                <a:latin typeface="Times New Roman" panose="02020603050405020304" pitchFamily="18" charset="0"/>
                <a:cs typeface="Times New Roman" panose="02020603050405020304" pitchFamily="18" charset="0"/>
              </a:rPr>
              <a:t>" that creates a "listing" file, with both the assembly language instructions and the machine language results.</a:t>
            </a:r>
          </a:p>
        </p:txBody>
      </p:sp>
    </p:spTree>
    <p:extLst>
      <p:ext uri="{BB962C8B-B14F-4D97-AF65-F5344CB8AC3E}">
        <p14:creationId xmlns:p14="http://schemas.microsoft.com/office/powerpoint/2010/main" val="323376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6FB2-B9F2-724C-3BC1-F376A1AFDF91}"/>
              </a:ext>
            </a:extLst>
          </p:cNvPr>
          <p:cNvSpPr>
            <a:spLocks noGrp="1"/>
          </p:cNvSpPr>
          <p:nvPr>
            <p:ph type="title"/>
          </p:nvPr>
        </p:nvSpPr>
        <p:spPr>
          <a:xfrm>
            <a:off x="838200" y="702527"/>
            <a:ext cx="10515600" cy="613318"/>
          </a:xfrm>
        </p:spPr>
        <p:txBody>
          <a:bodyPr>
            <a:normAutofit/>
          </a:bodyPr>
          <a:lstStyle/>
          <a:p>
            <a:pPr algn="ctr"/>
            <a:r>
              <a:rPr lang="en-US" sz="36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5F64917C-B369-31C0-409B-B9419EBB6B62}"/>
              </a:ext>
            </a:extLst>
          </p:cNvPr>
          <p:cNvSpPr>
            <a:spLocks noGrp="1"/>
          </p:cNvSpPr>
          <p:nvPr>
            <p:ph idx="1"/>
          </p:nvPr>
        </p:nvSpPr>
        <p:spPr>
          <a:xfrm>
            <a:off x="838200" y="1773044"/>
            <a:ext cx="10770220" cy="4795024"/>
          </a:xfrm>
        </p:spPr>
        <p:txBody>
          <a:bodyPr>
            <a:normAutofit/>
          </a:bodyPr>
          <a:lstStyle/>
          <a:p>
            <a:pPr algn="just"/>
            <a:r>
              <a:rPr lang="en-US" sz="2000" b="0" i="0">
                <a:solidFill>
                  <a:srgbClr val="000000"/>
                </a:solidFill>
                <a:effectLst/>
                <a:latin typeface="Times New Roman" panose="02020603050405020304" pitchFamily="18" charset="0"/>
              </a:rPr>
              <a:t>Write a program for NASM</a:t>
            </a:r>
          </a:p>
          <a:p>
            <a:pPr algn="just"/>
            <a:r>
              <a:rPr lang="en-US" sz="2000" b="0" i="0">
                <a:solidFill>
                  <a:srgbClr val="000000"/>
                </a:solidFill>
                <a:effectLst/>
                <a:latin typeface="Times New Roman" panose="02020603050405020304" pitchFamily="18" charset="0"/>
              </a:rPr>
              <a:t>Here is an example program from the Kip Irvine book (see the link for more details). It has been adapted to work with NASM.</a:t>
            </a:r>
          </a:p>
          <a:p>
            <a:pPr algn="just"/>
            <a:r>
              <a:rPr lang="en-US" sz="2000" b="0" i="0">
                <a:solidFill>
                  <a:srgbClr val="000000"/>
                </a:solidFill>
                <a:effectLst/>
                <a:latin typeface="Times New Roman" panose="02020603050405020304" pitchFamily="18" charset="0"/>
              </a:rPr>
              <a:t>You can download this </a:t>
            </a:r>
            <a:r>
              <a:rPr lang="en-US" sz="2000" b="0" i="0">
                <a:solidFill>
                  <a:srgbClr val="0000FF"/>
                </a:solidFill>
                <a:effectLst/>
                <a:latin typeface="Times New Roman" panose="02020603050405020304" pitchFamily="18" charset="0"/>
                <a:hlinkClick r:id="rId2"/>
              </a:rPr>
              <a:t>here</a:t>
            </a:r>
            <a:r>
              <a:rPr lang="en-US" sz="2000" b="0" i="0">
                <a:solidFill>
                  <a:srgbClr val="000000"/>
                </a:solidFill>
                <a:effectLst/>
                <a:latin typeface="Times New Roman" panose="02020603050405020304" pitchFamily="18" charset="0"/>
              </a:rPr>
              <a:t>. Once you have a copy on SNOWBALL, use the "nasm" command to assemble it. Then use the "gcc" command to link it. Then run it. </a:t>
            </a:r>
          </a:p>
          <a:p>
            <a:pPr marL="0" indent="0" algn="just">
              <a:buNone/>
            </a:pPr>
            <a:endParaRPr lang="en-US" sz="2000" b="1">
              <a:solidFill>
                <a:srgbClr val="000000"/>
              </a:solidFill>
              <a:latin typeface="Times New Roman" panose="02020603050405020304" pitchFamily="18" charset="0"/>
            </a:endParaRPr>
          </a:p>
          <a:p>
            <a:pPr marL="0" indent="0" algn="just">
              <a:buNone/>
            </a:pPr>
            <a:r>
              <a:rPr lang="en-US" sz="2000" b="1">
                <a:solidFill>
                  <a:srgbClr val="000000"/>
                </a:solidFill>
                <a:latin typeface="Times New Roman" panose="02020603050405020304" pitchFamily="18" charset="0"/>
              </a:rPr>
              <a:t>QUESTIONS</a:t>
            </a:r>
          </a:p>
          <a:p>
            <a:pPr algn="just"/>
            <a:r>
              <a:rPr lang="en-US" sz="2000" b="1" i="0">
                <a:solidFill>
                  <a:srgbClr val="000000"/>
                </a:solidFill>
                <a:effectLst/>
                <a:latin typeface="Times New Roman" panose="02020603050405020304" pitchFamily="18" charset="0"/>
              </a:rPr>
              <a:t>Describe what this program does from the "main:" label to the end. </a:t>
            </a:r>
          </a:p>
          <a:p>
            <a:pPr algn="just"/>
            <a:r>
              <a:rPr lang="en-US" sz="2000" b="1" i="0">
                <a:solidFill>
                  <a:srgbClr val="000000"/>
                </a:solidFill>
                <a:effectLst/>
                <a:latin typeface="Times New Roman" panose="02020603050405020304" pitchFamily="18" charset="0"/>
              </a:rPr>
              <a:t>What do you observe when you run it? </a:t>
            </a:r>
          </a:p>
          <a:p>
            <a:pPr algn="just"/>
            <a:r>
              <a:rPr lang="en-US" sz="2000" b="1" i="0">
                <a:solidFill>
                  <a:srgbClr val="000000"/>
                </a:solidFill>
                <a:effectLst/>
                <a:latin typeface="Times New Roman" panose="02020603050405020304" pitchFamily="18" charset="0"/>
              </a:rPr>
              <a:t>Does the program work?</a:t>
            </a:r>
          </a:p>
        </p:txBody>
      </p:sp>
    </p:spTree>
    <p:extLst>
      <p:ext uri="{BB962C8B-B14F-4D97-AF65-F5344CB8AC3E}">
        <p14:creationId xmlns:p14="http://schemas.microsoft.com/office/powerpoint/2010/main" val="41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2678-E55E-4820-E5C8-B9F1FCE9B567}"/>
              </a:ext>
            </a:extLst>
          </p:cNvPr>
          <p:cNvSpPr>
            <a:spLocks noGrp="1"/>
          </p:cNvSpPr>
          <p:nvPr>
            <p:ph type="title"/>
          </p:nvPr>
        </p:nvSpPr>
        <p:spPr>
          <a:xfrm>
            <a:off x="838200" y="345689"/>
            <a:ext cx="10515600" cy="713678"/>
          </a:xfrm>
        </p:spPr>
        <p:txBody>
          <a:bodyPr>
            <a:normAutofit/>
          </a:bodyPr>
          <a:lstStyle/>
          <a:p>
            <a:pPr algn="ctr"/>
            <a:r>
              <a:rPr lang="en-US" sz="3600" b="1">
                <a:latin typeface="Times New Roman" panose="02020603050405020304" pitchFamily="18" charset="0"/>
                <a:cs typeface="Times New Roman" panose="02020603050405020304" pitchFamily="18" charset="0"/>
              </a:rPr>
              <a:t>PART-2</a:t>
            </a:r>
          </a:p>
        </p:txBody>
      </p:sp>
      <p:sp>
        <p:nvSpPr>
          <p:cNvPr id="3" name="Content Placeholder 2">
            <a:extLst>
              <a:ext uri="{FF2B5EF4-FFF2-40B4-BE49-F238E27FC236}">
                <a16:creationId xmlns:a16="http://schemas.microsoft.com/office/drawing/2014/main" id="{845B887C-14E2-711E-8CED-4748342A9099}"/>
              </a:ext>
            </a:extLst>
          </p:cNvPr>
          <p:cNvSpPr>
            <a:spLocks noGrp="1"/>
          </p:cNvSpPr>
          <p:nvPr>
            <p:ph idx="1"/>
          </p:nvPr>
        </p:nvSpPr>
        <p:spPr>
          <a:xfrm>
            <a:off x="838200" y="1226634"/>
            <a:ext cx="10515600" cy="5140712"/>
          </a:xfrm>
        </p:spPr>
        <p:txBody>
          <a:bodyPr>
            <a:noAutofit/>
          </a:bodyPr>
          <a:lstStyle/>
          <a:p>
            <a:pPr algn="just">
              <a:lnSpc>
                <a:spcPct val="100000"/>
              </a:lnSpc>
            </a:pPr>
            <a:r>
              <a:rPr lang="en-US" sz="2000" b="0" i="0">
                <a:solidFill>
                  <a:srgbClr val="000000"/>
                </a:solidFill>
                <a:effectLst/>
                <a:latin typeface="Times New Roman" panose="02020603050405020304" pitchFamily="18" charset="0"/>
              </a:rPr>
              <a:t>Now let's look at an expanded version. You can download this </a:t>
            </a:r>
            <a:r>
              <a:rPr lang="en-US" sz="2000" b="0" i="0">
                <a:solidFill>
                  <a:srgbClr val="0000FF"/>
                </a:solidFill>
                <a:effectLst/>
                <a:latin typeface="Times New Roman" panose="02020603050405020304" pitchFamily="18" charset="0"/>
                <a:hlinkClick r:id="rId2"/>
              </a:rPr>
              <a:t>here</a:t>
            </a:r>
            <a:r>
              <a:rPr lang="en-US" sz="2000" b="0" i="0">
                <a:solidFill>
                  <a:srgbClr val="000000"/>
                </a:solidFill>
                <a:effectLst/>
                <a:latin typeface="Times New Roman" panose="02020603050405020304" pitchFamily="18" charset="0"/>
              </a:rPr>
              <a:t>. </a:t>
            </a:r>
          </a:p>
          <a:p>
            <a:pPr algn="just">
              <a:lnSpc>
                <a:spcPct val="100000"/>
              </a:lnSpc>
            </a:pPr>
            <a:r>
              <a:rPr lang="en-US" sz="2000" b="0" i="0">
                <a:solidFill>
                  <a:srgbClr val="000000"/>
                </a:solidFill>
                <a:effectLst/>
                <a:latin typeface="Times New Roman" panose="02020603050405020304" pitchFamily="18" charset="0"/>
              </a:rPr>
              <a:t>Once you have a copy on SNOWBALL, use the "nasm" command to assemble it. Then use the "gcc" command to link it. Then run it. </a:t>
            </a:r>
          </a:p>
          <a:p>
            <a:pPr algn="just">
              <a:lnSpc>
                <a:spcPct val="100000"/>
              </a:lnSpc>
            </a:pPr>
            <a:r>
              <a:rPr lang="en-US" sz="2000" b="1" i="0">
                <a:solidFill>
                  <a:srgbClr val="000000"/>
                </a:solidFill>
                <a:effectLst/>
                <a:latin typeface="Times New Roman" panose="02020603050405020304" pitchFamily="18" charset="0"/>
              </a:rPr>
              <a:t>What do you observe? Does the program work? What does this program do differently from the first one? (Describe what the assembly language commands do.)</a:t>
            </a:r>
            <a:r>
              <a:rPr lang="en-US" sz="2000" b="0" i="0">
                <a:solidFill>
                  <a:srgbClr val="000000"/>
                </a:solidFill>
                <a:effectLst/>
                <a:latin typeface="Times New Roman" panose="02020603050405020304" pitchFamily="18" charset="0"/>
              </a:rPr>
              <a:t> </a:t>
            </a:r>
          </a:p>
          <a:p>
            <a:pPr algn="just">
              <a:lnSpc>
                <a:spcPct val="100000"/>
              </a:lnSpc>
            </a:pPr>
            <a:r>
              <a:rPr lang="en-US" sz="2000" b="0" i="0">
                <a:solidFill>
                  <a:srgbClr val="000000"/>
                </a:solidFill>
                <a:effectLst/>
                <a:latin typeface="Times New Roman" panose="02020603050405020304" pitchFamily="18" charset="0"/>
              </a:rPr>
              <a:t>Compile this again, only this time use "nasm -f elf64 -l AddTwoSum_64_pt2.lst AddTwoSum_64_pt2.asm". </a:t>
            </a:r>
          </a:p>
          <a:p>
            <a:pPr algn="just">
              <a:lnSpc>
                <a:spcPct val="100000"/>
              </a:lnSpc>
            </a:pPr>
            <a:r>
              <a:rPr lang="en-US" sz="2000" i="0">
                <a:solidFill>
                  <a:srgbClr val="000000"/>
                </a:solidFill>
                <a:effectLst/>
                <a:latin typeface="Times New Roman" panose="02020603050405020304" pitchFamily="18" charset="0"/>
              </a:rPr>
              <a:t>Use "</a:t>
            </a:r>
            <a:r>
              <a:rPr lang="en-US" sz="2000" b="1" i="0">
                <a:solidFill>
                  <a:srgbClr val="000000"/>
                </a:solidFill>
                <a:effectLst/>
                <a:latin typeface="Times New Roman" panose="02020603050405020304" pitchFamily="18" charset="0"/>
              </a:rPr>
              <a:t>ca</a:t>
            </a:r>
            <a:r>
              <a:rPr lang="en-US" sz="2000" b="1">
                <a:solidFill>
                  <a:srgbClr val="000000"/>
                </a:solidFill>
                <a:latin typeface="Times New Roman" panose="02020603050405020304" pitchFamily="18" charset="0"/>
              </a:rPr>
              <a:t>t</a:t>
            </a:r>
            <a:r>
              <a:rPr lang="en-US" sz="2000" i="0">
                <a:solidFill>
                  <a:srgbClr val="000000"/>
                </a:solidFill>
                <a:effectLst/>
                <a:latin typeface="Times New Roman" panose="02020603050405020304" pitchFamily="18" charset="0"/>
              </a:rPr>
              <a:t>" to show the AddTwoSum_64_pt2.lst file. </a:t>
            </a:r>
          </a:p>
          <a:p>
            <a:pPr algn="just">
              <a:lnSpc>
                <a:spcPct val="100000"/>
              </a:lnSpc>
            </a:pPr>
            <a:r>
              <a:rPr lang="en-US" sz="2000" b="1" i="0">
                <a:solidFill>
                  <a:srgbClr val="000000"/>
                </a:solidFill>
                <a:effectLst/>
                <a:latin typeface="Times New Roman" panose="02020603050405020304" pitchFamily="18" charset="0"/>
              </a:rPr>
              <a:t>What do you observe in the file? </a:t>
            </a:r>
          </a:p>
          <a:p>
            <a:pPr algn="just">
              <a:lnSpc>
                <a:spcPct val="100000"/>
              </a:lnSpc>
            </a:pPr>
            <a:r>
              <a:rPr lang="en-US" sz="2000" i="0">
                <a:solidFill>
                  <a:srgbClr val="000000"/>
                </a:solidFill>
                <a:effectLst/>
                <a:latin typeface="Times New Roman" panose="02020603050405020304" pitchFamily="18" charset="0"/>
              </a:rPr>
              <a:t>Run the command "</a:t>
            </a:r>
            <a:r>
              <a:rPr lang="en-US" sz="2000" b="1" i="0">
                <a:solidFill>
                  <a:srgbClr val="000000"/>
                </a:solidFill>
                <a:effectLst/>
                <a:latin typeface="Times New Roman" panose="02020603050405020304" pitchFamily="18" charset="0"/>
              </a:rPr>
              <a:t>xxd AddTwoSum_64_pt2</a:t>
            </a:r>
            <a:r>
              <a:rPr lang="en-US" sz="2000" i="0">
                <a:solidFill>
                  <a:srgbClr val="000000"/>
                </a:solidFill>
                <a:effectLst/>
                <a:latin typeface="Times New Roman" panose="02020603050405020304" pitchFamily="18" charset="0"/>
              </a:rPr>
              <a:t>" (which creates a hexadecimal dump of the file's contents). </a:t>
            </a:r>
          </a:p>
          <a:p>
            <a:pPr algn="just">
              <a:lnSpc>
                <a:spcPct val="100000"/>
              </a:lnSpc>
            </a:pPr>
            <a:r>
              <a:rPr lang="en-US" sz="2000" b="1" i="0">
                <a:solidFill>
                  <a:srgbClr val="000000"/>
                </a:solidFill>
                <a:effectLst/>
                <a:latin typeface="Times New Roman" panose="02020603050405020304" pitchFamily="18" charset="0"/>
              </a:rPr>
              <a:t>What do you observe there, and how does it relate to the .lst file? (Hint: look for the values B8 in the AddTwoSum_64_pt2.lst and b8 in the xxd output.)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71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95534-999D-1888-6C7C-EF1E9388B903}"/>
              </a:ext>
            </a:extLst>
          </p:cNvPr>
          <p:cNvSpPr>
            <a:spLocks noGrp="1"/>
          </p:cNvSpPr>
          <p:nvPr>
            <p:ph type="title"/>
          </p:nvPr>
        </p:nvSpPr>
        <p:spPr>
          <a:xfrm>
            <a:off x="838200" y="365125"/>
            <a:ext cx="10515600" cy="716543"/>
          </a:xfrm>
        </p:spPr>
        <p:txBody>
          <a:bodyPr>
            <a:normAutofit/>
          </a:bodyPr>
          <a:lstStyle/>
          <a:p>
            <a:pPr algn="ctr"/>
            <a:r>
              <a:rPr lang="en-US" sz="3600" b="1">
                <a:latin typeface="Times New Roman" panose="02020603050405020304" pitchFamily="18" charset="0"/>
                <a:cs typeface="Times New Roman" panose="02020603050405020304" pitchFamily="18" charset="0"/>
              </a:rPr>
              <a:t>PART-3</a:t>
            </a:r>
          </a:p>
        </p:txBody>
      </p:sp>
      <p:sp>
        <p:nvSpPr>
          <p:cNvPr id="3" name="Content Placeholder 2">
            <a:extLst>
              <a:ext uri="{FF2B5EF4-FFF2-40B4-BE49-F238E27FC236}">
                <a16:creationId xmlns:a16="http://schemas.microsoft.com/office/drawing/2014/main" id="{B94370E3-4C64-A084-85CC-6C8BE700BDF6}"/>
              </a:ext>
            </a:extLst>
          </p:cNvPr>
          <p:cNvSpPr>
            <a:spLocks noGrp="1"/>
          </p:cNvSpPr>
          <p:nvPr>
            <p:ph idx="1"/>
          </p:nvPr>
        </p:nvSpPr>
        <p:spPr>
          <a:xfrm>
            <a:off x="838200" y="1182029"/>
            <a:ext cx="10515600" cy="4994934"/>
          </a:xfrm>
        </p:spPr>
        <p:txBody>
          <a:bodyPr>
            <a:noAutofit/>
          </a:bodyPr>
          <a:lstStyle/>
          <a:p>
            <a:pPr>
              <a:lnSpc>
                <a:spcPct val="110000"/>
              </a:lnSpc>
            </a:pPr>
            <a:r>
              <a:rPr lang="en-US" sz="2000" b="0" i="0">
                <a:solidFill>
                  <a:srgbClr val="000000"/>
                </a:solidFill>
                <a:effectLst/>
                <a:latin typeface="Times New Roman" panose="02020603050405020304" pitchFamily="18" charset="0"/>
                <a:cs typeface="Times New Roman" panose="02020603050405020304" pitchFamily="18" charset="0"/>
              </a:rPr>
              <a:t>Now we'll see a slightly different version, called</a:t>
            </a:r>
            <a:r>
              <a:rPr lang="en-US" sz="2000" b="0" i="0">
                <a:solidFill>
                  <a:srgbClr val="000000"/>
                </a:solidFill>
                <a:effectLst/>
                <a:latin typeface="Times New Roman" panose="02020603050405020304" pitchFamily="18" charset="0"/>
              </a:rPr>
              <a:t> </a:t>
            </a:r>
            <a:r>
              <a:rPr lang="en-US" sz="2000" b="0" i="0">
                <a:solidFill>
                  <a:srgbClr val="0000FF"/>
                </a:solidFill>
                <a:effectLst/>
                <a:latin typeface="Times New Roman" panose="02020603050405020304" pitchFamily="18" charset="0"/>
                <a:hlinkClick r:id="rId2"/>
              </a:rPr>
              <a:t>AddTwoSum_64_pt3.asm</a:t>
            </a:r>
            <a:r>
              <a:rPr lang="en-US" sz="2000" b="0" i="0">
                <a:solidFill>
                  <a:srgbClr val="000000"/>
                </a:solidFill>
                <a:effectLst/>
                <a:latin typeface="Times New Roman" panose="02020603050405020304" pitchFamily="18" charset="0"/>
              </a:rPr>
              <a:t>.</a:t>
            </a:r>
            <a:r>
              <a:rPr lang="en-US" sz="2000" b="0" i="0">
                <a:solidFill>
                  <a:srgbClr val="000000"/>
                </a:solidFill>
                <a:effectLst/>
                <a:latin typeface="Times New Roman" panose="02020603050405020304" pitchFamily="18" charset="0"/>
                <a:cs typeface="Times New Roman" panose="02020603050405020304" pitchFamily="18" charset="0"/>
              </a:rPr>
              <a:t> </a:t>
            </a:r>
          </a:p>
          <a:p>
            <a:pPr>
              <a:lnSpc>
                <a:spcPct val="110000"/>
              </a:lnSpc>
            </a:pPr>
            <a:r>
              <a:rPr lang="en-US" sz="2000" b="0" i="0">
                <a:solidFill>
                  <a:srgbClr val="000000"/>
                </a:solidFill>
                <a:effectLst/>
                <a:latin typeface="Times New Roman" panose="02020603050405020304" pitchFamily="18" charset="0"/>
                <a:cs typeface="Times New Roman" panose="02020603050405020304" pitchFamily="18" charset="0"/>
              </a:rPr>
              <a:t>Download it, put it on SNOWBALL, and use the "nasm" command to assemble it then gcc to link it. Then run it. </a:t>
            </a:r>
          </a:p>
          <a:p>
            <a:pPr>
              <a:lnSpc>
                <a:spcPct val="110000"/>
              </a:lnSpc>
            </a:pPr>
            <a:r>
              <a:rPr lang="en-US" sz="2000" b="1" i="0">
                <a:solidFill>
                  <a:srgbClr val="000000"/>
                </a:solidFill>
                <a:effectLst/>
                <a:latin typeface="Times New Roman" panose="02020603050405020304" pitchFamily="18" charset="0"/>
                <a:cs typeface="Times New Roman" panose="02020603050405020304" pitchFamily="18" charset="0"/>
              </a:rPr>
              <a:t>Do you observe any differences between this and AddTwoSum_64_pt2.asm? Use the "diff" command to show the differences between them, then explain what they are.</a:t>
            </a:r>
          </a:p>
          <a:p>
            <a:pPr>
              <a:lnSpc>
                <a:spcPct val="110000"/>
              </a:lnSpc>
            </a:pPr>
            <a:r>
              <a:rPr lang="en-US" sz="2000" b="0" i="0">
                <a:solidFill>
                  <a:srgbClr val="000000"/>
                </a:solidFill>
                <a:effectLst/>
                <a:latin typeface="Times New Roman" panose="02020603050405020304" pitchFamily="18" charset="0"/>
                <a:cs typeface="Times New Roman" panose="02020603050405020304" pitchFamily="18" charset="0"/>
              </a:rPr>
              <a:t>Now run AddTwoSum_64_pt2, and then enter the command  </a:t>
            </a:r>
            <a:r>
              <a:rPr lang="en-US" sz="2000" b="1" i="0">
                <a:solidFill>
                  <a:srgbClr val="000000"/>
                </a:solidFill>
                <a:effectLst/>
                <a:latin typeface="Times New Roman" panose="02020603050405020304" pitchFamily="18" charset="0"/>
                <a:cs typeface="Times New Roman" panose="02020603050405020304" pitchFamily="18" charset="0"/>
              </a:rPr>
              <a:t>echo $?</a:t>
            </a:r>
          </a:p>
          <a:p>
            <a:pPr>
              <a:lnSpc>
                <a:spcPct val="110000"/>
              </a:lnSpc>
            </a:pPr>
            <a:r>
              <a:rPr lang="en-US" sz="2000" b="0" i="0">
                <a:solidFill>
                  <a:srgbClr val="000000"/>
                </a:solidFill>
                <a:effectLst/>
                <a:latin typeface="Times New Roman" panose="02020603050405020304" pitchFamily="18" charset="0"/>
                <a:cs typeface="Times New Roman" panose="02020603050405020304" pitchFamily="18" charset="0"/>
              </a:rPr>
              <a:t>Next, run AddTwoSum_64_pt3, and then enter the command  </a:t>
            </a:r>
            <a:r>
              <a:rPr lang="en-US" sz="2000" b="1" i="0">
                <a:solidFill>
                  <a:srgbClr val="000000"/>
                </a:solidFill>
                <a:effectLst/>
                <a:latin typeface="Times New Roman" panose="02020603050405020304" pitchFamily="18" charset="0"/>
                <a:cs typeface="Times New Roman" panose="02020603050405020304" pitchFamily="18" charset="0"/>
              </a:rPr>
              <a:t>echo $?</a:t>
            </a:r>
          </a:p>
          <a:p>
            <a:pPr>
              <a:lnSpc>
                <a:spcPct val="110000"/>
              </a:lnSpc>
            </a:pPr>
            <a:r>
              <a:rPr lang="en-US" sz="2000" b="1" i="0">
                <a:solidFill>
                  <a:srgbClr val="000000"/>
                </a:solidFill>
                <a:effectLst/>
                <a:latin typeface="Times New Roman" panose="02020603050405020304" pitchFamily="18" charset="0"/>
                <a:cs typeface="Times New Roman" panose="02020603050405020304" pitchFamily="18" charset="0"/>
              </a:rPr>
              <a:t>What do you observe about the output from these two commands? Look up what a "return value" value is under Unix/Linux, describe what it is, and say how it relates to this lab. </a:t>
            </a:r>
          </a:p>
          <a:p>
            <a:pPr>
              <a:lnSpc>
                <a:spcPct val="110000"/>
              </a:lnSpc>
            </a:pPr>
            <a:r>
              <a:rPr lang="en-US" sz="2000" b="0" i="0">
                <a:solidFill>
                  <a:srgbClr val="000000"/>
                </a:solidFill>
                <a:effectLst/>
                <a:latin typeface="Times New Roman" panose="02020603050405020304" pitchFamily="18" charset="0"/>
                <a:cs typeface="Times New Roman" panose="02020603050405020304" pitchFamily="18" charset="0"/>
              </a:rPr>
              <a:t>Be sure to document where you got your answer, and use double-quotes for anything you do not say yourself.</a:t>
            </a:r>
          </a:p>
        </p:txBody>
      </p:sp>
    </p:spTree>
    <p:extLst>
      <p:ext uri="{BB962C8B-B14F-4D97-AF65-F5344CB8AC3E}">
        <p14:creationId xmlns:p14="http://schemas.microsoft.com/office/powerpoint/2010/main" val="2473005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226</TotalTime>
  <Words>1257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CSC 3210 Computer Organization and programming   LAB 4</vt:lpstr>
      <vt:lpstr>INSTRUCTIONS FOR LAB 4</vt:lpstr>
      <vt:lpstr>ASSIGNMENT FOR LAB 4</vt:lpstr>
      <vt:lpstr>INTRODUCTION TO NASM</vt:lpstr>
      <vt:lpstr>INTRODUCTION TO NASM</vt:lpstr>
      <vt:lpstr>STEPS TO USE NASM</vt:lpstr>
      <vt:lpstr>PART-1</vt:lpstr>
      <vt:lpstr>PART-2</vt:lpstr>
      <vt:lpstr>PART-3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Bhavitha Srikakulapu</dc:creator>
  <cp:lastModifiedBy>Bhavitha Srikakulapu</cp:lastModifiedBy>
  <cp:revision>3</cp:revision>
  <dcterms:created xsi:type="dcterms:W3CDTF">2025-02-03T04:17:01Z</dcterms:created>
  <dcterms:modified xsi:type="dcterms:W3CDTF">2025-02-04T00:57:39Z</dcterms:modified>
</cp:coreProperties>
</file>