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2" r:id="rId8"/>
    <p:sldId id="265" r:id="rId9"/>
    <p:sldId id="266" r:id="rId10"/>
    <p:sldId id="278" r:id="rId11"/>
    <p:sldId id="281" r:id="rId12"/>
    <p:sldId id="282" r:id="rId13"/>
    <p:sldId id="283" r:id="rId14"/>
    <p:sldId id="284" r:id="rId15"/>
    <p:sldId id="285" r:id="rId16"/>
    <p:sldId id="286"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C2777-DA7D-4071-8AE6-51C6AEB8B8E9}" v="2" dt="2025-02-12T17:02:36.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6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6667-F446-958D-44A0-186308C92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5B627-5632-70B1-D7C5-A4FBE7719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359E8-1556-04FF-65E4-9C55A812724D}"/>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CEB528DA-D53B-401C-D081-CF5FD2DAA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B0E45-9004-ECC9-8425-C2EC0D1CE9CF}"/>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354433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9A4F-B301-779A-2E2D-97736F0E8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2BD887-633C-1442-F572-D2D1373C2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CD17A-1F23-B31B-7B62-12A15FF11E38}"/>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C671216C-D3B5-109B-1343-893C33DE6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671CF-4DDD-3437-3533-B7C84029C08B}"/>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109434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AC9E-A50B-54DD-23D6-383B172749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2B67E4-26B6-74FB-8BBE-59BD8B9F1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84C6-041F-9BB2-0DDB-989B0D5D16A7}"/>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19703658-411C-AFA3-1B02-B2524095B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20EED-BD63-3542-AB0A-F971BB953EC1}"/>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78570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451A-2B32-B461-4E20-B32B88777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B3960-5A11-6E06-48D3-329AB4DB6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837F3-A274-1336-97C3-2DBDA7842B69}"/>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CF854A6F-2B52-C544-6539-D0FB961D2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E155B-6EA4-7DF3-65ED-1C7373B3C7DB}"/>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209731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5CBD-A6EF-AE61-9454-9E2B951BB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6A8FA-EFD2-7533-B12B-A7A8D9E13A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10265-91B0-D483-AD49-D7BBE52F7D7F}"/>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C896C056-24A9-4F98-921D-553F675DB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AC627-7C47-657B-5F48-42B3AE772AE6}"/>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80112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D0AC-31A9-1D80-32C2-B9035EC64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19E31-BE7D-6A25-1007-9A1BDE465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82A1DE-015A-862B-1855-9432AEB1D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FCAA9-5CC4-1B13-3DFB-3BD075127BDB}"/>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6" name="Footer Placeholder 5">
            <a:extLst>
              <a:ext uri="{FF2B5EF4-FFF2-40B4-BE49-F238E27FC236}">
                <a16:creationId xmlns:a16="http://schemas.microsoft.com/office/drawing/2014/main" id="{42C190DB-47EC-39D2-786D-D0B354B96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EAAC3-ED53-2B48-9A9D-BECCCC83CD1C}"/>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238756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DFC3-4B22-88D4-C05B-39D8294A4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BC175A-5467-BC34-66A4-AA7375790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5CEEF-2226-ADC5-FA3E-3981F619C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D9B0A5-FFCB-A0EE-366E-A56B5A12C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7C54A-CB33-A2B7-195D-E2F2083AF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4EA7B-A187-13E6-A46E-1DA3F618206D}"/>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8" name="Footer Placeholder 7">
            <a:extLst>
              <a:ext uri="{FF2B5EF4-FFF2-40B4-BE49-F238E27FC236}">
                <a16:creationId xmlns:a16="http://schemas.microsoft.com/office/drawing/2014/main" id="{B8701791-D95C-2C0B-5D61-D856FAF94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EAA45-4E9A-5416-66A4-7C5F37F3EBA7}"/>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27021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94B9-05AD-9045-4AA0-23DF402AE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BCB23-2EFA-91D2-8422-F361C8156568}"/>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4" name="Footer Placeholder 3">
            <a:extLst>
              <a:ext uri="{FF2B5EF4-FFF2-40B4-BE49-F238E27FC236}">
                <a16:creationId xmlns:a16="http://schemas.microsoft.com/office/drawing/2014/main" id="{2EC99714-6225-D7A3-0269-75D61907D1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0E0A2-3D73-ED47-F2AC-F67F526B2502}"/>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213587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25FF3-9C9F-988B-4FCF-9EF11C024A1E}"/>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3" name="Footer Placeholder 2">
            <a:extLst>
              <a:ext uri="{FF2B5EF4-FFF2-40B4-BE49-F238E27FC236}">
                <a16:creationId xmlns:a16="http://schemas.microsoft.com/office/drawing/2014/main" id="{2EA36D6D-7939-A98C-6BD9-FADEFAA9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D0BE1-0DF4-C405-6597-E6214773B12A}"/>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117577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27FF-A72D-2479-427A-03F6666D1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CEA518-E163-7372-A51A-519DB5C56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67F4C6-0F79-5CA3-988C-BF5CBD34A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89BF5-77EC-D175-D111-1B7DA51EDF04}"/>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6" name="Footer Placeholder 5">
            <a:extLst>
              <a:ext uri="{FF2B5EF4-FFF2-40B4-BE49-F238E27FC236}">
                <a16:creationId xmlns:a16="http://schemas.microsoft.com/office/drawing/2014/main" id="{F0A9C80B-C9C0-C580-65E3-EA3E8D12B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430E8-6A68-38D3-9FB4-30B7672C74A6}"/>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66147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421E-07DE-4080-0F61-3E8A08352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4A13D4-CA5C-1940-2D8D-5EA184629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5FE186-5230-9582-F0C9-D12DF40B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EA984-2E0D-A2C3-5FD6-1DFD25631A76}"/>
              </a:ext>
            </a:extLst>
          </p:cNvPr>
          <p:cNvSpPr>
            <a:spLocks noGrp="1"/>
          </p:cNvSpPr>
          <p:nvPr>
            <p:ph type="dt" sz="half" idx="10"/>
          </p:nvPr>
        </p:nvSpPr>
        <p:spPr/>
        <p:txBody>
          <a:bodyPr/>
          <a:lstStyle/>
          <a:p>
            <a:fld id="{0BF746F2-5924-4B60-A2C3-F3096B9FB1B4}" type="datetimeFigureOut">
              <a:rPr lang="en-US" smtClean="0"/>
              <a:t>2/12/2025</a:t>
            </a:fld>
            <a:endParaRPr lang="en-US"/>
          </a:p>
        </p:txBody>
      </p:sp>
      <p:sp>
        <p:nvSpPr>
          <p:cNvPr id="6" name="Footer Placeholder 5">
            <a:extLst>
              <a:ext uri="{FF2B5EF4-FFF2-40B4-BE49-F238E27FC236}">
                <a16:creationId xmlns:a16="http://schemas.microsoft.com/office/drawing/2014/main" id="{0D279551-69B9-FCD5-2E2B-170A90D70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4E4A8-C21C-283F-FE32-2E3AC786D574}"/>
              </a:ext>
            </a:extLst>
          </p:cNvPr>
          <p:cNvSpPr>
            <a:spLocks noGrp="1"/>
          </p:cNvSpPr>
          <p:nvPr>
            <p:ph type="sldNum" sz="quarter" idx="12"/>
          </p:nvPr>
        </p:nvSpPr>
        <p:spPr/>
        <p:txBody>
          <a:bodyPr/>
          <a:lstStyle/>
          <a:p>
            <a:fld id="{56EC3ECE-7B8E-47FE-A90F-75BD883AE9E8}" type="slidenum">
              <a:rPr lang="en-US" smtClean="0"/>
              <a:t>‹#›</a:t>
            </a:fld>
            <a:endParaRPr lang="en-US"/>
          </a:p>
        </p:txBody>
      </p:sp>
    </p:spTree>
    <p:extLst>
      <p:ext uri="{BB962C8B-B14F-4D97-AF65-F5344CB8AC3E}">
        <p14:creationId xmlns:p14="http://schemas.microsoft.com/office/powerpoint/2010/main" val="195075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80849-A574-1596-C41D-790394953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17E201-3B22-34FB-5472-F9D552C0B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A4B36-9A1C-A6EE-C312-C2E7321FC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F746F2-5924-4B60-A2C3-F3096B9FB1B4}" type="datetimeFigureOut">
              <a:rPr lang="en-US" smtClean="0"/>
              <a:t>2/12/2025</a:t>
            </a:fld>
            <a:endParaRPr lang="en-US"/>
          </a:p>
        </p:txBody>
      </p:sp>
      <p:sp>
        <p:nvSpPr>
          <p:cNvPr id="5" name="Footer Placeholder 4">
            <a:extLst>
              <a:ext uri="{FF2B5EF4-FFF2-40B4-BE49-F238E27FC236}">
                <a16:creationId xmlns:a16="http://schemas.microsoft.com/office/drawing/2014/main" id="{8E6512DB-C329-3E1C-269A-4F33D7285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C96B49-BF85-11AE-0EBE-583EF3529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EC3ECE-7B8E-47FE-A90F-75BD883AE9E8}" type="slidenum">
              <a:rPr lang="en-US" smtClean="0"/>
              <a:t>‹#›</a:t>
            </a:fld>
            <a:endParaRPr lang="en-US"/>
          </a:p>
        </p:txBody>
      </p:sp>
    </p:spTree>
    <p:extLst>
      <p:ext uri="{BB962C8B-B14F-4D97-AF65-F5344CB8AC3E}">
        <p14:creationId xmlns:p14="http://schemas.microsoft.com/office/powerpoint/2010/main" val="1192098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9D0-1745-1B69-18B6-950DF8940062}"/>
              </a:ext>
            </a:extLst>
          </p:cNvPr>
          <p:cNvSpPr>
            <a:spLocks noGrp="1"/>
          </p:cNvSpPr>
          <p:nvPr>
            <p:ph type="ctrTitle"/>
          </p:nvPr>
        </p:nvSpPr>
        <p:spPr>
          <a:xfrm>
            <a:off x="535259" y="2237485"/>
            <a:ext cx="11407698" cy="1655762"/>
          </a:xfrm>
        </p:spPr>
        <p:txBody>
          <a:bodyPr>
            <a:normAutofit/>
          </a:bodyPr>
          <a:lstStyle/>
          <a:p>
            <a:r>
              <a:rPr lang="en-US" sz="3600" b="1">
                <a:latin typeface="Times New Roman" panose="02020603050405020304" pitchFamily="18" charset="0"/>
                <a:cs typeface="Times New Roman" panose="02020603050405020304" pitchFamily="18" charset="0"/>
              </a:rPr>
              <a:t>CSC 3210 Computer Organization and programming </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LAB 6</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A2C3E-0E3D-E0D2-E5D4-6B48AC99D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71344-DEF8-2157-F717-19EC666FBDD1}"/>
              </a:ext>
            </a:extLst>
          </p:cNvPr>
          <p:cNvSpPr>
            <a:spLocks noGrp="1"/>
          </p:cNvSpPr>
          <p:nvPr>
            <p:ph type="title"/>
          </p:nvPr>
        </p:nvSpPr>
        <p:spPr>
          <a:xfrm>
            <a:off x="838199" y="752707"/>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4E972D8F-6D96-E592-6859-294877532314}"/>
              </a:ext>
            </a:extLst>
          </p:cNvPr>
          <p:cNvSpPr>
            <a:spLocks noGrp="1"/>
          </p:cNvSpPr>
          <p:nvPr>
            <p:ph idx="1"/>
          </p:nvPr>
        </p:nvSpPr>
        <p:spPr>
          <a:xfrm>
            <a:off x="925550" y="1962614"/>
            <a:ext cx="10428249" cy="4047893"/>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How many lines of code did it take to load the value(s)?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How many lines of code did it take to do the arithmetic?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How many lines of code did it take to print everything?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do you observe about the code in terms of number of lines devoted to loading/arithmetic/printing, and repetition?</a:t>
            </a:r>
          </a:p>
          <a:p>
            <a:pPr algn="just">
              <a:lnSpc>
                <a:spcPct val="100000"/>
              </a:lnSpc>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94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31CEA-5AD3-F76D-A414-48DD28F28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42E53-B084-5D49-8CBC-A96F5279C369}"/>
              </a:ext>
            </a:extLst>
          </p:cNvPr>
          <p:cNvSpPr>
            <a:spLocks noGrp="1"/>
          </p:cNvSpPr>
          <p:nvPr>
            <p:ph type="title"/>
          </p:nvPr>
        </p:nvSpPr>
        <p:spPr>
          <a:xfrm>
            <a:off x="838200" y="462775"/>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PART-4</a:t>
            </a:r>
          </a:p>
        </p:txBody>
      </p:sp>
      <p:sp>
        <p:nvSpPr>
          <p:cNvPr id="3" name="Content Placeholder 2">
            <a:extLst>
              <a:ext uri="{FF2B5EF4-FFF2-40B4-BE49-F238E27FC236}">
                <a16:creationId xmlns:a16="http://schemas.microsoft.com/office/drawing/2014/main" id="{E1B876C8-AFAE-DCF5-E8AF-C65347A70927}"/>
              </a:ext>
            </a:extLst>
          </p:cNvPr>
          <p:cNvSpPr>
            <a:spLocks noGrp="1"/>
          </p:cNvSpPr>
          <p:nvPr>
            <p:ph idx="1"/>
          </p:nvPr>
        </p:nvSpPr>
        <p:spPr>
          <a:xfrm>
            <a:off x="925550" y="1438508"/>
            <a:ext cx="10428249" cy="4572000"/>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Using the same integer value, NOT the first one and print the result. </a:t>
            </a:r>
          </a:p>
          <a:p>
            <a:pPr algn="just">
              <a:lnSpc>
                <a:spcPct val="100000"/>
              </a:lnSpc>
            </a:pPr>
            <a:r>
              <a:rPr lang="en-US" sz="2000">
                <a:latin typeface="Times New Roman" panose="02020603050405020304" pitchFamily="18" charset="0"/>
                <a:cs typeface="Times New Roman" panose="02020603050405020304" pitchFamily="18" charset="0"/>
              </a:rPr>
              <a:t>That is, print "Not result" then print the value.</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 Not s0's value: Perform not operation</a:t>
            </a:r>
          </a:p>
          <a:p>
            <a:pPr marL="0" indent="0" algn="just">
              <a:lnSpc>
                <a:spcPct val="100000"/>
              </a:lnSpc>
              <a:buNone/>
            </a:pPr>
            <a:r>
              <a:rPr lang="en-US" sz="2000" b="1">
                <a:latin typeface="Times New Roman" panose="02020603050405020304" pitchFamily="18" charset="0"/>
                <a:cs typeface="Times New Roman" panose="02020603050405020304" pitchFamily="18" charset="0"/>
              </a:rPr>
              <a:t>    	not   s2, s0</a:t>
            </a:r>
          </a:p>
          <a:p>
            <a:pPr algn="just">
              <a:lnSpc>
                <a:spcPct val="100000"/>
              </a:lnSpc>
            </a:pPr>
            <a:r>
              <a:rPr lang="en-US" sz="2000">
                <a:latin typeface="Times New Roman" panose="02020603050405020304" pitchFamily="18" charset="0"/>
                <a:cs typeface="Times New Roman" panose="02020603050405020304" pitchFamily="18" charset="0"/>
              </a:rPr>
              <a:t>Repeat this, but use the NEG command instead.</a:t>
            </a:r>
          </a:p>
          <a:p>
            <a:pPr algn="just">
              <a:lnSpc>
                <a:spcPct val="100000"/>
              </a:lnSpc>
            </a:pPr>
            <a:r>
              <a:rPr lang="en-US" sz="2000">
                <a:latin typeface="Times New Roman" panose="02020603050405020304" pitchFamily="18" charset="0"/>
                <a:cs typeface="Times New Roman" panose="02020603050405020304" pitchFamily="18" charset="0"/>
              </a:rPr>
              <a:t>Use the same integer value, but NEG the first one and show the result. </a:t>
            </a:r>
          </a:p>
          <a:p>
            <a:pPr algn="just">
              <a:lnSpc>
                <a:spcPct val="100000"/>
              </a:lnSpc>
            </a:pPr>
            <a:r>
              <a:rPr lang="en-US" sz="2000">
                <a:latin typeface="Times New Roman" panose="02020603050405020304" pitchFamily="18" charset="0"/>
                <a:cs typeface="Times New Roman" panose="02020603050405020304" pitchFamily="18" charset="0"/>
              </a:rPr>
              <a:t>We can use "neg" command to negate the value as follows:</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 Neg s0's value: Perform negation</a:t>
            </a:r>
          </a:p>
          <a:p>
            <a:pPr marL="0" indent="0" algn="just">
              <a:lnSpc>
                <a:spcPct val="100000"/>
              </a:lnSpc>
              <a:buNone/>
            </a:pPr>
            <a:r>
              <a:rPr lang="en-US" sz="2000" b="1">
                <a:latin typeface="Times New Roman" panose="02020603050405020304" pitchFamily="18" charset="0"/>
                <a:cs typeface="Times New Roman" panose="02020603050405020304" pitchFamily="18" charset="0"/>
              </a:rPr>
              <a:t>   	 neg   s2, s0</a:t>
            </a:r>
          </a:p>
        </p:txBody>
      </p:sp>
    </p:spTree>
    <p:extLst>
      <p:ext uri="{BB962C8B-B14F-4D97-AF65-F5344CB8AC3E}">
        <p14:creationId xmlns:p14="http://schemas.microsoft.com/office/powerpoint/2010/main" val="309770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8166C-FACF-ADC9-F0AD-28F94359AB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4F253-53B7-50D3-8720-9F146D0B1AF2}"/>
              </a:ext>
            </a:extLst>
          </p:cNvPr>
          <p:cNvSpPr>
            <a:spLocks noGrp="1"/>
          </p:cNvSpPr>
          <p:nvPr>
            <p:ph type="title"/>
          </p:nvPr>
        </p:nvSpPr>
        <p:spPr>
          <a:xfrm>
            <a:off x="838200" y="641195"/>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PART-4</a:t>
            </a:r>
          </a:p>
        </p:txBody>
      </p:sp>
      <p:sp>
        <p:nvSpPr>
          <p:cNvPr id="3" name="Content Placeholder 2">
            <a:extLst>
              <a:ext uri="{FF2B5EF4-FFF2-40B4-BE49-F238E27FC236}">
                <a16:creationId xmlns:a16="http://schemas.microsoft.com/office/drawing/2014/main" id="{5A6EF119-BC9E-361D-4E59-734407FCCD98}"/>
              </a:ext>
            </a:extLst>
          </p:cNvPr>
          <p:cNvSpPr>
            <a:spLocks noGrp="1"/>
          </p:cNvSpPr>
          <p:nvPr>
            <p:ph idx="1"/>
          </p:nvPr>
        </p:nvSpPr>
        <p:spPr>
          <a:xfrm>
            <a:off x="925550" y="1650380"/>
            <a:ext cx="10428249" cy="4360128"/>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How did the computer get the result? That is, what did it do to the original value to get the value printed?</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Why did we skip loading a value into s1 for these commands?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Can you tell what the difference is between a simple NOT operation and 2's complement on a data?</a:t>
            </a:r>
          </a:p>
          <a:p>
            <a:pPr algn="just">
              <a:lnSpc>
                <a:spcPct val="100000"/>
              </a:lnSpc>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5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612C4-929D-FAA4-A912-301882BC3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6D50B-14C8-1795-DE7B-6C7E483AD72B}"/>
              </a:ext>
            </a:extLst>
          </p:cNvPr>
          <p:cNvSpPr>
            <a:spLocks noGrp="1"/>
          </p:cNvSpPr>
          <p:nvPr>
            <p:ph type="title"/>
          </p:nvPr>
        </p:nvSpPr>
        <p:spPr>
          <a:xfrm>
            <a:off x="838200" y="384716"/>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PART-5</a:t>
            </a:r>
          </a:p>
        </p:txBody>
      </p:sp>
      <p:sp>
        <p:nvSpPr>
          <p:cNvPr id="3" name="Content Placeholder 2">
            <a:extLst>
              <a:ext uri="{FF2B5EF4-FFF2-40B4-BE49-F238E27FC236}">
                <a16:creationId xmlns:a16="http://schemas.microsoft.com/office/drawing/2014/main" id="{A91590D7-F927-4A36-73DE-6E444DC7572E}"/>
              </a:ext>
            </a:extLst>
          </p:cNvPr>
          <p:cNvSpPr>
            <a:spLocks noGrp="1"/>
          </p:cNvSpPr>
          <p:nvPr>
            <p:ph idx="1"/>
          </p:nvPr>
        </p:nvSpPr>
        <p:spPr>
          <a:xfrm>
            <a:off x="838200" y="1204332"/>
            <a:ext cx="10515599" cy="5268952"/>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Use "neg" on int1's value, then add it to int2's value and show the result. Here is some example code.</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 Get the value at int1 into s0</a:t>
            </a:r>
          </a:p>
          <a:p>
            <a:pPr marL="0" indent="0" algn="just">
              <a:lnSpc>
                <a:spcPct val="100000"/>
              </a:lnSpc>
              <a:buNone/>
            </a:pPr>
            <a:r>
              <a:rPr lang="en-US" sz="1600" b="1">
                <a:latin typeface="Times New Roman" panose="02020603050405020304" pitchFamily="18" charset="0"/>
                <a:cs typeface="Times New Roman" panose="02020603050405020304" pitchFamily="18" charset="0"/>
              </a:rPr>
              <a:t>    	    la    x7, int1</a:t>
            </a:r>
          </a:p>
          <a:p>
            <a:pPr marL="0" indent="0" algn="just">
              <a:lnSpc>
                <a:spcPct val="100000"/>
              </a:lnSpc>
              <a:buNone/>
            </a:pPr>
            <a:r>
              <a:rPr lang="en-US" sz="1600" b="1">
                <a:latin typeface="Times New Roman" panose="02020603050405020304" pitchFamily="18" charset="0"/>
                <a:cs typeface="Times New Roman" panose="02020603050405020304" pitchFamily="18" charset="0"/>
              </a:rPr>
              <a:t>    	    lw    s0, 0(x7)</a:t>
            </a:r>
          </a:p>
          <a:p>
            <a:pPr marL="0" indent="0" algn="just">
              <a:lnSpc>
                <a:spcPct val="100000"/>
              </a:lnSpc>
              <a:buNone/>
            </a:pPr>
            <a:r>
              <a:rPr lang="en-US" sz="1600" b="1">
                <a:latin typeface="Times New Roman" panose="02020603050405020304" pitchFamily="18" charset="0"/>
                <a:cs typeface="Times New Roman" panose="02020603050405020304" pitchFamily="18" charset="0"/>
              </a:rPr>
              <a:t>    	# Get the value at int2 into s1</a:t>
            </a:r>
          </a:p>
          <a:p>
            <a:pPr marL="0" indent="0" algn="just">
              <a:lnSpc>
                <a:spcPct val="100000"/>
              </a:lnSpc>
              <a:buNone/>
            </a:pPr>
            <a:r>
              <a:rPr lang="en-US" sz="1600" b="1">
                <a:latin typeface="Times New Roman" panose="02020603050405020304" pitchFamily="18" charset="0"/>
                <a:cs typeface="Times New Roman" panose="02020603050405020304" pitchFamily="18" charset="0"/>
              </a:rPr>
              <a:t>    	    la    x7, int2</a:t>
            </a:r>
          </a:p>
          <a:p>
            <a:pPr marL="0" indent="0" algn="just">
              <a:lnSpc>
                <a:spcPct val="100000"/>
              </a:lnSpc>
              <a:buNone/>
            </a:pPr>
            <a:r>
              <a:rPr lang="en-US" sz="1600" b="1">
                <a:latin typeface="Times New Roman" panose="02020603050405020304" pitchFamily="18" charset="0"/>
                <a:cs typeface="Times New Roman" panose="02020603050405020304" pitchFamily="18" charset="0"/>
              </a:rPr>
              <a:t>    	    lw    s1, 0(x7)</a:t>
            </a:r>
          </a:p>
          <a:p>
            <a:pPr marL="0" indent="0" algn="just">
              <a:lnSpc>
                <a:spcPct val="100000"/>
              </a:lnSpc>
              <a:buNone/>
            </a:pPr>
            <a:r>
              <a:rPr lang="en-US" sz="1600" b="1">
                <a:latin typeface="Times New Roman" panose="02020603050405020304" pitchFamily="18" charset="0"/>
                <a:cs typeface="Times New Roman" panose="02020603050405020304" pitchFamily="18" charset="0"/>
              </a:rPr>
              <a:t>    	neg   s2, s0</a:t>
            </a:r>
          </a:p>
          <a:p>
            <a:pPr marL="0" indent="0" algn="just">
              <a:lnSpc>
                <a:spcPct val="100000"/>
              </a:lnSpc>
              <a:buNone/>
            </a:pPr>
            <a:r>
              <a:rPr lang="en-US" sz="1600" b="1">
                <a:latin typeface="Times New Roman" panose="02020603050405020304" pitchFamily="18" charset="0"/>
                <a:cs typeface="Times New Roman" panose="02020603050405020304" pitchFamily="18" charset="0"/>
              </a:rPr>
              <a:t>    	add   s2, s2, s1</a:t>
            </a:r>
          </a:p>
          <a:p>
            <a:pPr marL="0" indent="0" algn="just">
              <a:lnSpc>
                <a:spcPct val="100000"/>
              </a:lnSpc>
              <a:buNone/>
            </a:pPr>
            <a:r>
              <a:rPr lang="en-US" sz="2000" b="1">
                <a:latin typeface="Times New Roman" panose="02020603050405020304" pitchFamily="18" charset="0"/>
                <a:cs typeface="Times New Roman" panose="02020603050405020304" pitchFamily="18" charset="0"/>
              </a:rPr>
              <a:t>Question: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We have used neg command to subtract a value from the other. Can we use NOT operation for the same purpose? Why or why not?</a:t>
            </a:r>
          </a:p>
        </p:txBody>
      </p:sp>
    </p:spTree>
    <p:extLst>
      <p:ext uri="{BB962C8B-B14F-4D97-AF65-F5344CB8AC3E}">
        <p14:creationId xmlns:p14="http://schemas.microsoft.com/office/powerpoint/2010/main" val="411543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FA708-2C40-7D9D-DE6D-DE08B6B25BD5}"/>
              </a:ext>
            </a:extLst>
          </p:cNvPr>
          <p:cNvSpPr>
            <a:spLocks noGrp="1"/>
          </p:cNvSpPr>
          <p:nvPr>
            <p:ph idx="1"/>
          </p:nvPr>
        </p:nvSpPr>
        <p:spPr>
          <a:xfrm>
            <a:off x="983166" y="2062976"/>
            <a:ext cx="10515600" cy="3445726"/>
          </a:xfrm>
        </p:spPr>
        <p:txBody>
          <a:bodyPr>
            <a:normAutofit/>
          </a:bodyPr>
          <a:lstStyle/>
          <a:p>
            <a:pPr marL="0" indent="0" algn="just">
              <a:lnSpc>
                <a:spcPct val="110000"/>
              </a:lnSpc>
              <a:buNone/>
            </a:pPr>
            <a:r>
              <a:rPr lang="en-US" b="1" i="0">
                <a:solidFill>
                  <a:srgbClr val="000000"/>
                </a:solidFill>
                <a:effectLst/>
                <a:latin typeface="Times New Roman" panose="02020603050405020304" pitchFamily="18" charset="0"/>
              </a:rPr>
              <a:t>IMPORTANT NOTE:</a:t>
            </a:r>
            <a:r>
              <a:rPr lang="en-US" b="0" i="0">
                <a:solidFill>
                  <a:srgbClr val="000000"/>
                </a:solidFill>
                <a:effectLst/>
                <a:latin typeface="Times New Roman" panose="02020603050405020304" pitchFamily="18" charset="0"/>
              </a:rPr>
              <a:t> </a:t>
            </a:r>
          </a:p>
          <a:p>
            <a:pPr marL="0" indent="0" algn="just">
              <a:lnSpc>
                <a:spcPct val="110000"/>
              </a:lnSpc>
              <a:buNone/>
            </a:pPr>
            <a:r>
              <a:rPr lang="en-US" sz="2400" b="0" i="0">
                <a:solidFill>
                  <a:srgbClr val="000000"/>
                </a:solidFill>
                <a:effectLst/>
                <a:latin typeface="Times New Roman" panose="02020603050405020304" pitchFamily="18" charset="0"/>
              </a:rPr>
              <a:t>Remember that we will grade your lab report so it is vital to turn that in. The other files (your code, a text version of any log file, etc.) are to document your work in case we need more information.</a:t>
            </a:r>
            <a:endParaRPr lang="en-US">
              <a:latin typeface="Times New Roman" panose="02020603050405020304" pitchFamily="18" charset="0"/>
              <a:cs typeface="Times New Roman" panose="02020603050405020304" pitchFamily="18" charset="0"/>
            </a:endParaRP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D231-C5A3-5D95-FA08-A4B752462EB7}"/>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INSTRUCTIONS FOR LAB 6</a:t>
            </a:r>
          </a:p>
        </p:txBody>
      </p:sp>
      <p:sp>
        <p:nvSpPr>
          <p:cNvPr id="3" name="Content Placeholder 2">
            <a:extLst>
              <a:ext uri="{FF2B5EF4-FFF2-40B4-BE49-F238E27FC236}">
                <a16:creationId xmlns:a16="http://schemas.microsoft.com/office/drawing/2014/main" id="{5A85FEC1-4521-F8B8-9D96-AAD3B57E50CC}"/>
              </a:ext>
            </a:extLst>
          </p:cNvPr>
          <p:cNvSpPr>
            <a:spLocks noGrp="1"/>
          </p:cNvSpPr>
          <p:nvPr>
            <p:ph idx="1"/>
          </p:nvPr>
        </p:nvSpPr>
        <p:spPr>
          <a:xfrm>
            <a:off x="1003610" y="1825625"/>
            <a:ext cx="10350190" cy="4351338"/>
          </a:xfrm>
        </p:spPr>
        <p:txBody>
          <a:bodyPr>
            <a:normAutofit/>
          </a:bodyPr>
          <a:lstStyle/>
          <a:p>
            <a:pPr marL="0" indent="0" algn="just">
              <a:buNone/>
            </a:pPr>
            <a:r>
              <a:rPr lang="en-US" sz="2000">
                <a:solidFill>
                  <a:srgbClr val="000000"/>
                </a:solidFill>
                <a:latin typeface="Times New Roman" panose="02020603050405020304" pitchFamily="18" charset="0"/>
                <a:cs typeface="Times New Roman" panose="02020603050405020304" pitchFamily="18" charset="0"/>
              </a:rPr>
              <a:t>Tasks to be done in</a:t>
            </a:r>
            <a:r>
              <a:rPr lang="en-US" sz="2000" b="0" i="0">
                <a:solidFill>
                  <a:srgbClr val="000000"/>
                </a:solidFill>
                <a:effectLst/>
                <a:latin typeface="Times New Roman" panose="02020603050405020304" pitchFamily="18" charset="0"/>
                <a:cs typeface="Times New Roman" panose="02020603050405020304" pitchFamily="18" charset="0"/>
              </a:rPr>
              <a:t> this lab:</a:t>
            </a:r>
          </a:p>
          <a:p>
            <a:pPr algn="just"/>
            <a:r>
              <a:rPr lang="en-US" sz="2000">
                <a:solidFill>
                  <a:srgbClr val="000000"/>
                </a:solidFill>
                <a:latin typeface="Times New Roman" panose="02020603050405020304" pitchFamily="18" charset="0"/>
                <a:cs typeface="Times New Roman" panose="02020603050405020304" pitchFamily="18" charset="0"/>
              </a:rPr>
              <a:t>U</a:t>
            </a:r>
            <a:r>
              <a:rPr lang="en-US" sz="2000" b="0" i="0">
                <a:solidFill>
                  <a:srgbClr val="000000"/>
                </a:solidFill>
                <a:effectLst/>
                <a:latin typeface="Times New Roman" panose="02020603050405020304" pitchFamily="18" charset="0"/>
                <a:cs typeface="Times New Roman" panose="02020603050405020304" pitchFamily="18" charset="0"/>
              </a:rPr>
              <a:t>se the data section for predefined values</a:t>
            </a:r>
          </a:p>
          <a:p>
            <a:pPr algn="just"/>
            <a:r>
              <a:rPr lang="en-US" sz="2000">
                <a:solidFill>
                  <a:srgbClr val="000000"/>
                </a:solidFill>
                <a:latin typeface="Times New Roman" panose="02020603050405020304" pitchFamily="18" charset="0"/>
                <a:cs typeface="Times New Roman" panose="02020603050405020304" pitchFamily="18" charset="0"/>
              </a:rPr>
              <a:t>L</a:t>
            </a:r>
            <a:r>
              <a:rPr lang="en-US" sz="2000" b="0" i="0">
                <a:solidFill>
                  <a:srgbClr val="000000"/>
                </a:solidFill>
                <a:effectLst/>
                <a:latin typeface="Times New Roman" panose="02020603050405020304" pitchFamily="18" charset="0"/>
                <a:cs typeface="Times New Roman" panose="02020603050405020304" pitchFamily="18" charset="0"/>
              </a:rPr>
              <a:t>oad and move integer data in registers in assembler</a:t>
            </a:r>
          </a:p>
          <a:p>
            <a:pPr algn="just"/>
            <a:r>
              <a:rPr lang="en-US" sz="2000">
                <a:solidFill>
                  <a:srgbClr val="000000"/>
                </a:solidFill>
                <a:latin typeface="Times New Roman" panose="02020603050405020304" pitchFamily="18" charset="0"/>
                <a:cs typeface="Times New Roman" panose="02020603050405020304" pitchFamily="18" charset="0"/>
              </a:rPr>
              <a:t>P</a:t>
            </a:r>
            <a:r>
              <a:rPr lang="en-US" sz="2000" b="0" i="0">
                <a:solidFill>
                  <a:srgbClr val="000000"/>
                </a:solidFill>
                <a:effectLst/>
                <a:latin typeface="Times New Roman" panose="02020603050405020304" pitchFamily="18" charset="0"/>
                <a:cs typeface="Times New Roman" panose="02020603050405020304" pitchFamily="18" charset="0"/>
              </a:rPr>
              <a:t>erform add, subtract, NOT, NEG operations</a:t>
            </a:r>
          </a:p>
          <a:p>
            <a:pPr algn="just"/>
            <a:r>
              <a:rPr lang="en-US" sz="2000" b="0" i="0">
                <a:solidFill>
                  <a:srgbClr val="000000"/>
                </a:solidFill>
                <a:effectLst/>
                <a:latin typeface="Times New Roman" panose="02020603050405020304" pitchFamily="18" charset="0"/>
                <a:cs typeface="Times New Roman" panose="02020603050405020304" pitchFamily="18" charset="0"/>
              </a:rPr>
              <a:t>Perform a subtract operation with an add command</a:t>
            </a:r>
          </a:p>
        </p:txBody>
      </p:sp>
    </p:spTree>
    <p:extLst>
      <p:ext uri="{BB962C8B-B14F-4D97-AF65-F5344CB8AC3E}">
        <p14:creationId xmlns:p14="http://schemas.microsoft.com/office/powerpoint/2010/main" val="14122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0B93-DFE9-C850-F921-79A52C16700B}"/>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ASSIGNMENT FOR LAB 6</a:t>
            </a:r>
          </a:p>
        </p:txBody>
      </p:sp>
      <p:sp>
        <p:nvSpPr>
          <p:cNvPr id="3" name="Content Placeholder 2">
            <a:extLst>
              <a:ext uri="{FF2B5EF4-FFF2-40B4-BE49-F238E27FC236}">
                <a16:creationId xmlns:a16="http://schemas.microsoft.com/office/drawing/2014/main" id="{B983EC3A-1145-A0E8-6D78-D4C46ADC3DA0}"/>
              </a:ext>
            </a:extLst>
          </p:cNvPr>
          <p:cNvSpPr>
            <a:spLocks noGrp="1"/>
          </p:cNvSpPr>
          <p:nvPr>
            <p:ph idx="1"/>
          </p:nvPr>
        </p:nvSpPr>
        <p:spPr>
          <a:xfrm>
            <a:off x="838200" y="1984917"/>
            <a:ext cx="10515600" cy="4192046"/>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Before we begin this Lab, refer to the previous lab to get a quick reminder on commands that we used.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You should also have a clear understanding of how we print the values in Venus with the "ecall".</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This lab has five parts. Run the code for all the parts.</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Answer the questions from all the parts mentioned in bold.</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Turn in a copy of your code, and turn in your output as a text file. If iCollege gives you trouble about turning in your code, rename it to a .txt extension, and it should work. Remember to submit the lab report as it is vital for grading. </a:t>
            </a:r>
          </a:p>
        </p:txBody>
      </p:sp>
    </p:spTree>
    <p:extLst>
      <p:ext uri="{BB962C8B-B14F-4D97-AF65-F5344CB8AC3E}">
        <p14:creationId xmlns:p14="http://schemas.microsoft.com/office/powerpoint/2010/main" val="25344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6DA-AA73-EE8C-E11F-03E184EE36B8}"/>
              </a:ext>
            </a:extLst>
          </p:cNvPr>
          <p:cNvSpPr>
            <a:spLocks noGrp="1"/>
          </p:cNvSpPr>
          <p:nvPr>
            <p:ph type="title"/>
          </p:nvPr>
        </p:nvSpPr>
        <p:spPr>
          <a:xfrm>
            <a:off x="838200" y="365125"/>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AC23CFF3-8C77-EF3D-0CE6-DB4E1130F575}"/>
              </a:ext>
            </a:extLst>
          </p:cNvPr>
          <p:cNvSpPr>
            <a:spLocks noGrp="1"/>
          </p:cNvSpPr>
          <p:nvPr>
            <p:ph idx="1"/>
          </p:nvPr>
        </p:nvSpPr>
        <p:spPr>
          <a:xfrm>
            <a:off x="838200" y="1081668"/>
            <a:ext cx="10515600" cy="5411207"/>
          </a:xfrm>
        </p:spPr>
        <p:txBody>
          <a:bodyPr>
            <a:normAutofit/>
          </a:bodyPr>
          <a:lstStyle/>
          <a:p>
            <a:pPr algn="just">
              <a:lnSpc>
                <a:spcPct val="100000"/>
              </a:lnSpc>
            </a:pPr>
            <a:r>
              <a:rPr lang="en-US" sz="2000">
                <a:latin typeface="Times New Roman" panose="02020603050405020304" pitchFamily="18" charset="0"/>
                <a:cs typeface="Times New Roman" panose="02020603050405020304" pitchFamily="18" charset="0"/>
              </a:rPr>
              <a:t>You may want to create a new directory, e.g.</a:t>
            </a:r>
          </a:p>
          <a:p>
            <a:pPr marL="914400" lvl="2" indent="0" algn="just">
              <a:lnSpc>
                <a:spcPct val="100000"/>
              </a:lnSpc>
              <a:buNone/>
            </a:pPr>
            <a:r>
              <a:rPr lang="en-US">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cd RISC_V</a:t>
            </a:r>
          </a:p>
          <a:p>
            <a:pPr marL="914400" lvl="2" indent="0" algn="just">
              <a:lnSpc>
                <a:spcPct val="100000"/>
              </a:lnSpc>
              <a:buNone/>
            </a:pPr>
            <a:r>
              <a:rPr lang="en-US" sz="1400" b="1">
                <a:latin typeface="Times New Roman" panose="02020603050405020304" pitchFamily="18" charset="0"/>
                <a:cs typeface="Times New Roman" panose="02020603050405020304" pitchFamily="18" charset="0"/>
              </a:rPr>
              <a:t>    mkdir lab6</a:t>
            </a:r>
          </a:p>
          <a:p>
            <a:pPr marL="914400" lvl="2" indent="0" algn="just">
              <a:lnSpc>
                <a:spcPct val="100000"/>
              </a:lnSpc>
              <a:buNone/>
            </a:pPr>
            <a:r>
              <a:rPr lang="en-US" sz="1400" b="1">
                <a:latin typeface="Times New Roman" panose="02020603050405020304" pitchFamily="18" charset="0"/>
                <a:cs typeface="Times New Roman" panose="02020603050405020304" pitchFamily="18" charset="0"/>
              </a:rPr>
              <a:t>    cp ../hello_world/HelloWorld.S lab6_pt1.S</a:t>
            </a:r>
          </a:p>
          <a:p>
            <a:pPr algn="just">
              <a:lnSpc>
                <a:spcPct val="100000"/>
              </a:lnSpc>
            </a:pPr>
            <a:r>
              <a:rPr lang="en-US" sz="2000">
                <a:latin typeface="Times New Roman" panose="02020603050405020304" pitchFamily="18" charset="0"/>
                <a:cs typeface="Times New Roman" panose="02020603050405020304" pitchFamily="18" charset="0"/>
              </a:rPr>
              <a:t>You can copy the code from the previous lab to a new file, such as "lab6_pt1.S".</a:t>
            </a:r>
          </a:p>
          <a:p>
            <a:pPr algn="just">
              <a:lnSpc>
                <a:spcPct val="100000"/>
              </a:lnSpc>
            </a:pPr>
            <a:r>
              <a:rPr lang="en-US" sz="2000">
                <a:latin typeface="Times New Roman" panose="02020603050405020304" pitchFamily="18" charset="0"/>
                <a:cs typeface="Times New Roman" panose="02020603050405020304" pitchFamily="18" charset="0"/>
              </a:rPr>
              <a:t>First, load integer values from the data section into two registers, add them together, and store the result in another location in the data section. </a:t>
            </a:r>
          </a:p>
          <a:p>
            <a:pPr algn="just">
              <a:lnSpc>
                <a:spcPct val="100000"/>
              </a:lnSpc>
            </a:pPr>
            <a:r>
              <a:rPr lang="en-US" sz="2000">
                <a:latin typeface="Times New Roman" panose="02020603050405020304" pitchFamily="18" charset="0"/>
                <a:cs typeface="Times New Roman" panose="02020603050405020304" pitchFamily="18" charset="0"/>
              </a:rPr>
              <a:t>Then, print the text "Add result " followed by the result. Here is an example of how the data section might look.</a:t>
            </a:r>
          </a:p>
          <a:p>
            <a:pPr algn="just">
              <a:lnSpc>
                <a:spcPct val="100000"/>
              </a:lnSpc>
            </a:pPr>
            <a:endParaRPr lang="en-US" sz="2000">
              <a:latin typeface="Times New Roman" panose="02020603050405020304" pitchFamily="18" charset="0"/>
              <a:cs typeface="Times New Roman" panose="02020603050405020304" pitchFamily="18" charset="0"/>
            </a:endParaRPr>
          </a:p>
          <a:p>
            <a:pPr algn="just">
              <a:lnSpc>
                <a:spcPct val="100000"/>
              </a:lnSpc>
            </a:pPr>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CE4832-7983-F70A-A33D-284BE2274CA5}"/>
              </a:ext>
            </a:extLst>
          </p:cNvPr>
          <p:cNvPicPr>
            <a:picLocks noChangeAspect="1"/>
          </p:cNvPicPr>
          <p:nvPr/>
        </p:nvPicPr>
        <p:blipFill>
          <a:blip r:embed="rId2"/>
          <a:srcRect t="6384"/>
          <a:stretch/>
        </p:blipFill>
        <p:spPr>
          <a:xfrm>
            <a:off x="1115120" y="4315521"/>
            <a:ext cx="6385123" cy="2378075"/>
          </a:xfrm>
          <a:prstGeom prst="rect">
            <a:avLst/>
          </a:prstGeom>
        </p:spPr>
      </p:pic>
    </p:spTree>
    <p:extLst>
      <p:ext uri="{BB962C8B-B14F-4D97-AF65-F5344CB8AC3E}">
        <p14:creationId xmlns:p14="http://schemas.microsoft.com/office/powerpoint/2010/main" val="27811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6FB2-B9F2-724C-3BC1-F376A1AFDF91}"/>
              </a:ext>
            </a:extLst>
          </p:cNvPr>
          <p:cNvSpPr>
            <a:spLocks noGrp="1"/>
          </p:cNvSpPr>
          <p:nvPr>
            <p:ph type="title"/>
          </p:nvPr>
        </p:nvSpPr>
        <p:spPr>
          <a:xfrm>
            <a:off x="838200" y="289932"/>
            <a:ext cx="10515600" cy="613318"/>
          </a:xfrm>
        </p:spPr>
        <p:txBody>
          <a:bodyPr>
            <a:norm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5F64917C-B369-31C0-409B-B9419EBB6B62}"/>
              </a:ext>
            </a:extLst>
          </p:cNvPr>
          <p:cNvSpPr>
            <a:spLocks noGrp="1"/>
          </p:cNvSpPr>
          <p:nvPr>
            <p:ph idx="1"/>
          </p:nvPr>
        </p:nvSpPr>
        <p:spPr>
          <a:xfrm>
            <a:off x="838200" y="1182030"/>
            <a:ext cx="10770220" cy="5163014"/>
          </a:xfrm>
        </p:spPr>
        <p:txBody>
          <a:bodyPr>
            <a:noAutofit/>
          </a:bodyPr>
          <a:lstStyle/>
          <a:p>
            <a:pPr algn="just"/>
            <a:r>
              <a:rPr lang="en-US" sz="2000" i="0">
                <a:solidFill>
                  <a:srgbClr val="000000"/>
                </a:solidFill>
                <a:effectLst/>
                <a:latin typeface="Times New Roman" panose="02020603050405020304" pitchFamily="18" charset="0"/>
              </a:rPr>
              <a:t>Next, load the integer values into two registers, perform addition, print the text "Add result " followed by the result. </a:t>
            </a:r>
          </a:p>
          <a:p>
            <a:pPr algn="just"/>
            <a:r>
              <a:rPr lang="en-US" sz="2000" i="0">
                <a:solidFill>
                  <a:srgbClr val="000000"/>
                </a:solidFill>
                <a:effectLst/>
                <a:latin typeface="Times New Roman" panose="02020603050405020304" pitchFamily="18" charset="0"/>
              </a:rPr>
              <a:t>Loading an integer value into a register can be done with one of the following commands. </a:t>
            </a:r>
          </a:p>
          <a:p>
            <a:pPr algn="just"/>
            <a:r>
              <a:rPr lang="en-US" sz="2000" i="0">
                <a:solidFill>
                  <a:srgbClr val="000000"/>
                </a:solidFill>
                <a:effectLst/>
                <a:latin typeface="Times New Roman" panose="02020603050405020304" pitchFamily="18" charset="0"/>
              </a:rPr>
              <a:t>You will need to put the address into x7 first, as the following loads the address of "int2" into register x7.</a:t>
            </a:r>
          </a:p>
          <a:p>
            <a:pPr marL="0" indent="0" algn="just">
              <a:buNone/>
            </a:pPr>
            <a:r>
              <a:rPr lang="en-US" sz="2000">
                <a:solidFill>
                  <a:srgbClr val="000000"/>
                </a:solidFill>
                <a:latin typeface="Times New Roman" panose="02020603050405020304" pitchFamily="18" charset="0"/>
              </a:rPr>
              <a:t>	</a:t>
            </a:r>
            <a:r>
              <a:rPr lang="en-US" sz="2000" b="1" i="0">
                <a:solidFill>
                  <a:srgbClr val="000000"/>
                </a:solidFill>
                <a:effectLst/>
                <a:latin typeface="Times New Roman" panose="02020603050405020304" pitchFamily="18" charset="0"/>
              </a:rPr>
              <a:t>la x7, int2</a:t>
            </a:r>
          </a:p>
          <a:p>
            <a:pPr algn="just"/>
            <a:r>
              <a:rPr lang="en-US" sz="2000" i="0">
                <a:solidFill>
                  <a:srgbClr val="000000"/>
                </a:solidFill>
                <a:effectLst/>
                <a:latin typeface="Times New Roman" panose="02020603050405020304" pitchFamily="18" charset="0"/>
              </a:rPr>
              <a:t>Then we can load the value stored at the address that x7 has, depending on the size of the value. </a:t>
            </a:r>
          </a:p>
          <a:p>
            <a:pPr algn="just"/>
            <a:r>
              <a:rPr lang="en-US" sz="2000" i="0">
                <a:solidFill>
                  <a:srgbClr val="000000"/>
                </a:solidFill>
                <a:effectLst/>
                <a:latin typeface="Times New Roman" panose="02020603050405020304" pitchFamily="18" charset="0"/>
              </a:rPr>
              <a:t>The command to load from an address allows for an offset, such as address + 1 but we do not want an offset, so we use 0.</a:t>
            </a:r>
          </a:p>
          <a:p>
            <a:pPr marL="0" indent="0" algn="just">
              <a:buNone/>
            </a:pPr>
            <a:r>
              <a:rPr lang="en-US" sz="2000" i="0">
                <a:solidFill>
                  <a:srgbClr val="000000"/>
                </a:solidFill>
                <a:effectLst/>
                <a:latin typeface="Times New Roman" panose="02020603050405020304" pitchFamily="18" charset="0"/>
              </a:rPr>
              <a:t> 	</a:t>
            </a:r>
            <a:r>
              <a:rPr lang="en-US" sz="2000" b="1" i="0">
                <a:solidFill>
                  <a:srgbClr val="000000"/>
                </a:solidFill>
                <a:effectLst/>
                <a:latin typeface="Times New Roman" panose="02020603050405020304" pitchFamily="18" charset="0"/>
              </a:rPr>
              <a:t>lb x6, 0(x7)   # load byte</a:t>
            </a:r>
          </a:p>
          <a:p>
            <a:pPr marL="0" indent="0" algn="just">
              <a:buNone/>
            </a:pPr>
            <a:r>
              <a:rPr lang="en-US" sz="2000" b="1" i="0">
                <a:solidFill>
                  <a:srgbClr val="000000"/>
                </a:solidFill>
                <a:effectLst/>
                <a:latin typeface="Times New Roman" panose="02020603050405020304" pitchFamily="18" charset="0"/>
              </a:rPr>
              <a:t>	lh x6, 0(x7)   # load halfword </a:t>
            </a:r>
          </a:p>
          <a:p>
            <a:pPr marL="0" indent="0" algn="just">
              <a:buNone/>
            </a:pPr>
            <a:r>
              <a:rPr lang="en-US" sz="2000" b="1" i="0">
                <a:solidFill>
                  <a:srgbClr val="000000"/>
                </a:solidFill>
                <a:effectLst/>
                <a:latin typeface="Times New Roman" panose="02020603050405020304" pitchFamily="18" charset="0"/>
              </a:rPr>
              <a:t>	lw x6, 0(x7)   # load word</a:t>
            </a:r>
          </a:p>
          <a:p>
            <a:pPr algn="just"/>
            <a:r>
              <a:rPr lang="en-US" sz="2000" i="0">
                <a:solidFill>
                  <a:srgbClr val="000000"/>
                </a:solidFill>
                <a:effectLst/>
                <a:latin typeface="Times New Roman" panose="02020603050405020304" pitchFamily="18" charset="0"/>
              </a:rPr>
              <a:t>Note that x6 and x7 are placeholders; you can use other registers.</a:t>
            </a:r>
          </a:p>
        </p:txBody>
      </p:sp>
    </p:spTree>
    <p:extLst>
      <p:ext uri="{BB962C8B-B14F-4D97-AF65-F5344CB8AC3E}">
        <p14:creationId xmlns:p14="http://schemas.microsoft.com/office/powerpoint/2010/main" val="41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2678-E55E-4820-E5C8-B9F1FCE9B567}"/>
              </a:ext>
            </a:extLst>
          </p:cNvPr>
          <p:cNvSpPr>
            <a:spLocks noGrp="1"/>
          </p:cNvSpPr>
          <p:nvPr>
            <p:ph type="title"/>
          </p:nvPr>
        </p:nvSpPr>
        <p:spPr>
          <a:xfrm>
            <a:off x="838200" y="490654"/>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845B887C-14E2-711E-8CED-4748342A9099}"/>
              </a:ext>
            </a:extLst>
          </p:cNvPr>
          <p:cNvSpPr>
            <a:spLocks noGrp="1"/>
          </p:cNvSpPr>
          <p:nvPr>
            <p:ph idx="1"/>
          </p:nvPr>
        </p:nvSpPr>
        <p:spPr>
          <a:xfrm>
            <a:off x="838200" y="1360449"/>
            <a:ext cx="10515600" cy="5006897"/>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You can move (mv) a value from one register to another, as follows.</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mv    a1, s2     # a1 = s2</a:t>
            </a:r>
          </a:p>
          <a:p>
            <a:pPr algn="just">
              <a:lnSpc>
                <a:spcPct val="100000"/>
              </a:lnSpc>
            </a:pPr>
            <a:r>
              <a:rPr lang="en-US" sz="2000">
                <a:latin typeface="Times New Roman" panose="02020603050405020304" pitchFamily="18" charset="0"/>
                <a:cs typeface="Times New Roman" panose="02020603050405020304" pitchFamily="18" charset="0"/>
              </a:rPr>
              <a:t>This is very useful for holding on to one register's contents and printing it out. </a:t>
            </a:r>
          </a:p>
          <a:p>
            <a:pPr algn="just">
              <a:lnSpc>
                <a:spcPct val="100000"/>
              </a:lnSpc>
            </a:pPr>
            <a:r>
              <a:rPr lang="en-US" sz="2000">
                <a:latin typeface="Times New Roman" panose="02020603050405020304" pitchFamily="18" charset="0"/>
                <a:cs typeface="Times New Roman" panose="02020603050405020304" pitchFamily="18" charset="0"/>
              </a:rPr>
              <a:t>Since we use a0 and a1 in printing, we need to make sure that we do not overwrite a value that we will use later. </a:t>
            </a:r>
          </a:p>
          <a:p>
            <a:pPr algn="just">
              <a:lnSpc>
                <a:spcPct val="100000"/>
              </a:lnSpc>
            </a:pPr>
            <a:r>
              <a:rPr lang="en-US" sz="2000">
                <a:latin typeface="Times New Roman" panose="02020603050405020304" pitchFamily="18" charset="0"/>
                <a:cs typeface="Times New Roman" panose="02020603050405020304" pitchFamily="18" charset="0"/>
              </a:rPr>
              <a:t>In other words, imagine that you have the result of an arithmetic operation in a0. </a:t>
            </a:r>
          </a:p>
          <a:p>
            <a:pPr algn="just">
              <a:lnSpc>
                <a:spcPct val="100000"/>
              </a:lnSpc>
            </a:pPr>
            <a:r>
              <a:rPr lang="en-US" sz="2000">
                <a:latin typeface="Times New Roman" panose="02020603050405020304" pitchFamily="18" charset="0"/>
                <a:cs typeface="Times New Roman" panose="02020603050405020304" pitchFamily="18" charset="0"/>
              </a:rPr>
              <a:t>Then you decide to print a string before you print a0's value, so you use li a0, 4 before the ecall.</a:t>
            </a:r>
          </a:p>
          <a:p>
            <a:pPr algn="just">
              <a:lnSpc>
                <a:spcPct val="100000"/>
              </a:lnSpc>
            </a:pPr>
            <a:r>
              <a:rPr lang="en-US" sz="2000">
                <a:latin typeface="Times New Roman" panose="02020603050405020304" pitchFamily="18" charset="0"/>
                <a:cs typeface="Times New Roman" panose="02020603050405020304" pitchFamily="18" charset="0"/>
              </a:rPr>
              <a:t>This overwrites the result that you plan to print!</a:t>
            </a:r>
          </a:p>
          <a:p>
            <a:pPr algn="just">
              <a:lnSpc>
                <a:spcPct val="100000"/>
              </a:lnSpc>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7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17DDE-C0A1-E0EA-9203-6EC90222F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7D25D-0AEE-FFF6-2B50-99FB4B90279E}"/>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E78BFE7A-B048-8D43-0E45-5137C07D4D0B}"/>
              </a:ext>
            </a:extLst>
          </p:cNvPr>
          <p:cNvSpPr>
            <a:spLocks noGrp="1"/>
          </p:cNvSpPr>
          <p:nvPr>
            <p:ph idx="1"/>
          </p:nvPr>
        </p:nvSpPr>
        <p:spPr>
          <a:xfrm>
            <a:off x="838200" y="1315844"/>
            <a:ext cx="10515600" cy="4694663"/>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would you need to change in the program to work with bytes instead?</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would happen if you have a large value, such as int3, and load it as a byte? Try it, then explain why the value is what it is.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would you need to change in the program to work with halfwords instead?</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Try using la x7, int1 followed by lw x6, 1(x7). What value do you get in x6? Why?</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We have "sum" defined in the data section. What command(s) would we use to put the result (say, of an add command) into it?</a:t>
            </a:r>
          </a:p>
          <a:p>
            <a:pPr marL="0" indent="0" algn="just">
              <a:lnSpc>
                <a:spcPct val="100000"/>
              </a:lnSpc>
              <a:buNone/>
            </a:pPr>
            <a:endParaRPr lang="en-US" sz="2000" b="1">
              <a:latin typeface="Times New Roman" panose="02020603050405020304" pitchFamily="18" charset="0"/>
              <a:cs typeface="Times New Roman" panose="02020603050405020304" pitchFamily="18" charset="0"/>
            </a:endParaRPr>
          </a:p>
          <a:p>
            <a:pPr marL="0" indent="0" algn="just">
              <a:lnSpc>
                <a:spcPct val="100000"/>
              </a:lnSpc>
              <a:buNone/>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2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16F10-BBE7-01EF-DA81-D147B43A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78052-859B-3FC7-2502-DB7118651A82}"/>
              </a:ext>
            </a:extLst>
          </p:cNvPr>
          <p:cNvSpPr>
            <a:spLocks noGrp="1"/>
          </p:cNvSpPr>
          <p:nvPr>
            <p:ph type="title"/>
          </p:nvPr>
        </p:nvSpPr>
        <p:spPr>
          <a:xfrm>
            <a:off x="838200" y="563136"/>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4D343332-3AB5-50F3-5D5C-C560C693F0C5}"/>
              </a:ext>
            </a:extLst>
          </p:cNvPr>
          <p:cNvSpPr>
            <a:spLocks noGrp="1"/>
          </p:cNvSpPr>
          <p:nvPr>
            <p:ph idx="1"/>
          </p:nvPr>
        </p:nvSpPr>
        <p:spPr>
          <a:xfrm>
            <a:off x="1025912" y="1583474"/>
            <a:ext cx="10805532" cy="4427034"/>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Copy your code to a new file, "lab6_pt2.S". </a:t>
            </a:r>
          </a:p>
          <a:p>
            <a:pPr algn="just">
              <a:lnSpc>
                <a:spcPct val="100000"/>
              </a:lnSpc>
            </a:pPr>
            <a:r>
              <a:rPr lang="en-US" sz="2000">
                <a:latin typeface="Times New Roman" panose="02020603050405020304" pitchFamily="18" charset="0"/>
                <a:cs typeface="Times New Roman" panose="02020603050405020304" pitchFamily="18" charset="0"/>
              </a:rPr>
              <a:t>Repeat what you did in part 1, only use a subtraction (sub) instead. </a:t>
            </a:r>
          </a:p>
          <a:p>
            <a:pPr algn="just">
              <a:lnSpc>
                <a:spcPct val="100000"/>
              </a:lnSpc>
            </a:pPr>
            <a:r>
              <a:rPr lang="en-US" sz="2000">
                <a:latin typeface="Times New Roman" panose="02020603050405020304" pitchFamily="18" charset="0"/>
                <a:cs typeface="Times New Roman" panose="02020603050405020304" pitchFamily="18" charset="0"/>
              </a:rPr>
              <a:t>Make sure to use the correct string to print the value. </a:t>
            </a:r>
          </a:p>
          <a:p>
            <a:pPr algn="just">
              <a:lnSpc>
                <a:spcPct val="100000"/>
              </a:lnSpc>
            </a:pPr>
            <a:r>
              <a:rPr lang="en-US" sz="2000">
                <a:latin typeface="Times New Roman" panose="02020603050405020304" pitchFamily="18" charset="0"/>
                <a:cs typeface="Times New Roman" panose="02020603050405020304" pitchFamily="18" charset="0"/>
              </a:rPr>
              <a:t>That is, perform subtraction, print the text "Sub result " followed by the result.</a:t>
            </a:r>
          </a:p>
          <a:p>
            <a:pPr marL="0" indent="0" algn="just">
              <a:lnSpc>
                <a:spcPct val="100000"/>
              </a:lnSpc>
              <a:buNone/>
            </a:pPr>
            <a:r>
              <a:rPr lang="en-US" sz="2000" b="1">
                <a:latin typeface="Times New Roman" panose="02020603050405020304" pitchFamily="18" charset="0"/>
                <a:cs typeface="Times New Roman" panose="02020603050405020304" pitchFamily="18" charset="0"/>
              </a:rPr>
              <a:t>Question: </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Did you get the result that you expected?</a:t>
            </a:r>
          </a:p>
        </p:txBody>
      </p:sp>
    </p:spTree>
    <p:extLst>
      <p:ext uri="{BB962C8B-B14F-4D97-AF65-F5344CB8AC3E}">
        <p14:creationId xmlns:p14="http://schemas.microsoft.com/office/powerpoint/2010/main" val="84912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93D06-F86E-95AC-8616-B02C6A6F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32B41-6581-D1A6-B3C8-1EEE92C63ABC}"/>
              </a:ext>
            </a:extLst>
          </p:cNvPr>
          <p:cNvSpPr>
            <a:spLocks noGrp="1"/>
          </p:cNvSpPr>
          <p:nvPr>
            <p:ph type="title"/>
          </p:nvPr>
        </p:nvSpPr>
        <p:spPr>
          <a:xfrm>
            <a:off x="838200" y="563136"/>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EB94E40D-1C85-468A-B552-4E767A27914C}"/>
              </a:ext>
            </a:extLst>
          </p:cNvPr>
          <p:cNvSpPr>
            <a:spLocks noGrp="1"/>
          </p:cNvSpPr>
          <p:nvPr>
            <p:ph idx="1"/>
          </p:nvPr>
        </p:nvSpPr>
        <p:spPr>
          <a:xfrm>
            <a:off x="838200" y="1416205"/>
            <a:ext cx="10515600" cy="459430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Copy your code to a new file, "lab6_pt3.S". </a:t>
            </a:r>
          </a:p>
          <a:p>
            <a:pPr algn="just">
              <a:lnSpc>
                <a:spcPct val="100000"/>
              </a:lnSpc>
            </a:pPr>
            <a:r>
              <a:rPr lang="en-US" sz="2000">
                <a:latin typeface="Times New Roman" panose="02020603050405020304" pitchFamily="18" charset="0"/>
                <a:cs typeface="Times New Roman" panose="02020603050405020304" pitchFamily="18" charset="0"/>
              </a:rPr>
              <a:t>Then reverse the operands of the subtraction, i.e. instead of finding "int1 - int2", find "int2 - int1".</a:t>
            </a:r>
          </a:p>
          <a:p>
            <a:pPr algn="just">
              <a:lnSpc>
                <a:spcPct val="100000"/>
              </a:lnSpc>
            </a:pPr>
            <a:r>
              <a:rPr lang="en-US" sz="2000">
                <a:latin typeface="Times New Roman" panose="02020603050405020304" pitchFamily="18" charset="0"/>
                <a:cs typeface="Times New Roman" panose="02020603050405020304" pitchFamily="18" charset="0"/>
              </a:rPr>
              <a:t>However, this time print the operands and operators, i.e. print</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5-12=-7</a:t>
            </a:r>
          </a:p>
          <a:p>
            <a:pPr algn="just">
              <a:lnSpc>
                <a:spcPct val="100000"/>
              </a:lnSpc>
            </a:pPr>
            <a:r>
              <a:rPr lang="en-US" sz="2000">
                <a:latin typeface="Times New Roman" panose="02020603050405020304" pitchFamily="18" charset="0"/>
                <a:cs typeface="Times New Roman" panose="02020603050405020304" pitchFamily="18" charset="0"/>
              </a:rPr>
              <a:t>Do not hard-code this: do not define a string as "5-12=-7". Instead, print the first operand (5), then print the "-" (as a character), then print the second operand (12), then print the "=", then print the result, and finally print a new-line character. </a:t>
            </a:r>
          </a:p>
          <a:p>
            <a:pPr algn="just">
              <a:lnSpc>
                <a:spcPct val="100000"/>
              </a:lnSpc>
            </a:pPr>
            <a:r>
              <a:rPr lang="en-US" sz="2000">
                <a:latin typeface="Times New Roman" panose="02020603050405020304" pitchFamily="18" charset="0"/>
                <a:cs typeface="Times New Roman" panose="02020603050405020304" pitchFamily="18" charset="0"/>
              </a:rPr>
              <a:t>You may need to find an ASCII chart to know the character codes. It's not difficult to do this, but it requires a bit of patience! Make sure that this works with the values defined in the data section, so that if we change int1's or int2's value, that it prints the correct values. </a:t>
            </a:r>
          </a:p>
          <a:p>
            <a:pPr algn="just">
              <a:lnSpc>
                <a:spcPct val="100000"/>
              </a:lnSpc>
            </a:pPr>
            <a:r>
              <a:rPr lang="en-US" sz="2000">
                <a:latin typeface="Times New Roman" panose="02020603050405020304" pitchFamily="18" charset="0"/>
                <a:cs typeface="Times New Roman" panose="02020603050405020304" pitchFamily="18" charset="0"/>
              </a:rPr>
              <a:t>To make sure that it works, you should change the values defined in the data section and demonstrate that it works.</a:t>
            </a:r>
          </a:p>
        </p:txBody>
      </p:sp>
    </p:spTree>
    <p:extLst>
      <p:ext uri="{BB962C8B-B14F-4D97-AF65-F5344CB8AC3E}">
        <p14:creationId xmlns:p14="http://schemas.microsoft.com/office/powerpoint/2010/main" val="319283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FDA26272D5149AB726B04B722275B" ma:contentTypeVersion="10" ma:contentTypeDescription="Create a new document." ma:contentTypeScope="" ma:versionID="8e4695177a3423ea66c4dbcc628dcba1">
  <xsd:schema xmlns:xsd="http://www.w3.org/2001/XMLSchema" xmlns:xs="http://www.w3.org/2001/XMLSchema" xmlns:p="http://schemas.microsoft.com/office/2006/metadata/properties" xmlns:ns3="e9a20d9b-0eb4-444a-82e5-79f63f701382" targetNamespace="http://schemas.microsoft.com/office/2006/metadata/properties" ma:root="true" ma:fieldsID="9d6d828cee09afdf5b0fed875c60d027" ns3:_="">
    <xsd:import namespace="e9a20d9b-0eb4-444a-82e5-79f63f701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20d9b-0eb4-444a-82e5-79f63f70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9a20d9b-0eb4-444a-82e5-79f63f701382" xsi:nil="true"/>
  </documentManagement>
</p:properties>
</file>

<file path=customXml/itemProps1.xml><?xml version="1.0" encoding="utf-8"?>
<ds:datastoreItem xmlns:ds="http://schemas.openxmlformats.org/officeDocument/2006/customXml" ds:itemID="{A9EE2A37-5D64-4CDB-B0AA-FA85FEB4F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20d9b-0eb4-444a-82e5-79f63f701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00A8EC-F1B2-4190-8EAB-2DA1CE600C7A}">
  <ds:schemaRefs>
    <ds:schemaRef ds:uri="http://schemas.microsoft.com/sharepoint/v3/contenttype/forms"/>
  </ds:schemaRefs>
</ds:datastoreItem>
</file>

<file path=customXml/itemProps3.xml><?xml version="1.0" encoding="utf-8"?>
<ds:datastoreItem xmlns:ds="http://schemas.openxmlformats.org/officeDocument/2006/customXml" ds:itemID="{27209AC1-661A-4BB2-9A53-5AEDB5690A65}">
  <ds:schemaRefs>
    <ds:schemaRef ds:uri="http://purl.org/dc/elements/1.1/"/>
    <ds:schemaRef ds:uri="http://schemas.openxmlformats.org/package/2006/metadata/core-properties"/>
    <ds:schemaRef ds:uri="http://purl.org/dc/dcmitype/"/>
    <ds:schemaRef ds:uri="http://www.w3.org/XML/1998/namespace"/>
    <ds:schemaRef ds:uri="http://schemas.microsoft.com/office/2006/documentManagement/types"/>
    <ds:schemaRef ds:uri="e9a20d9b-0eb4-444a-82e5-79f63f701382"/>
    <ds:schemaRef ds:uri="http://schemas.microsoft.com/office/2006/metadata/properti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TotalTime>
  <Words>1395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CSC 3210 Computer Organization and programming   LAB 6</vt:lpstr>
      <vt:lpstr>INSTRUCTIONS FOR LAB 6</vt:lpstr>
      <vt:lpstr>ASSIGNMENT FOR LAB 6</vt:lpstr>
      <vt:lpstr>PART-1</vt:lpstr>
      <vt:lpstr>PART-1</vt:lpstr>
      <vt:lpstr>PART-1</vt:lpstr>
      <vt:lpstr>PART-1</vt:lpstr>
      <vt:lpstr>PART-2</vt:lpstr>
      <vt:lpstr>PART-3</vt:lpstr>
      <vt:lpstr>PART-3</vt:lpstr>
      <vt:lpstr>PART-4</vt:lpstr>
      <vt:lpstr>PART-4</vt:lpstr>
      <vt:lpstr>PART-5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Bhavitha Srikakulapu</dc:creator>
  <cp:lastModifiedBy>Bhavitha Srikakulapu</cp:lastModifiedBy>
  <cp:revision>2</cp:revision>
  <dcterms:created xsi:type="dcterms:W3CDTF">2025-02-12T16:44:59Z</dcterms:created>
  <dcterms:modified xsi:type="dcterms:W3CDTF">2025-02-12T17:15:01Z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0x010100ED9FDA26272D5149AB726B04B722275B</vt:lpwstr>
  </property>
</Properties>
</file>