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88" r:id="rId8"/>
    <p:sldId id="289" r:id="rId9"/>
    <p:sldId id="290" r:id="rId10"/>
    <p:sldId id="262" r:id="rId11"/>
    <p:sldId id="291" r:id="rId12"/>
    <p:sldId id="292" r:id="rId13"/>
    <p:sldId id="278" r:id="rId14"/>
    <p:sldId id="281" r:id="rId15"/>
    <p:sldId id="287" r:id="rId16"/>
    <p:sldId id="282" r:id="rId17"/>
    <p:sldId id="293" r:id="rId18"/>
    <p:sldId id="294" r:id="rId19"/>
    <p:sldId id="283" r:id="rId20"/>
    <p:sldId id="295" r:id="rId21"/>
    <p:sldId id="296"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57" d="100"/>
          <a:sy n="57" d="100"/>
        </p:scale>
        <p:origin x="6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1B0B-1D91-FFBF-8C3B-39D5ACE6A0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A66DD3-2997-B0C2-16CD-45920CA26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C3748A-4E1A-4E65-86F4-8E183F43681F}"/>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5" name="Footer Placeholder 4">
            <a:extLst>
              <a:ext uri="{FF2B5EF4-FFF2-40B4-BE49-F238E27FC236}">
                <a16:creationId xmlns:a16="http://schemas.microsoft.com/office/drawing/2014/main" id="{8869F765-4A70-BC98-222A-935B2CF4D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41B32-2854-77DA-E17B-00A5E3105B84}"/>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1430473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617CB-534B-C838-5E9C-7918407681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9074A2-BEA4-E522-0166-2ED74A5A90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4BCFF-A4E5-B8B8-B24F-D6E02B344243}"/>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5" name="Footer Placeholder 4">
            <a:extLst>
              <a:ext uri="{FF2B5EF4-FFF2-40B4-BE49-F238E27FC236}">
                <a16:creationId xmlns:a16="http://schemas.microsoft.com/office/drawing/2014/main" id="{BECDB691-DBD5-A155-9F7A-ED05EE0F2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A65B8-95A1-128A-0C28-CC578627573A}"/>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26877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F78552-BC3C-AFF8-0CFB-EF8F365FE7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2FFF4-5C94-B25D-420C-8B13BEE13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1A8E0-7E2C-51D2-AA44-9F057779F35F}"/>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5" name="Footer Placeholder 4">
            <a:extLst>
              <a:ext uri="{FF2B5EF4-FFF2-40B4-BE49-F238E27FC236}">
                <a16:creationId xmlns:a16="http://schemas.microsoft.com/office/drawing/2014/main" id="{C7A731DD-8F2C-21A4-428F-C4FBB5B45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09134E-F0C2-78EA-8755-B6B2EDE1F016}"/>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1823068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E4D9-D44A-5A91-D7A5-00E0417A1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1BAC15-7132-D4B7-B367-370DD381F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1FEA9-E12C-BF0A-8005-6848B24BCFE0}"/>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5" name="Footer Placeholder 4">
            <a:extLst>
              <a:ext uri="{FF2B5EF4-FFF2-40B4-BE49-F238E27FC236}">
                <a16:creationId xmlns:a16="http://schemas.microsoft.com/office/drawing/2014/main" id="{EE9D8798-0B73-5FAB-61C6-6299417AF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67ACB-50E6-F83A-E3BE-15079D34B36E}"/>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37708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C98E-C5C8-E39A-8CCD-4850B78AA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49F1B3-CCE2-5F96-970E-F82751D02D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61463-5068-3646-680C-A65FC211B51B}"/>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5" name="Footer Placeholder 4">
            <a:extLst>
              <a:ext uri="{FF2B5EF4-FFF2-40B4-BE49-F238E27FC236}">
                <a16:creationId xmlns:a16="http://schemas.microsoft.com/office/drawing/2014/main" id="{3AC5DFF6-BA5E-9ED2-8684-0D429BAD3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A0467-E236-0139-3CD6-3D80538CBE8E}"/>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326886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B124-C327-6A31-A774-326EBE9DD0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E48B21-AAE1-E409-AAEF-17D51DD7B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B9218B-9876-35FA-BF3E-2DAF10E0C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090FD5-753A-C89B-9832-F87151C9D27F}"/>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6" name="Footer Placeholder 5">
            <a:extLst>
              <a:ext uri="{FF2B5EF4-FFF2-40B4-BE49-F238E27FC236}">
                <a16:creationId xmlns:a16="http://schemas.microsoft.com/office/drawing/2014/main" id="{334A7241-0635-289A-FFBF-75D37923E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3E0E8-9CB3-32D8-FDF7-FD13DB4A83BD}"/>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244443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AA32-6384-7382-28AA-8530FC49AC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19A5E0-98EC-1164-BEEA-FFB557E5EB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A965FA-9C69-9C35-5F40-0A75FA98F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5EC469-C47B-F712-599F-D9481F339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F9D3C-F7C1-70B7-CECA-A4325644E7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95AB8E-7251-3502-5E8E-DD6E9566FD03}"/>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8" name="Footer Placeholder 7">
            <a:extLst>
              <a:ext uri="{FF2B5EF4-FFF2-40B4-BE49-F238E27FC236}">
                <a16:creationId xmlns:a16="http://schemas.microsoft.com/office/drawing/2014/main" id="{C4E431E5-9E59-23B6-D828-254CA598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E043B7-E757-8B42-FC22-6D86C2230AFC}"/>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388438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AEDA9-0496-E2F4-BFC3-4BB064938B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084D25-C18E-F626-BC4A-E9B708CC1CFA}"/>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4" name="Footer Placeholder 3">
            <a:extLst>
              <a:ext uri="{FF2B5EF4-FFF2-40B4-BE49-F238E27FC236}">
                <a16:creationId xmlns:a16="http://schemas.microsoft.com/office/drawing/2014/main" id="{6A912439-2D51-DA0D-2ADB-3C7AC35473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5877D-BA6C-64FF-FFCF-4A7B6159E12F}"/>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2703262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E6B20-0905-6715-1AA9-C079874978B6}"/>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3" name="Footer Placeholder 2">
            <a:extLst>
              <a:ext uri="{FF2B5EF4-FFF2-40B4-BE49-F238E27FC236}">
                <a16:creationId xmlns:a16="http://schemas.microsoft.com/office/drawing/2014/main" id="{4E63516F-29DA-5715-1757-7209232680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0409A0-48B7-D088-A2C9-9308F3D5FB6F}"/>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3126262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CED0-D45D-BEF0-7B28-1CDF16D2C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6DCD5-1ED0-14C4-14E6-3A1C22D70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DB3FD8-0059-D92A-5363-D82555444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A1A35-B754-9718-9981-2D10495ACF39}"/>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6" name="Footer Placeholder 5">
            <a:extLst>
              <a:ext uri="{FF2B5EF4-FFF2-40B4-BE49-F238E27FC236}">
                <a16:creationId xmlns:a16="http://schemas.microsoft.com/office/drawing/2014/main" id="{39702981-5A67-96BC-4A3E-65330C5A89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18DFC0-D950-DDCA-BF9F-796E8AAA9758}"/>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133842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F282-BA99-E732-1387-94DAECDBC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02CD38-207A-62BE-3945-447CEBEE8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247FEC-7C06-5C94-5F1B-0962C3C53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5CA66-8EE7-76AF-59AB-71F0A821F3B8}"/>
              </a:ext>
            </a:extLst>
          </p:cNvPr>
          <p:cNvSpPr>
            <a:spLocks noGrp="1"/>
          </p:cNvSpPr>
          <p:nvPr>
            <p:ph type="dt" sz="half" idx="10"/>
          </p:nvPr>
        </p:nvSpPr>
        <p:spPr/>
        <p:txBody>
          <a:bodyPr/>
          <a:lstStyle/>
          <a:p>
            <a:fld id="{EEC1A00C-8B13-4B70-BB01-32605EEEDBE8}" type="datetimeFigureOut">
              <a:rPr lang="en-US" smtClean="0"/>
              <a:t>3/6/2025</a:t>
            </a:fld>
            <a:endParaRPr lang="en-US"/>
          </a:p>
        </p:txBody>
      </p:sp>
      <p:sp>
        <p:nvSpPr>
          <p:cNvPr id="6" name="Footer Placeholder 5">
            <a:extLst>
              <a:ext uri="{FF2B5EF4-FFF2-40B4-BE49-F238E27FC236}">
                <a16:creationId xmlns:a16="http://schemas.microsoft.com/office/drawing/2014/main" id="{69386C2E-8307-8651-5D53-6FC02E0A01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F63BE-3C90-1688-8B83-4A5A1548E56F}"/>
              </a:ext>
            </a:extLst>
          </p:cNvPr>
          <p:cNvSpPr>
            <a:spLocks noGrp="1"/>
          </p:cNvSpPr>
          <p:nvPr>
            <p:ph type="sldNum" sz="quarter" idx="12"/>
          </p:nvPr>
        </p:nvSpPr>
        <p:spPr/>
        <p:txBody>
          <a:bodyPr/>
          <a:lstStyle/>
          <a:p>
            <a:fld id="{A1A9ED15-5DD2-4B17-B259-0295115185A9}" type="slidenum">
              <a:rPr lang="en-US" smtClean="0"/>
              <a:t>‹#›</a:t>
            </a:fld>
            <a:endParaRPr lang="en-US"/>
          </a:p>
        </p:txBody>
      </p:sp>
    </p:spTree>
    <p:extLst>
      <p:ext uri="{BB962C8B-B14F-4D97-AF65-F5344CB8AC3E}">
        <p14:creationId xmlns:p14="http://schemas.microsoft.com/office/powerpoint/2010/main" val="2558867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CB5C1C-5560-2F04-BA32-78FC2DBB0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6F627F-9BC2-0944-5B0A-34FBED196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E74EC-1594-0794-6F9F-EE089AE8B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C1A00C-8B13-4B70-BB01-32605EEEDBE8}" type="datetimeFigureOut">
              <a:rPr lang="en-US" smtClean="0"/>
              <a:t>3/6/2025</a:t>
            </a:fld>
            <a:endParaRPr lang="en-US"/>
          </a:p>
        </p:txBody>
      </p:sp>
      <p:sp>
        <p:nvSpPr>
          <p:cNvPr id="5" name="Footer Placeholder 4">
            <a:extLst>
              <a:ext uri="{FF2B5EF4-FFF2-40B4-BE49-F238E27FC236}">
                <a16:creationId xmlns:a16="http://schemas.microsoft.com/office/drawing/2014/main" id="{412846B6-ECA9-EE2C-A7AA-4B87710DA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5B4D901-F45F-7457-0071-418512A26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A9ED15-5DD2-4B17-B259-0295115185A9}" type="slidenum">
              <a:rPr lang="en-US" smtClean="0"/>
              <a:t>‹#›</a:t>
            </a:fld>
            <a:endParaRPr lang="en-US"/>
          </a:p>
        </p:txBody>
      </p:sp>
    </p:spTree>
    <p:extLst>
      <p:ext uri="{BB962C8B-B14F-4D97-AF65-F5344CB8AC3E}">
        <p14:creationId xmlns:p14="http://schemas.microsoft.com/office/powerpoint/2010/main" val="3279674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ickyourown.org/applevarietiestochoose.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sm-docs.microagi.org/riscv/html/riscv-asm.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obertwinkler.com/projects/riscv_book/riscv_book.html#_macros" TargetMode="External"/><Relationship Id="rId2" Type="http://schemas.openxmlformats.org/officeDocument/2006/relationships/hyperlink" Target="https://github.com/TheThirdOne/rars" TargetMode="External"/><Relationship Id="rId1" Type="http://schemas.openxmlformats.org/officeDocument/2006/relationships/slideLayout" Target="../slideLayouts/slideLayout2.xml"/><Relationship Id="rId4" Type="http://schemas.openxmlformats.org/officeDocument/2006/relationships/hyperlink" Target="https://creativecommons.org/licenses/by-nc-sa/4.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E9D0-1745-1B69-18B6-950DF8940062}"/>
              </a:ext>
            </a:extLst>
          </p:cNvPr>
          <p:cNvSpPr>
            <a:spLocks noGrp="1"/>
          </p:cNvSpPr>
          <p:nvPr>
            <p:ph type="ctrTitle"/>
          </p:nvPr>
        </p:nvSpPr>
        <p:spPr>
          <a:xfrm>
            <a:off x="535259" y="1761893"/>
            <a:ext cx="11407698" cy="3166946"/>
          </a:xfrm>
        </p:spPr>
        <p:txBody>
          <a:bodyPr>
            <a:normAutofit/>
          </a:bodyPr>
          <a:lstStyle/>
          <a:p>
            <a:r>
              <a:rPr lang="en-US" sz="3600" b="1">
                <a:latin typeface="Times New Roman" panose="02020603050405020304" pitchFamily="18" charset="0"/>
                <a:cs typeface="Times New Roman" panose="02020603050405020304" pitchFamily="18" charset="0"/>
              </a:rPr>
              <a:t>CSC 3210 Computer Organization and programming </a:t>
            </a:r>
            <a:br>
              <a:rPr lang="en-US" sz="3600" b="1">
                <a:latin typeface="Times New Roman" panose="02020603050405020304" pitchFamily="18" charset="0"/>
                <a:cs typeface="Times New Roman" panose="02020603050405020304" pitchFamily="18" charset="0"/>
              </a:rPr>
            </a:br>
            <a:br>
              <a:rPr lang="en-US" sz="3600" b="1">
                <a:latin typeface="Times New Roman" panose="02020603050405020304" pitchFamily="18" charset="0"/>
                <a:cs typeface="Times New Roman" panose="02020603050405020304" pitchFamily="18" charset="0"/>
              </a:rPr>
            </a:br>
            <a:r>
              <a:rPr lang="en-US" sz="3600" b="1">
                <a:latin typeface="Times New Roman" panose="02020603050405020304" pitchFamily="18" charset="0"/>
                <a:cs typeface="Times New Roman" panose="02020603050405020304" pitchFamily="18" charset="0"/>
              </a:rPr>
              <a:t>LAB 7</a:t>
            </a:r>
            <a:br>
              <a:rPr lang="en-US" sz="3600" b="1">
                <a:latin typeface="Times New Roman" panose="02020603050405020304" pitchFamily="18" charset="0"/>
                <a:cs typeface="Times New Roman" panose="02020603050405020304" pitchFamily="18" charset="0"/>
              </a:rPr>
            </a:br>
            <a:br>
              <a:rPr lang="en-US" sz="3600" b="1">
                <a:latin typeface="Times New Roman" panose="02020603050405020304" pitchFamily="18" charset="0"/>
                <a:cs typeface="Times New Roman" panose="02020603050405020304" pitchFamily="18" charset="0"/>
              </a:rPr>
            </a:br>
            <a:r>
              <a:rPr lang="en-US" sz="3600" b="1" i="0">
                <a:solidFill>
                  <a:srgbClr val="000000"/>
                </a:solidFill>
                <a:effectLst/>
                <a:latin typeface="Times New Roman" panose="02020603050405020304" pitchFamily="18" charset="0"/>
              </a:rPr>
              <a:t>Macros and Subroutines</a:t>
            </a:r>
            <a:br>
              <a:rPr lang="en-US" sz="3600" b="1" i="0">
                <a:solidFill>
                  <a:srgbClr val="000000"/>
                </a:solidFill>
                <a:effectLst/>
                <a:latin typeface="Times New Roman" panose="02020603050405020304" pitchFamily="18" charset="0"/>
              </a:rPr>
            </a:b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17DDE-C0A1-E0EA-9203-6EC90222F0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87D25D-0AEE-FFF6-2B50-99FB4B90279E}"/>
              </a:ext>
            </a:extLst>
          </p:cNvPr>
          <p:cNvSpPr>
            <a:spLocks noGrp="1"/>
          </p:cNvSpPr>
          <p:nvPr>
            <p:ph type="title"/>
          </p:nvPr>
        </p:nvSpPr>
        <p:spPr>
          <a:xfrm>
            <a:off x="838200" y="200723"/>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E78BFE7A-B048-8D43-0E45-5137C07D4D0B}"/>
              </a:ext>
            </a:extLst>
          </p:cNvPr>
          <p:cNvSpPr>
            <a:spLocks noGrp="1"/>
          </p:cNvSpPr>
          <p:nvPr>
            <p:ph idx="1"/>
          </p:nvPr>
        </p:nvSpPr>
        <p:spPr>
          <a:xfrm>
            <a:off x="546410" y="903249"/>
            <a:ext cx="11117766" cy="5597912"/>
          </a:xfrm>
        </p:spPr>
        <p:txBody>
          <a:bodyPr>
            <a:noAutofit/>
          </a:bodyPr>
          <a:lstStyle/>
          <a:p>
            <a:pPr marL="0" indent="0" algn="just">
              <a:lnSpc>
                <a:spcPct val="100000"/>
              </a:lnSpc>
              <a:buNone/>
            </a:pPr>
            <a:r>
              <a:rPr lang="en-US" sz="2000">
                <a:latin typeface="Times New Roman" panose="02020603050405020304" pitchFamily="18" charset="0"/>
                <a:cs typeface="Times New Roman" panose="02020603050405020304" pitchFamily="18" charset="0"/>
              </a:rPr>
              <a:t>For this part of the lab, you will examine some RISC-V code with a macro defined, and simulate it with RARS on the SNOWBALL server.</a:t>
            </a:r>
          </a:p>
          <a:p>
            <a:pPr algn="just">
              <a:lnSpc>
                <a:spcPct val="100000"/>
              </a:lnSpc>
            </a:pPr>
            <a:r>
              <a:rPr lang="en-US" sz="2000">
                <a:latin typeface="Times New Roman" panose="02020603050405020304" pitchFamily="18" charset="0"/>
                <a:cs typeface="Times New Roman" panose="02020603050405020304" pitchFamily="18" charset="0"/>
              </a:rPr>
              <a:t>Log in to your SNOWBALL account</a:t>
            </a:r>
          </a:p>
          <a:p>
            <a:pPr algn="just">
              <a:lnSpc>
                <a:spcPct val="100000"/>
              </a:lnSpc>
            </a:pPr>
            <a:r>
              <a:rPr lang="en-US" sz="2000">
                <a:latin typeface="Times New Roman" panose="02020603050405020304" pitchFamily="18" charset="0"/>
                <a:cs typeface="Times New Roman" panose="02020603050405020304" pitchFamily="18" charset="0"/>
              </a:rPr>
              <a:t>Copy the file </a:t>
            </a:r>
            <a:r>
              <a:rPr lang="en-US" sz="2000" b="1">
                <a:latin typeface="Times New Roman" panose="02020603050405020304" pitchFamily="18" charset="0"/>
                <a:cs typeface="Times New Roman" panose="02020603050405020304" pitchFamily="18" charset="0"/>
              </a:rPr>
              <a:t>"/home/mweeks/macro_example.s" </a:t>
            </a:r>
            <a:r>
              <a:rPr lang="en-US" sz="2000">
                <a:latin typeface="Times New Roman" panose="02020603050405020304" pitchFamily="18" charset="0"/>
                <a:cs typeface="Times New Roman" panose="02020603050405020304" pitchFamily="18" charset="0"/>
              </a:rPr>
              <a:t>to your account. </a:t>
            </a:r>
          </a:p>
          <a:p>
            <a:pPr algn="just">
              <a:lnSpc>
                <a:spcPct val="100000"/>
              </a:lnSpc>
            </a:pPr>
            <a:r>
              <a:rPr lang="en-US" sz="2000">
                <a:latin typeface="Times New Roman" panose="02020603050405020304" pitchFamily="18" charset="0"/>
                <a:cs typeface="Times New Roman" panose="02020603050405020304" pitchFamily="18" charset="0"/>
              </a:rPr>
              <a:t>You can do this by entering </a:t>
            </a:r>
            <a:r>
              <a:rPr lang="en-US" sz="2000" b="1">
                <a:latin typeface="Times New Roman" panose="02020603050405020304" pitchFamily="18" charset="0"/>
                <a:cs typeface="Times New Roman" panose="02020603050405020304" pitchFamily="18" charset="0"/>
              </a:rPr>
              <a:t>cp /home/mweeks/macro_example.s ~/Lab7_pt1.s</a:t>
            </a:r>
            <a:r>
              <a:rPr lang="en-US" sz="2000">
                <a:latin typeface="Times New Roman" panose="02020603050405020304" pitchFamily="18" charset="0"/>
                <a:cs typeface="Times New Roman" panose="02020603050405020304" pitchFamily="18" charset="0"/>
              </a:rPr>
              <a:t>, which will copy it to your home directory. Notice that ".s" is lower-case, which appears to be the convention for this simulator. It should work with either ".s" or ".S", however.</a:t>
            </a:r>
          </a:p>
          <a:p>
            <a:pPr algn="just">
              <a:lnSpc>
                <a:spcPct val="100000"/>
              </a:lnSpc>
            </a:pPr>
            <a:r>
              <a:rPr lang="en-US" sz="2000">
                <a:latin typeface="Times New Roman" panose="02020603050405020304" pitchFamily="18" charset="0"/>
                <a:cs typeface="Times New Roman" panose="02020603050405020304" pitchFamily="18" charset="0"/>
              </a:rPr>
              <a:t>Simulate this. To make this easy for you, RARS is already under the "/home/mweeks" directory.</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java -jar /home/mweeks/rars1_6.jar Lab7_pt1.s</a:t>
            </a:r>
          </a:p>
          <a:p>
            <a:pPr algn="just">
              <a:lnSpc>
                <a:spcPct val="100000"/>
              </a:lnSpc>
            </a:pPr>
            <a:r>
              <a:rPr lang="en-US" sz="2000">
                <a:latin typeface="Times New Roman" panose="02020603050405020304" pitchFamily="18" charset="0"/>
                <a:cs typeface="Times New Roman" panose="02020603050405020304" pitchFamily="18" charset="0"/>
              </a:rPr>
              <a:t>Enter </a:t>
            </a:r>
            <a:r>
              <a:rPr lang="en-US" sz="2000" b="1">
                <a:latin typeface="Times New Roman" panose="02020603050405020304" pitchFamily="18" charset="0"/>
                <a:cs typeface="Times New Roman" panose="02020603050405020304" pitchFamily="18" charset="0"/>
              </a:rPr>
              <a:t>echo $? </a:t>
            </a:r>
            <a:r>
              <a:rPr lang="en-US" sz="2000">
                <a:latin typeface="Times New Roman" panose="02020603050405020304" pitchFamily="18" charset="0"/>
                <a:cs typeface="Times New Roman" panose="02020603050405020304" pitchFamily="18" charset="0"/>
              </a:rPr>
              <a:t>at the prompt. This should return the value 42, which is what the example says to return on exit.</a:t>
            </a:r>
          </a:p>
          <a:p>
            <a:pPr algn="just">
              <a:lnSpc>
                <a:spcPct val="100000"/>
              </a:lnSpc>
            </a:pPr>
            <a:r>
              <a:rPr lang="en-US" sz="2000">
                <a:latin typeface="Times New Roman" panose="02020603050405020304" pitchFamily="18" charset="0"/>
                <a:cs typeface="Times New Roman" panose="02020603050405020304" pitchFamily="18" charset="0"/>
              </a:rPr>
              <a:t>Edit the program to have it print "Types of apples", and then the names of 3 different </a:t>
            </a:r>
            <a:r>
              <a:rPr lang="en-US" sz="2000" b="0" i="0">
                <a:solidFill>
                  <a:srgbClr val="0000FF"/>
                </a:solidFill>
                <a:effectLst/>
                <a:latin typeface="Times New Roman" panose="02020603050405020304" pitchFamily="18" charset="0"/>
                <a:hlinkClick r:id="rId2"/>
              </a:rPr>
              <a:t>types of apples</a:t>
            </a:r>
            <a:r>
              <a:rPr lang="en-US" sz="2000">
                <a:latin typeface="Times New Roman" panose="02020603050405020304" pitchFamily="18" charset="0"/>
                <a:cs typeface="Times New Roman" panose="02020603050405020304" pitchFamily="18" charset="0"/>
              </a:rPr>
              <a:t>, each preceded by " " (as a character), and each name on its own line. You can encode newline characters in the strings, but do not include the preceding space in the strings.</a:t>
            </a:r>
          </a:p>
          <a:p>
            <a:pPr algn="just">
              <a:lnSpc>
                <a:spcPct val="100000"/>
              </a:lnSpc>
            </a:pPr>
            <a:r>
              <a:rPr lang="en-US" sz="2000">
                <a:latin typeface="Times New Roman" panose="02020603050405020304" pitchFamily="18" charset="0"/>
                <a:cs typeface="Times New Roman" panose="02020603050405020304" pitchFamily="18" charset="0"/>
              </a:rPr>
              <a:t>Show that this works.</a:t>
            </a:r>
          </a:p>
        </p:txBody>
      </p:sp>
    </p:spTree>
    <p:extLst>
      <p:ext uri="{BB962C8B-B14F-4D97-AF65-F5344CB8AC3E}">
        <p14:creationId xmlns:p14="http://schemas.microsoft.com/office/powerpoint/2010/main" val="322282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16F10-BBE7-01EF-DA81-D147B43A2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878052-859B-3FC7-2502-DB7118651A82}"/>
              </a:ext>
            </a:extLst>
          </p:cNvPr>
          <p:cNvSpPr>
            <a:spLocks noGrp="1"/>
          </p:cNvSpPr>
          <p:nvPr>
            <p:ph type="title"/>
          </p:nvPr>
        </p:nvSpPr>
        <p:spPr>
          <a:xfrm>
            <a:off x="838200" y="429321"/>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4D343332-3AB5-50F3-5D5C-C560C693F0C5}"/>
              </a:ext>
            </a:extLst>
          </p:cNvPr>
          <p:cNvSpPr>
            <a:spLocks noGrp="1"/>
          </p:cNvSpPr>
          <p:nvPr>
            <p:ph idx="1"/>
          </p:nvPr>
        </p:nvSpPr>
        <p:spPr>
          <a:xfrm>
            <a:off x="657922" y="1131847"/>
            <a:ext cx="10928195" cy="4878661"/>
          </a:xfrm>
        </p:spPr>
        <p:txBody>
          <a:bodyPr>
            <a:noAutofit/>
          </a:bodyPr>
          <a:lstStyle/>
          <a:p>
            <a:pPr algn="just">
              <a:lnSpc>
                <a:spcPct val="100000"/>
              </a:lnSpc>
            </a:pPr>
            <a:r>
              <a:rPr lang="en-US" sz="2000" b="1">
                <a:latin typeface="Times New Roman" panose="02020603050405020304" pitchFamily="18" charset="0"/>
                <a:cs typeface="Times New Roman" panose="02020603050405020304" pitchFamily="18" charset="0"/>
              </a:rPr>
              <a:t>This part will use VSCode/Venus.</a:t>
            </a:r>
          </a:p>
          <a:p>
            <a:pPr algn="just">
              <a:lnSpc>
                <a:spcPct val="100000"/>
              </a:lnSpc>
              <a:spcAft>
                <a:spcPts val="600"/>
              </a:spcAft>
            </a:pPr>
            <a:r>
              <a:rPr lang="en-US" sz="2000">
                <a:latin typeface="Times New Roman" panose="02020603050405020304" pitchFamily="18" charset="0"/>
                <a:cs typeface="Times New Roman" panose="02020603050405020304" pitchFamily="18" charset="0"/>
              </a:rPr>
              <a:t>Just as macros may rely on the pre-processor, we can use the pre-processor for other things. You may have noticed that when using "ecall" we can print different things, but must remember the correct number to put into a0. To help with this, we can define a value associated with a name, and the pre-processor replaces each instance of the name with the value.</a:t>
            </a:r>
          </a:p>
          <a:p>
            <a:pPr marL="457200" lvl="1" indent="0" algn="just">
              <a:lnSpc>
                <a:spcPct val="100000"/>
              </a:lnSpc>
              <a:spcBef>
                <a:spcPts val="0"/>
              </a:spcBef>
              <a:spcAft>
                <a:spcPts val="600"/>
              </a:spcAft>
              <a:buNone/>
            </a:pPr>
            <a:r>
              <a:rPr lang="en-US" sz="16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#define  PRINT_STR  4</a:t>
            </a:r>
          </a:p>
          <a:p>
            <a:pPr marL="457200" lvl="1" indent="0" algn="just">
              <a:lnSpc>
                <a:spcPct val="100000"/>
              </a:lnSpc>
              <a:spcBef>
                <a:spcPts val="0"/>
              </a:spcBef>
              <a:spcAft>
                <a:spcPts val="600"/>
              </a:spcAft>
              <a:buNone/>
            </a:pPr>
            <a:r>
              <a:rPr lang="en-US" sz="2000" b="1">
                <a:latin typeface="Times New Roman" panose="02020603050405020304" pitchFamily="18" charset="0"/>
                <a:cs typeface="Times New Roman" panose="02020603050405020304" pitchFamily="18" charset="0"/>
              </a:rPr>
              <a:t>   #  ... more code</a:t>
            </a:r>
          </a:p>
          <a:p>
            <a:pPr marL="457200" lvl="2" indent="0" algn="just">
              <a:lnSpc>
                <a:spcPct val="100000"/>
              </a:lnSpc>
              <a:spcBef>
                <a:spcPts val="0"/>
              </a:spcBef>
              <a:buNone/>
            </a:pPr>
            <a:r>
              <a:rPr lang="en-US" sz="1600" b="1">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li    a0, PRINT_STR     # print a string</a:t>
            </a:r>
          </a:p>
          <a:p>
            <a:pPr marL="457200" lvl="2" indent="0" algn="just">
              <a:lnSpc>
                <a:spcPct val="100000"/>
              </a:lnSpc>
              <a:spcBef>
                <a:spcPts val="0"/>
              </a:spcBef>
              <a:buNone/>
            </a:pPr>
            <a:r>
              <a:rPr lang="en-US" b="1">
                <a:latin typeface="Times New Roman" panose="02020603050405020304" pitchFamily="18" charset="0"/>
                <a:cs typeface="Times New Roman" panose="02020603050405020304" pitchFamily="18" charset="0"/>
              </a:rPr>
              <a:t>   la    a1, str2         	       # load address of str2</a:t>
            </a:r>
          </a:p>
          <a:p>
            <a:pPr marL="457200" lvl="2" indent="0" algn="just">
              <a:lnSpc>
                <a:spcPct val="100000"/>
              </a:lnSpc>
              <a:spcBef>
                <a:spcPts val="0"/>
              </a:spcBef>
              <a:buNone/>
            </a:pPr>
            <a:r>
              <a:rPr lang="en-US" b="1">
                <a:latin typeface="Times New Roman" panose="02020603050405020304" pitchFamily="18" charset="0"/>
                <a:cs typeface="Times New Roman" panose="02020603050405020304" pitchFamily="18" charset="0"/>
              </a:rPr>
              <a:t>   ecall</a:t>
            </a:r>
          </a:p>
          <a:p>
            <a:pPr algn="just">
              <a:lnSpc>
                <a:spcPct val="100000"/>
              </a:lnSpc>
            </a:pPr>
            <a:r>
              <a:rPr lang="en-US" sz="2000">
                <a:latin typeface="Times New Roman" panose="02020603050405020304" pitchFamily="18" charset="0"/>
                <a:cs typeface="Times New Roman" panose="02020603050405020304" pitchFamily="18" charset="0"/>
              </a:rPr>
              <a:t>Now, the code is slightly more readable. It will be easier for us to remember "PRINT_STR" instead of "4". Using all-caps is a convention for a value that cannot be changed by the program, such as a constant.</a:t>
            </a:r>
          </a:p>
        </p:txBody>
      </p:sp>
    </p:spTree>
    <p:extLst>
      <p:ext uri="{BB962C8B-B14F-4D97-AF65-F5344CB8AC3E}">
        <p14:creationId xmlns:p14="http://schemas.microsoft.com/office/powerpoint/2010/main" val="84912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88E8F-0FA4-77DA-78B6-A4BC72BE8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A3F3E-06EE-743A-2952-23D1EC4F3AD2}"/>
              </a:ext>
            </a:extLst>
          </p:cNvPr>
          <p:cNvSpPr>
            <a:spLocks noGrp="1"/>
          </p:cNvSpPr>
          <p:nvPr>
            <p:ph type="title"/>
          </p:nvPr>
        </p:nvSpPr>
        <p:spPr>
          <a:xfrm>
            <a:off x="838200" y="345689"/>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C8072095-A017-3945-2EE3-9A8A0E86D844}"/>
              </a:ext>
            </a:extLst>
          </p:cNvPr>
          <p:cNvSpPr>
            <a:spLocks noGrp="1"/>
          </p:cNvSpPr>
          <p:nvPr>
            <p:ph idx="1"/>
          </p:nvPr>
        </p:nvSpPr>
        <p:spPr>
          <a:xfrm>
            <a:off x="838200" y="1315844"/>
            <a:ext cx="10515600" cy="4694663"/>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Notice how the "#define" is an exception to the way that the "#" character is normally processed. The pre-processor uses "#" in a different way, and recognizes "#define" as something that it will handle.</a:t>
            </a:r>
          </a:p>
          <a:p>
            <a:pPr algn="just">
              <a:lnSpc>
                <a:spcPct val="100000"/>
              </a:lnSpc>
            </a:pPr>
            <a:r>
              <a:rPr lang="en-US" sz="2000">
                <a:latin typeface="Times New Roman" panose="02020603050405020304" pitchFamily="18" charset="0"/>
                <a:cs typeface="Times New Roman" panose="02020603050405020304" pitchFamily="18" charset="0"/>
              </a:rPr>
              <a:t>Copy your code from the last lab, and replace any instances of printing a string with PRINT_STR as defined above. </a:t>
            </a:r>
          </a:p>
          <a:p>
            <a:pPr algn="just">
              <a:lnSpc>
                <a:spcPct val="100000"/>
              </a:lnSpc>
            </a:pPr>
            <a:r>
              <a:rPr lang="en-US" sz="2000">
                <a:latin typeface="Times New Roman" panose="02020603050405020304" pitchFamily="18" charset="0"/>
                <a:cs typeface="Times New Roman" panose="02020603050405020304" pitchFamily="18" charset="0"/>
              </a:rPr>
              <a:t>Likewise, define "PRINT_INT", "PRINT_CHAR", "NEWLINE", and "SPACE", with the corresponding values. </a:t>
            </a:r>
          </a:p>
          <a:p>
            <a:pPr algn="just">
              <a:lnSpc>
                <a:spcPct val="100000"/>
              </a:lnSpc>
            </a:pPr>
            <a:r>
              <a:rPr lang="en-US" sz="2000">
                <a:latin typeface="Times New Roman" panose="02020603050405020304" pitchFamily="18" charset="0"/>
                <a:cs typeface="Times New Roman" panose="02020603050405020304" pitchFamily="18" charset="0"/>
              </a:rPr>
              <a:t>Call the result "lab7_pt2.S". </a:t>
            </a:r>
          </a:p>
          <a:p>
            <a:pPr algn="just">
              <a:lnSpc>
                <a:spcPct val="100000"/>
              </a:lnSpc>
            </a:pPr>
            <a:r>
              <a:rPr lang="en-US" sz="2000">
                <a:latin typeface="Times New Roman" panose="02020603050405020304" pitchFamily="18" charset="0"/>
                <a:cs typeface="Times New Roman" panose="02020603050405020304" pitchFamily="18" charset="0"/>
              </a:rPr>
              <a:t>Also, include the exit with a return code instructions from above. Make the return code whatever the last two digits of your student ID are. </a:t>
            </a:r>
          </a:p>
          <a:p>
            <a:pPr algn="just">
              <a:lnSpc>
                <a:spcPct val="100000"/>
              </a:lnSpc>
            </a:pPr>
            <a:r>
              <a:rPr lang="en-US" sz="2000">
                <a:latin typeface="Times New Roman" panose="02020603050405020304" pitchFamily="18" charset="0"/>
                <a:cs typeface="Times New Roman" panose="02020603050405020304" pitchFamily="18" charset="0"/>
              </a:rPr>
              <a:t>Show that this works as expected.</a:t>
            </a:r>
          </a:p>
        </p:txBody>
      </p:sp>
    </p:spTree>
    <p:extLst>
      <p:ext uri="{BB962C8B-B14F-4D97-AF65-F5344CB8AC3E}">
        <p14:creationId xmlns:p14="http://schemas.microsoft.com/office/powerpoint/2010/main" val="404933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93D06-F86E-95AC-8616-B02C6A6FF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32B41-6581-D1A6-B3C8-1EEE92C63ABC}"/>
              </a:ext>
            </a:extLst>
          </p:cNvPr>
          <p:cNvSpPr>
            <a:spLocks noGrp="1"/>
          </p:cNvSpPr>
          <p:nvPr>
            <p:ph type="title"/>
          </p:nvPr>
        </p:nvSpPr>
        <p:spPr>
          <a:xfrm>
            <a:off x="838200" y="150541"/>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PART-3</a:t>
            </a:r>
          </a:p>
        </p:txBody>
      </p:sp>
      <p:sp>
        <p:nvSpPr>
          <p:cNvPr id="3" name="Content Placeholder 2">
            <a:extLst>
              <a:ext uri="{FF2B5EF4-FFF2-40B4-BE49-F238E27FC236}">
                <a16:creationId xmlns:a16="http://schemas.microsoft.com/office/drawing/2014/main" id="{EB94E40D-1C85-468A-B552-4E767A27914C}"/>
              </a:ext>
            </a:extLst>
          </p:cNvPr>
          <p:cNvSpPr>
            <a:spLocks noGrp="1"/>
          </p:cNvSpPr>
          <p:nvPr>
            <p:ph idx="1"/>
          </p:nvPr>
        </p:nvSpPr>
        <p:spPr>
          <a:xfrm>
            <a:off x="838200" y="892099"/>
            <a:ext cx="10515600" cy="5519852"/>
          </a:xfrm>
        </p:spPr>
        <p:txBody>
          <a:bodyPr>
            <a:noAutofit/>
          </a:bodyPr>
          <a:lstStyle/>
          <a:p>
            <a:pPr algn="just">
              <a:lnSpc>
                <a:spcPct val="100000"/>
              </a:lnSpc>
            </a:pPr>
            <a:r>
              <a:rPr lang="en-US" sz="2000" b="1">
                <a:latin typeface="Times New Roman" panose="02020603050405020304" pitchFamily="18" charset="0"/>
                <a:cs typeface="Times New Roman" panose="02020603050405020304" pitchFamily="18" charset="0"/>
              </a:rPr>
              <a:t>This part will use VSCode/Venus.</a:t>
            </a:r>
          </a:p>
          <a:p>
            <a:pPr algn="just">
              <a:lnSpc>
                <a:spcPct val="100000"/>
              </a:lnSpc>
            </a:pPr>
            <a:r>
              <a:rPr lang="en-US" sz="2000">
                <a:latin typeface="Times New Roman" panose="02020603050405020304" pitchFamily="18" charset="0"/>
                <a:cs typeface="Times New Roman" panose="02020603050405020304" pitchFamily="18" charset="0"/>
              </a:rPr>
              <a:t>Another option for making repetitive code easier to use is the subroutine. Like a macro, a subroutine defines code that you can use again and again. </a:t>
            </a:r>
          </a:p>
          <a:p>
            <a:pPr algn="just">
              <a:lnSpc>
                <a:spcPct val="100000"/>
              </a:lnSpc>
            </a:pPr>
            <a:r>
              <a:rPr lang="en-US" sz="2000">
                <a:latin typeface="Times New Roman" panose="02020603050405020304" pitchFamily="18" charset="0"/>
                <a:cs typeface="Times New Roman" panose="02020603050405020304" pitchFamily="18" charset="0"/>
              </a:rPr>
              <a:t>However, a subroutine is a function, similar to a method in OOP. When you want to use a subroutine, you issue a call command to it, like the following.</a:t>
            </a:r>
          </a:p>
          <a:p>
            <a:pPr marL="0" indent="0" algn="just">
              <a:lnSpc>
                <a:spcPct val="100000"/>
              </a:lnSpc>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call mysubroutine</a:t>
            </a:r>
          </a:p>
          <a:p>
            <a:pPr algn="just">
              <a:lnSpc>
                <a:spcPct val="100000"/>
              </a:lnSpc>
            </a:pPr>
            <a:r>
              <a:rPr lang="en-US" sz="2000">
                <a:latin typeface="Times New Roman" panose="02020603050405020304" pitchFamily="18" charset="0"/>
                <a:cs typeface="Times New Roman" panose="02020603050405020304" pitchFamily="18" charset="0"/>
              </a:rPr>
              <a:t>Notice that this is similar to "ecall", because "ecall" is a like a special version of "call". When we use "call", we have to specify what function (subroutine) to call. The subroutine must be defined in the code section. </a:t>
            </a:r>
          </a:p>
          <a:p>
            <a:pPr algn="just">
              <a:lnSpc>
                <a:spcPct val="100000"/>
              </a:lnSpc>
            </a:pPr>
            <a:r>
              <a:rPr lang="en-US" sz="2000">
                <a:latin typeface="Times New Roman" panose="02020603050405020304" pitchFamily="18" charset="0"/>
                <a:cs typeface="Times New Roman" panose="02020603050405020304" pitchFamily="18" charset="0"/>
              </a:rPr>
              <a:t>A "main" function in the C language includes a "return" instruction as the last command. This returns control to whatever called the program, such as the OS shell. A subroutine is no different: it must end with a return instruction. </a:t>
            </a:r>
          </a:p>
          <a:p>
            <a:pPr algn="just">
              <a:lnSpc>
                <a:spcPct val="100000"/>
              </a:lnSpc>
            </a:pPr>
            <a:r>
              <a:rPr lang="en-US" sz="2000">
                <a:latin typeface="Times New Roman" panose="02020603050405020304" pitchFamily="18" charset="0"/>
                <a:cs typeface="Times New Roman" panose="02020603050405020304" pitchFamily="18" charset="0"/>
              </a:rPr>
              <a:t>When the computer calls the subroutine, it must remember where to come back to. In some assembly languages, it does this by pushing the current Program Counter (PC) on the stack, then setting the PC to the subroutine's address. </a:t>
            </a:r>
          </a:p>
        </p:txBody>
      </p:sp>
    </p:spTree>
    <p:extLst>
      <p:ext uri="{BB962C8B-B14F-4D97-AF65-F5344CB8AC3E}">
        <p14:creationId xmlns:p14="http://schemas.microsoft.com/office/powerpoint/2010/main" val="3192831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140D0-284D-4A46-00BD-C1549D2EFA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946A8-AFBC-BB3C-EE0A-E8953C064920}"/>
              </a:ext>
            </a:extLst>
          </p:cNvPr>
          <p:cNvSpPr>
            <a:spLocks noGrp="1"/>
          </p:cNvSpPr>
          <p:nvPr>
            <p:ph type="title"/>
          </p:nvPr>
        </p:nvSpPr>
        <p:spPr>
          <a:xfrm>
            <a:off x="838200" y="273204"/>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PART-3</a:t>
            </a:r>
          </a:p>
        </p:txBody>
      </p:sp>
      <p:sp>
        <p:nvSpPr>
          <p:cNvPr id="3" name="Content Placeholder 2">
            <a:extLst>
              <a:ext uri="{FF2B5EF4-FFF2-40B4-BE49-F238E27FC236}">
                <a16:creationId xmlns:a16="http://schemas.microsoft.com/office/drawing/2014/main" id="{11BFD99B-0E99-E8EB-1817-6746E35A9C68}"/>
              </a:ext>
            </a:extLst>
          </p:cNvPr>
          <p:cNvSpPr>
            <a:spLocks noGrp="1"/>
          </p:cNvSpPr>
          <p:nvPr>
            <p:ph idx="1"/>
          </p:nvPr>
        </p:nvSpPr>
        <p:spPr>
          <a:xfrm>
            <a:off x="568713" y="1048215"/>
            <a:ext cx="11073160" cy="5363736"/>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When the CPU gets to the return instruction, it pops the address from the stack and puts that in the PC. RISC-V is a bit different: it uses a register (x1) to remember where to return. </a:t>
            </a:r>
          </a:p>
          <a:p>
            <a:pPr algn="just">
              <a:lnSpc>
                <a:spcPct val="100000"/>
              </a:lnSpc>
            </a:pPr>
            <a:r>
              <a:rPr lang="en-US" sz="2000">
                <a:latin typeface="Times New Roman" panose="02020603050405020304" pitchFamily="18" charset="0"/>
                <a:cs typeface="Times New Roman" panose="02020603050405020304" pitchFamily="18" charset="0"/>
              </a:rPr>
              <a:t>The call command is a pseudo-instruction for jal x1, offset, while ret is a pseudo-instruction for jalr x0, 0(x1). As a programmer, you will likely see that "call" and "ret" are easy to understand and remember.</a:t>
            </a:r>
          </a:p>
          <a:p>
            <a:pPr algn="just">
              <a:lnSpc>
                <a:spcPct val="100000"/>
              </a:lnSpc>
            </a:pPr>
            <a:r>
              <a:rPr lang="en-US" sz="2000">
                <a:latin typeface="Times New Roman" panose="02020603050405020304" pitchFamily="18" charset="0"/>
                <a:cs typeface="Times New Roman" panose="02020603050405020304" pitchFamily="18" charset="0"/>
              </a:rPr>
              <a:t>We can create a subroutine for printing an integer, specifically the one stored at "sum", and call it like this.</a:t>
            </a:r>
          </a:p>
          <a:p>
            <a:pPr marL="0" indent="0" algn="just">
              <a:lnSpc>
                <a:spcPct val="100000"/>
              </a:lnSpc>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call print_int</a:t>
            </a:r>
          </a:p>
          <a:p>
            <a:pPr algn="just">
              <a:lnSpc>
                <a:spcPct val="100000"/>
              </a:lnSpc>
            </a:pPr>
            <a:r>
              <a:rPr lang="en-US" sz="2000">
                <a:latin typeface="Times New Roman" panose="02020603050405020304" pitchFamily="18" charset="0"/>
                <a:cs typeface="Times New Roman" panose="02020603050405020304" pitchFamily="18" charset="0"/>
              </a:rPr>
              <a:t>By the way, do not expect a subroutine to preserve your a and t register values. But this raises a question: how does it know what value to print? </a:t>
            </a:r>
          </a:p>
          <a:p>
            <a:pPr algn="just">
              <a:lnSpc>
                <a:spcPct val="100000"/>
              </a:lnSpc>
            </a:pPr>
            <a:r>
              <a:rPr lang="en-US" sz="2000">
                <a:latin typeface="Times New Roman" panose="02020603050405020304" pitchFamily="18" charset="0"/>
                <a:cs typeface="Times New Roman" panose="02020603050405020304" pitchFamily="18" charset="0"/>
              </a:rPr>
              <a:t>We would have to communicate the value somehow. A possible solution is to have a specific data value, defined with a label in the data section, then move the value to that location before calling "print_int". While this would work, you (the programmer) would need to remember which label to use for the move. </a:t>
            </a:r>
          </a:p>
          <a:p>
            <a:pPr algn="just">
              <a:lnSpc>
                <a:spcPct val="100000"/>
              </a:lnSpc>
            </a:pPr>
            <a:r>
              <a:rPr lang="en-US" sz="2000">
                <a:latin typeface="Times New Roman" panose="02020603050405020304" pitchFamily="18" charset="0"/>
                <a:cs typeface="Times New Roman" panose="02020603050405020304" pitchFamily="18" charset="0"/>
              </a:rPr>
              <a:t>Another solution is to use a register, such as a0. Move the value to print to a0, then call the subroutine. This helps with efficiency, especially if the value needs to be in a register in the subroutine.</a:t>
            </a:r>
          </a:p>
        </p:txBody>
      </p:sp>
    </p:spTree>
    <p:extLst>
      <p:ext uri="{BB962C8B-B14F-4D97-AF65-F5344CB8AC3E}">
        <p14:creationId xmlns:p14="http://schemas.microsoft.com/office/powerpoint/2010/main" val="24191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7BA8C-9F4C-99B4-65DB-CEBADE40E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0AD69-8808-620E-5AD3-B5B4F81D130F}"/>
              </a:ext>
            </a:extLst>
          </p:cNvPr>
          <p:cNvSpPr>
            <a:spLocks noGrp="1"/>
          </p:cNvSpPr>
          <p:nvPr>
            <p:ph type="title"/>
          </p:nvPr>
        </p:nvSpPr>
        <p:spPr>
          <a:xfrm>
            <a:off x="838200" y="189571"/>
            <a:ext cx="10515600" cy="468352"/>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PART-3</a:t>
            </a:r>
          </a:p>
        </p:txBody>
      </p:sp>
      <p:sp>
        <p:nvSpPr>
          <p:cNvPr id="3" name="Content Placeholder 2">
            <a:extLst>
              <a:ext uri="{FF2B5EF4-FFF2-40B4-BE49-F238E27FC236}">
                <a16:creationId xmlns:a16="http://schemas.microsoft.com/office/drawing/2014/main" id="{8AD8347D-8B60-076D-E44D-400DFB23A13C}"/>
              </a:ext>
            </a:extLst>
          </p:cNvPr>
          <p:cNvSpPr>
            <a:spLocks noGrp="1"/>
          </p:cNvSpPr>
          <p:nvPr>
            <p:ph idx="1"/>
          </p:nvPr>
        </p:nvSpPr>
        <p:spPr>
          <a:xfrm>
            <a:off x="568713" y="841915"/>
            <a:ext cx="11073160" cy="5570036"/>
          </a:xfrm>
        </p:spPr>
        <p:txBody>
          <a:bodyPr>
            <a:noAutofit/>
          </a:bodyPr>
          <a:lstStyle/>
          <a:p>
            <a:pPr algn="just">
              <a:lnSpc>
                <a:spcPct val="100000"/>
              </a:lnSpc>
            </a:pPr>
            <a:r>
              <a:rPr lang="en-US" sz="1800">
                <a:latin typeface="Times New Roman" panose="02020603050405020304" pitchFamily="18" charset="0"/>
                <a:cs typeface="Times New Roman" panose="02020603050405020304" pitchFamily="18" charset="0"/>
              </a:rPr>
              <a:t>The subroutine should be located after the main function's return. The program should look like this:</a:t>
            </a:r>
          </a:p>
          <a:p>
            <a:pPr marL="0" indent="0" algn="just">
              <a:lnSpc>
                <a:spcPct val="100000"/>
              </a:lnSpc>
              <a:spcBef>
                <a:spcPts val="0"/>
              </a:spcBef>
              <a:buNone/>
            </a:pPr>
            <a:r>
              <a:rPr lang="en-US" sz="1800">
                <a:latin typeface="Times New Roman" panose="02020603050405020304" pitchFamily="18" charset="0"/>
                <a:cs typeface="Times New Roman" panose="02020603050405020304" pitchFamily="18" charset="0"/>
              </a:rPr>
              <a:t>       # ... code goes here</a:t>
            </a:r>
          </a:p>
          <a:p>
            <a:pPr marL="0" indent="0" algn="just">
              <a:lnSpc>
                <a:spcPct val="100000"/>
              </a:lnSpc>
              <a:spcBef>
                <a:spcPts val="0"/>
              </a:spcBef>
              <a:buNone/>
            </a:pPr>
            <a:r>
              <a:rPr lang="en-US" sz="1800">
                <a:latin typeface="Times New Roman" panose="02020603050405020304" pitchFamily="18" charset="0"/>
                <a:cs typeface="Times New Roman" panose="02020603050405020304" pitchFamily="18" charset="0"/>
              </a:rPr>
              <a:t>       # Put value to print in register a0, if it is not there already</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la    t1, sum</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lw    a0, 0(t1)</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call  print_int</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 ... more code</a:t>
            </a:r>
          </a:p>
          <a:p>
            <a:pPr marL="457200" lvl="1" indent="0" algn="just">
              <a:lnSpc>
                <a:spcPct val="100000"/>
              </a:lnSpc>
              <a:spcBef>
                <a:spcPts val="0"/>
              </a:spcBef>
              <a:buNone/>
            </a:pPr>
            <a:r>
              <a:rPr lang="en-US" sz="1800">
                <a:latin typeface="Times New Roman" panose="02020603050405020304" pitchFamily="18" charset="0"/>
                <a:cs typeface="Times New Roman" panose="02020603050405020304" pitchFamily="18" charset="0"/>
              </a:rPr>
              <a:t>       # exit</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li     a0, 17</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li     a1, 0    	</a:t>
            </a:r>
            <a:r>
              <a:rPr lang="en-US" sz="1800">
                <a:latin typeface="Times New Roman" panose="02020603050405020304" pitchFamily="18" charset="0"/>
                <a:cs typeface="Times New Roman" panose="02020603050405020304" pitchFamily="18" charset="0"/>
              </a:rPr>
              <a:t># 0 for everything is OK</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ecall</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print_int:</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 Instructions to print an int value go here</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mv    a1, a0      </a:t>
            </a:r>
            <a:r>
              <a:rPr lang="en-US" sz="1800">
                <a:latin typeface="Times New Roman" panose="02020603050405020304" pitchFamily="18" charset="0"/>
                <a:cs typeface="Times New Roman" panose="02020603050405020304" pitchFamily="18" charset="0"/>
              </a:rPr>
              <a:t># int value to print</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li    a0, 1      	</a:t>
            </a:r>
            <a:r>
              <a:rPr lang="en-US" sz="1800">
                <a:latin typeface="Times New Roman" panose="02020603050405020304" pitchFamily="18" charset="0"/>
                <a:cs typeface="Times New Roman" panose="02020603050405020304" pitchFamily="18" charset="0"/>
              </a:rPr>
              <a:t># print an integer</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ecall  </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ret</a:t>
            </a:r>
          </a:p>
          <a:p>
            <a:pPr algn="just">
              <a:lnSpc>
                <a:spcPct val="100000"/>
              </a:lnSpc>
            </a:pPr>
            <a:r>
              <a:rPr lang="en-US" sz="1800">
                <a:latin typeface="Times New Roman" panose="02020603050405020304" pitchFamily="18" charset="0"/>
                <a:cs typeface="Times New Roman" panose="02020603050405020304" pitchFamily="18" charset="0"/>
              </a:rPr>
              <a:t>Copy your code from the previous lab (or part 1), and replace any instances of printing a string (with ecall) with a subroutine as defined above. Call the result "lab7_pt3.S". As with all labs, show the code, and show that it runs.</a:t>
            </a:r>
          </a:p>
        </p:txBody>
      </p:sp>
    </p:spTree>
    <p:extLst>
      <p:ext uri="{BB962C8B-B14F-4D97-AF65-F5344CB8AC3E}">
        <p14:creationId xmlns:p14="http://schemas.microsoft.com/office/powerpoint/2010/main" val="321424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A2C3E-0E3D-E0D2-E5D4-6B48AC99D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71344-DEF8-2157-F717-19EC666FBDD1}"/>
              </a:ext>
            </a:extLst>
          </p:cNvPr>
          <p:cNvSpPr>
            <a:spLocks noGrp="1"/>
          </p:cNvSpPr>
          <p:nvPr>
            <p:ph type="title"/>
          </p:nvPr>
        </p:nvSpPr>
        <p:spPr>
          <a:xfrm>
            <a:off x="838199" y="278782"/>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QUESTIONS</a:t>
            </a:r>
          </a:p>
        </p:txBody>
      </p:sp>
      <p:sp>
        <p:nvSpPr>
          <p:cNvPr id="3" name="Content Placeholder 2">
            <a:extLst>
              <a:ext uri="{FF2B5EF4-FFF2-40B4-BE49-F238E27FC236}">
                <a16:creationId xmlns:a16="http://schemas.microsoft.com/office/drawing/2014/main" id="{4E972D8F-6D96-E592-6859-294877532314}"/>
              </a:ext>
            </a:extLst>
          </p:cNvPr>
          <p:cNvSpPr>
            <a:spLocks noGrp="1"/>
          </p:cNvSpPr>
          <p:nvPr>
            <p:ph idx="1"/>
          </p:nvPr>
        </p:nvSpPr>
        <p:spPr>
          <a:xfrm>
            <a:off x="925550" y="992459"/>
            <a:ext cx="10428249" cy="5430643"/>
          </a:xfrm>
        </p:spPr>
        <p:txBody>
          <a:bodyPr>
            <a:noAutofit/>
          </a:bodyPr>
          <a:lstStyle/>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In Part 1, you may have observed that the "print_char" macro does this:</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li    a7, 11     </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la    a1, %x</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lb    a0, 0(a1)</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ecall</a:t>
            </a:r>
          </a:p>
          <a:p>
            <a:pPr marL="0" indent="0" algn="just">
              <a:lnSpc>
                <a:spcPct val="100000"/>
              </a:lnSpc>
              <a:buNone/>
            </a:pPr>
            <a:r>
              <a:rPr lang="en-US" sz="2000" b="1">
                <a:latin typeface="Times New Roman" panose="02020603050405020304" pitchFamily="18" charset="0"/>
                <a:cs typeface="Times New Roman" panose="02020603050405020304" pitchFamily="18" charset="0"/>
              </a:rPr>
              <a:t>       Why not use this instead? Explain.</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li    a7, 11     </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la    a0, %x</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ecall</a:t>
            </a:r>
          </a:p>
          <a:p>
            <a:pPr marL="457200" indent="-457200" algn="just">
              <a:lnSpc>
                <a:spcPct val="100000"/>
              </a:lnSpc>
              <a:buFont typeface="+mj-lt"/>
              <a:buAutoNum type="arabicPeriod" startAt="2"/>
            </a:pPr>
            <a:r>
              <a:rPr lang="en-US" sz="2000" b="1">
                <a:latin typeface="Times New Roman" panose="02020603050405020304" pitchFamily="18" charset="0"/>
                <a:cs typeface="Times New Roman" panose="02020603050405020304" pitchFamily="18" charset="0"/>
              </a:rPr>
              <a:t>In Part 1, how many total lines are in the program? How many lines would there be if you did not use a macro? Explain how you get your answers.</a:t>
            </a:r>
          </a:p>
          <a:p>
            <a:pPr marL="457200" indent="-457200" algn="just">
              <a:lnSpc>
                <a:spcPct val="100000"/>
              </a:lnSpc>
              <a:buFont typeface="+mj-lt"/>
              <a:buAutoNum type="arabicPeriod" startAt="2"/>
            </a:pPr>
            <a:r>
              <a:rPr lang="en-US" sz="2000" b="1">
                <a:latin typeface="Times New Roman" panose="02020603050405020304" pitchFamily="18" charset="0"/>
                <a:cs typeface="Times New Roman" panose="02020603050405020304" pitchFamily="18" charset="0"/>
              </a:rPr>
              <a:t>Why do you think the RARS and VSCode/Venus environments use different registers and values for ecall?</a:t>
            </a:r>
          </a:p>
          <a:p>
            <a:pPr marL="457200" indent="-457200" algn="just">
              <a:lnSpc>
                <a:spcPct val="100000"/>
              </a:lnSpc>
              <a:buFont typeface="+mj-lt"/>
              <a:buAutoNum type="arabicPeriod" startAt="2"/>
            </a:pPr>
            <a:r>
              <a:rPr lang="en-US" sz="2000" b="1">
                <a:latin typeface="Times New Roman" panose="02020603050405020304" pitchFamily="18" charset="0"/>
                <a:cs typeface="Times New Roman" panose="02020603050405020304" pitchFamily="18" charset="0"/>
              </a:rPr>
              <a:t>With a subroutine call as part of the program, how do the "step over" and "step into" buttons (for Venus) behave differently?</a:t>
            </a:r>
          </a:p>
          <a:p>
            <a:pPr marL="457200" indent="-457200" algn="just">
              <a:lnSpc>
                <a:spcPct val="100000"/>
              </a:lnSpc>
              <a:buFont typeface="+mj-lt"/>
              <a:buAutoNum type="arabicPeriod" startAt="2"/>
            </a:pP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945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78386-0DD7-7B32-937D-194F5795D2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D772D-6FB9-B637-BB0D-989683DC5778}"/>
              </a:ext>
            </a:extLst>
          </p:cNvPr>
          <p:cNvSpPr>
            <a:spLocks noGrp="1"/>
          </p:cNvSpPr>
          <p:nvPr>
            <p:ph type="title"/>
          </p:nvPr>
        </p:nvSpPr>
        <p:spPr>
          <a:xfrm>
            <a:off x="838199" y="278782"/>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QUESTIONS</a:t>
            </a:r>
          </a:p>
        </p:txBody>
      </p:sp>
      <p:sp>
        <p:nvSpPr>
          <p:cNvPr id="3" name="Content Placeholder 2">
            <a:extLst>
              <a:ext uri="{FF2B5EF4-FFF2-40B4-BE49-F238E27FC236}">
                <a16:creationId xmlns:a16="http://schemas.microsoft.com/office/drawing/2014/main" id="{7D0DB065-1D14-5AD3-FD23-FAE97D6CAD46}"/>
              </a:ext>
            </a:extLst>
          </p:cNvPr>
          <p:cNvSpPr>
            <a:spLocks noGrp="1"/>
          </p:cNvSpPr>
          <p:nvPr>
            <p:ph idx="1"/>
          </p:nvPr>
        </p:nvSpPr>
        <p:spPr>
          <a:xfrm>
            <a:off x="925550" y="992459"/>
            <a:ext cx="10428249" cy="5430643"/>
          </a:xfrm>
        </p:spPr>
        <p:txBody>
          <a:bodyPr>
            <a:noAutofit/>
          </a:bodyPr>
          <a:lstStyle/>
          <a:p>
            <a:pPr marL="457200" indent="-457200" algn="just">
              <a:lnSpc>
                <a:spcPct val="100000"/>
              </a:lnSpc>
              <a:buFont typeface="+mj-lt"/>
              <a:buAutoNum type="arabicPeriod" startAt="5"/>
            </a:pPr>
            <a:r>
              <a:rPr lang="en-US" sz="2000" b="1">
                <a:latin typeface="Times New Roman" panose="02020603050405020304" pitchFamily="18" charset="0"/>
                <a:cs typeface="Times New Roman" panose="02020603050405020304" pitchFamily="18" charset="0"/>
              </a:rPr>
              <a:t>In Part 3, the last commands are:</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ecall </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ret</a:t>
            </a:r>
          </a:p>
          <a:p>
            <a:pPr marL="0" indent="0" algn="just">
              <a:lnSpc>
                <a:spcPct val="100000"/>
              </a:lnSpc>
              <a:buNone/>
            </a:pPr>
            <a:r>
              <a:rPr lang="en-US" sz="2000" b="1">
                <a:latin typeface="Times New Roman" panose="02020603050405020304" pitchFamily="18" charset="0"/>
                <a:cs typeface="Times New Roman" panose="02020603050405020304" pitchFamily="18" charset="0"/>
              </a:rPr>
              <a:t>       Why do we need "ret" when we use "ecall" to exit the program? Explain.</a:t>
            </a:r>
          </a:p>
          <a:p>
            <a:pPr marL="457200" indent="-457200" algn="just">
              <a:lnSpc>
                <a:spcPct val="100000"/>
              </a:lnSpc>
              <a:buFont typeface="+mj-lt"/>
              <a:buAutoNum type="arabicPeriod" startAt="6"/>
            </a:pPr>
            <a:r>
              <a:rPr lang="en-US" sz="2000" b="1">
                <a:latin typeface="Times New Roman" panose="02020603050405020304" pitchFamily="18" charset="0"/>
                <a:cs typeface="Times New Roman" panose="02020603050405020304" pitchFamily="18" charset="0"/>
              </a:rPr>
              <a:t>Why does a subroutine need a ret instruction, but a macro does not?</a:t>
            </a:r>
          </a:p>
          <a:p>
            <a:pPr marL="457200" indent="-457200" algn="just">
              <a:lnSpc>
                <a:spcPct val="100000"/>
              </a:lnSpc>
              <a:buFont typeface="+mj-lt"/>
              <a:buAutoNum type="arabicPeriod" startAt="6"/>
            </a:pPr>
            <a:r>
              <a:rPr lang="en-US" sz="2000" b="1">
                <a:latin typeface="Times New Roman" panose="02020603050405020304" pitchFamily="18" charset="0"/>
                <a:cs typeface="Times New Roman" panose="02020603050405020304" pitchFamily="18" charset="0"/>
              </a:rPr>
              <a:t>When you call a subroutine, how do you know if the registers will have the same values after it returns?</a:t>
            </a:r>
          </a:p>
          <a:p>
            <a:pPr marL="457200" indent="-457200" algn="just">
              <a:lnSpc>
                <a:spcPct val="100000"/>
              </a:lnSpc>
              <a:buFont typeface="+mj-lt"/>
              <a:buAutoNum type="arabicPeriod" startAt="6"/>
            </a:pPr>
            <a:r>
              <a:rPr lang="en-US" sz="2000" b="1">
                <a:latin typeface="Times New Roman" panose="02020603050405020304" pitchFamily="18" charset="0"/>
                <a:cs typeface="Times New Roman" panose="02020603050405020304" pitchFamily="18" charset="0"/>
              </a:rPr>
              <a:t>Suppose that it is important that your program remembers the value in register a0 after a subroutine call. What can you do outside of the subroutine to remember a0's value?</a:t>
            </a:r>
          </a:p>
          <a:p>
            <a:pPr marL="457200" indent="-457200" algn="just">
              <a:lnSpc>
                <a:spcPct val="100000"/>
              </a:lnSpc>
              <a:buFont typeface="+mj-lt"/>
              <a:buAutoNum type="arabicPeriod" startAt="6"/>
            </a:pPr>
            <a:r>
              <a:rPr lang="en-US" sz="2000" b="1">
                <a:latin typeface="Times New Roman" panose="02020603050405020304" pitchFamily="18" charset="0"/>
                <a:cs typeface="Times New Roman" panose="02020603050405020304" pitchFamily="18" charset="0"/>
              </a:rPr>
              <a:t>Suppose that you write a subroutine that other people might use. Your subroutine uses (i.e. changes) the a1 register. When someone else uses your subroutine, they may have something important in a1. What can you do inside of the subroutine so that a1's value is the same upon return as it was when the subroutine started?</a:t>
            </a:r>
          </a:p>
          <a:p>
            <a:pPr marL="457200" indent="-457200" algn="just">
              <a:lnSpc>
                <a:spcPct val="100000"/>
              </a:lnSpc>
              <a:buFont typeface="+mj-lt"/>
              <a:buAutoNum type="arabicPeriod" startAt="6"/>
            </a:pP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37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24CC3-48C5-8021-44F4-E6D467E73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5679BB-8DDB-D62C-8D24-83EA2E504B66}"/>
              </a:ext>
            </a:extLst>
          </p:cNvPr>
          <p:cNvSpPr>
            <a:spLocks noGrp="1"/>
          </p:cNvSpPr>
          <p:nvPr>
            <p:ph type="title"/>
          </p:nvPr>
        </p:nvSpPr>
        <p:spPr>
          <a:xfrm>
            <a:off x="838199" y="278782"/>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QUESTIONS</a:t>
            </a:r>
          </a:p>
        </p:txBody>
      </p:sp>
      <p:sp>
        <p:nvSpPr>
          <p:cNvPr id="3" name="Content Placeholder 2">
            <a:extLst>
              <a:ext uri="{FF2B5EF4-FFF2-40B4-BE49-F238E27FC236}">
                <a16:creationId xmlns:a16="http://schemas.microsoft.com/office/drawing/2014/main" id="{3C5A85E4-A27D-495F-0D8C-379BA088036F}"/>
              </a:ext>
            </a:extLst>
          </p:cNvPr>
          <p:cNvSpPr>
            <a:spLocks noGrp="1"/>
          </p:cNvSpPr>
          <p:nvPr>
            <p:ph idx="1"/>
          </p:nvPr>
        </p:nvSpPr>
        <p:spPr>
          <a:xfrm>
            <a:off x="925550" y="992459"/>
            <a:ext cx="10428249" cy="5430643"/>
          </a:xfrm>
        </p:spPr>
        <p:txBody>
          <a:bodyPr>
            <a:noAutofit/>
          </a:bodyPr>
          <a:lstStyle/>
          <a:p>
            <a:pPr marL="457200" indent="-457200" algn="just">
              <a:lnSpc>
                <a:spcPct val="100000"/>
              </a:lnSpc>
              <a:buFont typeface="+mj-lt"/>
              <a:buAutoNum type="arabicPeriod" startAt="10"/>
            </a:pPr>
            <a:r>
              <a:rPr lang="en-US" sz="2000" b="1">
                <a:latin typeface="Times New Roman" panose="02020603050405020304" pitchFamily="18" charset="0"/>
                <a:cs typeface="Times New Roman" panose="02020603050405020304" pitchFamily="18" charset="0"/>
              </a:rPr>
              <a:t>Does using a macro make a difference for the problem of remembering register values?</a:t>
            </a:r>
          </a:p>
          <a:p>
            <a:pPr marL="457200" indent="-457200" algn="just">
              <a:lnSpc>
                <a:spcPct val="100000"/>
              </a:lnSpc>
              <a:buFont typeface="+mj-lt"/>
              <a:buAutoNum type="arabicPeriod" startAt="10"/>
            </a:pPr>
            <a:r>
              <a:rPr lang="en-US" sz="2000" b="1">
                <a:latin typeface="Times New Roman" panose="02020603050405020304" pitchFamily="18" charset="0"/>
                <a:cs typeface="Times New Roman" panose="02020603050405020304" pitchFamily="18" charset="0"/>
              </a:rPr>
              <a:t>The macro "print_char(char1)" works fine when you invoke it, where "char1" is defined in the data section. Suppose that you have the value in register a0 already, but you do not have it in memory, and use "print_char". Does it work? Why or why not?</a:t>
            </a:r>
          </a:p>
          <a:p>
            <a:pPr marL="457200" indent="-457200" algn="just">
              <a:lnSpc>
                <a:spcPct val="100000"/>
              </a:lnSpc>
              <a:buFont typeface="+mj-lt"/>
              <a:buAutoNum type="arabicPeriod" startAt="10"/>
            </a:pPr>
            <a:r>
              <a:rPr lang="en-US" sz="2000" b="1">
                <a:latin typeface="Times New Roman" panose="02020603050405020304" pitchFamily="18" charset="0"/>
                <a:cs typeface="Times New Roman" panose="02020603050405020304" pitchFamily="18" charset="0"/>
              </a:rPr>
              <a:t>Suppose that you have the value in register a0 already, but you do not have it in memory. If you use a subroutine call such as "call print_int", does it work? Why or why not?</a:t>
            </a:r>
          </a:p>
          <a:p>
            <a:pPr marL="457200" indent="-457200" algn="just">
              <a:lnSpc>
                <a:spcPct val="100000"/>
              </a:lnSpc>
              <a:buFont typeface="+mj-lt"/>
              <a:buAutoNum type="arabicPeriod" startAt="10"/>
            </a:pPr>
            <a:r>
              <a:rPr lang="en-US" sz="2000" b="1">
                <a:latin typeface="Times New Roman" panose="02020603050405020304" pitchFamily="18" charset="0"/>
                <a:cs typeface="Times New Roman" panose="02020603050405020304" pitchFamily="18" charset="0"/>
              </a:rPr>
              <a:t>Which is approach (macro versus subroutine) is likely to generate a larger executable program, and why?</a:t>
            </a:r>
          </a:p>
        </p:txBody>
      </p:sp>
    </p:spTree>
    <p:extLst>
      <p:ext uri="{BB962C8B-B14F-4D97-AF65-F5344CB8AC3E}">
        <p14:creationId xmlns:p14="http://schemas.microsoft.com/office/powerpoint/2010/main" val="3181602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FA708-2C40-7D9D-DE6D-DE08B6B25BD5}"/>
              </a:ext>
            </a:extLst>
          </p:cNvPr>
          <p:cNvSpPr>
            <a:spLocks noGrp="1"/>
          </p:cNvSpPr>
          <p:nvPr>
            <p:ph idx="1"/>
          </p:nvPr>
        </p:nvSpPr>
        <p:spPr>
          <a:xfrm>
            <a:off x="983166" y="2062976"/>
            <a:ext cx="10515600" cy="3445726"/>
          </a:xfrm>
        </p:spPr>
        <p:txBody>
          <a:bodyPr>
            <a:normAutofit/>
          </a:bodyPr>
          <a:lstStyle/>
          <a:p>
            <a:pPr marL="0" indent="0" algn="just">
              <a:lnSpc>
                <a:spcPct val="110000"/>
              </a:lnSpc>
              <a:buNone/>
            </a:pPr>
            <a:r>
              <a:rPr lang="en-US" b="1" i="0">
                <a:solidFill>
                  <a:srgbClr val="000000"/>
                </a:solidFill>
                <a:effectLst/>
                <a:latin typeface="Times New Roman" panose="02020603050405020304" pitchFamily="18" charset="0"/>
              </a:rPr>
              <a:t>IMPORTANT NOTE:</a:t>
            </a:r>
            <a:r>
              <a:rPr lang="en-US" b="0" i="0">
                <a:solidFill>
                  <a:srgbClr val="000000"/>
                </a:solidFill>
                <a:effectLst/>
                <a:latin typeface="Times New Roman" panose="02020603050405020304" pitchFamily="18" charset="0"/>
              </a:rPr>
              <a:t> </a:t>
            </a:r>
          </a:p>
          <a:p>
            <a:pPr marL="0" indent="0" algn="just">
              <a:lnSpc>
                <a:spcPct val="110000"/>
              </a:lnSpc>
              <a:buNone/>
            </a:pPr>
            <a:r>
              <a:rPr lang="en-US" sz="2400" b="0" i="0">
                <a:solidFill>
                  <a:srgbClr val="000000"/>
                </a:solidFill>
                <a:effectLst/>
                <a:latin typeface="Times New Roman" panose="02020603050405020304" pitchFamily="18" charset="0"/>
              </a:rPr>
              <a:t>Remember that we will grade your lab report so it is vital to turn that in. The other files (your code, a text version of any log file, etc.) are to document your work in case we need more information.</a:t>
            </a:r>
            <a:endParaRPr lang="en-US">
              <a:latin typeface="Times New Roman" panose="02020603050405020304" pitchFamily="18" charset="0"/>
              <a:cs typeface="Times New Roman" panose="02020603050405020304" pitchFamily="18" charset="0"/>
            </a:endParaRPr>
          </a:p>
          <a:p>
            <a:pPr>
              <a:lnSpc>
                <a:spcPct val="11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52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D231-C5A3-5D95-FA08-A4B752462EB7}"/>
              </a:ext>
            </a:extLst>
          </p:cNvPr>
          <p:cNvSpPr>
            <a:spLocks noGrp="1"/>
          </p:cNvSpPr>
          <p:nvPr>
            <p:ph type="title"/>
          </p:nvPr>
        </p:nvSpPr>
        <p:spPr/>
        <p:txBody>
          <a:bodyPr>
            <a:normAutofit/>
          </a:bodyPr>
          <a:lstStyle/>
          <a:p>
            <a:pPr algn="ctr"/>
            <a:r>
              <a:rPr lang="en-US" sz="3600" b="1">
                <a:latin typeface="Times New Roman" panose="02020603050405020304" pitchFamily="18" charset="0"/>
                <a:cs typeface="Times New Roman" panose="02020603050405020304" pitchFamily="18" charset="0"/>
              </a:rPr>
              <a:t>INSTRUCTIONS FOR LAB 7</a:t>
            </a:r>
          </a:p>
        </p:txBody>
      </p:sp>
      <p:sp>
        <p:nvSpPr>
          <p:cNvPr id="3" name="Content Placeholder 2">
            <a:extLst>
              <a:ext uri="{FF2B5EF4-FFF2-40B4-BE49-F238E27FC236}">
                <a16:creationId xmlns:a16="http://schemas.microsoft.com/office/drawing/2014/main" id="{5A85FEC1-4521-F8B8-9D96-AAD3B57E50CC}"/>
              </a:ext>
            </a:extLst>
          </p:cNvPr>
          <p:cNvSpPr>
            <a:spLocks noGrp="1"/>
          </p:cNvSpPr>
          <p:nvPr>
            <p:ph idx="1"/>
          </p:nvPr>
        </p:nvSpPr>
        <p:spPr>
          <a:xfrm>
            <a:off x="1003610" y="1825625"/>
            <a:ext cx="10350190" cy="4351338"/>
          </a:xfrm>
        </p:spPr>
        <p:txBody>
          <a:bodyPr>
            <a:normAutofit/>
          </a:bodyPr>
          <a:lstStyle/>
          <a:p>
            <a:pPr marL="0" indent="0" algn="just">
              <a:buNone/>
            </a:pPr>
            <a:r>
              <a:rPr lang="en-US" sz="2000">
                <a:solidFill>
                  <a:srgbClr val="000000"/>
                </a:solidFill>
                <a:latin typeface="Times New Roman" panose="02020603050405020304" pitchFamily="18" charset="0"/>
                <a:cs typeface="Times New Roman" panose="02020603050405020304" pitchFamily="18" charset="0"/>
              </a:rPr>
              <a:t>Tasks to be done in</a:t>
            </a:r>
            <a:r>
              <a:rPr lang="en-US" sz="2000" b="0" i="0">
                <a:solidFill>
                  <a:srgbClr val="000000"/>
                </a:solidFill>
                <a:effectLst/>
                <a:latin typeface="Times New Roman" panose="02020603050405020304" pitchFamily="18" charset="0"/>
                <a:cs typeface="Times New Roman" panose="02020603050405020304" pitchFamily="18" charset="0"/>
              </a:rPr>
              <a:t> this lab:</a:t>
            </a:r>
          </a:p>
          <a:p>
            <a:pPr algn="just"/>
            <a:r>
              <a:rPr lang="en-US" sz="2000">
                <a:solidFill>
                  <a:srgbClr val="000000"/>
                </a:solidFill>
                <a:latin typeface="Times New Roman" panose="02020603050405020304" pitchFamily="18" charset="0"/>
                <a:cs typeface="Times New Roman" panose="02020603050405020304" pitchFamily="18" charset="0"/>
              </a:rPr>
              <a:t>D</a:t>
            </a:r>
            <a:r>
              <a:rPr lang="en-US" sz="2000" b="0" i="0">
                <a:solidFill>
                  <a:srgbClr val="000000"/>
                </a:solidFill>
                <a:effectLst/>
                <a:latin typeface="Times New Roman" panose="02020603050405020304" pitchFamily="18" charset="0"/>
                <a:cs typeface="Times New Roman" panose="02020603050405020304" pitchFamily="18" charset="0"/>
              </a:rPr>
              <a:t>efine macros to make programming in assembly language easier</a:t>
            </a:r>
          </a:p>
          <a:p>
            <a:pPr algn="just"/>
            <a:r>
              <a:rPr lang="en-US" sz="2000">
                <a:solidFill>
                  <a:srgbClr val="000000"/>
                </a:solidFill>
                <a:latin typeface="Times New Roman" panose="02020603050405020304" pitchFamily="18" charset="0"/>
                <a:cs typeface="Times New Roman" panose="02020603050405020304" pitchFamily="18" charset="0"/>
              </a:rPr>
              <a:t>D</a:t>
            </a:r>
            <a:r>
              <a:rPr lang="en-US" sz="2000" b="0" i="0">
                <a:solidFill>
                  <a:srgbClr val="000000"/>
                </a:solidFill>
                <a:effectLst/>
                <a:latin typeface="Times New Roman" panose="02020603050405020304" pitchFamily="18" charset="0"/>
                <a:cs typeface="Times New Roman" panose="02020603050405020304" pitchFamily="18" charset="0"/>
              </a:rPr>
              <a:t>efine subroutines to make programming in assembly language easier</a:t>
            </a:r>
          </a:p>
          <a:p>
            <a:pPr algn="just"/>
            <a:r>
              <a:rPr lang="en-US" sz="2000">
                <a:solidFill>
                  <a:srgbClr val="000000"/>
                </a:solidFill>
                <a:latin typeface="Times New Roman" panose="02020603050405020304" pitchFamily="18" charset="0"/>
                <a:cs typeface="Times New Roman" panose="02020603050405020304" pitchFamily="18" charset="0"/>
              </a:rPr>
              <a:t>C</a:t>
            </a:r>
            <a:r>
              <a:rPr lang="en-US" sz="2000" b="0" i="0">
                <a:solidFill>
                  <a:srgbClr val="000000"/>
                </a:solidFill>
                <a:effectLst/>
                <a:latin typeface="Times New Roman" panose="02020603050405020304" pitchFamily="18" charset="0"/>
                <a:cs typeface="Times New Roman" panose="02020603050405020304" pitchFamily="18" charset="0"/>
              </a:rPr>
              <a:t>ommunicate values to macros and/or subroutines</a:t>
            </a:r>
          </a:p>
          <a:p>
            <a:pPr algn="just"/>
            <a:r>
              <a:rPr lang="en-US" sz="2000" b="0" i="0">
                <a:solidFill>
                  <a:srgbClr val="000000"/>
                </a:solidFill>
                <a:effectLst/>
                <a:latin typeface="Times New Roman" panose="02020603050405020304" pitchFamily="18" charset="0"/>
                <a:cs typeface="Times New Roman" panose="02020603050405020304" pitchFamily="18" charset="0"/>
              </a:rPr>
              <a:t>Learn how a reference to a value at a memory location (e.g. "la a1, sum") is different from a reference to an immediate value (e.g. li).</a:t>
            </a:r>
          </a:p>
        </p:txBody>
      </p:sp>
    </p:spTree>
    <p:extLst>
      <p:ext uri="{BB962C8B-B14F-4D97-AF65-F5344CB8AC3E}">
        <p14:creationId xmlns:p14="http://schemas.microsoft.com/office/powerpoint/2010/main" val="141224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0B93-DFE9-C850-F921-79A52C16700B}"/>
              </a:ext>
            </a:extLst>
          </p:cNvPr>
          <p:cNvSpPr>
            <a:spLocks noGrp="1"/>
          </p:cNvSpPr>
          <p:nvPr>
            <p:ph type="title"/>
          </p:nvPr>
        </p:nvSpPr>
        <p:spPr/>
        <p:txBody>
          <a:bodyPr>
            <a:normAutofit/>
          </a:bodyPr>
          <a:lstStyle/>
          <a:p>
            <a:pPr marL="0" lvl="0" indent="0" algn="ctr" rtl="0">
              <a:lnSpc>
                <a:spcPct val="125454"/>
              </a:lnSpc>
              <a:spcBef>
                <a:spcPts val="1200"/>
              </a:spcBef>
              <a:spcAft>
                <a:spcPts val="0"/>
              </a:spcAft>
            </a:pPr>
            <a:r>
              <a:rPr lang="en-US" sz="3600" b="1">
                <a:latin typeface="Times New Roman" panose="02020603050405020304" pitchFamily="18" charset="0"/>
                <a:cs typeface="Times New Roman" panose="02020603050405020304" pitchFamily="18" charset="0"/>
              </a:rPr>
              <a:t>ASSIGNMENT FOR LAB 7</a:t>
            </a:r>
          </a:p>
        </p:txBody>
      </p:sp>
      <p:sp>
        <p:nvSpPr>
          <p:cNvPr id="3" name="Content Placeholder 2">
            <a:extLst>
              <a:ext uri="{FF2B5EF4-FFF2-40B4-BE49-F238E27FC236}">
                <a16:creationId xmlns:a16="http://schemas.microsoft.com/office/drawing/2014/main" id="{B983EC3A-1145-A0E8-6D78-D4C46ADC3DA0}"/>
              </a:ext>
            </a:extLst>
          </p:cNvPr>
          <p:cNvSpPr>
            <a:spLocks noGrp="1"/>
          </p:cNvSpPr>
          <p:nvPr>
            <p:ph idx="1"/>
          </p:nvPr>
        </p:nvSpPr>
        <p:spPr>
          <a:xfrm>
            <a:off x="838200" y="1984917"/>
            <a:ext cx="10515600" cy="4192046"/>
          </a:xfrm>
        </p:spPr>
        <p:txBody>
          <a:bodyPr>
            <a:noAutofit/>
          </a:bodyPr>
          <a:lstStyle/>
          <a:p>
            <a:pPr algn="just">
              <a:lnSpc>
                <a:spcPct val="100000"/>
              </a:lnSpc>
              <a:spcAft>
                <a:spcPts val="720"/>
              </a:spcAft>
            </a:pPr>
            <a:r>
              <a:rPr lang="en-US" sz="2000">
                <a:latin typeface="Times New Roman" panose="02020603050405020304" pitchFamily="18" charset="0"/>
                <a:cs typeface="Times New Roman" panose="02020603050405020304" pitchFamily="18" charset="0"/>
              </a:rPr>
              <a:t>There are 3 parts in this lab.</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Execute all three of them.</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Answer the questions that are mentioned in bold.</a:t>
            </a:r>
          </a:p>
          <a:p>
            <a:pPr algn="just">
              <a:lnSpc>
                <a:spcPct val="100000"/>
              </a:lnSpc>
              <a:spcAft>
                <a:spcPts val="720"/>
              </a:spcAft>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4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C727C-63F0-F3BE-D5F8-E949589C5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88D70B-DEE9-EBB6-7BF4-021B5CF515E7}"/>
              </a:ext>
            </a:extLst>
          </p:cNvPr>
          <p:cNvSpPr>
            <a:spLocks noGrp="1"/>
          </p:cNvSpPr>
          <p:nvPr>
            <p:ph type="title"/>
          </p:nvPr>
        </p:nvSpPr>
        <p:spPr>
          <a:xfrm>
            <a:off x="838200" y="189571"/>
            <a:ext cx="10515600" cy="724829"/>
          </a:xfrm>
        </p:spPr>
        <p:txBody>
          <a:bodyPr>
            <a:normAutofit/>
          </a:bodyPr>
          <a:lstStyle/>
          <a:p>
            <a:pPr marL="0" lvl="0" indent="0" algn="ctr" rtl="0">
              <a:lnSpc>
                <a:spcPct val="125454"/>
              </a:lnSpc>
              <a:spcBef>
                <a:spcPts val="1200"/>
              </a:spcBef>
              <a:spcAft>
                <a:spcPts val="0"/>
              </a:spcAft>
            </a:pPr>
            <a:r>
              <a:rPr lang="en-US" sz="3600" b="1">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60B4C5A-9482-E4BE-86FE-9B23704359BE}"/>
              </a:ext>
            </a:extLst>
          </p:cNvPr>
          <p:cNvSpPr>
            <a:spLocks noGrp="1"/>
          </p:cNvSpPr>
          <p:nvPr>
            <p:ph idx="1"/>
          </p:nvPr>
        </p:nvSpPr>
        <p:spPr>
          <a:xfrm>
            <a:off x="838200" y="1126272"/>
            <a:ext cx="10515600" cy="5241073"/>
          </a:xfrm>
        </p:spPr>
        <p:txBody>
          <a:bodyPr>
            <a:noAutofit/>
          </a:bodyPr>
          <a:lstStyle/>
          <a:p>
            <a:pPr algn="just">
              <a:lnSpc>
                <a:spcPct val="100000"/>
              </a:lnSpc>
              <a:spcAft>
                <a:spcPts val="720"/>
              </a:spcAft>
            </a:pPr>
            <a:r>
              <a:rPr lang="en-US" sz="2000">
                <a:latin typeface="Times New Roman" panose="02020603050405020304" pitchFamily="18" charset="0"/>
                <a:cs typeface="Times New Roman" panose="02020603050405020304" pitchFamily="18" charset="0"/>
              </a:rPr>
              <a:t>Have you noticed how we often need to repeat the same code again and again? </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For example, we might want to print something out. To print a value, we might print a string as well as the data value, both defined in the data section.</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.data</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helloworld:      .string "Hello World\n"</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int1: .word 0x23</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sum:  .word 0</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Then in the code section, we refer to the string and the value to print as follows.</a:t>
            </a:r>
          </a:p>
          <a:p>
            <a:pPr marL="914400" lvl="2" indent="0" algn="just">
              <a:lnSpc>
                <a:spcPct val="100000"/>
              </a:lnSpc>
              <a:spcBef>
                <a:spcPts val="0"/>
              </a:spcBef>
              <a:buNone/>
            </a:pPr>
            <a:r>
              <a:rPr lang="en-US" sz="12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Move the sum value to s1</a:t>
            </a:r>
          </a:p>
          <a:p>
            <a:pPr marL="914400" lvl="2" indent="0" algn="just">
              <a:lnSpc>
                <a:spcPct val="100000"/>
              </a:lnSpc>
              <a:spcBef>
                <a:spcPts val="0"/>
              </a:spcBef>
              <a:buNone/>
            </a:pPr>
            <a:r>
              <a:rPr lang="en-US">
                <a:latin typeface="Times New Roman" panose="02020603050405020304" pitchFamily="18" charset="0"/>
                <a:cs typeface="Times New Roman" panose="02020603050405020304" pitchFamily="18" charset="0"/>
              </a:rPr>
              <a:t>   la    x7, sum</a:t>
            </a:r>
          </a:p>
          <a:p>
            <a:pPr marL="914400" lvl="2" indent="0" algn="just">
              <a:lnSpc>
                <a:spcPct val="100000"/>
              </a:lnSpc>
              <a:spcBef>
                <a:spcPts val="0"/>
              </a:spcBef>
              <a:buNone/>
            </a:pPr>
            <a:r>
              <a:rPr lang="en-US">
                <a:latin typeface="Times New Roman" panose="02020603050405020304" pitchFamily="18" charset="0"/>
                <a:cs typeface="Times New Roman" panose="02020603050405020304" pitchFamily="18" charset="0"/>
              </a:rPr>
              <a:t>   lw    s1, 0(x7)</a:t>
            </a:r>
          </a:p>
          <a:p>
            <a:pPr marL="914400" lvl="2" indent="0" algn="just">
              <a:lnSpc>
                <a:spcPct val="100000"/>
              </a:lnSpc>
              <a:spcBef>
                <a:spcPts val="0"/>
              </a:spcBef>
              <a:buNone/>
            </a:pPr>
            <a:r>
              <a:rPr lang="en-US">
                <a:latin typeface="Times New Roman" panose="02020603050405020304" pitchFamily="18" charset="0"/>
                <a:cs typeface="Times New Roman" panose="02020603050405020304" pitchFamily="18" charset="0"/>
              </a:rPr>
              <a:t>   # Now print the sum out</a:t>
            </a:r>
          </a:p>
          <a:p>
            <a:pPr marL="914400" lvl="2" indent="0" algn="just">
              <a:lnSpc>
                <a:spcPct val="100000"/>
              </a:lnSpc>
              <a:spcBef>
                <a:spcPts val="0"/>
              </a:spcBef>
              <a:buNone/>
            </a:pPr>
            <a:r>
              <a:rPr lang="en-US">
                <a:latin typeface="Times New Roman" panose="02020603050405020304" pitchFamily="18" charset="0"/>
                <a:cs typeface="Times New Roman" panose="02020603050405020304" pitchFamily="18" charset="0"/>
              </a:rPr>
              <a:t>   li    a0, 1      # print an integer</a:t>
            </a:r>
          </a:p>
          <a:p>
            <a:pPr marL="914400" lvl="2" indent="0" algn="just">
              <a:lnSpc>
                <a:spcPct val="100000"/>
              </a:lnSpc>
              <a:spcBef>
                <a:spcPts val="0"/>
              </a:spcBef>
              <a:buNone/>
            </a:pPr>
            <a:r>
              <a:rPr lang="en-US">
                <a:latin typeface="Times New Roman" panose="02020603050405020304" pitchFamily="18" charset="0"/>
                <a:cs typeface="Times New Roman" panose="02020603050405020304" pitchFamily="18" charset="0"/>
              </a:rPr>
              <a:t>   mv    a1, s1     # int value to print</a:t>
            </a:r>
          </a:p>
          <a:p>
            <a:pPr marL="914400" lvl="2" indent="0" algn="just">
              <a:lnSpc>
                <a:spcPct val="100000"/>
              </a:lnSpc>
              <a:spcBef>
                <a:spcPts val="0"/>
              </a:spcBef>
              <a:buNone/>
            </a:pPr>
            <a:r>
              <a:rPr lang="en-US">
                <a:latin typeface="Times New Roman" panose="02020603050405020304" pitchFamily="18" charset="0"/>
                <a:cs typeface="Times New Roman" panose="02020603050405020304" pitchFamily="18" charset="0"/>
              </a:rPr>
              <a:t>   ecall</a:t>
            </a:r>
          </a:p>
        </p:txBody>
      </p:sp>
    </p:spTree>
    <p:extLst>
      <p:ext uri="{BB962C8B-B14F-4D97-AF65-F5344CB8AC3E}">
        <p14:creationId xmlns:p14="http://schemas.microsoft.com/office/powerpoint/2010/main" val="268504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CB563-C391-5487-3A1A-1455C03EE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FAE756-1506-057B-4C33-D10EB79ABD50}"/>
              </a:ext>
            </a:extLst>
          </p:cNvPr>
          <p:cNvSpPr>
            <a:spLocks noGrp="1"/>
          </p:cNvSpPr>
          <p:nvPr>
            <p:ph type="title"/>
          </p:nvPr>
        </p:nvSpPr>
        <p:spPr>
          <a:xfrm>
            <a:off x="838200" y="223024"/>
            <a:ext cx="10515600" cy="847494"/>
          </a:xfrm>
        </p:spPr>
        <p:txBody>
          <a:bodyPr>
            <a:normAutofit/>
          </a:bodyPr>
          <a:lstStyle/>
          <a:p>
            <a:pPr marL="0" lvl="0" indent="0" algn="ctr" rtl="0">
              <a:lnSpc>
                <a:spcPct val="125454"/>
              </a:lnSpc>
              <a:spcBef>
                <a:spcPts val="1200"/>
              </a:spcBef>
              <a:spcAft>
                <a:spcPts val="0"/>
              </a:spcAft>
            </a:pPr>
            <a:r>
              <a:rPr lang="en-US" sz="3600" b="1">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307EB1D-D404-B05B-48E6-724BA027041B}"/>
              </a:ext>
            </a:extLst>
          </p:cNvPr>
          <p:cNvSpPr>
            <a:spLocks noGrp="1"/>
          </p:cNvSpPr>
          <p:nvPr>
            <p:ph idx="1"/>
          </p:nvPr>
        </p:nvSpPr>
        <p:spPr>
          <a:xfrm>
            <a:off x="838200" y="1159727"/>
            <a:ext cx="10515600" cy="5017236"/>
          </a:xfrm>
        </p:spPr>
        <p:txBody>
          <a:bodyPr>
            <a:noAutofit/>
          </a:bodyPr>
          <a:lstStyle/>
          <a:p>
            <a:pPr algn="just">
              <a:lnSpc>
                <a:spcPct val="100000"/>
              </a:lnSpc>
              <a:spcAft>
                <a:spcPts val="720"/>
              </a:spcAft>
            </a:pPr>
            <a:r>
              <a:rPr lang="en-US" sz="2000">
                <a:latin typeface="Times New Roman" panose="02020603050405020304" pitchFamily="18" charset="0"/>
                <a:cs typeface="Times New Roman" panose="02020603050405020304" pitchFamily="18" charset="0"/>
              </a:rPr>
              <a:t>Thus to print something out, we use a set of commands like those above. Then we might want to print another value, so we repeat the same code with a minor variation. </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Later, we print a third value, and repeat the same code again with a minor variation. </a:t>
            </a:r>
          </a:p>
          <a:p>
            <a:pPr algn="just">
              <a:lnSpc>
                <a:spcPct val="100000"/>
              </a:lnSpc>
              <a:spcAft>
                <a:spcPts val="720"/>
              </a:spcAft>
            </a:pPr>
            <a:r>
              <a:rPr lang="en-US" sz="2000" b="1">
                <a:latin typeface="Times New Roman" panose="02020603050405020304" pitchFamily="18" charset="0"/>
                <a:cs typeface="Times New Roman" panose="02020603050405020304" pitchFamily="18" charset="0"/>
              </a:rPr>
              <a:t>Isn't there a way to make this easier?</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There are a couple of ways, and that is the subject of this lab. First, we will examine macros in part1. Then we will define and use a subroutine in part 2.</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By the way, the value "0x23" in the line "int1: .word 0x23" specifies that "int1" should have the value hexadecimal 23.</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As a side note, so far we have used "j loop" at the end of the code, to jump back to the beginning and execute it again. We can also end the program. The following commands exit the program.</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li     a0, 10</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ecall</a:t>
            </a:r>
          </a:p>
        </p:txBody>
      </p:sp>
    </p:spTree>
    <p:extLst>
      <p:ext uri="{BB962C8B-B14F-4D97-AF65-F5344CB8AC3E}">
        <p14:creationId xmlns:p14="http://schemas.microsoft.com/office/powerpoint/2010/main" val="3450080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BFC18-E1FA-CED7-B7D2-F7F3BF7732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0980E8-25B9-9C94-DDC6-881C07E59D73}"/>
              </a:ext>
            </a:extLst>
          </p:cNvPr>
          <p:cNvSpPr>
            <a:spLocks noGrp="1"/>
          </p:cNvSpPr>
          <p:nvPr>
            <p:ph type="title"/>
          </p:nvPr>
        </p:nvSpPr>
        <p:spPr/>
        <p:txBody>
          <a:bodyPr>
            <a:normAutofit/>
          </a:bodyPr>
          <a:lstStyle/>
          <a:p>
            <a:pPr marL="0" lvl="0" indent="0" algn="ctr" rtl="0">
              <a:lnSpc>
                <a:spcPct val="125454"/>
              </a:lnSpc>
              <a:spcBef>
                <a:spcPts val="1200"/>
              </a:spcBef>
              <a:spcAft>
                <a:spcPts val="0"/>
              </a:spcAft>
            </a:pPr>
            <a:r>
              <a:rPr lang="en-US" sz="3600" b="1">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1C4A801-4572-B359-E7A8-72D3A69679F2}"/>
              </a:ext>
            </a:extLst>
          </p:cNvPr>
          <p:cNvSpPr>
            <a:spLocks noGrp="1"/>
          </p:cNvSpPr>
          <p:nvPr>
            <p:ph idx="1"/>
          </p:nvPr>
        </p:nvSpPr>
        <p:spPr>
          <a:xfrm>
            <a:off x="838200" y="1690687"/>
            <a:ext cx="10515600" cy="4486275"/>
          </a:xfrm>
        </p:spPr>
        <p:txBody>
          <a:bodyPr>
            <a:noAutofit/>
          </a:bodyPr>
          <a:lstStyle/>
          <a:p>
            <a:pPr algn="just">
              <a:lnSpc>
                <a:spcPct val="100000"/>
              </a:lnSpc>
              <a:spcAft>
                <a:spcPts val="720"/>
              </a:spcAft>
            </a:pPr>
            <a:r>
              <a:rPr lang="en-US" sz="2000">
                <a:latin typeface="Times New Roman" panose="02020603050405020304" pitchFamily="18" charset="0"/>
                <a:cs typeface="Times New Roman" panose="02020603050405020304" pitchFamily="18" charset="0"/>
              </a:rPr>
              <a:t>A variation of the commands to exit the program is the following. </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It exits the program and returns a value. </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Shell scripts and C programs do this, and it is a good way to signal to the caller that the program exited normally (0) or not (some other value).</a:t>
            </a:r>
          </a:p>
          <a:p>
            <a:pPr marL="457200" lvl="1" indent="0" algn="just">
              <a:lnSpc>
                <a:spcPct val="100000"/>
              </a:lnSpc>
              <a:spcBef>
                <a:spcPts val="0"/>
              </a:spcBef>
              <a:buNone/>
            </a:pPr>
            <a:r>
              <a:rPr lang="en-US" sz="160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li     a0, 17</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li     a1, 0    # 0 for everything is OK</a:t>
            </a:r>
          </a:p>
          <a:p>
            <a:pPr marL="457200" lvl="1" indent="0" algn="just">
              <a:lnSpc>
                <a:spcPct val="100000"/>
              </a:lnSpc>
              <a:spcBef>
                <a:spcPts val="0"/>
              </a:spcBef>
              <a:buNone/>
            </a:pPr>
            <a:r>
              <a:rPr lang="en-US" sz="2000" b="1">
                <a:latin typeface="Times New Roman" panose="02020603050405020304" pitchFamily="18" charset="0"/>
                <a:cs typeface="Times New Roman" panose="02020603050405020304" pitchFamily="18" charset="0"/>
              </a:rPr>
              <a:t>        ecall</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With one of these exit calls as the last part of the program, you can now press the "Continue" button to run the entire program at once.</a:t>
            </a:r>
          </a:p>
        </p:txBody>
      </p:sp>
    </p:spTree>
    <p:extLst>
      <p:ext uri="{BB962C8B-B14F-4D97-AF65-F5344CB8AC3E}">
        <p14:creationId xmlns:p14="http://schemas.microsoft.com/office/powerpoint/2010/main" val="13632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36DA-AA73-EE8C-E11F-03E184EE36B8}"/>
              </a:ext>
            </a:extLst>
          </p:cNvPr>
          <p:cNvSpPr>
            <a:spLocks noGrp="1"/>
          </p:cNvSpPr>
          <p:nvPr>
            <p:ph type="title"/>
          </p:nvPr>
        </p:nvSpPr>
        <p:spPr>
          <a:xfrm>
            <a:off x="838200" y="220159"/>
            <a:ext cx="10515600" cy="515821"/>
          </a:xfrm>
        </p:spPr>
        <p:txBody>
          <a:bodyPr>
            <a:noAutofit/>
          </a:bodyPr>
          <a:lstStyle/>
          <a:p>
            <a:pPr algn="ctr"/>
            <a:r>
              <a:rPr lang="en-US" sz="32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AC23CFF3-8C77-EF3D-0CE6-DB4E1130F575}"/>
              </a:ext>
            </a:extLst>
          </p:cNvPr>
          <p:cNvSpPr>
            <a:spLocks noGrp="1"/>
          </p:cNvSpPr>
          <p:nvPr>
            <p:ph idx="1"/>
          </p:nvPr>
        </p:nvSpPr>
        <p:spPr>
          <a:xfrm>
            <a:off x="512957" y="847494"/>
            <a:ext cx="11251580" cy="5790348"/>
          </a:xfrm>
        </p:spPr>
        <p:txBody>
          <a:bodyPr>
            <a:noAutofit/>
          </a:bodyPr>
          <a:lstStyle/>
          <a:p>
            <a:pPr algn="just">
              <a:lnSpc>
                <a:spcPct val="100000"/>
              </a:lnSpc>
            </a:pPr>
            <a:r>
              <a:rPr lang="en-US" sz="2000" b="1">
                <a:latin typeface="Times New Roman" panose="02020603050405020304" pitchFamily="18" charset="0"/>
                <a:cs typeface="Times New Roman" panose="02020603050405020304" pitchFamily="18" charset="0"/>
              </a:rPr>
              <a:t>This part will use RARS (described below).</a:t>
            </a:r>
          </a:p>
          <a:p>
            <a:pPr algn="just">
              <a:lnSpc>
                <a:spcPct val="100000"/>
              </a:lnSpc>
            </a:pPr>
            <a:r>
              <a:rPr lang="en-US" sz="2000">
                <a:latin typeface="Times New Roman" panose="02020603050405020304" pitchFamily="18" charset="0"/>
                <a:cs typeface="Times New Roman" panose="02020603050405020304" pitchFamily="18" charset="0"/>
              </a:rPr>
              <a:t>A macro is a kind of short-hand notation that the assembler (technically, the pre-processor) will process. This exists in higher level languages, too, such as the "#define" directive in C. It works like a smart find-and-replace. When the macro is found, it is "expanded" into whatever the programmer indicated. This is perhaps best explained with an example. </a:t>
            </a:r>
          </a:p>
          <a:p>
            <a:pPr algn="just">
              <a:lnSpc>
                <a:spcPct val="100000"/>
              </a:lnSpc>
            </a:pPr>
            <a:r>
              <a:rPr lang="en-US" sz="2000">
                <a:latin typeface="Times New Roman" panose="02020603050405020304" pitchFamily="18" charset="0"/>
                <a:cs typeface="Times New Roman" panose="02020603050405020304" pitchFamily="18" charset="0"/>
              </a:rPr>
              <a:t>Consider this example.</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.macro print_NL</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li    a0, 11     </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li    a1, 10</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ecall</a:t>
            </a:r>
          </a:p>
          <a:p>
            <a:pPr marL="457200" lvl="1"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.endm</a:t>
            </a:r>
          </a:p>
          <a:p>
            <a:pPr algn="just">
              <a:lnSpc>
                <a:spcPct val="100000"/>
              </a:lnSpc>
            </a:pPr>
            <a:r>
              <a:rPr lang="en-US" sz="2000">
                <a:latin typeface="Times New Roman" panose="02020603050405020304" pitchFamily="18" charset="0"/>
                <a:cs typeface="Times New Roman" panose="02020603050405020304" pitchFamily="18" charset="0"/>
              </a:rPr>
              <a:t>The ".macro" and ".endm" delineate where this macro begins and ends. The macro has the name "print_NL", and no arguments. If you examine the code within the macro, you should recognize it as the commands that we have used to print a newline character. Some macros allow arguments such as "%x" or "%1". </a:t>
            </a:r>
          </a:p>
          <a:p>
            <a:pPr algn="just">
              <a:lnSpc>
                <a:spcPct val="100000"/>
              </a:lnSpc>
            </a:pPr>
            <a:r>
              <a:rPr lang="en-US" sz="2000">
                <a:latin typeface="Times New Roman" panose="02020603050405020304" pitchFamily="18" charset="0"/>
                <a:cs typeface="Times New Roman" panose="02020603050405020304" pitchFamily="18" charset="0"/>
              </a:rPr>
              <a:t>However, the simulator that we use does not appear to support macros. Perhaps this will change in the future; the above example is based on the</a:t>
            </a:r>
            <a:r>
              <a:rPr lang="en-US" sz="2000" b="0" i="0">
                <a:solidFill>
                  <a:srgbClr val="000000"/>
                </a:solidFill>
                <a:effectLst/>
                <a:latin typeface="Times New Roman" panose="02020603050405020304" pitchFamily="18" charset="0"/>
              </a:rPr>
              <a:t> </a:t>
            </a:r>
            <a:r>
              <a:rPr lang="en-US" sz="2000" b="0" i="0">
                <a:solidFill>
                  <a:srgbClr val="0000FF"/>
                </a:solidFill>
                <a:effectLst/>
                <a:latin typeface="Times New Roman" panose="02020603050405020304" pitchFamily="18" charset="0"/>
                <a:hlinkClick r:id="rId2"/>
              </a:rPr>
              <a:t>RISC-V Assembly Programmer's Manual</a:t>
            </a:r>
            <a:r>
              <a:rPr lang="en-US" sz="2000" b="0" i="0">
                <a:solidFill>
                  <a:srgbClr val="000000"/>
                </a:solidFill>
                <a:effectLst/>
                <a:latin typeface="Times New Roman" panose="02020603050405020304" pitchFamily="18" charset="0"/>
              </a:rPr>
              <a:t>.</a:t>
            </a:r>
            <a:r>
              <a:rPr lang="en-US" sz="20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1184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224B4-6D36-4884-23A5-5073708E6A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783FC2-6BF2-E870-BC4F-94F500AD1F16}"/>
              </a:ext>
            </a:extLst>
          </p:cNvPr>
          <p:cNvSpPr>
            <a:spLocks noGrp="1"/>
          </p:cNvSpPr>
          <p:nvPr>
            <p:ph type="title"/>
          </p:nvPr>
        </p:nvSpPr>
        <p:spPr>
          <a:xfrm>
            <a:off x="838200" y="209008"/>
            <a:ext cx="10515600" cy="515821"/>
          </a:xfrm>
        </p:spPr>
        <p:txBody>
          <a:bodyPr>
            <a:noAutofit/>
          </a:bodyPr>
          <a:lstStyle/>
          <a:p>
            <a:pPr algn="ctr"/>
            <a:r>
              <a:rPr lang="en-US" sz="32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A6B9A245-7A0D-CC5C-EF7D-07E5C6346907}"/>
              </a:ext>
            </a:extLst>
          </p:cNvPr>
          <p:cNvSpPr>
            <a:spLocks noGrp="1"/>
          </p:cNvSpPr>
          <p:nvPr>
            <p:ph idx="1"/>
          </p:nvPr>
        </p:nvSpPr>
        <p:spPr>
          <a:xfrm>
            <a:off x="713678" y="847493"/>
            <a:ext cx="10995102" cy="5801499"/>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You may notice that sources for RISC-V assembly may have slightly different syntaxes and details. One may say to use .asciz in place of .string, or to use a7 instead of a1 for the ecall argument.</a:t>
            </a:r>
          </a:p>
          <a:p>
            <a:pPr algn="just">
              <a:lnSpc>
                <a:spcPct val="100000"/>
              </a:lnSpc>
            </a:pPr>
            <a:r>
              <a:rPr lang="en-US" sz="2000">
                <a:latin typeface="Times New Roman" panose="02020603050405020304" pitchFamily="18" charset="0"/>
                <a:cs typeface="Times New Roman" panose="02020603050405020304" pitchFamily="18" charset="0"/>
              </a:rPr>
              <a:t>Yet another RISC-V simulator, called the RISC-V Assembler and Runtime Simulator (</a:t>
            </a:r>
            <a:r>
              <a:rPr lang="en-US" sz="2000" b="0" i="0">
                <a:solidFill>
                  <a:srgbClr val="0000FF"/>
                </a:solidFill>
                <a:effectLst/>
                <a:latin typeface="Times New Roman" panose="02020603050405020304" pitchFamily="18" charset="0"/>
                <a:hlinkClick r:id="rId2"/>
              </a:rPr>
              <a:t>RARS</a:t>
            </a:r>
            <a:r>
              <a:rPr lang="en-US" sz="2000">
                <a:latin typeface="Times New Roman" panose="02020603050405020304" pitchFamily="18" charset="0"/>
                <a:cs typeface="Times New Roman" panose="02020603050405020304" pitchFamily="18" charset="0"/>
              </a:rPr>
              <a:t>), implements macros with a slightly different syntax. </a:t>
            </a:r>
          </a:p>
          <a:p>
            <a:pPr algn="just">
              <a:lnSpc>
                <a:spcPct val="100000"/>
              </a:lnSpc>
            </a:pPr>
            <a:r>
              <a:rPr lang="en-US" sz="2000">
                <a:latin typeface="Times New Roman" panose="02020603050405020304" pitchFamily="18" charset="0"/>
                <a:cs typeface="Times New Roman" panose="02020603050405020304" pitchFamily="18" charset="0"/>
              </a:rPr>
              <a:t>The next 5 lines are modified from an example at </a:t>
            </a:r>
            <a:r>
              <a:rPr lang="en-US" sz="2000" b="0" i="0">
                <a:solidFill>
                  <a:srgbClr val="0000FF"/>
                </a:solidFill>
                <a:effectLst/>
                <a:latin typeface="Times New Roman" panose="02020603050405020304" pitchFamily="18" charset="0"/>
                <a:hlinkClick r:id="rId3"/>
              </a:rPr>
              <a:t>robertwinkler.com</a:t>
            </a:r>
            <a:r>
              <a:rPr lang="en-US" sz="2000" b="0" i="0">
                <a:solidFill>
                  <a:srgbClr val="000000"/>
                </a:solidFill>
                <a:effectLst/>
                <a:latin typeface="Times New Roman" panose="02020603050405020304" pitchFamily="18" charset="0"/>
              </a:rPr>
              <a:t>. It is licensed under the </a:t>
            </a:r>
            <a:r>
              <a:rPr lang="en-US" sz="2000" b="0" i="0">
                <a:solidFill>
                  <a:srgbClr val="0000FF"/>
                </a:solidFill>
                <a:effectLst/>
                <a:latin typeface="Times New Roman" panose="02020603050405020304" pitchFamily="18" charset="0"/>
                <a:hlinkClick r:id="rId4"/>
              </a:rPr>
              <a:t>Creative Commons BY-NC-SA 4.0</a:t>
            </a:r>
            <a:r>
              <a:rPr lang="en-US" sz="2000" b="0" i="0">
                <a:solidFill>
                  <a:srgbClr val="000000"/>
                </a:solidFill>
                <a:effectLst/>
                <a:latin typeface="Times New Roman" panose="02020603050405020304" pitchFamily="18" charset="0"/>
              </a:rPr>
              <a:t>.  </a:t>
            </a:r>
            <a:r>
              <a:rPr lang="en-US" sz="2000">
                <a:latin typeface="Times New Roman" panose="02020603050405020304" pitchFamily="18" charset="0"/>
                <a:cs typeface="Times New Roman" panose="02020603050405020304" pitchFamily="18" charset="0"/>
              </a:rPr>
              <a:t>You will likely find it helpful for the lab portion of our course.</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a:t>
            </a:r>
            <a:r>
              <a:rPr lang="en-US" sz="1800" b="1">
                <a:latin typeface="Times New Roman" panose="02020603050405020304" pitchFamily="18" charset="0"/>
                <a:cs typeface="Times New Roman" panose="02020603050405020304" pitchFamily="18" charset="0"/>
              </a:rPr>
              <a:t>.macro print_string(%x)</a:t>
            </a:r>
          </a:p>
          <a:p>
            <a:pPr marL="0"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li     a7, 4</a:t>
            </a:r>
          </a:p>
          <a:p>
            <a:pPr marL="0"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la     a0, %x</a:t>
            </a:r>
          </a:p>
          <a:p>
            <a:pPr marL="0"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ecall</a:t>
            </a:r>
          </a:p>
          <a:p>
            <a:pPr marL="0" indent="0" algn="just">
              <a:lnSpc>
                <a:spcPct val="100000"/>
              </a:lnSpc>
              <a:spcBef>
                <a:spcPts val="0"/>
              </a:spcBef>
              <a:buNone/>
            </a:pPr>
            <a:r>
              <a:rPr lang="en-US" sz="1800" b="1">
                <a:latin typeface="Times New Roman" panose="02020603050405020304" pitchFamily="18" charset="0"/>
                <a:cs typeface="Times New Roman" panose="02020603050405020304" pitchFamily="18" charset="0"/>
              </a:rPr>
              <a:t>    .end_macro</a:t>
            </a:r>
          </a:p>
          <a:p>
            <a:pPr algn="just">
              <a:lnSpc>
                <a:spcPct val="100000"/>
              </a:lnSpc>
            </a:pPr>
            <a:r>
              <a:rPr lang="en-US" sz="2000">
                <a:latin typeface="Times New Roman" panose="02020603050405020304" pitchFamily="18" charset="0"/>
                <a:cs typeface="Times New Roman" panose="02020603050405020304" pitchFamily="18" charset="0"/>
              </a:rPr>
              <a:t>See Robert Winkler, RISC-V Assembly Programmming, version 1.0.3, 2024-11-30, available at the above link.</a:t>
            </a:r>
          </a:p>
          <a:p>
            <a:pPr algn="just">
              <a:lnSpc>
                <a:spcPct val="100000"/>
              </a:lnSpc>
            </a:pPr>
            <a:r>
              <a:rPr lang="en-US" sz="2000">
                <a:latin typeface="Times New Roman" panose="02020603050405020304" pitchFamily="18" charset="0"/>
                <a:cs typeface="Times New Roman" panose="02020603050405020304" pitchFamily="18" charset="0"/>
              </a:rPr>
              <a:t>The only detail left to notice is that the macro contains "%x", which correspond to the argument.</a:t>
            </a:r>
          </a:p>
          <a:p>
            <a:pPr algn="just">
              <a:lnSpc>
                <a:spcPct val="100000"/>
              </a:lnSpc>
            </a:pPr>
            <a:r>
              <a:rPr lang="en-US" sz="2000">
                <a:latin typeface="Times New Roman" panose="02020603050405020304" pitchFamily="18" charset="0"/>
                <a:cs typeface="Times New Roman" panose="02020603050405020304" pitchFamily="18" charset="0"/>
              </a:rPr>
              <a:t>To use the macro, we put the macro's name, followed by the label of the format string and the memory location to print.</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a:t>
            </a:r>
            <a:r>
              <a:rPr lang="en-US" sz="1800" b="1">
                <a:latin typeface="Times New Roman" panose="02020603050405020304" pitchFamily="18" charset="0"/>
                <a:cs typeface="Times New Roman" panose="02020603050405020304" pitchFamily="18" charset="0"/>
              </a:rPr>
              <a:t>print_string(helloworld)</a:t>
            </a:r>
          </a:p>
        </p:txBody>
      </p:sp>
    </p:spTree>
    <p:extLst>
      <p:ext uri="{BB962C8B-B14F-4D97-AF65-F5344CB8AC3E}">
        <p14:creationId xmlns:p14="http://schemas.microsoft.com/office/powerpoint/2010/main" val="80260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DADA7-FD05-51F2-DA38-94FE4EE4E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85AD4-AFFD-6C0B-9695-1D1E707210F6}"/>
              </a:ext>
            </a:extLst>
          </p:cNvPr>
          <p:cNvSpPr>
            <a:spLocks noGrp="1"/>
          </p:cNvSpPr>
          <p:nvPr>
            <p:ph type="title"/>
          </p:nvPr>
        </p:nvSpPr>
        <p:spPr>
          <a:xfrm>
            <a:off x="838200" y="365125"/>
            <a:ext cx="10515600" cy="515821"/>
          </a:xfrm>
        </p:spPr>
        <p:txBody>
          <a:bodyPr>
            <a:noAutofit/>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69020DEE-E314-0BEC-0621-A609BCFABB2D}"/>
              </a:ext>
            </a:extLst>
          </p:cNvPr>
          <p:cNvSpPr>
            <a:spLocks noGrp="1"/>
          </p:cNvSpPr>
          <p:nvPr>
            <p:ph idx="1"/>
          </p:nvPr>
        </p:nvSpPr>
        <p:spPr>
          <a:xfrm>
            <a:off x="838200" y="1081668"/>
            <a:ext cx="10515600" cy="5411207"/>
          </a:xfrm>
        </p:spPr>
        <p:txBody>
          <a:bodyPr>
            <a:normAutofit/>
          </a:bodyPr>
          <a:lstStyle/>
          <a:p>
            <a:pPr algn="just">
              <a:lnSpc>
                <a:spcPct val="100000"/>
              </a:lnSpc>
            </a:pPr>
            <a:r>
              <a:rPr lang="en-US" sz="2000">
                <a:latin typeface="Times New Roman" panose="02020603050405020304" pitchFamily="18" charset="0"/>
                <a:cs typeface="Times New Roman" panose="02020603050405020304" pitchFamily="18" charset="0"/>
              </a:rPr>
              <a:t>What the assembler will do is "expand" this to the code defined in the macro, substituting "helloworld" for "%x". Instead of typing out several lines to print the string, we just specify the one line with the macro name. </a:t>
            </a:r>
          </a:p>
          <a:p>
            <a:pPr algn="just">
              <a:lnSpc>
                <a:spcPct val="100000"/>
              </a:lnSpc>
            </a:pPr>
            <a:r>
              <a:rPr lang="en-US" sz="2000">
                <a:latin typeface="Times New Roman" panose="02020603050405020304" pitchFamily="18" charset="0"/>
                <a:cs typeface="Times New Roman" panose="02020603050405020304" pitchFamily="18" charset="0"/>
              </a:rPr>
              <a:t>Think of it like a global find-and-replace operation. Whether you use the macro or type out the equivalent lines, the result is the same.</a:t>
            </a:r>
          </a:p>
          <a:p>
            <a:pPr algn="just">
              <a:lnSpc>
                <a:spcPct val="100000"/>
              </a:lnSpc>
            </a:pPr>
            <a:r>
              <a:rPr lang="en-US" sz="2000">
                <a:latin typeface="Times New Roman" panose="02020603050405020304" pitchFamily="18" charset="0"/>
                <a:cs typeface="Times New Roman" panose="02020603050405020304" pitchFamily="18" charset="0"/>
              </a:rPr>
              <a:t>If we have several strings to print, our code might look like this.</a:t>
            </a:r>
          </a:p>
          <a:p>
            <a:pPr marL="0" indent="0" algn="just">
              <a:lnSpc>
                <a:spcPct val="110000"/>
              </a:lnSpc>
              <a:spcBef>
                <a:spcPts val="0"/>
              </a:spcBef>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print_string(string1)</a:t>
            </a:r>
          </a:p>
          <a:p>
            <a:pPr marL="0" indent="0" algn="just">
              <a:lnSpc>
                <a:spcPct val="110000"/>
              </a:lnSpc>
              <a:spcBef>
                <a:spcPts val="0"/>
              </a:spcBef>
              <a:buNone/>
            </a:pPr>
            <a:r>
              <a:rPr lang="en-US" sz="2000" b="1">
                <a:latin typeface="Times New Roman" panose="02020603050405020304" pitchFamily="18" charset="0"/>
                <a:cs typeface="Times New Roman" panose="02020603050405020304" pitchFamily="18" charset="0"/>
              </a:rPr>
              <a:t>    	print_string(string2)</a:t>
            </a:r>
          </a:p>
          <a:p>
            <a:pPr marL="0" indent="0" algn="just">
              <a:lnSpc>
                <a:spcPct val="110000"/>
              </a:lnSpc>
              <a:spcBef>
                <a:spcPts val="0"/>
              </a:spcBef>
              <a:buNone/>
            </a:pPr>
            <a:r>
              <a:rPr lang="en-US" sz="2000" b="1">
                <a:latin typeface="Times New Roman" panose="02020603050405020304" pitchFamily="18" charset="0"/>
                <a:cs typeface="Times New Roman" panose="02020603050405020304" pitchFamily="18" charset="0"/>
              </a:rPr>
              <a:t>    	print_string(string3)</a:t>
            </a:r>
          </a:p>
          <a:p>
            <a:pPr algn="just">
              <a:lnSpc>
                <a:spcPct val="100000"/>
              </a:lnSpc>
            </a:pPr>
            <a:r>
              <a:rPr lang="en-US" sz="2000">
                <a:latin typeface="Times New Roman" panose="02020603050405020304" pitchFamily="18" charset="0"/>
                <a:cs typeface="Times New Roman" panose="02020603050405020304" pitchFamily="18" charset="0"/>
              </a:rPr>
              <a:t>It should be easy to see that working with macros can save the programmer a lot of time and energy. It can also make the code easier to debug, since it contains a regular pattern. That is, imagine if we do not use a macro and instead type the commands for printing a string several times. </a:t>
            </a:r>
          </a:p>
          <a:p>
            <a:pPr algn="just">
              <a:lnSpc>
                <a:spcPct val="100000"/>
              </a:lnSpc>
            </a:pPr>
            <a:r>
              <a:rPr lang="en-US" sz="2000" b="1">
                <a:latin typeface="Times New Roman" panose="02020603050405020304" pitchFamily="18" charset="0"/>
                <a:cs typeface="Times New Roman" panose="02020603050405020304" pitchFamily="18" charset="0"/>
              </a:rPr>
              <a:t>And suppose that there is a subtle mistake in one of the commands, like using a1 where we need a7. Would you be able to spot the difference?</a:t>
            </a:r>
          </a:p>
        </p:txBody>
      </p:sp>
    </p:spTree>
    <p:extLst>
      <p:ext uri="{BB962C8B-B14F-4D97-AF65-F5344CB8AC3E}">
        <p14:creationId xmlns:p14="http://schemas.microsoft.com/office/powerpoint/2010/main" val="1000069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D9FDA26272D5149AB726B04B722275B" ma:contentTypeVersion="10" ma:contentTypeDescription="Create a new document." ma:contentTypeScope="" ma:versionID="8e4695177a3423ea66c4dbcc628dcba1">
  <xsd:schema xmlns:xsd="http://www.w3.org/2001/XMLSchema" xmlns:xs="http://www.w3.org/2001/XMLSchema" xmlns:p="http://schemas.microsoft.com/office/2006/metadata/properties" xmlns:ns3="e9a20d9b-0eb4-444a-82e5-79f63f701382" targetNamespace="http://schemas.microsoft.com/office/2006/metadata/properties" ma:root="true" ma:fieldsID="9d6d828cee09afdf5b0fed875c60d027" ns3:_="">
    <xsd:import namespace="e9a20d9b-0eb4-444a-82e5-79f63f70138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20d9b-0eb4-444a-82e5-79f63f701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9a20d9b-0eb4-444a-82e5-79f63f701382" xsi:nil="true"/>
  </documentManagement>
</p:properties>
</file>

<file path=customXml/itemProps1.xml><?xml version="1.0" encoding="utf-8"?>
<ds:datastoreItem xmlns:ds="http://schemas.openxmlformats.org/officeDocument/2006/customXml" ds:itemID="{E2D4C7AB-294C-4AAA-9E58-8A2B6A0F8F8F}">
  <ds:schemaRefs>
    <ds:schemaRef ds:uri="http://schemas.microsoft.com/sharepoint/v3/contenttype/forms"/>
  </ds:schemaRefs>
</ds:datastoreItem>
</file>

<file path=customXml/itemProps2.xml><?xml version="1.0" encoding="utf-8"?>
<ds:datastoreItem xmlns:ds="http://schemas.openxmlformats.org/officeDocument/2006/customXml" ds:itemID="{BD65EBCB-4200-45AD-9A85-8E478BF852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a20d9b-0eb4-444a-82e5-79f63f701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0A8F3D-E9BC-41ED-B90B-06121F1B15A1}">
  <ds:schemaRefs>
    <ds:schemaRef ds:uri="http://purl.org/dc/dcmitype/"/>
    <ds:schemaRef ds:uri="http://schemas.openxmlformats.org/package/2006/metadata/core-properties"/>
    <ds:schemaRef ds:uri="http://purl.org/dc/elements/1.1/"/>
    <ds:schemaRef ds:uri="http://purl.org/dc/terms/"/>
    <ds:schemaRef ds:uri="http://schemas.microsoft.com/office/2006/documentManagement/types"/>
    <ds:schemaRef ds:uri="http://www.w3.org/XML/1998/namespace"/>
    <ds:schemaRef ds:uri="http://schemas.microsoft.com/office/infopath/2007/PartnerControls"/>
    <ds:schemaRef ds:uri="e9a20d9b-0eb4-444a-82e5-79f63f70138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273</TotalTime>
  <Words>2908</Words>
  <Application>Microsoft Office PowerPoint</Application>
  <PresentationFormat>Widescreen</PresentationFormat>
  <Paragraphs>166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Times New Roman</vt:lpstr>
      <vt:lpstr>Office Theme</vt:lpstr>
      <vt:lpstr>CSC 3210 Computer Organization and programming   LAB 7  Macros and Subroutines </vt:lpstr>
      <vt:lpstr>INSTRUCTIONS FOR LAB 7</vt:lpstr>
      <vt:lpstr>ASSIGNMENT FOR LAB 7</vt:lpstr>
      <vt:lpstr>INTRODUCTION</vt:lpstr>
      <vt:lpstr>INTRODUCTION</vt:lpstr>
      <vt:lpstr>INTRODUCTION</vt:lpstr>
      <vt:lpstr>PART-1</vt:lpstr>
      <vt:lpstr>PART-1</vt:lpstr>
      <vt:lpstr>PART-1</vt:lpstr>
      <vt:lpstr>PART-1</vt:lpstr>
      <vt:lpstr>PART-2</vt:lpstr>
      <vt:lpstr>PART-2</vt:lpstr>
      <vt:lpstr>PART-3</vt:lpstr>
      <vt:lpstr>PART-3</vt:lpstr>
      <vt:lpstr>PART-3</vt:lpstr>
      <vt:lpstr>QUESTIONS</vt:lpstr>
      <vt:lpstr>QUESTIONS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Bhavitha Srikakulapu</dc:creator>
  <cp:lastModifiedBy>Bhavitha Srikakulapu</cp:lastModifiedBy>
  <cp:revision>7</cp:revision>
  <dcterms:created xsi:type="dcterms:W3CDTF">2025-02-27T20:44:49Z</dcterms:created>
  <dcterms:modified xsi:type="dcterms:W3CDTF">2025-03-06T06:16:18Z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0x010100ED9FDA26272D5149AB726B04B722275B</vt:lpwstr>
  </property>
</Properties>
</file>