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 id="262" r:id="rId8"/>
    <p:sldId id="298" r:id="rId9"/>
    <p:sldId id="297" r:id="rId10"/>
    <p:sldId id="300" r:id="rId11"/>
    <p:sldId id="299" r:id="rId12"/>
    <p:sldId id="281" r:id="rId13"/>
    <p:sldId id="287" r:id="rId14"/>
    <p:sldId id="301"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57" d="100"/>
          <a:sy n="57" d="100"/>
        </p:scale>
        <p:origin x="6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E2BE-FE4C-100A-EB92-8369F266EF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793487-8497-B39A-CC58-F180E76F5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A6B6F0-E16C-9C49-82A9-4A91E5080294}"/>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5" name="Footer Placeholder 4">
            <a:extLst>
              <a:ext uri="{FF2B5EF4-FFF2-40B4-BE49-F238E27FC236}">
                <a16:creationId xmlns:a16="http://schemas.microsoft.com/office/drawing/2014/main" id="{829AA76A-2185-F81B-16A0-71EB60330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ED1B3-4F28-329D-D791-9EBA5834028A}"/>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240823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0C44-6156-3BA6-C00A-D03A230AE7D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67DC17-2C3A-93D6-C3BD-3F334AD74E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A5C905-48ED-1FBD-A7B5-39A4B34FD7A5}"/>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5" name="Footer Placeholder 4">
            <a:extLst>
              <a:ext uri="{FF2B5EF4-FFF2-40B4-BE49-F238E27FC236}">
                <a16:creationId xmlns:a16="http://schemas.microsoft.com/office/drawing/2014/main" id="{73D19AED-ABE8-4044-168F-0D9C0558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0FD72-EC45-06CB-52E7-251E782CF091}"/>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3596159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17366E-5DDD-A30C-46AB-9AD7F5D1E7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205ADC-1E8F-43BF-AD76-1F4DEDC7C5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F6D50-699B-6942-C18D-63F181ADED66}"/>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5" name="Footer Placeholder 4">
            <a:extLst>
              <a:ext uri="{FF2B5EF4-FFF2-40B4-BE49-F238E27FC236}">
                <a16:creationId xmlns:a16="http://schemas.microsoft.com/office/drawing/2014/main" id="{782EC81B-B7CC-B023-BE52-B364FBCBB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258C5-F37B-5515-0BD6-901D91DDA5B8}"/>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145799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B39F6-33A2-C7FA-CFDF-F3892EB76F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221CD4-5D99-5CF8-3769-656168B4A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F2450-896B-9E54-30B3-D835CA69AA28}"/>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5" name="Footer Placeholder 4">
            <a:extLst>
              <a:ext uri="{FF2B5EF4-FFF2-40B4-BE49-F238E27FC236}">
                <a16:creationId xmlns:a16="http://schemas.microsoft.com/office/drawing/2014/main" id="{1642E57D-A7AE-3CF8-65DE-101BF8015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2B5D74-5E1B-BE44-B0C7-56438E2A30E2}"/>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232637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371F-EDDB-B945-D613-D52A00C0F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36B607-FB6F-AF5C-699C-61ED6AC7D5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FD4892-54FA-AB66-121B-0F94772F972A}"/>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5" name="Footer Placeholder 4">
            <a:extLst>
              <a:ext uri="{FF2B5EF4-FFF2-40B4-BE49-F238E27FC236}">
                <a16:creationId xmlns:a16="http://schemas.microsoft.com/office/drawing/2014/main" id="{58A51F63-DC4B-5788-75A3-4F4FA70FF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5D5D0A-E42F-259D-CBCD-B66DF8F89F7E}"/>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6836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BB2C-7A15-689B-B61F-61D332D12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C82F24-7409-5E1A-E258-287D7B2703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B4600C-A338-906A-C779-94D85659CF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5FDC8B-F6AB-4736-1E12-55C12D42F71F}"/>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6" name="Footer Placeholder 5">
            <a:extLst>
              <a:ext uri="{FF2B5EF4-FFF2-40B4-BE49-F238E27FC236}">
                <a16:creationId xmlns:a16="http://schemas.microsoft.com/office/drawing/2014/main" id="{EEE179B0-49E2-5FC0-5587-1486F47C7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29792E-5118-F715-CA97-B1BD68CAE36B}"/>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181591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4A1C-6ED4-1CC4-1B32-6814F8AE42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8F7E30-A853-4083-B07F-98CA7EC66E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E55EE6-9064-9546-F40F-55E9799F39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6808B9-6644-842E-F362-F587B1540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E0FDF0-46B9-AF2D-59E6-3386CEE8CC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AB2872-3CA0-653F-A940-3CA1737609C0}"/>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8" name="Footer Placeholder 7">
            <a:extLst>
              <a:ext uri="{FF2B5EF4-FFF2-40B4-BE49-F238E27FC236}">
                <a16:creationId xmlns:a16="http://schemas.microsoft.com/office/drawing/2014/main" id="{406CA7F2-44F9-5A4E-3333-D262907E4B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20BE8B-C164-076F-3377-C64521AA295D}"/>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64211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2645-54C1-4936-FF12-CF2AF82070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BCC311-AEFC-012B-D778-D1F24652FA6C}"/>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4" name="Footer Placeholder 3">
            <a:extLst>
              <a:ext uri="{FF2B5EF4-FFF2-40B4-BE49-F238E27FC236}">
                <a16:creationId xmlns:a16="http://schemas.microsoft.com/office/drawing/2014/main" id="{C495C8A0-B804-6E3A-A431-D844981D39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889C5-CCA7-2881-542C-98FCDD8BD01B}"/>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157022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98F477-01A7-3A17-2B81-44068AD5C210}"/>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3" name="Footer Placeholder 2">
            <a:extLst>
              <a:ext uri="{FF2B5EF4-FFF2-40B4-BE49-F238E27FC236}">
                <a16:creationId xmlns:a16="http://schemas.microsoft.com/office/drawing/2014/main" id="{E3DDF29A-5CE3-E607-DECD-BF900226C9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40716-DB4C-B594-AC94-069E41776E35}"/>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288266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B6C4-B5C4-C690-809D-3451DCEE1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905642-F96D-54DC-3FF6-BCFC4948FF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E9FAB-722B-E92C-7536-7E3638D86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2E325-819E-7296-D4B1-C9D35866DEC1}"/>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6" name="Footer Placeholder 5">
            <a:extLst>
              <a:ext uri="{FF2B5EF4-FFF2-40B4-BE49-F238E27FC236}">
                <a16:creationId xmlns:a16="http://schemas.microsoft.com/office/drawing/2014/main" id="{AC5D0608-508E-BC65-124B-7FA70D4E02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7B287-6E8A-9AEB-99F7-C590C085BE82}"/>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3437118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7F12-CDAB-052A-5491-055F90466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FCDF81-B9E7-A7DC-170F-5D9303EF9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5561867-55CA-806D-C66E-2951C715E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7DEF56-8D0D-A8BF-22E3-582A6C8A0EEE}"/>
              </a:ext>
            </a:extLst>
          </p:cNvPr>
          <p:cNvSpPr>
            <a:spLocks noGrp="1"/>
          </p:cNvSpPr>
          <p:nvPr>
            <p:ph type="dt" sz="half" idx="10"/>
          </p:nvPr>
        </p:nvSpPr>
        <p:spPr/>
        <p:txBody>
          <a:bodyPr/>
          <a:lstStyle/>
          <a:p>
            <a:fld id="{9351582E-3B5F-468E-AE37-EC99EAA34EEA}" type="datetimeFigureOut">
              <a:rPr lang="en-US" smtClean="0"/>
              <a:t>3/1/2025</a:t>
            </a:fld>
            <a:endParaRPr lang="en-US"/>
          </a:p>
        </p:txBody>
      </p:sp>
      <p:sp>
        <p:nvSpPr>
          <p:cNvPr id="6" name="Footer Placeholder 5">
            <a:extLst>
              <a:ext uri="{FF2B5EF4-FFF2-40B4-BE49-F238E27FC236}">
                <a16:creationId xmlns:a16="http://schemas.microsoft.com/office/drawing/2014/main" id="{566F3A2C-ABB3-822A-8FA3-5D644ABB3C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47482-0F1A-9B93-2C60-FCC3D18FD7DC}"/>
              </a:ext>
            </a:extLst>
          </p:cNvPr>
          <p:cNvSpPr>
            <a:spLocks noGrp="1"/>
          </p:cNvSpPr>
          <p:nvPr>
            <p:ph type="sldNum" sz="quarter" idx="12"/>
          </p:nvPr>
        </p:nvSpPr>
        <p:spPr/>
        <p:txBody>
          <a:bodyPr/>
          <a:lstStyle/>
          <a:p>
            <a:fld id="{81318BD4-AFBC-4AA1-B8F3-7C5E9927B154}" type="slidenum">
              <a:rPr lang="en-US" smtClean="0"/>
              <a:t>‹#›</a:t>
            </a:fld>
            <a:endParaRPr lang="en-US"/>
          </a:p>
        </p:txBody>
      </p:sp>
    </p:spTree>
    <p:extLst>
      <p:ext uri="{BB962C8B-B14F-4D97-AF65-F5344CB8AC3E}">
        <p14:creationId xmlns:p14="http://schemas.microsoft.com/office/powerpoint/2010/main" val="107773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088C67-88F6-AC86-C30B-392970C95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2020C7-FD4F-EFB4-2D92-37F45B397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9FC76-323F-348D-AF09-0FA0AF4BD8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51582E-3B5F-468E-AE37-EC99EAA34EEA}" type="datetimeFigureOut">
              <a:rPr lang="en-US" smtClean="0"/>
              <a:t>3/1/2025</a:t>
            </a:fld>
            <a:endParaRPr lang="en-US"/>
          </a:p>
        </p:txBody>
      </p:sp>
      <p:sp>
        <p:nvSpPr>
          <p:cNvPr id="5" name="Footer Placeholder 4">
            <a:extLst>
              <a:ext uri="{FF2B5EF4-FFF2-40B4-BE49-F238E27FC236}">
                <a16:creationId xmlns:a16="http://schemas.microsoft.com/office/drawing/2014/main" id="{9B8B7AF7-C708-9557-F6DD-13711BD1EC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60D175D-05CE-381B-7A03-6C43206C0C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318BD4-AFBC-4AA1-B8F3-7C5E9927B154}" type="slidenum">
              <a:rPr lang="en-US" smtClean="0"/>
              <a:t>‹#›</a:t>
            </a:fld>
            <a:endParaRPr lang="en-US"/>
          </a:p>
        </p:txBody>
      </p:sp>
    </p:spTree>
    <p:extLst>
      <p:ext uri="{BB962C8B-B14F-4D97-AF65-F5344CB8AC3E}">
        <p14:creationId xmlns:p14="http://schemas.microsoft.com/office/powerpoint/2010/main" val="62034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hallertau.cs.gsu.edu/~mweeks/csc3210/labs/several_errors.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E9D0-1745-1B69-18B6-950DF8940062}"/>
              </a:ext>
            </a:extLst>
          </p:cNvPr>
          <p:cNvSpPr>
            <a:spLocks noGrp="1"/>
          </p:cNvSpPr>
          <p:nvPr>
            <p:ph type="ctrTitle"/>
          </p:nvPr>
        </p:nvSpPr>
        <p:spPr>
          <a:xfrm>
            <a:off x="535259" y="1761893"/>
            <a:ext cx="11407698" cy="3166946"/>
          </a:xfrm>
        </p:spPr>
        <p:txBody>
          <a:bodyPr>
            <a:normAutofit/>
          </a:bodyPr>
          <a:lstStyle/>
          <a:p>
            <a:r>
              <a:rPr lang="en-US" sz="3600" b="1">
                <a:latin typeface="Times New Roman" panose="02020603050405020304" pitchFamily="18" charset="0"/>
                <a:cs typeface="Times New Roman" panose="02020603050405020304" pitchFamily="18" charset="0"/>
              </a:rPr>
              <a:t>CSC 3210 Computer Organization and programming </a:t>
            </a:r>
            <a:br>
              <a:rPr lang="en-US" sz="3600" b="1">
                <a:latin typeface="Times New Roman" panose="02020603050405020304" pitchFamily="18" charset="0"/>
                <a:cs typeface="Times New Roman" panose="02020603050405020304" pitchFamily="18" charset="0"/>
              </a:rPr>
            </a:br>
            <a:br>
              <a:rPr lang="en-US" sz="3600" b="1">
                <a:latin typeface="Times New Roman" panose="02020603050405020304" pitchFamily="18" charset="0"/>
                <a:cs typeface="Times New Roman" panose="02020603050405020304" pitchFamily="18" charset="0"/>
              </a:rPr>
            </a:br>
            <a:r>
              <a:rPr lang="en-US" sz="3600" b="1">
                <a:latin typeface="Times New Roman" panose="02020603050405020304" pitchFamily="18" charset="0"/>
                <a:cs typeface="Times New Roman" panose="02020603050405020304" pitchFamily="18" charset="0"/>
              </a:rPr>
              <a:t>LAB 8</a:t>
            </a:r>
            <a:br>
              <a:rPr lang="en-US" sz="3600" b="1">
                <a:latin typeface="Times New Roman" panose="02020603050405020304" pitchFamily="18" charset="0"/>
                <a:cs typeface="Times New Roman" panose="02020603050405020304" pitchFamily="18" charset="0"/>
              </a:rPr>
            </a:br>
            <a:br>
              <a:rPr lang="en-US" sz="3600" b="1">
                <a:latin typeface="Times New Roman" panose="02020603050405020304" pitchFamily="18" charset="0"/>
                <a:cs typeface="Times New Roman" panose="02020603050405020304" pitchFamily="18" charset="0"/>
              </a:rPr>
            </a:br>
            <a:r>
              <a:rPr lang="en-US" sz="3600" b="1">
                <a:latin typeface="Times New Roman" panose="02020603050405020304" pitchFamily="18" charset="0"/>
                <a:cs typeface="Times New Roman" panose="02020603050405020304" pitchFamily="18" charset="0"/>
              </a:rPr>
              <a:t>Debugging in VSCode/Venus</a:t>
            </a:r>
            <a:br>
              <a:rPr lang="en-US" sz="3600" b="1" i="0">
                <a:solidFill>
                  <a:srgbClr val="000000"/>
                </a:solidFill>
                <a:effectLst/>
                <a:latin typeface="Times New Roman" panose="02020603050405020304" pitchFamily="18" charset="0"/>
              </a:rPr>
            </a:b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34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88E8F-0FA4-77DA-78B6-A4BC72BE8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A3F3E-06EE-743A-2952-23D1EC4F3AD2}"/>
              </a:ext>
            </a:extLst>
          </p:cNvPr>
          <p:cNvSpPr>
            <a:spLocks noGrp="1"/>
          </p:cNvSpPr>
          <p:nvPr>
            <p:ph type="title"/>
          </p:nvPr>
        </p:nvSpPr>
        <p:spPr>
          <a:xfrm>
            <a:off x="838200" y="479504"/>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C8072095-A017-3945-2EE3-9A8A0E86D844}"/>
              </a:ext>
            </a:extLst>
          </p:cNvPr>
          <p:cNvSpPr>
            <a:spLocks noGrp="1"/>
          </p:cNvSpPr>
          <p:nvPr>
            <p:ph idx="1"/>
          </p:nvPr>
        </p:nvSpPr>
        <p:spPr>
          <a:xfrm>
            <a:off x="838200" y="1315844"/>
            <a:ext cx="10515600" cy="4694663"/>
          </a:xfrm>
        </p:spPr>
        <p:txBody>
          <a:bodyPr>
            <a:noAutofit/>
          </a:bodyPr>
          <a:lstStyle/>
          <a:p>
            <a:pPr algn="just">
              <a:lnSpc>
                <a:spcPct val="100000"/>
              </a:lnSpc>
            </a:pPr>
            <a:r>
              <a:rPr lang="en-US" sz="2000">
                <a:latin typeface="Times New Roman" panose="02020603050405020304" pitchFamily="18" charset="0"/>
                <a:cs typeface="Times New Roman" panose="02020603050405020304" pitchFamily="18" charset="0"/>
              </a:rPr>
              <a:t>Now run the program by clicking on the "Continue" icon. The computer appears to jumo straight to that line, but only because it executes the lines before it so quickly. You can verify this by examining the output: you will see that it printed a number and newline. (You could click on the "Continue" icon again, if desired.) </a:t>
            </a:r>
          </a:p>
          <a:p>
            <a:pPr algn="just">
              <a:lnSpc>
                <a:spcPct val="100000"/>
              </a:lnSpc>
            </a:pPr>
            <a:r>
              <a:rPr lang="en-US" sz="2000">
                <a:latin typeface="Times New Roman" panose="02020603050405020304" pitchFamily="18" charset="0"/>
                <a:cs typeface="Times New Roman" panose="02020603050405020304" pitchFamily="18" charset="0"/>
              </a:rPr>
              <a:t>Now you can step through the code with one of the "step over" or "step into" icons. This executes the next instruction. You can repeat this to step through as many instructions as you want. Clicking on "continue" causes it to keep going until the next break-point.</a:t>
            </a:r>
          </a:p>
          <a:p>
            <a:pPr algn="just">
              <a:lnSpc>
                <a:spcPct val="100000"/>
              </a:lnSpc>
            </a:pPr>
            <a:r>
              <a:rPr lang="en-US" sz="2000">
                <a:latin typeface="Times New Roman" panose="02020603050405020304" pitchFamily="18" charset="0"/>
                <a:cs typeface="Times New Roman" panose="02020603050405020304" pitchFamily="18" charset="0"/>
              </a:rPr>
              <a:t>The problem with stepping through the code again and again is that you will lose track of what it is doing. We have a way to see the progress on the left, by watching "PC" change as we step through the program.</a:t>
            </a:r>
          </a:p>
          <a:p>
            <a:pPr algn="just">
              <a:lnSpc>
                <a:spcPct val="100000"/>
              </a:lnSpc>
            </a:pPr>
            <a:r>
              <a:rPr lang="en-US" sz="2000">
                <a:latin typeface="Times New Roman" panose="02020603050405020304" pitchFamily="18" charset="0"/>
                <a:cs typeface="Times New Roman" panose="02020603050405020304" pitchFamily="18" charset="0"/>
              </a:rPr>
              <a:t>You should inspect the contents of the registers. Click on "Integer" on the left-hand side, and you can view the registers change their values as you step through the code. Stop the program, then click on "run and debug" and watch how the register values change as you step through the code.</a:t>
            </a:r>
          </a:p>
        </p:txBody>
      </p:sp>
    </p:spTree>
    <p:extLst>
      <p:ext uri="{BB962C8B-B14F-4D97-AF65-F5344CB8AC3E}">
        <p14:creationId xmlns:p14="http://schemas.microsoft.com/office/powerpoint/2010/main" val="4049337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4D5A6-CF99-0A3A-01C4-4B7B293143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D2AE33-4619-037C-F712-8E6EBFE2ACBD}"/>
              </a:ext>
            </a:extLst>
          </p:cNvPr>
          <p:cNvSpPr>
            <a:spLocks noGrp="1"/>
          </p:cNvSpPr>
          <p:nvPr>
            <p:ph type="title"/>
          </p:nvPr>
        </p:nvSpPr>
        <p:spPr>
          <a:xfrm>
            <a:off x="838200" y="379143"/>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3CF90BFE-8677-21B8-7C09-8F0C5789F754}"/>
              </a:ext>
            </a:extLst>
          </p:cNvPr>
          <p:cNvSpPr>
            <a:spLocks noGrp="1"/>
          </p:cNvSpPr>
          <p:nvPr>
            <p:ph idx="1"/>
          </p:nvPr>
        </p:nvSpPr>
        <p:spPr>
          <a:xfrm>
            <a:off x="680225" y="1048216"/>
            <a:ext cx="10995102" cy="5620214"/>
          </a:xfrm>
        </p:spPr>
        <p:txBody>
          <a:bodyPr>
            <a:noAutofit/>
          </a:bodyPr>
          <a:lstStyle/>
          <a:p>
            <a:pPr marL="0" indent="0" algn="just">
              <a:lnSpc>
                <a:spcPct val="100000"/>
              </a:lnSpc>
              <a:buNone/>
            </a:pPr>
            <a:r>
              <a:rPr lang="en-US" sz="2000" b="1">
                <a:latin typeface="Times New Roman" panose="02020603050405020304" pitchFamily="18" charset="0"/>
                <a:cs typeface="Times New Roman" panose="02020603050405020304" pitchFamily="18" charset="0"/>
              </a:rPr>
              <a:t>QUESTIONS: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Try changing the line</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    int2: .word 5</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to</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    int2: .double 5</a:t>
            </a:r>
          </a:p>
          <a:p>
            <a:pPr marL="457200" lvl="1" indent="0" algn="just">
              <a:lnSpc>
                <a:spcPct val="100000"/>
              </a:lnSpc>
              <a:buNone/>
            </a:pPr>
            <a:r>
              <a:rPr lang="en-US" sz="2000" b="1">
                <a:latin typeface="Times New Roman" panose="02020603050405020304" pitchFamily="18" charset="0"/>
                <a:cs typeface="Times New Roman" panose="02020603050405020304" pitchFamily="18" charset="0"/>
              </a:rPr>
              <a:t>then stepping through the program. What value is printed? What value does t0 get, and why?</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How can you get rid of the breakpoints?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registers changed their values?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Did any of the registers change unexpectedly, and if so, why do think that happened?</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are the minimum and maximum values that PC has for this program?</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As we advance from one instruction to the next, how much does PC's value change? Why?</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Is there a direct relationship to line number and PC? Why or why not?</a:t>
            </a:r>
          </a:p>
        </p:txBody>
      </p:sp>
    </p:spTree>
    <p:extLst>
      <p:ext uri="{BB962C8B-B14F-4D97-AF65-F5344CB8AC3E}">
        <p14:creationId xmlns:p14="http://schemas.microsoft.com/office/powerpoint/2010/main" val="292200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6FA708-2C40-7D9D-DE6D-DE08B6B25BD5}"/>
              </a:ext>
            </a:extLst>
          </p:cNvPr>
          <p:cNvSpPr>
            <a:spLocks noGrp="1"/>
          </p:cNvSpPr>
          <p:nvPr>
            <p:ph idx="1"/>
          </p:nvPr>
        </p:nvSpPr>
        <p:spPr>
          <a:xfrm>
            <a:off x="983166" y="2062976"/>
            <a:ext cx="10515600" cy="3445726"/>
          </a:xfrm>
        </p:spPr>
        <p:txBody>
          <a:bodyPr>
            <a:normAutofit/>
          </a:bodyPr>
          <a:lstStyle/>
          <a:p>
            <a:pPr marL="0" indent="0" algn="just">
              <a:lnSpc>
                <a:spcPct val="110000"/>
              </a:lnSpc>
              <a:buNone/>
            </a:pPr>
            <a:r>
              <a:rPr lang="en-US" b="1" i="0">
                <a:solidFill>
                  <a:srgbClr val="000000"/>
                </a:solidFill>
                <a:effectLst/>
                <a:latin typeface="Times New Roman" panose="02020603050405020304" pitchFamily="18" charset="0"/>
              </a:rPr>
              <a:t>IMPORTANT NOTE:</a:t>
            </a:r>
            <a:r>
              <a:rPr lang="en-US" b="0" i="0">
                <a:solidFill>
                  <a:srgbClr val="000000"/>
                </a:solidFill>
                <a:effectLst/>
                <a:latin typeface="Times New Roman" panose="02020603050405020304" pitchFamily="18" charset="0"/>
              </a:rPr>
              <a:t> </a:t>
            </a:r>
          </a:p>
          <a:p>
            <a:pPr marL="0" indent="0" algn="just">
              <a:lnSpc>
                <a:spcPct val="110000"/>
              </a:lnSpc>
              <a:buNone/>
            </a:pPr>
            <a:r>
              <a:rPr lang="en-US" sz="2400" b="0" i="0">
                <a:solidFill>
                  <a:srgbClr val="000000"/>
                </a:solidFill>
                <a:effectLst/>
                <a:latin typeface="Times New Roman" panose="02020603050405020304" pitchFamily="18" charset="0"/>
              </a:rPr>
              <a:t>Remember that we will grade your lab report so it is vital to turn that in. The other files (your code, a text version of any log file, etc.) are to document your work in case we need more information.</a:t>
            </a:r>
            <a:endParaRPr lang="en-US">
              <a:latin typeface="Times New Roman" panose="02020603050405020304" pitchFamily="18" charset="0"/>
              <a:cs typeface="Times New Roman" panose="02020603050405020304" pitchFamily="18" charset="0"/>
            </a:endParaRPr>
          </a:p>
          <a:p>
            <a:pPr>
              <a:lnSpc>
                <a:spcPct val="110000"/>
              </a:lnSpc>
            </a:pP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528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AD231-C5A3-5D95-FA08-A4B752462EB7}"/>
              </a:ext>
            </a:extLst>
          </p:cNvPr>
          <p:cNvSpPr>
            <a:spLocks noGrp="1"/>
          </p:cNvSpPr>
          <p:nvPr>
            <p:ph type="title"/>
          </p:nvPr>
        </p:nvSpPr>
        <p:spPr/>
        <p:txBody>
          <a:bodyPr>
            <a:normAutofit/>
          </a:bodyPr>
          <a:lstStyle/>
          <a:p>
            <a:pPr algn="ctr"/>
            <a:r>
              <a:rPr lang="en-US" sz="3600" b="1">
                <a:latin typeface="Times New Roman" panose="02020603050405020304" pitchFamily="18" charset="0"/>
                <a:cs typeface="Times New Roman" panose="02020603050405020304" pitchFamily="18" charset="0"/>
              </a:rPr>
              <a:t>INSTRUCTIONS FOR LAB 8</a:t>
            </a:r>
          </a:p>
        </p:txBody>
      </p:sp>
      <p:sp>
        <p:nvSpPr>
          <p:cNvPr id="3" name="Content Placeholder 2">
            <a:extLst>
              <a:ext uri="{FF2B5EF4-FFF2-40B4-BE49-F238E27FC236}">
                <a16:creationId xmlns:a16="http://schemas.microsoft.com/office/drawing/2014/main" id="{5A85FEC1-4521-F8B8-9D96-AAD3B57E50CC}"/>
              </a:ext>
            </a:extLst>
          </p:cNvPr>
          <p:cNvSpPr>
            <a:spLocks noGrp="1"/>
          </p:cNvSpPr>
          <p:nvPr>
            <p:ph idx="1"/>
          </p:nvPr>
        </p:nvSpPr>
        <p:spPr>
          <a:xfrm>
            <a:off x="1003610" y="1825625"/>
            <a:ext cx="10350190" cy="4351338"/>
          </a:xfrm>
        </p:spPr>
        <p:txBody>
          <a:bodyPr>
            <a:normAutofit/>
          </a:bodyPr>
          <a:lstStyle/>
          <a:p>
            <a:pPr marL="0" indent="0" algn="just">
              <a:buNone/>
            </a:pPr>
            <a:r>
              <a:rPr lang="en-US" sz="2000">
                <a:solidFill>
                  <a:srgbClr val="000000"/>
                </a:solidFill>
                <a:latin typeface="Times New Roman" panose="02020603050405020304" pitchFamily="18" charset="0"/>
                <a:cs typeface="Times New Roman" panose="02020603050405020304" pitchFamily="18" charset="0"/>
              </a:rPr>
              <a:t>Tasks to be done in</a:t>
            </a:r>
            <a:r>
              <a:rPr lang="en-US" sz="2000" b="0" i="0">
                <a:solidFill>
                  <a:srgbClr val="000000"/>
                </a:solidFill>
                <a:effectLst/>
                <a:latin typeface="Times New Roman" panose="02020603050405020304" pitchFamily="18" charset="0"/>
                <a:cs typeface="Times New Roman" panose="02020603050405020304" pitchFamily="18" charset="0"/>
              </a:rPr>
              <a:t> this lab:</a:t>
            </a:r>
          </a:p>
          <a:p>
            <a:pPr algn="just"/>
            <a:r>
              <a:rPr lang="en-US" sz="2000" b="0" i="0">
                <a:solidFill>
                  <a:srgbClr val="000000"/>
                </a:solidFill>
                <a:effectLst/>
                <a:latin typeface="Times New Roman" panose="02020603050405020304" pitchFamily="18" charset="0"/>
                <a:cs typeface="Times New Roman" panose="02020603050405020304" pitchFamily="18" charset="0"/>
              </a:rPr>
              <a:t>Learn that there are several different errors that the assembler may point out, what the problems are, and how to fix them</a:t>
            </a:r>
          </a:p>
          <a:p>
            <a:pPr algn="just"/>
            <a:r>
              <a:rPr lang="en-US" sz="2000" b="0" i="0">
                <a:solidFill>
                  <a:srgbClr val="000000"/>
                </a:solidFill>
                <a:effectLst/>
                <a:latin typeface="Times New Roman" panose="02020603050405020304" pitchFamily="18" charset="0"/>
                <a:cs typeface="Times New Roman" panose="02020603050405020304" pitchFamily="18" charset="0"/>
              </a:rPr>
              <a:t>Learn that the assembler will not catch all errors, and that programs that assemble can still generate errors</a:t>
            </a:r>
          </a:p>
          <a:p>
            <a:pPr algn="just"/>
            <a:r>
              <a:rPr lang="en-US" sz="2000" b="0" i="0">
                <a:solidFill>
                  <a:srgbClr val="000000"/>
                </a:solidFill>
                <a:effectLst/>
                <a:latin typeface="Times New Roman" panose="02020603050405020304" pitchFamily="18" charset="0"/>
                <a:cs typeface="Times New Roman" panose="02020603050405020304" pitchFamily="18" charset="0"/>
              </a:rPr>
              <a:t>Learn that there is a "gdb" program for debugging executable programs</a:t>
            </a:r>
          </a:p>
          <a:p>
            <a:pPr algn="just"/>
            <a:r>
              <a:rPr lang="en-US" sz="2000" b="0" i="0">
                <a:solidFill>
                  <a:srgbClr val="000000"/>
                </a:solidFill>
                <a:effectLst/>
                <a:latin typeface="Times New Roman" panose="02020603050405020304" pitchFamily="18" charset="0"/>
                <a:cs typeface="Times New Roman" panose="02020603050405020304" pitchFamily="18" charset="0"/>
              </a:rPr>
              <a:t>Learn how to set a break-point, and step through a program</a:t>
            </a:r>
          </a:p>
          <a:p>
            <a:pPr algn="just"/>
            <a:r>
              <a:rPr lang="en-US" sz="2000" b="0" i="0">
                <a:solidFill>
                  <a:srgbClr val="000000"/>
                </a:solidFill>
                <a:effectLst/>
                <a:latin typeface="Times New Roman" panose="02020603050405020304" pitchFamily="18" charset="0"/>
                <a:cs typeface="Times New Roman" panose="02020603050405020304" pitchFamily="18" charset="0"/>
              </a:rPr>
              <a:t>Learn how to get information about registers, the PC, etc.</a:t>
            </a:r>
          </a:p>
        </p:txBody>
      </p:sp>
    </p:spTree>
    <p:extLst>
      <p:ext uri="{BB962C8B-B14F-4D97-AF65-F5344CB8AC3E}">
        <p14:creationId xmlns:p14="http://schemas.microsoft.com/office/powerpoint/2010/main" val="141224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90B93-DFE9-C850-F921-79A52C16700B}"/>
              </a:ext>
            </a:extLst>
          </p:cNvPr>
          <p:cNvSpPr>
            <a:spLocks noGrp="1"/>
          </p:cNvSpPr>
          <p:nvPr>
            <p:ph type="title"/>
          </p:nvPr>
        </p:nvSpPr>
        <p:spPr/>
        <p:txBody>
          <a:bodyPr>
            <a:normAutofit/>
          </a:bodyPr>
          <a:lstStyle/>
          <a:p>
            <a:pPr marL="0" lvl="0" indent="0" algn="ctr" rtl="0">
              <a:lnSpc>
                <a:spcPct val="125454"/>
              </a:lnSpc>
              <a:spcBef>
                <a:spcPts val="1200"/>
              </a:spcBef>
              <a:spcAft>
                <a:spcPts val="0"/>
              </a:spcAft>
            </a:pPr>
            <a:r>
              <a:rPr lang="en-US" sz="3600" b="1">
                <a:latin typeface="Times New Roman" panose="02020603050405020304" pitchFamily="18" charset="0"/>
                <a:cs typeface="Times New Roman" panose="02020603050405020304" pitchFamily="18" charset="0"/>
              </a:rPr>
              <a:t>ASSIGNMENT FOR LAB 8</a:t>
            </a:r>
          </a:p>
        </p:txBody>
      </p:sp>
      <p:sp>
        <p:nvSpPr>
          <p:cNvPr id="3" name="Content Placeholder 2">
            <a:extLst>
              <a:ext uri="{FF2B5EF4-FFF2-40B4-BE49-F238E27FC236}">
                <a16:creationId xmlns:a16="http://schemas.microsoft.com/office/drawing/2014/main" id="{B983EC3A-1145-A0E8-6D78-D4C46ADC3DA0}"/>
              </a:ext>
            </a:extLst>
          </p:cNvPr>
          <p:cNvSpPr>
            <a:spLocks noGrp="1"/>
          </p:cNvSpPr>
          <p:nvPr>
            <p:ph idx="1"/>
          </p:nvPr>
        </p:nvSpPr>
        <p:spPr>
          <a:xfrm>
            <a:off x="838200" y="1984917"/>
            <a:ext cx="10515600" cy="4192046"/>
          </a:xfrm>
        </p:spPr>
        <p:txBody>
          <a:bodyPr>
            <a:noAutofit/>
          </a:bodyPr>
          <a:lstStyle/>
          <a:p>
            <a:pPr algn="just">
              <a:lnSpc>
                <a:spcPct val="100000"/>
              </a:lnSpc>
              <a:spcAft>
                <a:spcPts val="720"/>
              </a:spcAft>
            </a:pPr>
            <a:r>
              <a:rPr lang="en-US" sz="2000">
                <a:latin typeface="Times New Roman" panose="02020603050405020304" pitchFamily="18" charset="0"/>
                <a:cs typeface="Times New Roman" panose="02020603050405020304" pitchFamily="18" charset="0"/>
              </a:rPr>
              <a:t>There are a lot of things that can go wrong in programming, and assembly language is no different. This lab is about common problems, and using a debugger to help.</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There are 2 parts in this lab.</a:t>
            </a:r>
          </a:p>
          <a:p>
            <a:pPr algn="just">
              <a:lnSpc>
                <a:spcPct val="100000"/>
              </a:lnSpc>
              <a:spcAft>
                <a:spcPts val="720"/>
              </a:spcAft>
            </a:pPr>
            <a:r>
              <a:rPr lang="en-US" sz="2000">
                <a:latin typeface="Times New Roman" panose="02020603050405020304" pitchFamily="18" charset="0"/>
                <a:cs typeface="Times New Roman" panose="02020603050405020304" pitchFamily="18" charset="0"/>
              </a:rPr>
              <a:t>Answer the questions that are mentioned in bold.</a:t>
            </a:r>
          </a:p>
          <a:p>
            <a:pPr algn="just">
              <a:lnSpc>
                <a:spcPct val="100000"/>
              </a:lnSpc>
              <a:spcAft>
                <a:spcPts val="720"/>
              </a:spcAft>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496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236DA-AA73-EE8C-E11F-03E184EE36B8}"/>
              </a:ext>
            </a:extLst>
          </p:cNvPr>
          <p:cNvSpPr>
            <a:spLocks noGrp="1"/>
          </p:cNvSpPr>
          <p:nvPr>
            <p:ph type="title"/>
          </p:nvPr>
        </p:nvSpPr>
        <p:spPr>
          <a:xfrm>
            <a:off x="838200" y="220159"/>
            <a:ext cx="10515600" cy="515821"/>
          </a:xfrm>
        </p:spPr>
        <p:txBody>
          <a:bodyPr>
            <a:noAutofit/>
          </a:bodyPr>
          <a:lstStyle/>
          <a:p>
            <a:pPr algn="ctr"/>
            <a:r>
              <a:rPr lang="en-US" sz="32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AC23CFF3-8C77-EF3D-0CE6-DB4E1130F575}"/>
              </a:ext>
            </a:extLst>
          </p:cNvPr>
          <p:cNvSpPr>
            <a:spLocks noGrp="1"/>
          </p:cNvSpPr>
          <p:nvPr>
            <p:ph idx="1"/>
          </p:nvPr>
        </p:nvSpPr>
        <p:spPr>
          <a:xfrm>
            <a:off x="546410" y="847494"/>
            <a:ext cx="11128918" cy="5790347"/>
          </a:xfrm>
        </p:spPr>
        <p:txBody>
          <a:bodyPr>
            <a:noAutofit/>
          </a:bodyPr>
          <a:lstStyle/>
          <a:p>
            <a:pPr marL="0" indent="0" algn="just">
              <a:lnSpc>
                <a:spcPct val="100000"/>
              </a:lnSpc>
              <a:buNone/>
            </a:pPr>
            <a:r>
              <a:rPr lang="en-US" sz="2000">
                <a:latin typeface="Times New Roman" panose="02020603050405020304" pitchFamily="18" charset="0"/>
                <a:cs typeface="Times New Roman" panose="02020603050405020304" pitchFamily="18" charset="0"/>
              </a:rPr>
              <a:t>First, we will look at a few possible problems that you might run into. Download the code at </a:t>
            </a:r>
            <a:r>
              <a:rPr lang="en-US" sz="2000" b="0" i="0">
                <a:solidFill>
                  <a:srgbClr val="0000FF"/>
                </a:solidFill>
                <a:effectLst/>
                <a:latin typeface="Times New Roman" panose="02020603050405020304" pitchFamily="18" charset="0"/>
                <a:hlinkClick r:id="rId2"/>
              </a:rPr>
              <a:t>several_errors.S</a:t>
            </a:r>
            <a:r>
              <a:rPr lang="en-US" sz="2000" b="0" i="0">
                <a:solidFill>
                  <a:srgbClr val="0000FF"/>
                </a:solidFill>
                <a:effectLst/>
                <a:latin typeface="Times New Roman" panose="02020603050405020304" pitchFamily="18" charset="0"/>
              </a:rPr>
              <a:t> </a:t>
            </a:r>
            <a:r>
              <a:rPr lang="en-US" sz="2000">
                <a:latin typeface="Times New Roman" panose="02020603050405020304" pitchFamily="18" charset="0"/>
                <a:cs typeface="Times New Roman" panose="02020603050405020304" pitchFamily="18" charset="0"/>
              </a:rPr>
              <a:t>and rename it "lab8.S". Try to assemble it with Venus, and edit it to correct the errors noted by the assembler.</a:t>
            </a:r>
          </a:p>
          <a:p>
            <a:pPr marL="457200" indent="-457200" algn="just">
              <a:lnSpc>
                <a:spcPct val="100000"/>
              </a:lnSpc>
              <a:buFont typeface="+mj-lt"/>
              <a:buAutoNum type="arabicPeriod"/>
            </a:pPr>
            <a:r>
              <a:rPr lang="en-US" sz="2000">
                <a:latin typeface="Times New Roman" panose="02020603050405020304" pitchFamily="18" charset="0"/>
                <a:cs typeface="Times New Roman" panose="02020603050405020304" pitchFamily="18" charset="0"/>
              </a:rPr>
              <a:t>Starting off, we get the error message "AssemblerError: lab8.S:1: instruction with name ; not found ; This is an assembly language program written for the Venus simulator". The message is a bit strange, but examining line 1, you may notice that the first character is a semi-colon. If you make programs for another assembler, you might not see that this is a problem. </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For example, "NASM" uses comments that start with a semi-colon. The comments in Venus use the pound-sign. This insight allows us to figure out what is wrong and how to fix it: replace the semi-colons with pound-signs. You should do this for line 2, as well as line 6.</a:t>
            </a:r>
          </a:p>
          <a:p>
            <a:pPr marL="457200" indent="-457200" algn="just">
              <a:lnSpc>
                <a:spcPct val="100000"/>
              </a:lnSpc>
              <a:buFont typeface="+mj-lt"/>
              <a:buAutoNum type="arabicPeriod"/>
            </a:pPr>
            <a:r>
              <a:rPr lang="en-US" sz="2000">
                <a:latin typeface="Times New Roman" panose="02020603050405020304" pitchFamily="18" charset="0"/>
                <a:cs typeface="Times New Roman" panose="02020603050405020304" pitchFamily="18" charset="0"/>
              </a:rPr>
              <a:t>The next error is "AssemblerError: lab8.S:4: instruction with name section not found section .data". This is another problem that looks like it would be OK to someone used to programming for NASM. On top of that, your first instinct in seeing such an error is to think about how this is different from the code that we've seen before, and alter it accordingly. </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Since the data section has been after the code section, would moving the data section to the bottom solve the problem? Try it.</a:t>
            </a:r>
          </a:p>
        </p:txBody>
      </p:sp>
    </p:spTree>
    <p:extLst>
      <p:ext uri="{BB962C8B-B14F-4D97-AF65-F5344CB8AC3E}">
        <p14:creationId xmlns:p14="http://schemas.microsoft.com/office/powerpoint/2010/main" val="278118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6E63A-5AFC-F3B1-A7BA-E003BA3B3D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DE31E9-5DAC-A8A8-C606-D8136558C2E2}"/>
              </a:ext>
            </a:extLst>
          </p:cNvPr>
          <p:cNvSpPr>
            <a:spLocks noGrp="1"/>
          </p:cNvSpPr>
          <p:nvPr>
            <p:ph type="title"/>
          </p:nvPr>
        </p:nvSpPr>
        <p:spPr>
          <a:xfrm>
            <a:off x="838200" y="220159"/>
            <a:ext cx="10515600" cy="995324"/>
          </a:xfrm>
        </p:spPr>
        <p:txBody>
          <a:bodyPr>
            <a:noAutofit/>
          </a:bodyPr>
          <a:lstStyle/>
          <a:p>
            <a:pPr algn="ctr"/>
            <a:r>
              <a:rPr lang="en-US" sz="32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503B703F-EBD7-D122-49BA-C61514919278}"/>
              </a:ext>
            </a:extLst>
          </p:cNvPr>
          <p:cNvSpPr>
            <a:spLocks noGrp="1"/>
          </p:cNvSpPr>
          <p:nvPr>
            <p:ph idx="1"/>
          </p:nvPr>
        </p:nvSpPr>
        <p:spPr>
          <a:xfrm>
            <a:off x="838200" y="1396766"/>
            <a:ext cx="10435684" cy="5241075"/>
          </a:xfrm>
        </p:spPr>
        <p:txBody>
          <a:bodyPr>
            <a:noAutofit/>
          </a:bodyPr>
          <a:lstStyle/>
          <a:p>
            <a:pPr marL="457200" indent="-457200" algn="just">
              <a:lnSpc>
                <a:spcPct val="100000"/>
              </a:lnSpc>
              <a:buFont typeface="+mj-lt"/>
              <a:buAutoNum type="arabicPeriod" startAt="3"/>
            </a:pPr>
            <a:r>
              <a:rPr lang="en-US" sz="2000">
                <a:latin typeface="Times New Roman" panose="02020603050405020304" pitchFamily="18" charset="0"/>
                <a:cs typeface="Times New Roman" panose="02020603050405020304" pitchFamily="18" charset="0"/>
              </a:rPr>
              <a:t>If you tried it, you now have a very similar error message. The problem is not where the data section is, but how the sections are defined. Refer to programs that we have seen, such as "HelloWorld.S", and you should be able to figure out what to change (in two locations).</a:t>
            </a:r>
          </a:p>
          <a:p>
            <a:pPr marL="457200" indent="-457200" algn="just">
              <a:lnSpc>
                <a:spcPct val="100000"/>
              </a:lnSpc>
              <a:buFont typeface="+mj-lt"/>
              <a:buAutoNum type="arabicPeriod" startAt="3"/>
            </a:pPr>
            <a:r>
              <a:rPr lang="en-US" sz="2000">
                <a:latin typeface="Times New Roman" panose="02020603050405020304" pitchFamily="18" charset="0"/>
                <a:cs typeface="Times New Roman" panose="02020603050405020304" pitchFamily="18" charset="0"/>
              </a:rPr>
              <a:t>The next error is "AssemblerError: lab8.S:23: Instruction found outside text segment in line int1 .word 10". Note that the line number indicated will depend on how you changed the code above.</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The error is not really about having an instruction outside the text segment. The problem is trying to define our data values, and the next lines are to blame:</a:t>
            </a:r>
          </a:p>
          <a:p>
            <a:pPr marL="914400" lvl="2" indent="0" algn="just">
              <a:lnSpc>
                <a:spcPct val="100000"/>
              </a:lnSpc>
              <a:buNone/>
            </a:pPr>
            <a:r>
              <a:rPr lang="en-US">
                <a:latin typeface="Times New Roman" panose="02020603050405020304" pitchFamily="18" charset="0"/>
                <a:cs typeface="Times New Roman" panose="02020603050405020304" pitchFamily="18" charset="0"/>
              </a:rPr>
              <a:t>     int1 .word 10</a:t>
            </a:r>
          </a:p>
          <a:p>
            <a:pPr marL="914400" lvl="2" indent="0" algn="just">
              <a:lnSpc>
                <a:spcPct val="100000"/>
              </a:lnSpc>
              <a:buNone/>
            </a:pPr>
            <a:r>
              <a:rPr lang="en-US">
                <a:latin typeface="Times New Roman" panose="02020603050405020304" pitchFamily="18" charset="0"/>
                <a:cs typeface="Times New Roman" panose="02020603050405020304" pitchFamily="18" charset="0"/>
              </a:rPr>
              <a:t>    int2 .word 5</a:t>
            </a:r>
          </a:p>
          <a:p>
            <a:pPr marL="914400" lvl="2" indent="0" algn="just">
              <a:lnSpc>
                <a:spcPct val="100000"/>
              </a:lnSpc>
              <a:buNone/>
            </a:pPr>
            <a:r>
              <a:rPr lang="en-US">
                <a:latin typeface="Times New Roman" panose="02020603050405020304" pitchFamily="18" charset="0"/>
                <a:cs typeface="Times New Roman" panose="02020603050405020304" pitchFamily="18" charset="0"/>
              </a:rPr>
              <a:t>    sum  .doubleword 0</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The code looks OK, and may even be correct with some assemblers. The way to fix it is simple, to add a colon after the labels "int1", "int2", etc.</a:t>
            </a:r>
          </a:p>
          <a:p>
            <a:pPr marL="457200" indent="-457200" algn="just">
              <a:lnSpc>
                <a:spcPct val="100000"/>
              </a:lnSpc>
              <a:buFont typeface="+mj-lt"/>
              <a:buAutoNum type="arabicPeriod" startAt="3"/>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907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A4233-80BD-1041-849C-E7DD8CAAAD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DA691-B645-C94D-2C1C-21046933B974}"/>
              </a:ext>
            </a:extLst>
          </p:cNvPr>
          <p:cNvSpPr>
            <a:spLocks noGrp="1"/>
          </p:cNvSpPr>
          <p:nvPr>
            <p:ph type="title"/>
          </p:nvPr>
        </p:nvSpPr>
        <p:spPr>
          <a:xfrm>
            <a:off x="838200" y="220159"/>
            <a:ext cx="10515600" cy="515821"/>
          </a:xfrm>
        </p:spPr>
        <p:txBody>
          <a:bodyPr>
            <a:noAutofit/>
          </a:bodyPr>
          <a:lstStyle/>
          <a:p>
            <a:pPr algn="ctr"/>
            <a:r>
              <a:rPr lang="en-US" sz="32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CB8171E2-76EB-7BF0-5153-56671D76DEA5}"/>
              </a:ext>
            </a:extLst>
          </p:cNvPr>
          <p:cNvSpPr>
            <a:spLocks noGrp="1"/>
          </p:cNvSpPr>
          <p:nvPr>
            <p:ph idx="1"/>
          </p:nvPr>
        </p:nvSpPr>
        <p:spPr>
          <a:xfrm>
            <a:off x="512957" y="847494"/>
            <a:ext cx="11251580" cy="5790348"/>
          </a:xfrm>
        </p:spPr>
        <p:txBody>
          <a:bodyPr>
            <a:noAutofit/>
          </a:bodyPr>
          <a:lstStyle/>
          <a:p>
            <a:pPr marL="457200" indent="-457200" algn="just">
              <a:lnSpc>
                <a:spcPct val="100000"/>
              </a:lnSpc>
              <a:buFont typeface="+mj-lt"/>
              <a:buAutoNum type="arabicPeriod" startAt="5"/>
            </a:pPr>
            <a:r>
              <a:rPr lang="en-US" sz="2000">
                <a:latin typeface="Times New Roman" panose="02020603050405020304" pitchFamily="18" charset="0"/>
                <a:cs typeface="Times New Roman" panose="02020603050405020304" pitchFamily="18" charset="0"/>
              </a:rPr>
              <a:t>The next problem is also a syntax error. The assembler says "AssemblerError: lab8.S:25: unknown assembler directive .doubleword sum: .doubleword 0". You will notice that the line above it is OK, which means that either "sum" or ".doubleword" is a problem. In some languages, "sum" may already be defined, e.g. MATLAB. However, that's not the problem here. Looking at a list of RISC-V assembler directives, you might conclude that ".doubleword" needs to be ".dword". But if you try that, you'll still get this error. One solution is simply to use ".word" instead, since this is a 32-bit value, and the simulator appears to be targeted to the 32-bit version of RISC-V. However, the simulator does allow us to use ".double". Since we do not actually use "sum" in this program, either way is OK.</a:t>
            </a:r>
          </a:p>
          <a:p>
            <a:pPr marL="457200" indent="-457200" algn="just">
              <a:lnSpc>
                <a:spcPct val="100000"/>
              </a:lnSpc>
              <a:buFont typeface="+mj-lt"/>
              <a:buAutoNum type="arabicPeriod" startAt="5"/>
            </a:pPr>
            <a:r>
              <a:rPr lang="en-US" sz="2000">
                <a:latin typeface="Times New Roman" panose="02020603050405020304" pitchFamily="18" charset="0"/>
                <a:cs typeface="Times New Roman" panose="02020603050405020304" pitchFamily="18" charset="0"/>
              </a:rPr>
              <a:t>This is not in the assembly file, however, another common sort of syntax error is to specify something that looks correct, but is not, such as the following.</a:t>
            </a:r>
          </a:p>
          <a:p>
            <a:pPr marL="0" indent="0" algn="just">
              <a:lnSpc>
                <a:spcPct val="100000"/>
              </a:lnSpc>
              <a:buNone/>
            </a:pPr>
            <a:r>
              <a:rPr lang="en-US" sz="2000">
                <a:latin typeface="Times New Roman" panose="02020603050405020304" pitchFamily="18" charset="0"/>
                <a:cs typeface="Times New Roman" panose="02020603050405020304" pitchFamily="18" charset="0"/>
              </a:rPr>
              <a:t>	    move a1, a0</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The problem is that "move" is not a mnemonic. Obviously, the programmer means "mv" here, but that is not obvious to the assembler.</a:t>
            </a:r>
          </a:p>
          <a:p>
            <a:pPr marL="457200" indent="-457200" algn="just">
              <a:lnSpc>
                <a:spcPct val="100000"/>
              </a:lnSpc>
              <a:buFont typeface="+mj-lt"/>
              <a:buAutoNum type="arabicPeriod" startAt="7"/>
            </a:pPr>
            <a:r>
              <a:rPr lang="en-US" sz="2000">
                <a:latin typeface="Times New Roman" panose="02020603050405020304" pitchFamily="18" charset="0"/>
                <a:cs typeface="Times New Roman" panose="02020603050405020304" pitchFamily="18" charset="0"/>
              </a:rPr>
              <a:t>Next, we get "AssemblerError: lab8.S:10: label to used but not defined li a1, to # Value to print". Careful inspection of the line reveals that "to" is specified, but this is not a register. Register "t0" was loaded with a value on the previous instruction, so this must be what is meant.</a:t>
            </a:r>
          </a:p>
          <a:p>
            <a:pPr marL="457200" indent="-457200" algn="just">
              <a:lnSpc>
                <a:spcPct val="100000"/>
              </a:lnSpc>
              <a:buFont typeface="+mj-lt"/>
              <a:buAutoNum type="arabicPeriod" startAt="5"/>
            </a:pP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5062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60C14-FC81-2A2E-A4D3-275A0B2F1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19C12-634E-83B8-600B-5530405D8DD8}"/>
              </a:ext>
            </a:extLst>
          </p:cNvPr>
          <p:cNvSpPr>
            <a:spLocks noGrp="1"/>
          </p:cNvSpPr>
          <p:nvPr>
            <p:ph type="title"/>
          </p:nvPr>
        </p:nvSpPr>
        <p:spPr>
          <a:xfrm>
            <a:off x="838200" y="220159"/>
            <a:ext cx="10515600" cy="515821"/>
          </a:xfrm>
        </p:spPr>
        <p:txBody>
          <a:bodyPr>
            <a:noAutofit/>
          </a:bodyPr>
          <a:lstStyle/>
          <a:p>
            <a:pPr algn="ctr"/>
            <a:r>
              <a:rPr lang="en-US" sz="32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4960642A-6BB6-CC01-7B66-3D130F62F4A6}"/>
              </a:ext>
            </a:extLst>
          </p:cNvPr>
          <p:cNvSpPr>
            <a:spLocks noGrp="1"/>
          </p:cNvSpPr>
          <p:nvPr>
            <p:ph idx="1"/>
          </p:nvPr>
        </p:nvSpPr>
        <p:spPr>
          <a:xfrm>
            <a:off x="512957" y="847494"/>
            <a:ext cx="11251580" cy="5790348"/>
          </a:xfrm>
        </p:spPr>
        <p:txBody>
          <a:bodyPr>
            <a:noAutofit/>
          </a:bodyPr>
          <a:lstStyle/>
          <a:p>
            <a:pPr marL="457200" indent="-457200" algn="just">
              <a:lnSpc>
                <a:spcPct val="100000"/>
              </a:lnSpc>
              <a:buFont typeface="+mj-lt"/>
              <a:buAutoNum type="arabicPeriod" startAt="8"/>
            </a:pPr>
            <a:r>
              <a:rPr lang="en-US" sz="2000">
                <a:latin typeface="Times New Roman" panose="02020603050405020304" pitchFamily="18" charset="0"/>
                <a:cs typeface="Times New Roman" panose="02020603050405020304" pitchFamily="18" charset="0"/>
              </a:rPr>
              <a:t>Next, we get an error on the same line: "AssemblerError: lab8.S:10: label t0 used but not defined li a1, t0 # Value to print". A hint to the problem is the wording "label", and the question to ask here is "what is the programmer trying to accomplish here?" So far, the code loaded the word at label "int2" and put it into register t0. It makes sense that the next step is to copy the value from t0 to a1, since we use a1 with the ecall. But li means load immediate, and a register is not an immediate value. Instead, we need this command:</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mv  a1, t0 </a:t>
            </a:r>
          </a:p>
          <a:p>
            <a:pPr algn="just">
              <a:lnSpc>
                <a:spcPct val="100000"/>
              </a:lnSpc>
            </a:pPr>
            <a:r>
              <a:rPr lang="en-US" sz="2000">
                <a:latin typeface="Times New Roman" panose="02020603050405020304" pitchFamily="18" charset="0"/>
                <a:cs typeface="Times New Roman" panose="02020603050405020304" pitchFamily="18" charset="0"/>
              </a:rPr>
              <a:t>Now let's examine something more difficult. The previous errors were all caught by the assembler, and it helpfully pointed out each line that was a problem. Now the program should run in the simulator. But it stops at the first ecall with the error "Error, invalid ecall id: 0  Exited with error code -1". Again, ask "what is the programmer trying to accomplish here?" Given the spacing, and the fact that we have a value in a1 leads us to expect that the code should print that value. Looking back at other code examples, we see that</a:t>
            </a:r>
          </a:p>
          <a:p>
            <a:pPr marL="0" indent="0" algn="just">
              <a:lnSpc>
                <a:spcPct val="100000"/>
              </a:lnSpc>
              <a:spcBef>
                <a:spcPts val="0"/>
              </a:spcBef>
              <a:buNone/>
            </a:pPr>
            <a:r>
              <a:rPr lang="en-US" sz="2000">
                <a:latin typeface="Times New Roman" panose="02020603050405020304" pitchFamily="18" charset="0"/>
                <a:cs typeface="Times New Roman" panose="02020603050405020304" pitchFamily="18" charset="0"/>
              </a:rPr>
              <a:t>	li   a0, 1</a:t>
            </a: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corresponds to printing an integer value with Venus. Since this error occurs when the program runs, the assembler does not indicate that there will be a problem.</a:t>
            </a:r>
          </a:p>
          <a:p>
            <a:pPr algn="just">
              <a:lnSpc>
                <a:spcPct val="100000"/>
              </a:lnSpc>
            </a:pPr>
            <a:r>
              <a:rPr lang="en-US" sz="2000">
                <a:latin typeface="Times New Roman" panose="02020603050405020304" pitchFamily="18" charset="0"/>
                <a:cs typeface="Times New Roman" panose="02020603050405020304" pitchFamily="18" charset="0"/>
              </a:rPr>
              <a:t>The last thing is more of an observation than a problem. The ret command should stop the program, or at least this is what we would expect. In this simulator, it does something else. (See the related question below.)</a:t>
            </a:r>
          </a:p>
        </p:txBody>
      </p:sp>
    </p:spTree>
    <p:extLst>
      <p:ext uri="{BB962C8B-B14F-4D97-AF65-F5344CB8AC3E}">
        <p14:creationId xmlns:p14="http://schemas.microsoft.com/office/powerpoint/2010/main" val="48587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EE6D8-28D2-4927-9E92-51E6F16DFC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1F758-BECB-653D-E182-830B6CF55306}"/>
              </a:ext>
            </a:extLst>
          </p:cNvPr>
          <p:cNvSpPr>
            <a:spLocks noGrp="1"/>
          </p:cNvSpPr>
          <p:nvPr>
            <p:ph type="title"/>
          </p:nvPr>
        </p:nvSpPr>
        <p:spPr>
          <a:xfrm>
            <a:off x="838200" y="420881"/>
            <a:ext cx="10515600" cy="515821"/>
          </a:xfrm>
        </p:spPr>
        <p:txBody>
          <a:bodyPr>
            <a:noAutofit/>
          </a:bodyPr>
          <a:lstStyle/>
          <a:p>
            <a:pPr algn="ctr"/>
            <a:r>
              <a:rPr lang="en-US" sz="3200" b="1">
                <a:latin typeface="Times New Roman" panose="02020603050405020304" pitchFamily="18" charset="0"/>
                <a:cs typeface="Times New Roman" panose="02020603050405020304" pitchFamily="18" charset="0"/>
              </a:rPr>
              <a:t>PART-1</a:t>
            </a:r>
          </a:p>
        </p:txBody>
      </p:sp>
      <p:sp>
        <p:nvSpPr>
          <p:cNvPr id="3" name="Content Placeholder 2">
            <a:extLst>
              <a:ext uri="{FF2B5EF4-FFF2-40B4-BE49-F238E27FC236}">
                <a16:creationId xmlns:a16="http://schemas.microsoft.com/office/drawing/2014/main" id="{2B2FE1AF-0A46-645D-FC3A-D5D2CDCD8DEC}"/>
              </a:ext>
            </a:extLst>
          </p:cNvPr>
          <p:cNvSpPr>
            <a:spLocks noGrp="1"/>
          </p:cNvSpPr>
          <p:nvPr>
            <p:ph idx="1"/>
          </p:nvPr>
        </p:nvSpPr>
        <p:spPr>
          <a:xfrm>
            <a:off x="838200" y="1360448"/>
            <a:ext cx="10515600" cy="5277393"/>
          </a:xfrm>
        </p:spPr>
        <p:txBody>
          <a:bodyPr>
            <a:noAutofit/>
          </a:bodyPr>
          <a:lstStyle/>
          <a:p>
            <a:pPr marL="0" indent="0" algn="just">
              <a:lnSpc>
                <a:spcPct val="100000"/>
              </a:lnSpc>
              <a:buNone/>
            </a:pPr>
            <a:r>
              <a:rPr lang="en-US" sz="2000" b="1">
                <a:latin typeface="Times New Roman" panose="02020603050405020304" pitchFamily="18" charset="0"/>
                <a:cs typeface="Times New Roman" panose="02020603050405020304" pitchFamily="18" charset="0"/>
              </a:rPr>
              <a:t>QUESTIONS:</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is the effect of ret in the simulator in this program?</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What should ret be replaced with?</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You may have noticed that to get the program working, we had to figure out what the code was supposed to do. What could the previous programmer have done to make this clear?</a:t>
            </a:r>
          </a:p>
          <a:p>
            <a:pPr marL="457200" indent="-457200" algn="just">
              <a:lnSpc>
                <a:spcPct val="100000"/>
              </a:lnSpc>
              <a:buFont typeface="+mj-lt"/>
              <a:buAutoNum type="arabicPeriod"/>
            </a:pPr>
            <a:r>
              <a:rPr lang="en-US" sz="2000" b="1">
                <a:latin typeface="Times New Roman" panose="02020603050405020304" pitchFamily="18" charset="0"/>
                <a:cs typeface="Times New Roman" panose="02020603050405020304" pitchFamily="18" charset="0"/>
              </a:rPr>
              <a:t>When we have multiple instances of semi-colons, why would it be a bad idea to use a global find/replace operation on the code?</a:t>
            </a:r>
          </a:p>
          <a:p>
            <a:pPr marL="0" indent="0" algn="just">
              <a:lnSpc>
                <a:spcPct val="100000"/>
              </a:lnSpc>
              <a:buNone/>
            </a:pPr>
            <a:r>
              <a:rPr lang="en-US" sz="2000">
                <a:latin typeface="Times New Roman" panose="02020603050405020304" pitchFamily="18" charset="0"/>
                <a:cs typeface="Times New Roman" panose="02020603050405020304" pitchFamily="18" charset="0"/>
              </a:rPr>
              <a:t>In the above, you should have altered the assembly language program to fix all of the errors noted by the assembler. Make sure to show the new version of the program, and that it runs. Now we will look at how you might debug errors that occurs at run-time.</a:t>
            </a:r>
          </a:p>
        </p:txBody>
      </p:sp>
    </p:spTree>
    <p:extLst>
      <p:ext uri="{BB962C8B-B14F-4D97-AF65-F5344CB8AC3E}">
        <p14:creationId xmlns:p14="http://schemas.microsoft.com/office/powerpoint/2010/main" val="616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16F10-BBE7-01EF-DA81-D147B43A2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878052-859B-3FC7-2502-DB7118651A82}"/>
              </a:ext>
            </a:extLst>
          </p:cNvPr>
          <p:cNvSpPr>
            <a:spLocks noGrp="1"/>
          </p:cNvSpPr>
          <p:nvPr>
            <p:ph type="title"/>
          </p:nvPr>
        </p:nvSpPr>
        <p:spPr>
          <a:xfrm>
            <a:off x="838200" y="278781"/>
            <a:ext cx="10515600" cy="568711"/>
          </a:xfrm>
        </p:spPr>
        <p:txBody>
          <a:bodyPr>
            <a:normAutofit fontScale="90000"/>
          </a:bodyPr>
          <a:lstStyle/>
          <a:p>
            <a:pPr algn="ctr"/>
            <a:r>
              <a:rPr lang="en-US" sz="3600" b="1">
                <a:latin typeface="Times New Roman" panose="02020603050405020304" pitchFamily="18" charset="0"/>
                <a:cs typeface="Times New Roman" panose="02020603050405020304" pitchFamily="18" charset="0"/>
              </a:rPr>
              <a:t>PART-2</a:t>
            </a:r>
          </a:p>
        </p:txBody>
      </p:sp>
      <p:sp>
        <p:nvSpPr>
          <p:cNvPr id="3" name="Content Placeholder 2">
            <a:extLst>
              <a:ext uri="{FF2B5EF4-FFF2-40B4-BE49-F238E27FC236}">
                <a16:creationId xmlns:a16="http://schemas.microsoft.com/office/drawing/2014/main" id="{4D343332-3AB5-50F3-5D5C-C560C693F0C5}"/>
              </a:ext>
            </a:extLst>
          </p:cNvPr>
          <p:cNvSpPr>
            <a:spLocks noGrp="1"/>
          </p:cNvSpPr>
          <p:nvPr>
            <p:ph idx="1"/>
          </p:nvPr>
        </p:nvSpPr>
        <p:spPr>
          <a:xfrm>
            <a:off x="657922" y="970156"/>
            <a:ext cx="10928195" cy="5742877"/>
          </a:xfrm>
        </p:spPr>
        <p:txBody>
          <a:bodyPr>
            <a:noAutofit/>
          </a:bodyPr>
          <a:lstStyle/>
          <a:p>
            <a:pPr marL="0" indent="0" algn="just">
              <a:lnSpc>
                <a:spcPct val="100000"/>
              </a:lnSpc>
              <a:buNone/>
            </a:pPr>
            <a:r>
              <a:rPr lang="en-US" sz="2000">
                <a:latin typeface="Times New Roman" panose="02020603050405020304" pitchFamily="18" charset="0"/>
                <a:cs typeface="Times New Roman" panose="02020603050405020304" pitchFamily="18" charset="0"/>
              </a:rPr>
              <a:t>Note: the "gdb" program is the GNU debugger, and if you needed to debug a program on SNOWBALL, you would use that. You can run it from the command line by typing</a:t>
            </a:r>
          </a:p>
          <a:p>
            <a:pPr marL="0" indent="0" algn="just">
              <a:lnSpc>
                <a:spcPct val="100000"/>
              </a:lnSpc>
              <a:buNone/>
            </a:pPr>
            <a:r>
              <a:rPr lang="en-US" sz="2000">
                <a:latin typeface="Times New Roman" panose="02020603050405020304" pitchFamily="18" charset="0"/>
                <a:cs typeface="Times New Roman" panose="02020603050405020304" pitchFamily="18" charset="0"/>
              </a:rPr>
              <a:t>    gdb several_errors </a:t>
            </a:r>
          </a:p>
          <a:p>
            <a:pPr algn="just">
              <a:lnSpc>
                <a:spcPct val="100000"/>
              </a:lnSpc>
            </a:pPr>
            <a:r>
              <a:rPr lang="en-US" sz="2000">
                <a:latin typeface="Times New Roman" panose="02020603050405020304" pitchFamily="18" charset="0"/>
                <a:cs typeface="Times New Roman" panose="02020603050405020304" pitchFamily="18" charset="0"/>
              </a:rPr>
              <a:t>From the "(gdb)" prompt, you can type "quit" to exit the program. Another good command to know is "help", such as "help running". This provides documentation on commands related to running a program in the debugger. Since we are not using NASM, you do not need to use gdb. However, you should know that it exists in case you need it.</a:t>
            </a:r>
          </a:p>
          <a:p>
            <a:pPr algn="just">
              <a:lnSpc>
                <a:spcPct val="100000"/>
              </a:lnSpc>
            </a:pPr>
            <a:r>
              <a:rPr lang="en-US" sz="2000">
                <a:latin typeface="Times New Roman" panose="02020603050405020304" pitchFamily="18" charset="0"/>
                <a:cs typeface="Times New Roman" panose="02020603050405020304" pitchFamily="18" charset="0"/>
              </a:rPr>
              <a:t>Using Venus, we will set a breakpoint. This is a place where the execution will stop, allowing us to inspect the state of the computer. Assuming that ret is still in your program, click to the left of the line number for that line. It should look like this:</a:t>
            </a:r>
          </a:p>
          <a:p>
            <a:pPr marL="0" indent="0" algn="just">
              <a:lnSpc>
                <a:spcPct val="100000"/>
              </a:lnSpc>
              <a:buNone/>
            </a:pPr>
            <a:endParaRPr lang="en-US" sz="200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a:latin typeface="Times New Roman" panose="02020603050405020304" pitchFamily="18" charset="0"/>
              <a:cs typeface="Times New Roman" panose="02020603050405020304" pitchFamily="18" charset="0"/>
            </a:endParaRPr>
          </a:p>
          <a:p>
            <a:pPr marL="0" indent="0" algn="just">
              <a:lnSpc>
                <a:spcPct val="100000"/>
              </a:lnSpc>
              <a:buNone/>
            </a:pPr>
            <a:endParaRPr lang="en-US" sz="2000">
              <a:latin typeface="Times New Roman" panose="02020603050405020304" pitchFamily="18" charset="0"/>
              <a:cs typeface="Times New Roman" panose="02020603050405020304" pitchFamily="18" charset="0"/>
            </a:endParaRPr>
          </a:p>
          <a:p>
            <a:pPr marL="457200" lvl="1" indent="0" algn="just">
              <a:lnSpc>
                <a:spcPct val="100000"/>
              </a:lnSpc>
              <a:buNone/>
            </a:pPr>
            <a:endParaRPr lang="en-US" sz="2000">
              <a:latin typeface="Times New Roman" panose="02020603050405020304" pitchFamily="18" charset="0"/>
              <a:cs typeface="Times New Roman" panose="02020603050405020304" pitchFamily="18" charset="0"/>
            </a:endParaRPr>
          </a:p>
          <a:p>
            <a:pPr marL="457200" lvl="1" indent="0" algn="just">
              <a:lnSpc>
                <a:spcPct val="100000"/>
              </a:lnSpc>
              <a:buNone/>
            </a:pPr>
            <a:r>
              <a:rPr lang="en-US" sz="2000">
                <a:latin typeface="Times New Roman" panose="02020603050405020304" pitchFamily="18" charset="0"/>
                <a:cs typeface="Times New Roman" panose="02020603050405020304" pitchFamily="18" charset="0"/>
              </a:rPr>
              <a:t>This sets a break-point at this line. You could set multiple break-points, if desired.</a:t>
            </a:r>
          </a:p>
        </p:txBody>
      </p:sp>
      <p:pic>
        <p:nvPicPr>
          <p:cNvPr id="5" name="Picture 4">
            <a:extLst>
              <a:ext uri="{FF2B5EF4-FFF2-40B4-BE49-F238E27FC236}">
                <a16:creationId xmlns:a16="http://schemas.microsoft.com/office/drawing/2014/main" id="{20E3DB85-5F44-BF44-B7C5-8B343D2C2987}"/>
              </a:ext>
            </a:extLst>
          </p:cNvPr>
          <p:cNvPicPr>
            <a:picLocks noChangeAspect="1"/>
          </p:cNvPicPr>
          <p:nvPr/>
        </p:nvPicPr>
        <p:blipFill>
          <a:blip r:embed="rId2"/>
          <a:stretch>
            <a:fillRect/>
          </a:stretch>
        </p:blipFill>
        <p:spPr>
          <a:xfrm>
            <a:off x="5282231" y="4407522"/>
            <a:ext cx="4294520" cy="1725652"/>
          </a:xfrm>
          <a:prstGeom prst="rect">
            <a:avLst/>
          </a:prstGeom>
        </p:spPr>
      </p:pic>
    </p:spTree>
    <p:extLst>
      <p:ext uri="{BB962C8B-B14F-4D97-AF65-F5344CB8AC3E}">
        <p14:creationId xmlns:p14="http://schemas.microsoft.com/office/powerpoint/2010/main" val="849122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9FDA26272D5149AB726B04B722275B" ma:contentTypeVersion="10" ma:contentTypeDescription="Create a new document." ma:contentTypeScope="" ma:versionID="8e4695177a3423ea66c4dbcc628dcba1">
  <xsd:schema xmlns:xsd="http://www.w3.org/2001/XMLSchema" xmlns:xs="http://www.w3.org/2001/XMLSchema" xmlns:p="http://schemas.microsoft.com/office/2006/metadata/properties" xmlns:ns3="e9a20d9b-0eb4-444a-82e5-79f63f701382" targetNamespace="http://schemas.microsoft.com/office/2006/metadata/properties" ma:root="true" ma:fieldsID="9d6d828cee09afdf5b0fed875c60d027" ns3:_="">
    <xsd:import namespace="e9a20d9b-0eb4-444a-82e5-79f63f70138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20d9b-0eb4-444a-82e5-79f63f701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9a20d9b-0eb4-444a-82e5-79f63f701382" xsi:nil="true"/>
  </documentManagement>
</p:properties>
</file>

<file path=customXml/itemProps1.xml><?xml version="1.0" encoding="utf-8"?>
<ds:datastoreItem xmlns:ds="http://schemas.openxmlformats.org/officeDocument/2006/customXml" ds:itemID="{4B0D2223-6B2C-4E65-B694-C84322370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a20d9b-0eb4-444a-82e5-79f63f701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66D9280-019D-48C0-A9FB-7C630862A28F}">
  <ds:schemaRefs>
    <ds:schemaRef ds:uri="http://schemas.microsoft.com/sharepoint/v3/contenttype/forms"/>
  </ds:schemaRefs>
</ds:datastoreItem>
</file>

<file path=customXml/itemProps3.xml><?xml version="1.0" encoding="utf-8"?>
<ds:datastoreItem xmlns:ds="http://schemas.openxmlformats.org/officeDocument/2006/customXml" ds:itemID="{06CDA141-9ACA-44AC-B19C-546D43B1629C}">
  <ds:schemaRefs>
    <ds:schemaRef ds:uri="http://schemas.microsoft.com/office/2006/documentManagement/types"/>
    <ds:schemaRef ds:uri="http://www.w3.org/XML/1998/namespace"/>
    <ds:schemaRef ds:uri="http://schemas.microsoft.com/office/infopath/2007/PartnerControls"/>
    <ds:schemaRef ds:uri="http://purl.org/dc/dcmitype/"/>
    <ds:schemaRef ds:uri="http://schemas.openxmlformats.org/package/2006/metadata/core-properties"/>
    <ds:schemaRef ds:uri="http://purl.org/dc/terms/"/>
    <ds:schemaRef ds:uri="http://schemas.microsoft.com/office/2006/metadata/properties"/>
    <ds:schemaRef ds:uri="e9a20d9b-0eb4-444a-82e5-79f63f701382"/>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100</TotalTime>
  <Words>2035</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CSC 3210 Computer Organization and programming   LAB 8  Debugging in VSCode/Venus </vt:lpstr>
      <vt:lpstr>INSTRUCTIONS FOR LAB 8</vt:lpstr>
      <vt:lpstr>ASSIGNMENT FOR LAB 8</vt:lpstr>
      <vt:lpstr>PART-1</vt:lpstr>
      <vt:lpstr>PART-1</vt:lpstr>
      <vt:lpstr>PART-1</vt:lpstr>
      <vt:lpstr>PART-1</vt:lpstr>
      <vt:lpstr>PART-1</vt:lpstr>
      <vt:lpstr>PART-2</vt:lpstr>
      <vt:lpstr>PART-2</vt:lpstr>
      <vt:lpstr>PART-2</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Bhavitha Srikakulapu</dc:creator>
  <cp:lastModifiedBy>Bhavitha Srikakulapu</cp:lastModifiedBy>
  <cp:revision>2</cp:revision>
  <dcterms:created xsi:type="dcterms:W3CDTF">2025-03-01T10:40:03Z</dcterms:created>
  <dcterms:modified xsi:type="dcterms:W3CDTF">2025-03-01T12:20:57Z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0x010100ED9FDA26272D5149AB726B04B722275B</vt:lpwstr>
  </property>
</Properties>
</file>