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7" r:id="rId5"/>
    <p:sldId id="258" r:id="rId6"/>
    <p:sldId id="259" r:id="rId7"/>
    <p:sldId id="264" r:id="rId8"/>
    <p:sldId id="275" r:id="rId9"/>
    <p:sldId id="262" r:id="rId10"/>
    <p:sldId id="274" r:id="rId11"/>
    <p:sldId id="265" r:id="rId12"/>
    <p:sldId id="266" r:id="rId13"/>
    <p:sldId id="276" r:id="rId14"/>
    <p:sldId id="277" r:id="rId15"/>
    <p:sldId id="278" r:id="rId16"/>
    <p:sldId id="279" r:id="rId17"/>
    <p:sldId id="282" r:id="rId18"/>
    <p:sldId id="281" r:id="rId19"/>
    <p:sldId id="273"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C76FAA8-C68A-4003-B4C1-814452590C67}" v="18" dt="2025-02-10T21:10:32.11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4" autoAdjust="0"/>
    <p:restoredTop sz="94660"/>
  </p:normalViewPr>
  <p:slideViewPr>
    <p:cSldViewPr snapToGrid="0">
      <p:cViewPr varScale="1">
        <p:scale>
          <a:sx n="57" d="100"/>
          <a:sy n="57" d="100"/>
        </p:scale>
        <p:origin x="608"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465D5-CB21-DB07-06C1-6044BF6A476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14CD156-03B2-4018-78DE-621AD49E91C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359739C-FC2E-4E5B-FC2B-A4EB89C02130}"/>
              </a:ext>
            </a:extLst>
          </p:cNvPr>
          <p:cNvSpPr>
            <a:spLocks noGrp="1"/>
          </p:cNvSpPr>
          <p:nvPr>
            <p:ph type="dt" sz="half" idx="10"/>
          </p:nvPr>
        </p:nvSpPr>
        <p:spPr/>
        <p:txBody>
          <a:bodyPr/>
          <a:lstStyle/>
          <a:p>
            <a:fld id="{A24B7DA6-CE14-4E49-80F2-E5A687E85753}" type="datetimeFigureOut">
              <a:rPr lang="en-US" smtClean="0"/>
              <a:t>2/10/2025</a:t>
            </a:fld>
            <a:endParaRPr lang="en-US"/>
          </a:p>
        </p:txBody>
      </p:sp>
      <p:sp>
        <p:nvSpPr>
          <p:cNvPr id="5" name="Footer Placeholder 4">
            <a:extLst>
              <a:ext uri="{FF2B5EF4-FFF2-40B4-BE49-F238E27FC236}">
                <a16:creationId xmlns:a16="http://schemas.microsoft.com/office/drawing/2014/main" id="{2659DB80-BEB4-02C6-88A4-A0D5225137F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A58F3E-9E22-DE10-5829-1AFDD150F72B}"/>
              </a:ext>
            </a:extLst>
          </p:cNvPr>
          <p:cNvSpPr>
            <a:spLocks noGrp="1"/>
          </p:cNvSpPr>
          <p:nvPr>
            <p:ph type="sldNum" sz="quarter" idx="12"/>
          </p:nvPr>
        </p:nvSpPr>
        <p:spPr/>
        <p:txBody>
          <a:bodyPr/>
          <a:lstStyle/>
          <a:p>
            <a:fld id="{276622FD-A2B2-46CF-983B-75297F5371E2}" type="slidenum">
              <a:rPr lang="en-US" smtClean="0"/>
              <a:t>‹#›</a:t>
            </a:fld>
            <a:endParaRPr lang="en-US"/>
          </a:p>
        </p:txBody>
      </p:sp>
    </p:spTree>
    <p:extLst>
      <p:ext uri="{BB962C8B-B14F-4D97-AF65-F5344CB8AC3E}">
        <p14:creationId xmlns:p14="http://schemas.microsoft.com/office/powerpoint/2010/main" val="27137081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D8B329-88FA-FC44-9ADA-B491D1C779A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C24F608-AEB5-1BE2-46F5-F64DD5B7646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8FEE10-32E2-DD66-9DC2-37D34BBEC494}"/>
              </a:ext>
            </a:extLst>
          </p:cNvPr>
          <p:cNvSpPr>
            <a:spLocks noGrp="1"/>
          </p:cNvSpPr>
          <p:nvPr>
            <p:ph type="dt" sz="half" idx="10"/>
          </p:nvPr>
        </p:nvSpPr>
        <p:spPr/>
        <p:txBody>
          <a:bodyPr/>
          <a:lstStyle/>
          <a:p>
            <a:fld id="{A24B7DA6-CE14-4E49-80F2-E5A687E85753}" type="datetimeFigureOut">
              <a:rPr lang="en-US" smtClean="0"/>
              <a:t>2/10/2025</a:t>
            </a:fld>
            <a:endParaRPr lang="en-US"/>
          </a:p>
        </p:txBody>
      </p:sp>
      <p:sp>
        <p:nvSpPr>
          <p:cNvPr id="5" name="Footer Placeholder 4">
            <a:extLst>
              <a:ext uri="{FF2B5EF4-FFF2-40B4-BE49-F238E27FC236}">
                <a16:creationId xmlns:a16="http://schemas.microsoft.com/office/drawing/2014/main" id="{1DF47535-F83E-588F-C32C-E0A891E9A32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2D62CF-1227-0A69-CC1B-1734CF21B128}"/>
              </a:ext>
            </a:extLst>
          </p:cNvPr>
          <p:cNvSpPr>
            <a:spLocks noGrp="1"/>
          </p:cNvSpPr>
          <p:nvPr>
            <p:ph type="sldNum" sz="quarter" idx="12"/>
          </p:nvPr>
        </p:nvSpPr>
        <p:spPr/>
        <p:txBody>
          <a:bodyPr/>
          <a:lstStyle/>
          <a:p>
            <a:fld id="{276622FD-A2B2-46CF-983B-75297F5371E2}" type="slidenum">
              <a:rPr lang="en-US" smtClean="0"/>
              <a:t>‹#›</a:t>
            </a:fld>
            <a:endParaRPr lang="en-US"/>
          </a:p>
        </p:txBody>
      </p:sp>
    </p:spTree>
    <p:extLst>
      <p:ext uri="{BB962C8B-B14F-4D97-AF65-F5344CB8AC3E}">
        <p14:creationId xmlns:p14="http://schemas.microsoft.com/office/powerpoint/2010/main" val="25766280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702372B-6983-F4B6-79FC-9015832B2B3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A6D5EC8-5573-9B89-11A9-871FF2A16EA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F39A94-6142-79BA-EAEC-628A40F4F229}"/>
              </a:ext>
            </a:extLst>
          </p:cNvPr>
          <p:cNvSpPr>
            <a:spLocks noGrp="1"/>
          </p:cNvSpPr>
          <p:nvPr>
            <p:ph type="dt" sz="half" idx="10"/>
          </p:nvPr>
        </p:nvSpPr>
        <p:spPr/>
        <p:txBody>
          <a:bodyPr/>
          <a:lstStyle/>
          <a:p>
            <a:fld id="{A24B7DA6-CE14-4E49-80F2-E5A687E85753}" type="datetimeFigureOut">
              <a:rPr lang="en-US" smtClean="0"/>
              <a:t>2/10/2025</a:t>
            </a:fld>
            <a:endParaRPr lang="en-US"/>
          </a:p>
        </p:txBody>
      </p:sp>
      <p:sp>
        <p:nvSpPr>
          <p:cNvPr id="5" name="Footer Placeholder 4">
            <a:extLst>
              <a:ext uri="{FF2B5EF4-FFF2-40B4-BE49-F238E27FC236}">
                <a16:creationId xmlns:a16="http://schemas.microsoft.com/office/drawing/2014/main" id="{EB6FB7E7-F807-C3E0-76B4-064A6EFE3A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6694827-93C8-AC98-0001-A56F032F8C7B}"/>
              </a:ext>
            </a:extLst>
          </p:cNvPr>
          <p:cNvSpPr>
            <a:spLocks noGrp="1"/>
          </p:cNvSpPr>
          <p:nvPr>
            <p:ph type="sldNum" sz="quarter" idx="12"/>
          </p:nvPr>
        </p:nvSpPr>
        <p:spPr/>
        <p:txBody>
          <a:bodyPr/>
          <a:lstStyle/>
          <a:p>
            <a:fld id="{276622FD-A2B2-46CF-983B-75297F5371E2}" type="slidenum">
              <a:rPr lang="en-US" smtClean="0"/>
              <a:t>‹#›</a:t>
            </a:fld>
            <a:endParaRPr lang="en-US"/>
          </a:p>
        </p:txBody>
      </p:sp>
    </p:spTree>
    <p:extLst>
      <p:ext uri="{BB962C8B-B14F-4D97-AF65-F5344CB8AC3E}">
        <p14:creationId xmlns:p14="http://schemas.microsoft.com/office/powerpoint/2010/main" val="3662658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1A0ED9-5153-37A0-39D7-FF2F5A6E6B6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3A0BE81-CB42-AA8A-F79B-97BCC502893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2681B22-CF03-A46B-8ADA-9E7A7E9EF209}"/>
              </a:ext>
            </a:extLst>
          </p:cNvPr>
          <p:cNvSpPr>
            <a:spLocks noGrp="1"/>
          </p:cNvSpPr>
          <p:nvPr>
            <p:ph type="dt" sz="half" idx="10"/>
          </p:nvPr>
        </p:nvSpPr>
        <p:spPr/>
        <p:txBody>
          <a:bodyPr/>
          <a:lstStyle/>
          <a:p>
            <a:fld id="{A24B7DA6-CE14-4E49-80F2-E5A687E85753}" type="datetimeFigureOut">
              <a:rPr lang="en-US" smtClean="0"/>
              <a:t>2/10/2025</a:t>
            </a:fld>
            <a:endParaRPr lang="en-US"/>
          </a:p>
        </p:txBody>
      </p:sp>
      <p:sp>
        <p:nvSpPr>
          <p:cNvPr id="5" name="Footer Placeholder 4">
            <a:extLst>
              <a:ext uri="{FF2B5EF4-FFF2-40B4-BE49-F238E27FC236}">
                <a16:creationId xmlns:a16="http://schemas.microsoft.com/office/drawing/2014/main" id="{F9049C07-9C24-ACC5-EFC0-5A6211262A4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DD31B4-6A0C-0E21-DEA2-EAFA111ED4D3}"/>
              </a:ext>
            </a:extLst>
          </p:cNvPr>
          <p:cNvSpPr>
            <a:spLocks noGrp="1"/>
          </p:cNvSpPr>
          <p:nvPr>
            <p:ph type="sldNum" sz="quarter" idx="12"/>
          </p:nvPr>
        </p:nvSpPr>
        <p:spPr/>
        <p:txBody>
          <a:bodyPr/>
          <a:lstStyle/>
          <a:p>
            <a:fld id="{276622FD-A2B2-46CF-983B-75297F5371E2}" type="slidenum">
              <a:rPr lang="en-US" smtClean="0"/>
              <a:t>‹#›</a:t>
            </a:fld>
            <a:endParaRPr lang="en-US"/>
          </a:p>
        </p:txBody>
      </p:sp>
    </p:spTree>
    <p:extLst>
      <p:ext uri="{BB962C8B-B14F-4D97-AF65-F5344CB8AC3E}">
        <p14:creationId xmlns:p14="http://schemas.microsoft.com/office/powerpoint/2010/main" val="30325454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6BFFB-07B0-D14A-F6D3-B514FD3DEC6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9797B1B-C72E-607F-015F-12B157BC4671}"/>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5B662DD-C006-7E76-0D2A-504B3578996F}"/>
              </a:ext>
            </a:extLst>
          </p:cNvPr>
          <p:cNvSpPr>
            <a:spLocks noGrp="1"/>
          </p:cNvSpPr>
          <p:nvPr>
            <p:ph type="dt" sz="half" idx="10"/>
          </p:nvPr>
        </p:nvSpPr>
        <p:spPr/>
        <p:txBody>
          <a:bodyPr/>
          <a:lstStyle/>
          <a:p>
            <a:fld id="{A24B7DA6-CE14-4E49-80F2-E5A687E85753}" type="datetimeFigureOut">
              <a:rPr lang="en-US" smtClean="0"/>
              <a:t>2/10/2025</a:t>
            </a:fld>
            <a:endParaRPr lang="en-US"/>
          </a:p>
        </p:txBody>
      </p:sp>
      <p:sp>
        <p:nvSpPr>
          <p:cNvPr id="5" name="Footer Placeholder 4">
            <a:extLst>
              <a:ext uri="{FF2B5EF4-FFF2-40B4-BE49-F238E27FC236}">
                <a16:creationId xmlns:a16="http://schemas.microsoft.com/office/drawing/2014/main" id="{73C1FE34-0016-CE74-2995-92CD91B8D6A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9E33AB-739D-DBE9-F547-5E2AE9869620}"/>
              </a:ext>
            </a:extLst>
          </p:cNvPr>
          <p:cNvSpPr>
            <a:spLocks noGrp="1"/>
          </p:cNvSpPr>
          <p:nvPr>
            <p:ph type="sldNum" sz="quarter" idx="12"/>
          </p:nvPr>
        </p:nvSpPr>
        <p:spPr/>
        <p:txBody>
          <a:bodyPr/>
          <a:lstStyle/>
          <a:p>
            <a:fld id="{276622FD-A2B2-46CF-983B-75297F5371E2}" type="slidenum">
              <a:rPr lang="en-US" smtClean="0"/>
              <a:t>‹#›</a:t>
            </a:fld>
            <a:endParaRPr lang="en-US"/>
          </a:p>
        </p:txBody>
      </p:sp>
    </p:spTree>
    <p:extLst>
      <p:ext uri="{BB962C8B-B14F-4D97-AF65-F5344CB8AC3E}">
        <p14:creationId xmlns:p14="http://schemas.microsoft.com/office/powerpoint/2010/main" val="15472144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5606E6-0966-872E-C451-1FE255C265D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40F6246-C481-BA22-39DD-B52D1002D80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1EB5612-B653-1C62-311B-7979D7AA972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661283E-366E-FFEF-B572-6BAFE58B4F79}"/>
              </a:ext>
            </a:extLst>
          </p:cNvPr>
          <p:cNvSpPr>
            <a:spLocks noGrp="1"/>
          </p:cNvSpPr>
          <p:nvPr>
            <p:ph type="dt" sz="half" idx="10"/>
          </p:nvPr>
        </p:nvSpPr>
        <p:spPr/>
        <p:txBody>
          <a:bodyPr/>
          <a:lstStyle/>
          <a:p>
            <a:fld id="{A24B7DA6-CE14-4E49-80F2-E5A687E85753}" type="datetimeFigureOut">
              <a:rPr lang="en-US" smtClean="0"/>
              <a:t>2/10/2025</a:t>
            </a:fld>
            <a:endParaRPr lang="en-US"/>
          </a:p>
        </p:txBody>
      </p:sp>
      <p:sp>
        <p:nvSpPr>
          <p:cNvPr id="6" name="Footer Placeholder 5">
            <a:extLst>
              <a:ext uri="{FF2B5EF4-FFF2-40B4-BE49-F238E27FC236}">
                <a16:creationId xmlns:a16="http://schemas.microsoft.com/office/drawing/2014/main" id="{9B83205F-81B1-7C5F-EA57-4B6357591BC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DE478F5-5701-2F94-8B1B-2D4A160A71B7}"/>
              </a:ext>
            </a:extLst>
          </p:cNvPr>
          <p:cNvSpPr>
            <a:spLocks noGrp="1"/>
          </p:cNvSpPr>
          <p:nvPr>
            <p:ph type="sldNum" sz="quarter" idx="12"/>
          </p:nvPr>
        </p:nvSpPr>
        <p:spPr/>
        <p:txBody>
          <a:bodyPr/>
          <a:lstStyle/>
          <a:p>
            <a:fld id="{276622FD-A2B2-46CF-983B-75297F5371E2}" type="slidenum">
              <a:rPr lang="en-US" smtClean="0"/>
              <a:t>‹#›</a:t>
            </a:fld>
            <a:endParaRPr lang="en-US"/>
          </a:p>
        </p:txBody>
      </p:sp>
    </p:spTree>
    <p:extLst>
      <p:ext uri="{BB962C8B-B14F-4D97-AF65-F5344CB8AC3E}">
        <p14:creationId xmlns:p14="http://schemas.microsoft.com/office/powerpoint/2010/main" val="13888980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2AFF0-0CEA-E694-877C-ACF3B8CD602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46BF509-C52C-5F3E-4C27-80086C4624E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96B520C-6067-A855-9A21-7468E49917B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7A3318E-E7A2-4951-D9C0-7A6D98331E6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93429AE-6FE3-DD81-E0F7-5F29694E57D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EE4A204-A77D-C6C0-80C1-378C33F468E8}"/>
              </a:ext>
            </a:extLst>
          </p:cNvPr>
          <p:cNvSpPr>
            <a:spLocks noGrp="1"/>
          </p:cNvSpPr>
          <p:nvPr>
            <p:ph type="dt" sz="half" idx="10"/>
          </p:nvPr>
        </p:nvSpPr>
        <p:spPr/>
        <p:txBody>
          <a:bodyPr/>
          <a:lstStyle/>
          <a:p>
            <a:fld id="{A24B7DA6-CE14-4E49-80F2-E5A687E85753}" type="datetimeFigureOut">
              <a:rPr lang="en-US" smtClean="0"/>
              <a:t>2/10/2025</a:t>
            </a:fld>
            <a:endParaRPr lang="en-US"/>
          </a:p>
        </p:txBody>
      </p:sp>
      <p:sp>
        <p:nvSpPr>
          <p:cNvPr id="8" name="Footer Placeholder 7">
            <a:extLst>
              <a:ext uri="{FF2B5EF4-FFF2-40B4-BE49-F238E27FC236}">
                <a16:creationId xmlns:a16="http://schemas.microsoft.com/office/drawing/2014/main" id="{D5BEC006-C1DC-0AF9-5923-9E9A0DE8AD4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C74D433-7028-156E-8608-7B62096FD721}"/>
              </a:ext>
            </a:extLst>
          </p:cNvPr>
          <p:cNvSpPr>
            <a:spLocks noGrp="1"/>
          </p:cNvSpPr>
          <p:nvPr>
            <p:ph type="sldNum" sz="quarter" idx="12"/>
          </p:nvPr>
        </p:nvSpPr>
        <p:spPr/>
        <p:txBody>
          <a:bodyPr/>
          <a:lstStyle/>
          <a:p>
            <a:fld id="{276622FD-A2B2-46CF-983B-75297F5371E2}" type="slidenum">
              <a:rPr lang="en-US" smtClean="0"/>
              <a:t>‹#›</a:t>
            </a:fld>
            <a:endParaRPr lang="en-US"/>
          </a:p>
        </p:txBody>
      </p:sp>
    </p:spTree>
    <p:extLst>
      <p:ext uri="{BB962C8B-B14F-4D97-AF65-F5344CB8AC3E}">
        <p14:creationId xmlns:p14="http://schemas.microsoft.com/office/powerpoint/2010/main" val="27214215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B7E803-BF5E-607B-6548-B274A7BEE2D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7AF7C66-B26B-23EA-A9B4-3E76805D9FE2}"/>
              </a:ext>
            </a:extLst>
          </p:cNvPr>
          <p:cNvSpPr>
            <a:spLocks noGrp="1"/>
          </p:cNvSpPr>
          <p:nvPr>
            <p:ph type="dt" sz="half" idx="10"/>
          </p:nvPr>
        </p:nvSpPr>
        <p:spPr/>
        <p:txBody>
          <a:bodyPr/>
          <a:lstStyle/>
          <a:p>
            <a:fld id="{A24B7DA6-CE14-4E49-80F2-E5A687E85753}" type="datetimeFigureOut">
              <a:rPr lang="en-US" smtClean="0"/>
              <a:t>2/10/2025</a:t>
            </a:fld>
            <a:endParaRPr lang="en-US"/>
          </a:p>
        </p:txBody>
      </p:sp>
      <p:sp>
        <p:nvSpPr>
          <p:cNvPr id="4" name="Footer Placeholder 3">
            <a:extLst>
              <a:ext uri="{FF2B5EF4-FFF2-40B4-BE49-F238E27FC236}">
                <a16:creationId xmlns:a16="http://schemas.microsoft.com/office/drawing/2014/main" id="{37A7C3B1-B574-7338-7E42-A9003AF1552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96A5939-A63B-F280-E953-E551B9335514}"/>
              </a:ext>
            </a:extLst>
          </p:cNvPr>
          <p:cNvSpPr>
            <a:spLocks noGrp="1"/>
          </p:cNvSpPr>
          <p:nvPr>
            <p:ph type="sldNum" sz="quarter" idx="12"/>
          </p:nvPr>
        </p:nvSpPr>
        <p:spPr/>
        <p:txBody>
          <a:bodyPr/>
          <a:lstStyle/>
          <a:p>
            <a:fld id="{276622FD-A2B2-46CF-983B-75297F5371E2}" type="slidenum">
              <a:rPr lang="en-US" smtClean="0"/>
              <a:t>‹#›</a:t>
            </a:fld>
            <a:endParaRPr lang="en-US"/>
          </a:p>
        </p:txBody>
      </p:sp>
    </p:spTree>
    <p:extLst>
      <p:ext uri="{BB962C8B-B14F-4D97-AF65-F5344CB8AC3E}">
        <p14:creationId xmlns:p14="http://schemas.microsoft.com/office/powerpoint/2010/main" val="27378600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5194483-ACA6-70BA-E65D-957E10DB91B6}"/>
              </a:ext>
            </a:extLst>
          </p:cNvPr>
          <p:cNvSpPr>
            <a:spLocks noGrp="1"/>
          </p:cNvSpPr>
          <p:nvPr>
            <p:ph type="dt" sz="half" idx="10"/>
          </p:nvPr>
        </p:nvSpPr>
        <p:spPr/>
        <p:txBody>
          <a:bodyPr/>
          <a:lstStyle/>
          <a:p>
            <a:fld id="{A24B7DA6-CE14-4E49-80F2-E5A687E85753}" type="datetimeFigureOut">
              <a:rPr lang="en-US" smtClean="0"/>
              <a:t>2/10/2025</a:t>
            </a:fld>
            <a:endParaRPr lang="en-US"/>
          </a:p>
        </p:txBody>
      </p:sp>
      <p:sp>
        <p:nvSpPr>
          <p:cNvPr id="3" name="Footer Placeholder 2">
            <a:extLst>
              <a:ext uri="{FF2B5EF4-FFF2-40B4-BE49-F238E27FC236}">
                <a16:creationId xmlns:a16="http://schemas.microsoft.com/office/drawing/2014/main" id="{92CE0BE5-DAB1-24BD-4449-0087830C7CD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9FC47EE-E73D-CB99-6542-04FD18FE8ED4}"/>
              </a:ext>
            </a:extLst>
          </p:cNvPr>
          <p:cNvSpPr>
            <a:spLocks noGrp="1"/>
          </p:cNvSpPr>
          <p:nvPr>
            <p:ph type="sldNum" sz="quarter" idx="12"/>
          </p:nvPr>
        </p:nvSpPr>
        <p:spPr/>
        <p:txBody>
          <a:bodyPr/>
          <a:lstStyle/>
          <a:p>
            <a:fld id="{276622FD-A2B2-46CF-983B-75297F5371E2}" type="slidenum">
              <a:rPr lang="en-US" smtClean="0"/>
              <a:t>‹#›</a:t>
            </a:fld>
            <a:endParaRPr lang="en-US"/>
          </a:p>
        </p:txBody>
      </p:sp>
    </p:spTree>
    <p:extLst>
      <p:ext uri="{BB962C8B-B14F-4D97-AF65-F5344CB8AC3E}">
        <p14:creationId xmlns:p14="http://schemas.microsoft.com/office/powerpoint/2010/main" val="11651309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619538-CD94-DD0F-D4B1-D8599AF03B7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56D4F4F-7BD7-AFA1-3E70-C60772FF2C1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506508B-936E-3790-E53F-D206658CC5B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AB8EF02-2B66-2DFA-8C79-7DEB56C648B9}"/>
              </a:ext>
            </a:extLst>
          </p:cNvPr>
          <p:cNvSpPr>
            <a:spLocks noGrp="1"/>
          </p:cNvSpPr>
          <p:nvPr>
            <p:ph type="dt" sz="half" idx="10"/>
          </p:nvPr>
        </p:nvSpPr>
        <p:spPr/>
        <p:txBody>
          <a:bodyPr/>
          <a:lstStyle/>
          <a:p>
            <a:fld id="{A24B7DA6-CE14-4E49-80F2-E5A687E85753}" type="datetimeFigureOut">
              <a:rPr lang="en-US" smtClean="0"/>
              <a:t>2/10/2025</a:t>
            </a:fld>
            <a:endParaRPr lang="en-US"/>
          </a:p>
        </p:txBody>
      </p:sp>
      <p:sp>
        <p:nvSpPr>
          <p:cNvPr id="6" name="Footer Placeholder 5">
            <a:extLst>
              <a:ext uri="{FF2B5EF4-FFF2-40B4-BE49-F238E27FC236}">
                <a16:creationId xmlns:a16="http://schemas.microsoft.com/office/drawing/2014/main" id="{56E6F39A-9FC6-C754-8E1B-4E1B394D3D1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5F45C4C-D193-8C1D-E1A0-535A8282B26F}"/>
              </a:ext>
            </a:extLst>
          </p:cNvPr>
          <p:cNvSpPr>
            <a:spLocks noGrp="1"/>
          </p:cNvSpPr>
          <p:nvPr>
            <p:ph type="sldNum" sz="quarter" idx="12"/>
          </p:nvPr>
        </p:nvSpPr>
        <p:spPr/>
        <p:txBody>
          <a:bodyPr/>
          <a:lstStyle/>
          <a:p>
            <a:fld id="{276622FD-A2B2-46CF-983B-75297F5371E2}" type="slidenum">
              <a:rPr lang="en-US" smtClean="0"/>
              <a:t>‹#›</a:t>
            </a:fld>
            <a:endParaRPr lang="en-US"/>
          </a:p>
        </p:txBody>
      </p:sp>
    </p:spTree>
    <p:extLst>
      <p:ext uri="{BB962C8B-B14F-4D97-AF65-F5344CB8AC3E}">
        <p14:creationId xmlns:p14="http://schemas.microsoft.com/office/powerpoint/2010/main" val="10080489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3EA180-700E-91AF-4EA5-7CBB7136373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38B39E3-7F0C-5A98-FEFF-78F399A17D1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8880892-C3B2-C5DC-2481-49E5F94461C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41DDA40-ACF0-E914-A3EA-BD4E654D2FDC}"/>
              </a:ext>
            </a:extLst>
          </p:cNvPr>
          <p:cNvSpPr>
            <a:spLocks noGrp="1"/>
          </p:cNvSpPr>
          <p:nvPr>
            <p:ph type="dt" sz="half" idx="10"/>
          </p:nvPr>
        </p:nvSpPr>
        <p:spPr/>
        <p:txBody>
          <a:bodyPr/>
          <a:lstStyle/>
          <a:p>
            <a:fld id="{A24B7DA6-CE14-4E49-80F2-E5A687E85753}" type="datetimeFigureOut">
              <a:rPr lang="en-US" smtClean="0"/>
              <a:t>2/10/2025</a:t>
            </a:fld>
            <a:endParaRPr lang="en-US"/>
          </a:p>
        </p:txBody>
      </p:sp>
      <p:sp>
        <p:nvSpPr>
          <p:cNvPr id="6" name="Footer Placeholder 5">
            <a:extLst>
              <a:ext uri="{FF2B5EF4-FFF2-40B4-BE49-F238E27FC236}">
                <a16:creationId xmlns:a16="http://schemas.microsoft.com/office/drawing/2014/main" id="{93475649-27A3-5B30-CC27-9116518EA7E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DD31BDB-FA45-C2CE-F53D-22DECC1348B0}"/>
              </a:ext>
            </a:extLst>
          </p:cNvPr>
          <p:cNvSpPr>
            <a:spLocks noGrp="1"/>
          </p:cNvSpPr>
          <p:nvPr>
            <p:ph type="sldNum" sz="quarter" idx="12"/>
          </p:nvPr>
        </p:nvSpPr>
        <p:spPr/>
        <p:txBody>
          <a:bodyPr/>
          <a:lstStyle/>
          <a:p>
            <a:fld id="{276622FD-A2B2-46CF-983B-75297F5371E2}" type="slidenum">
              <a:rPr lang="en-US" smtClean="0"/>
              <a:t>‹#›</a:t>
            </a:fld>
            <a:endParaRPr lang="en-US"/>
          </a:p>
        </p:txBody>
      </p:sp>
    </p:spTree>
    <p:extLst>
      <p:ext uri="{BB962C8B-B14F-4D97-AF65-F5344CB8AC3E}">
        <p14:creationId xmlns:p14="http://schemas.microsoft.com/office/powerpoint/2010/main" val="24775912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4F72C9D-EB26-C1DB-E817-69E950FB6BB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5A5EA27-2597-A284-03A0-53F76DCBAF3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77DF05-000F-3FEB-174F-52A7FAB98A6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A24B7DA6-CE14-4E49-80F2-E5A687E85753}" type="datetimeFigureOut">
              <a:rPr lang="en-US" smtClean="0"/>
              <a:t>2/10/2025</a:t>
            </a:fld>
            <a:endParaRPr lang="en-US"/>
          </a:p>
        </p:txBody>
      </p:sp>
      <p:sp>
        <p:nvSpPr>
          <p:cNvPr id="5" name="Footer Placeholder 4">
            <a:extLst>
              <a:ext uri="{FF2B5EF4-FFF2-40B4-BE49-F238E27FC236}">
                <a16:creationId xmlns:a16="http://schemas.microsoft.com/office/drawing/2014/main" id="{81D32EB5-A987-1326-658B-325DACA0F19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749199BD-108C-2BCA-5E13-F7E25387EDC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276622FD-A2B2-46CF-983B-75297F5371E2}" type="slidenum">
              <a:rPr lang="en-US" smtClean="0"/>
              <a:t>‹#›</a:t>
            </a:fld>
            <a:endParaRPr lang="en-US"/>
          </a:p>
        </p:txBody>
      </p:sp>
    </p:spTree>
    <p:extLst>
      <p:ext uri="{BB962C8B-B14F-4D97-AF65-F5344CB8AC3E}">
        <p14:creationId xmlns:p14="http://schemas.microsoft.com/office/powerpoint/2010/main" val="9633261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asciitable.com/" TargetMode="External"/><Relationship Id="rId2" Type="http://schemas.openxmlformats.org/officeDocument/2006/relationships/hyperlink" Target="https://www.goodreads.com/book/show/11.The_Hitchhiker_s_Guide_to_the_Galaxy"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smist08.wordpress.com/2024/10/21/risc-v-on-the-raspberry-pi-pico-2/" TargetMode="External"/><Relationship Id="rId2" Type="http://schemas.openxmlformats.org/officeDocument/2006/relationships/hyperlink" Target="https://hallertau.cs.gsu.edu/~mweeks/csc3210/labs/HelloWorld.S" TargetMode="External"/><Relationship Id="rId1" Type="http://schemas.openxmlformats.org/officeDocument/2006/relationships/slideLayout" Target="../slideLayouts/slideLayout2.xml"/><Relationship Id="rId4" Type="http://schemas.openxmlformats.org/officeDocument/2006/relationships/hyperlink" Target="https://github.com/kvakil/venus/wiki/Environmental-Calls" TargetMode="Externa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C8E9D0-1745-1B69-18B6-950DF8940062}"/>
              </a:ext>
            </a:extLst>
          </p:cNvPr>
          <p:cNvSpPr>
            <a:spLocks noGrp="1"/>
          </p:cNvSpPr>
          <p:nvPr>
            <p:ph type="ctrTitle"/>
          </p:nvPr>
        </p:nvSpPr>
        <p:spPr>
          <a:xfrm>
            <a:off x="557561" y="1122363"/>
            <a:ext cx="11407698" cy="1655762"/>
          </a:xfrm>
        </p:spPr>
        <p:txBody>
          <a:bodyPr>
            <a:normAutofit/>
          </a:bodyPr>
          <a:lstStyle/>
          <a:p>
            <a:r>
              <a:rPr lang="en-US" sz="3600" b="1">
                <a:latin typeface="Times New Roman" panose="02020603050405020304" pitchFamily="18" charset="0"/>
                <a:cs typeface="Times New Roman" panose="02020603050405020304" pitchFamily="18" charset="0"/>
              </a:rPr>
              <a:t>CSC 3210 Computer Organization and programming </a:t>
            </a:r>
            <a:br>
              <a:rPr lang="en-US" sz="3600" b="1">
                <a:latin typeface="Times New Roman" panose="02020603050405020304" pitchFamily="18" charset="0"/>
                <a:cs typeface="Times New Roman" panose="02020603050405020304" pitchFamily="18" charset="0"/>
              </a:rPr>
            </a:br>
            <a:br>
              <a:rPr lang="en-US" sz="3600" b="1">
                <a:latin typeface="Times New Roman" panose="02020603050405020304" pitchFamily="18" charset="0"/>
                <a:cs typeface="Times New Roman" panose="02020603050405020304" pitchFamily="18" charset="0"/>
              </a:rPr>
            </a:br>
            <a:r>
              <a:rPr lang="en-US" sz="3600" b="1">
                <a:latin typeface="Times New Roman" panose="02020603050405020304" pitchFamily="18" charset="0"/>
                <a:cs typeface="Times New Roman" panose="02020603050405020304" pitchFamily="18" charset="0"/>
              </a:rPr>
              <a:t>LAB 5</a:t>
            </a:r>
            <a:endParaRPr lang="en-US" sz="360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3FE811EA-9EE6-3887-2A69-A3B5028EC4D1}"/>
              </a:ext>
            </a:extLst>
          </p:cNvPr>
          <p:cNvSpPr>
            <a:spLocks noGrp="1"/>
          </p:cNvSpPr>
          <p:nvPr>
            <p:ph type="subTitle" idx="1"/>
          </p:nvPr>
        </p:nvSpPr>
        <p:spPr>
          <a:xfrm>
            <a:off x="669073" y="3251995"/>
            <a:ext cx="10872439" cy="1655762"/>
          </a:xfrm>
        </p:spPr>
        <p:txBody>
          <a:bodyPr>
            <a:normAutofit/>
          </a:bodyPr>
          <a:lstStyle/>
          <a:p>
            <a:r>
              <a:rPr lang="en-US" sz="3600" b="1" i="0">
                <a:solidFill>
                  <a:srgbClr val="000000"/>
                </a:solidFill>
                <a:effectLst/>
                <a:latin typeface="Times New Roman" panose="02020603050405020304" pitchFamily="18" charset="0"/>
              </a:rPr>
              <a:t>Using Venus</a:t>
            </a:r>
          </a:p>
        </p:txBody>
      </p:sp>
    </p:spTree>
    <p:extLst>
      <p:ext uri="{BB962C8B-B14F-4D97-AF65-F5344CB8AC3E}">
        <p14:creationId xmlns:p14="http://schemas.microsoft.com/office/powerpoint/2010/main" val="3733346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25468F-FB8F-4231-AAD5-1C43E4CD99D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0F25B67-2CDF-44B5-C77E-E56BF286591A}"/>
              </a:ext>
            </a:extLst>
          </p:cNvPr>
          <p:cNvSpPr>
            <a:spLocks noGrp="1"/>
          </p:cNvSpPr>
          <p:nvPr>
            <p:ph type="title"/>
          </p:nvPr>
        </p:nvSpPr>
        <p:spPr>
          <a:xfrm>
            <a:off x="838200" y="345689"/>
            <a:ext cx="10515600" cy="568711"/>
          </a:xfrm>
        </p:spPr>
        <p:txBody>
          <a:bodyPr>
            <a:normAutofit fontScale="90000"/>
          </a:bodyPr>
          <a:lstStyle/>
          <a:p>
            <a:pPr algn="ctr"/>
            <a:r>
              <a:rPr lang="en-US" sz="3600" b="1">
                <a:latin typeface="Times New Roman" panose="02020603050405020304" pitchFamily="18" charset="0"/>
                <a:cs typeface="Times New Roman" panose="02020603050405020304" pitchFamily="18" charset="0"/>
              </a:rPr>
              <a:t>PART-1</a:t>
            </a:r>
          </a:p>
        </p:txBody>
      </p:sp>
      <p:sp>
        <p:nvSpPr>
          <p:cNvPr id="3" name="Content Placeholder 2">
            <a:extLst>
              <a:ext uri="{FF2B5EF4-FFF2-40B4-BE49-F238E27FC236}">
                <a16:creationId xmlns:a16="http://schemas.microsoft.com/office/drawing/2014/main" id="{69282191-4C27-9DDB-26C5-6D96FF100700}"/>
              </a:ext>
            </a:extLst>
          </p:cNvPr>
          <p:cNvSpPr>
            <a:spLocks noGrp="1"/>
          </p:cNvSpPr>
          <p:nvPr>
            <p:ph idx="1"/>
          </p:nvPr>
        </p:nvSpPr>
        <p:spPr>
          <a:xfrm>
            <a:off x="838200" y="1059367"/>
            <a:ext cx="10515600" cy="5307979"/>
          </a:xfrm>
        </p:spPr>
        <p:txBody>
          <a:bodyPr>
            <a:noAutofit/>
          </a:bodyPr>
          <a:lstStyle/>
          <a:p>
            <a:pPr algn="just">
              <a:lnSpc>
                <a:spcPct val="100000"/>
              </a:lnSpc>
            </a:pPr>
            <a:r>
              <a:rPr lang="en-US" sz="2000">
                <a:latin typeface="Times New Roman" panose="02020603050405020304" pitchFamily="18" charset="0"/>
                <a:cs typeface="Times New Roman" panose="02020603050405020304" pitchFamily="18" charset="0"/>
              </a:rPr>
              <a:t>The next three lines go together. As the comments indicate, these instructions will print a string. The "environment call" (ecall) is used to work with the OS and/or libraries. </a:t>
            </a:r>
          </a:p>
          <a:p>
            <a:pPr algn="just">
              <a:lnSpc>
                <a:spcPct val="100000"/>
              </a:lnSpc>
            </a:pPr>
            <a:r>
              <a:rPr lang="en-US" sz="2000">
                <a:latin typeface="Times New Roman" panose="02020603050405020304" pitchFamily="18" charset="0"/>
                <a:cs typeface="Times New Roman" panose="02020603050405020304" pitchFamily="18" charset="0"/>
              </a:rPr>
              <a:t>But we have to specify what we want it to do, and the code that is called uses the registers to figure out what we mean. </a:t>
            </a:r>
          </a:p>
          <a:p>
            <a:pPr algn="just">
              <a:lnSpc>
                <a:spcPct val="100000"/>
              </a:lnSpc>
            </a:pPr>
            <a:r>
              <a:rPr lang="en-US" sz="2000">
                <a:latin typeface="Times New Roman" panose="02020603050405020304" pitchFamily="18" charset="0"/>
                <a:cs typeface="Times New Roman" panose="02020603050405020304" pitchFamily="18" charset="0"/>
              </a:rPr>
              <a:t>In this case, we give it the value 4 in register a0 to indicate that we want to print a string, and put the address of the string to print in a1.</a:t>
            </a:r>
          </a:p>
          <a:p>
            <a:pPr marL="457200" lvl="1" indent="0" algn="just">
              <a:lnSpc>
                <a:spcPct val="100000"/>
              </a:lnSpc>
              <a:buNone/>
            </a:pPr>
            <a:r>
              <a:rPr lang="en-US" sz="2000" b="1">
                <a:latin typeface="Times New Roman" panose="02020603050405020304" pitchFamily="18" charset="0"/>
                <a:cs typeface="Times New Roman" panose="02020603050405020304" pitchFamily="18" charset="0"/>
              </a:rPr>
              <a:t>    li    a0, 4            # print a string</a:t>
            </a:r>
          </a:p>
          <a:p>
            <a:pPr marL="457200" lvl="1" indent="0" algn="just">
              <a:lnSpc>
                <a:spcPct val="100000"/>
              </a:lnSpc>
              <a:buNone/>
            </a:pPr>
            <a:r>
              <a:rPr lang="en-US" sz="2000" b="1">
                <a:latin typeface="Times New Roman" panose="02020603050405020304" pitchFamily="18" charset="0"/>
                <a:cs typeface="Times New Roman" panose="02020603050405020304" pitchFamily="18" charset="0"/>
              </a:rPr>
              <a:t>    la    a1, helloworld   # load address of helloworld string</a:t>
            </a:r>
          </a:p>
          <a:p>
            <a:pPr marL="457200" lvl="1" indent="0" algn="just">
              <a:lnSpc>
                <a:spcPct val="100000"/>
              </a:lnSpc>
              <a:buNone/>
            </a:pPr>
            <a:r>
              <a:rPr lang="en-US" sz="2000" b="1">
                <a:latin typeface="Times New Roman" panose="02020603050405020304" pitchFamily="18" charset="0"/>
                <a:cs typeface="Times New Roman" panose="02020603050405020304" pitchFamily="18" charset="0"/>
              </a:rPr>
              <a:t>    ecall</a:t>
            </a:r>
          </a:p>
          <a:p>
            <a:pPr marL="0" indent="0" algn="just">
              <a:lnSpc>
                <a:spcPct val="100000"/>
              </a:lnSpc>
              <a:buNone/>
            </a:pPr>
            <a:r>
              <a:rPr lang="en-US" sz="2000">
                <a:latin typeface="Times New Roman" panose="02020603050405020304" pitchFamily="18" charset="0"/>
                <a:cs typeface="Times New Roman" panose="02020603050405020304" pitchFamily="18" charset="0"/>
              </a:rPr>
              <a:t>This is much like the printf command in C, the print command in Python, or the System.out.println command in Java. We define the label "helloworld" a bit later, in the .data section.</a:t>
            </a:r>
          </a:p>
          <a:p>
            <a:pPr marL="457200" lvl="1" indent="0" algn="just">
              <a:lnSpc>
                <a:spcPct val="100000"/>
              </a:lnSpc>
              <a:buNone/>
            </a:pPr>
            <a:r>
              <a:rPr lang="en-US" sz="1600">
                <a:latin typeface="Times New Roman" panose="02020603050405020304" pitchFamily="18" charset="0"/>
                <a:cs typeface="Times New Roman" panose="02020603050405020304" pitchFamily="18" charset="0"/>
              </a:rPr>
              <a:t>  </a:t>
            </a:r>
            <a:r>
              <a:rPr lang="en-US" sz="2000" b="1">
                <a:latin typeface="Times New Roman" panose="02020603050405020304" pitchFamily="18" charset="0"/>
                <a:cs typeface="Times New Roman" panose="02020603050405020304" pitchFamily="18" charset="0"/>
              </a:rPr>
              <a:t>.data            # Data section, initialized variables</a:t>
            </a:r>
          </a:p>
          <a:p>
            <a:pPr marL="457200" lvl="1" indent="0" algn="just">
              <a:lnSpc>
                <a:spcPct val="100000"/>
              </a:lnSpc>
              <a:buNone/>
            </a:pPr>
            <a:r>
              <a:rPr lang="en-US" sz="2000" b="1">
                <a:latin typeface="Times New Roman" panose="02020603050405020304" pitchFamily="18" charset="0"/>
                <a:cs typeface="Times New Roman" panose="02020603050405020304" pitchFamily="18" charset="0"/>
              </a:rPr>
              <a:t>  helloworld:      .string "Hello RISC-V World\n"</a:t>
            </a:r>
          </a:p>
        </p:txBody>
      </p:sp>
    </p:spTree>
    <p:extLst>
      <p:ext uri="{BB962C8B-B14F-4D97-AF65-F5344CB8AC3E}">
        <p14:creationId xmlns:p14="http://schemas.microsoft.com/office/powerpoint/2010/main" val="26070570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CFF984-D7F5-2F22-1E69-43E1AA21CD4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F6FF4D4-1EF8-3519-00BC-FA0719FCB37D}"/>
              </a:ext>
            </a:extLst>
          </p:cNvPr>
          <p:cNvSpPr>
            <a:spLocks noGrp="1"/>
          </p:cNvSpPr>
          <p:nvPr>
            <p:ph type="title"/>
          </p:nvPr>
        </p:nvSpPr>
        <p:spPr>
          <a:xfrm>
            <a:off x="838200" y="345689"/>
            <a:ext cx="10515600" cy="568711"/>
          </a:xfrm>
        </p:spPr>
        <p:txBody>
          <a:bodyPr>
            <a:normAutofit fontScale="90000"/>
          </a:bodyPr>
          <a:lstStyle/>
          <a:p>
            <a:pPr algn="ctr"/>
            <a:r>
              <a:rPr lang="en-US" sz="3600" b="1">
                <a:latin typeface="Times New Roman" panose="02020603050405020304" pitchFamily="18" charset="0"/>
                <a:cs typeface="Times New Roman" panose="02020603050405020304" pitchFamily="18" charset="0"/>
              </a:rPr>
              <a:t>PART-1</a:t>
            </a:r>
          </a:p>
        </p:txBody>
      </p:sp>
      <p:sp>
        <p:nvSpPr>
          <p:cNvPr id="3" name="Content Placeholder 2">
            <a:extLst>
              <a:ext uri="{FF2B5EF4-FFF2-40B4-BE49-F238E27FC236}">
                <a16:creationId xmlns:a16="http://schemas.microsoft.com/office/drawing/2014/main" id="{4403B237-E553-CCAA-7167-CF381F556124}"/>
              </a:ext>
            </a:extLst>
          </p:cNvPr>
          <p:cNvSpPr>
            <a:spLocks noGrp="1"/>
          </p:cNvSpPr>
          <p:nvPr>
            <p:ph idx="1"/>
          </p:nvPr>
        </p:nvSpPr>
        <p:spPr>
          <a:xfrm>
            <a:off x="838200" y="914400"/>
            <a:ext cx="10515600" cy="5709423"/>
          </a:xfrm>
        </p:spPr>
        <p:txBody>
          <a:bodyPr>
            <a:noAutofit/>
          </a:bodyPr>
          <a:lstStyle/>
          <a:p>
            <a:pPr algn="just">
              <a:lnSpc>
                <a:spcPct val="100000"/>
              </a:lnSpc>
            </a:pPr>
            <a:r>
              <a:rPr lang="en-US" sz="2000">
                <a:latin typeface="Times New Roman" panose="02020603050405020304" pitchFamily="18" charset="0"/>
                <a:cs typeface="Times New Roman" panose="02020603050405020304" pitchFamily="18" charset="0"/>
              </a:rPr>
              <a:t>There are two more blocks of code to examine. The next three lines say to print an integer. We use a0 again to specify what operation we want to do, and use a1 to specify the data. </a:t>
            </a:r>
          </a:p>
          <a:p>
            <a:pPr algn="just">
              <a:lnSpc>
                <a:spcPct val="100000"/>
              </a:lnSpc>
            </a:pPr>
            <a:r>
              <a:rPr lang="en-US" sz="2000">
                <a:latin typeface="Times New Roman" panose="02020603050405020304" pitchFamily="18" charset="0"/>
                <a:cs typeface="Times New Roman" panose="02020603050405020304" pitchFamily="18" charset="0"/>
              </a:rPr>
              <a:t>This time, instead of a string, we will print the value 42.</a:t>
            </a:r>
          </a:p>
          <a:p>
            <a:pPr marL="457200" lvl="1" indent="0" algn="just">
              <a:lnSpc>
                <a:spcPct val="100000"/>
              </a:lnSpc>
              <a:buNone/>
            </a:pPr>
            <a:r>
              <a:rPr lang="en-US" sz="1600" b="1">
                <a:latin typeface="Times New Roman" panose="02020603050405020304" pitchFamily="18" charset="0"/>
                <a:cs typeface="Times New Roman" panose="02020603050405020304" pitchFamily="18" charset="0"/>
              </a:rPr>
              <a:t>    li    a0, 1      # print an integer</a:t>
            </a:r>
          </a:p>
          <a:p>
            <a:pPr marL="457200" lvl="1" indent="0" algn="just">
              <a:lnSpc>
                <a:spcPct val="100000"/>
              </a:lnSpc>
              <a:buNone/>
            </a:pPr>
            <a:r>
              <a:rPr lang="en-US" sz="1600" b="1">
                <a:latin typeface="Times New Roman" panose="02020603050405020304" pitchFamily="18" charset="0"/>
                <a:cs typeface="Times New Roman" panose="02020603050405020304" pitchFamily="18" charset="0"/>
              </a:rPr>
              <a:t>    li    a1, 42     # See The Hitchiker's Guide to the Galaxy</a:t>
            </a:r>
          </a:p>
          <a:p>
            <a:pPr marL="457200" lvl="1" indent="0" algn="just">
              <a:lnSpc>
                <a:spcPct val="100000"/>
              </a:lnSpc>
              <a:buNone/>
            </a:pPr>
            <a:r>
              <a:rPr lang="en-US" sz="1600" b="1">
                <a:latin typeface="Times New Roman" panose="02020603050405020304" pitchFamily="18" charset="0"/>
                <a:cs typeface="Times New Roman" panose="02020603050405020304" pitchFamily="18" charset="0"/>
              </a:rPr>
              <a:t>    ecall</a:t>
            </a:r>
          </a:p>
          <a:p>
            <a:pPr algn="just">
              <a:lnSpc>
                <a:spcPct val="100000"/>
              </a:lnSpc>
            </a:pPr>
            <a:r>
              <a:rPr lang="en-US" sz="2000">
                <a:latin typeface="Times New Roman" panose="02020603050405020304" pitchFamily="18" charset="0"/>
                <a:cs typeface="Times New Roman" panose="02020603050405020304" pitchFamily="18" charset="0"/>
              </a:rPr>
              <a:t>The number 42 is a cultural reference from</a:t>
            </a:r>
            <a:r>
              <a:rPr lang="en-US" sz="2000" b="0" i="0">
                <a:solidFill>
                  <a:srgbClr val="000000"/>
                </a:solidFill>
                <a:effectLst/>
                <a:latin typeface="Times New Roman" panose="02020603050405020304" pitchFamily="18" charset="0"/>
              </a:rPr>
              <a:t> </a:t>
            </a:r>
            <a:r>
              <a:rPr lang="en-US" sz="2000" b="0" i="0">
                <a:solidFill>
                  <a:srgbClr val="0000FF"/>
                </a:solidFill>
                <a:effectLst/>
                <a:latin typeface="Times New Roman" panose="02020603050405020304" pitchFamily="18" charset="0"/>
                <a:hlinkClick r:id="rId2"/>
              </a:rPr>
              <a:t>Hitchiker's Guide to the Galaxy</a:t>
            </a:r>
            <a:r>
              <a:rPr lang="en-US" sz="2000" b="0" i="0">
                <a:solidFill>
                  <a:srgbClr val="000000"/>
                </a:solidFill>
                <a:effectLst/>
                <a:latin typeface="Times New Roman" panose="02020603050405020304" pitchFamily="18" charset="0"/>
              </a:rPr>
              <a:t>.</a:t>
            </a:r>
            <a:r>
              <a:rPr lang="en-US" sz="2000" b="0" i="0">
                <a:solidFill>
                  <a:srgbClr val="000000"/>
                </a:solidFill>
                <a:effectLst/>
                <a:latin typeface="Times New Roman" panose="02020603050405020304" pitchFamily="18" charset="0"/>
                <a:cs typeface="Times New Roman" panose="02020603050405020304" pitchFamily="18" charset="0"/>
              </a:rPr>
              <a:t> </a:t>
            </a:r>
            <a:r>
              <a:rPr lang="en-US" sz="2000">
                <a:latin typeface="Times New Roman" panose="02020603050405020304" pitchFamily="18" charset="0"/>
                <a:cs typeface="Times New Roman" panose="02020603050405020304" pitchFamily="18" charset="0"/>
              </a:rPr>
              <a:t>Obviously, you do not have to read that book for this class, but it is good to know where that number comes from.</a:t>
            </a:r>
          </a:p>
          <a:p>
            <a:pPr algn="just">
              <a:lnSpc>
                <a:spcPct val="100000"/>
              </a:lnSpc>
            </a:pPr>
            <a:r>
              <a:rPr lang="en-US" sz="2000">
                <a:latin typeface="Times New Roman" panose="02020603050405020304" pitchFamily="18" charset="0"/>
                <a:cs typeface="Times New Roman" panose="02020603050405020304" pitchFamily="18" charset="0"/>
              </a:rPr>
              <a:t>The last block of code that we discuss here is the following. There are a couple more blocks in the program, but you should be able to figure out what they do.</a:t>
            </a:r>
          </a:p>
          <a:p>
            <a:pPr marL="457200" lvl="1" indent="0" algn="just">
              <a:lnSpc>
                <a:spcPct val="100000"/>
              </a:lnSpc>
              <a:buNone/>
            </a:pPr>
            <a:r>
              <a:rPr lang="en-US" sz="1600" b="1">
                <a:latin typeface="Times New Roman" panose="02020603050405020304" pitchFamily="18" charset="0"/>
                <a:cs typeface="Times New Roman" panose="02020603050405020304" pitchFamily="18" charset="0"/>
              </a:rPr>
              <a:t>    li    a0, 11     # print a character</a:t>
            </a:r>
          </a:p>
          <a:p>
            <a:pPr marL="457200" lvl="1" indent="0" algn="just">
              <a:lnSpc>
                <a:spcPct val="100000"/>
              </a:lnSpc>
              <a:buNone/>
            </a:pPr>
            <a:r>
              <a:rPr lang="en-US" sz="1600" b="1">
                <a:latin typeface="Times New Roman" panose="02020603050405020304" pitchFamily="18" charset="0"/>
                <a:cs typeface="Times New Roman" panose="02020603050405020304" pitchFamily="18" charset="0"/>
              </a:rPr>
              <a:t>    li    a1, 32     # space (the character to print)</a:t>
            </a:r>
          </a:p>
          <a:p>
            <a:pPr marL="457200" lvl="1" indent="0" algn="just">
              <a:lnSpc>
                <a:spcPct val="100000"/>
              </a:lnSpc>
              <a:buNone/>
            </a:pPr>
            <a:r>
              <a:rPr lang="en-US" sz="1600" b="1">
                <a:latin typeface="Times New Roman" panose="02020603050405020304" pitchFamily="18" charset="0"/>
                <a:cs typeface="Times New Roman" panose="02020603050405020304" pitchFamily="18" charset="0"/>
              </a:rPr>
              <a:t>    ecall</a:t>
            </a:r>
          </a:p>
          <a:p>
            <a:pPr algn="just">
              <a:lnSpc>
                <a:spcPct val="100000"/>
              </a:lnSpc>
            </a:pPr>
            <a:r>
              <a:rPr lang="en-US" sz="2000">
                <a:latin typeface="Times New Roman" panose="02020603050405020304" pitchFamily="18" charset="0"/>
                <a:cs typeface="Times New Roman" panose="02020603050405020304" pitchFamily="18" charset="0"/>
              </a:rPr>
              <a:t>This block is similar to the previous block. This prints a character, with 32 (decimal) as the character code. This corresponds to a space. </a:t>
            </a:r>
          </a:p>
          <a:p>
            <a:pPr algn="just">
              <a:lnSpc>
                <a:spcPct val="100000"/>
              </a:lnSpc>
            </a:pPr>
            <a:r>
              <a:rPr lang="en-US" sz="2000">
                <a:latin typeface="Times New Roman" panose="02020603050405020304" pitchFamily="18" charset="0"/>
                <a:cs typeface="Times New Roman" panose="02020603050405020304" pitchFamily="18" charset="0"/>
              </a:rPr>
              <a:t>Consult </a:t>
            </a:r>
            <a:r>
              <a:rPr lang="en-US" sz="2000" b="0" i="0">
                <a:solidFill>
                  <a:srgbClr val="000000"/>
                </a:solidFill>
                <a:effectLst/>
                <a:latin typeface="Times New Roman" panose="02020603050405020304" pitchFamily="18" charset="0"/>
              </a:rPr>
              <a:t>an </a:t>
            </a:r>
            <a:r>
              <a:rPr lang="en-US" sz="2000" b="0" i="0">
                <a:solidFill>
                  <a:srgbClr val="0000FF"/>
                </a:solidFill>
                <a:effectLst/>
                <a:latin typeface="Times New Roman" panose="02020603050405020304" pitchFamily="18" charset="0"/>
                <a:hlinkClick r:id="rId3"/>
              </a:rPr>
              <a:t>ASCII table</a:t>
            </a:r>
            <a:r>
              <a:rPr lang="en-US" sz="2000" b="0" i="0">
                <a:solidFill>
                  <a:srgbClr val="0000FF"/>
                </a:solidFill>
                <a:effectLst/>
                <a:latin typeface="Times New Roman" panose="02020603050405020304" pitchFamily="18" charset="0"/>
              </a:rPr>
              <a:t> </a:t>
            </a:r>
            <a:r>
              <a:rPr lang="en-US" sz="2000">
                <a:latin typeface="Times New Roman" panose="02020603050405020304" pitchFamily="18" charset="0"/>
                <a:cs typeface="Times New Roman" panose="02020603050405020304" pitchFamily="18" charset="0"/>
              </a:rPr>
              <a:t>to see what other character codes exist.</a:t>
            </a:r>
          </a:p>
        </p:txBody>
      </p:sp>
    </p:spTree>
    <p:extLst>
      <p:ext uri="{BB962C8B-B14F-4D97-AF65-F5344CB8AC3E}">
        <p14:creationId xmlns:p14="http://schemas.microsoft.com/office/powerpoint/2010/main" val="6881017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917DDE-C0A1-E0EA-9203-6EC90222F04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D87D25D-0AEE-FFF6-2B50-99FB4B90279E}"/>
              </a:ext>
            </a:extLst>
          </p:cNvPr>
          <p:cNvSpPr>
            <a:spLocks noGrp="1"/>
          </p:cNvSpPr>
          <p:nvPr>
            <p:ph type="title"/>
          </p:nvPr>
        </p:nvSpPr>
        <p:spPr>
          <a:xfrm>
            <a:off x="838200" y="345689"/>
            <a:ext cx="10515600" cy="568711"/>
          </a:xfrm>
        </p:spPr>
        <p:txBody>
          <a:bodyPr>
            <a:normAutofit fontScale="90000"/>
          </a:bodyPr>
          <a:lstStyle/>
          <a:p>
            <a:pPr algn="ctr"/>
            <a:r>
              <a:rPr lang="en-US" sz="3600" b="1">
                <a:latin typeface="Times New Roman" panose="02020603050405020304" pitchFamily="18" charset="0"/>
                <a:cs typeface="Times New Roman" panose="02020603050405020304" pitchFamily="18" charset="0"/>
              </a:rPr>
              <a:t>PART-1</a:t>
            </a:r>
          </a:p>
        </p:txBody>
      </p:sp>
      <p:sp>
        <p:nvSpPr>
          <p:cNvPr id="3" name="Content Placeholder 2">
            <a:extLst>
              <a:ext uri="{FF2B5EF4-FFF2-40B4-BE49-F238E27FC236}">
                <a16:creationId xmlns:a16="http://schemas.microsoft.com/office/drawing/2014/main" id="{E78BFE7A-B048-8D43-0E45-5137C07D4D0B}"/>
              </a:ext>
            </a:extLst>
          </p:cNvPr>
          <p:cNvSpPr>
            <a:spLocks noGrp="1"/>
          </p:cNvSpPr>
          <p:nvPr>
            <p:ph idx="1"/>
          </p:nvPr>
        </p:nvSpPr>
        <p:spPr>
          <a:xfrm>
            <a:off x="838200" y="1315844"/>
            <a:ext cx="10515600" cy="4694663"/>
          </a:xfrm>
        </p:spPr>
        <p:txBody>
          <a:bodyPr>
            <a:noAutofit/>
          </a:bodyPr>
          <a:lstStyle/>
          <a:p>
            <a:pPr marL="0" indent="0" algn="just">
              <a:lnSpc>
                <a:spcPct val="100000"/>
              </a:lnSpc>
              <a:buNone/>
            </a:pPr>
            <a:r>
              <a:rPr lang="en-US" sz="2000" b="1">
                <a:latin typeface="Times New Roman" panose="02020603050405020304" pitchFamily="18" charset="0"/>
                <a:cs typeface="Times New Roman" panose="02020603050405020304" pitchFamily="18" charset="0"/>
              </a:rPr>
              <a:t>Questions:</a:t>
            </a:r>
          </a:p>
          <a:p>
            <a:pPr marL="457200" indent="-457200" algn="just">
              <a:lnSpc>
                <a:spcPct val="100000"/>
              </a:lnSpc>
              <a:buFont typeface="+mj-lt"/>
              <a:buAutoNum type="arabicPeriod"/>
            </a:pPr>
            <a:r>
              <a:rPr lang="en-US" sz="2000" b="1">
                <a:latin typeface="Times New Roman" panose="02020603050405020304" pitchFamily="18" charset="0"/>
                <a:cs typeface="Times New Roman" panose="02020603050405020304" pitchFamily="18" charset="0"/>
              </a:rPr>
              <a:t>Suppose that we have the following code.</a:t>
            </a:r>
          </a:p>
          <a:p>
            <a:pPr marL="457200" lvl="1" indent="0" algn="just">
              <a:lnSpc>
                <a:spcPct val="100000"/>
              </a:lnSpc>
              <a:buNone/>
            </a:pPr>
            <a:r>
              <a:rPr lang="en-US" sz="2000">
                <a:latin typeface="Times New Roman" panose="02020603050405020304" pitchFamily="18" charset="0"/>
                <a:cs typeface="Times New Roman" panose="02020603050405020304" pitchFamily="18" charset="0"/>
              </a:rPr>
              <a:t>    li    a0, 1      </a:t>
            </a:r>
          </a:p>
          <a:p>
            <a:pPr marL="457200" lvl="1" indent="0" algn="just">
              <a:lnSpc>
                <a:spcPct val="100000"/>
              </a:lnSpc>
              <a:buNone/>
            </a:pPr>
            <a:r>
              <a:rPr lang="en-US" sz="2000">
                <a:latin typeface="Times New Roman" panose="02020603050405020304" pitchFamily="18" charset="0"/>
                <a:cs typeface="Times New Roman" panose="02020603050405020304" pitchFamily="18" charset="0"/>
              </a:rPr>
              <a:t>    li    a1, 100     </a:t>
            </a:r>
          </a:p>
          <a:p>
            <a:pPr marL="457200" lvl="1" indent="0" algn="just">
              <a:lnSpc>
                <a:spcPct val="100000"/>
              </a:lnSpc>
              <a:buNone/>
            </a:pPr>
            <a:r>
              <a:rPr lang="en-US" sz="2000">
                <a:latin typeface="Times New Roman" panose="02020603050405020304" pitchFamily="18" charset="0"/>
                <a:cs typeface="Times New Roman" panose="02020603050405020304" pitchFamily="18" charset="0"/>
              </a:rPr>
              <a:t>    ecall</a:t>
            </a:r>
          </a:p>
          <a:p>
            <a:pPr marL="457200" indent="-457200" algn="just">
              <a:lnSpc>
                <a:spcPct val="100000"/>
              </a:lnSpc>
              <a:buFont typeface="+mj-lt"/>
              <a:buAutoNum type="arabicPeriod"/>
            </a:pPr>
            <a:r>
              <a:rPr lang="en-US" sz="2000" b="1">
                <a:latin typeface="Times New Roman" panose="02020603050405020304" pitchFamily="18" charset="0"/>
                <a:cs typeface="Times New Roman" panose="02020603050405020304" pitchFamily="18" charset="0"/>
              </a:rPr>
              <a:t>What do you expect will happen when this is executed?</a:t>
            </a:r>
          </a:p>
          <a:p>
            <a:pPr marL="457200" indent="-457200" algn="just">
              <a:lnSpc>
                <a:spcPct val="100000"/>
              </a:lnSpc>
              <a:buFont typeface="+mj-lt"/>
              <a:buAutoNum type="arabicPeriod"/>
            </a:pPr>
            <a:r>
              <a:rPr lang="en-US" sz="2000" b="1">
                <a:latin typeface="Times New Roman" panose="02020603050405020304" pitchFamily="18" charset="0"/>
                <a:cs typeface="Times New Roman" panose="02020603050405020304" pitchFamily="18" charset="0"/>
              </a:rPr>
              <a:t>Suppose that we have the following code.</a:t>
            </a:r>
          </a:p>
          <a:p>
            <a:pPr marL="457200" lvl="1" indent="0" algn="just">
              <a:lnSpc>
                <a:spcPct val="100000"/>
              </a:lnSpc>
              <a:buNone/>
            </a:pPr>
            <a:r>
              <a:rPr lang="en-US" sz="2000" b="1">
                <a:latin typeface="Times New Roman" panose="02020603050405020304" pitchFamily="18" charset="0"/>
                <a:cs typeface="Times New Roman" panose="02020603050405020304" pitchFamily="18" charset="0"/>
              </a:rPr>
              <a:t>    </a:t>
            </a:r>
            <a:r>
              <a:rPr lang="en-US" sz="2000">
                <a:latin typeface="Times New Roman" panose="02020603050405020304" pitchFamily="18" charset="0"/>
                <a:cs typeface="Times New Roman" panose="02020603050405020304" pitchFamily="18" charset="0"/>
              </a:rPr>
              <a:t>li    a0, 11      </a:t>
            </a:r>
          </a:p>
          <a:p>
            <a:pPr marL="457200" lvl="1" indent="0" algn="just">
              <a:lnSpc>
                <a:spcPct val="100000"/>
              </a:lnSpc>
              <a:buNone/>
            </a:pPr>
            <a:r>
              <a:rPr lang="en-US" sz="2000">
                <a:latin typeface="Times New Roman" panose="02020603050405020304" pitchFamily="18" charset="0"/>
                <a:cs typeface="Times New Roman" panose="02020603050405020304" pitchFamily="18" charset="0"/>
              </a:rPr>
              <a:t>    li    a1, 100     </a:t>
            </a:r>
          </a:p>
          <a:p>
            <a:pPr marL="457200" lvl="1" indent="0" algn="just">
              <a:lnSpc>
                <a:spcPct val="100000"/>
              </a:lnSpc>
              <a:buNone/>
            </a:pPr>
            <a:r>
              <a:rPr lang="en-US" sz="2000">
                <a:latin typeface="Times New Roman" panose="02020603050405020304" pitchFamily="18" charset="0"/>
                <a:cs typeface="Times New Roman" panose="02020603050405020304" pitchFamily="18" charset="0"/>
              </a:rPr>
              <a:t>    ecall</a:t>
            </a:r>
          </a:p>
          <a:p>
            <a:pPr marL="457200" lvl="1" indent="0" algn="just">
              <a:lnSpc>
                <a:spcPct val="100000"/>
              </a:lnSpc>
              <a:buNone/>
            </a:pPr>
            <a:r>
              <a:rPr lang="en-US" sz="2000" b="1">
                <a:latin typeface="Times New Roman" panose="02020603050405020304" pitchFamily="18" charset="0"/>
                <a:cs typeface="Times New Roman" panose="02020603050405020304" pitchFamily="18" charset="0"/>
              </a:rPr>
              <a:t>What do you expect will happen when this is executed?</a:t>
            </a:r>
          </a:p>
        </p:txBody>
      </p:sp>
    </p:spTree>
    <p:extLst>
      <p:ext uri="{BB962C8B-B14F-4D97-AF65-F5344CB8AC3E}">
        <p14:creationId xmlns:p14="http://schemas.microsoft.com/office/powerpoint/2010/main" val="32228209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A3AA0CC-A1ED-038D-8047-200353EFA08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CFEC778-D731-A9C2-84BD-0D23D084C814}"/>
              </a:ext>
            </a:extLst>
          </p:cNvPr>
          <p:cNvSpPr>
            <a:spLocks noGrp="1"/>
          </p:cNvSpPr>
          <p:nvPr>
            <p:ph type="title"/>
          </p:nvPr>
        </p:nvSpPr>
        <p:spPr>
          <a:xfrm>
            <a:off x="838200" y="345689"/>
            <a:ext cx="10515600" cy="568711"/>
          </a:xfrm>
        </p:spPr>
        <p:txBody>
          <a:bodyPr>
            <a:normAutofit fontScale="90000"/>
          </a:bodyPr>
          <a:lstStyle/>
          <a:p>
            <a:pPr algn="ctr"/>
            <a:r>
              <a:rPr lang="en-US" sz="3600" b="1">
                <a:latin typeface="Times New Roman" panose="02020603050405020304" pitchFamily="18" charset="0"/>
                <a:cs typeface="Times New Roman" panose="02020603050405020304" pitchFamily="18" charset="0"/>
              </a:rPr>
              <a:t>PART-2</a:t>
            </a:r>
          </a:p>
        </p:txBody>
      </p:sp>
      <p:sp>
        <p:nvSpPr>
          <p:cNvPr id="3" name="Content Placeholder 2">
            <a:extLst>
              <a:ext uri="{FF2B5EF4-FFF2-40B4-BE49-F238E27FC236}">
                <a16:creationId xmlns:a16="http://schemas.microsoft.com/office/drawing/2014/main" id="{F6DE6B7E-A5ED-2E38-3773-F1CC73C43D5F}"/>
              </a:ext>
            </a:extLst>
          </p:cNvPr>
          <p:cNvSpPr>
            <a:spLocks noGrp="1"/>
          </p:cNvSpPr>
          <p:nvPr>
            <p:ph idx="1"/>
          </p:nvPr>
        </p:nvSpPr>
        <p:spPr>
          <a:xfrm>
            <a:off x="838200" y="1315844"/>
            <a:ext cx="10515600" cy="4694663"/>
          </a:xfrm>
        </p:spPr>
        <p:txBody>
          <a:bodyPr>
            <a:noAutofit/>
          </a:bodyPr>
          <a:lstStyle/>
          <a:p>
            <a:pPr algn="just">
              <a:lnSpc>
                <a:spcPct val="100000"/>
              </a:lnSpc>
            </a:pPr>
            <a:r>
              <a:rPr lang="en-US" sz="2000">
                <a:latin typeface="Times New Roman" panose="02020603050405020304" pitchFamily="18" charset="0"/>
                <a:cs typeface="Times New Roman" panose="02020603050405020304" pitchFamily="18" charset="0"/>
              </a:rPr>
              <a:t>Make sure that you have the "HelloWorld.S" program loaded in VS Code. Click on the "Run and Debug" icon on the left. It looks like this:</a:t>
            </a:r>
          </a:p>
          <a:p>
            <a:pPr algn="just">
              <a:lnSpc>
                <a:spcPct val="100000"/>
              </a:lnSpc>
            </a:pPr>
            <a:r>
              <a:rPr lang="en-US" sz="2000">
                <a:latin typeface="Times New Roman" panose="02020603050405020304" pitchFamily="18" charset="0"/>
                <a:cs typeface="Times New Roman" panose="02020603050405020304" pitchFamily="18" charset="0"/>
              </a:rPr>
              <a:t>Click on the three dots next to "run and debug", then choose "Debug Console".</a:t>
            </a:r>
          </a:p>
          <a:p>
            <a:pPr algn="just">
              <a:lnSpc>
                <a:spcPct val="100000"/>
              </a:lnSpc>
            </a:pPr>
            <a:endParaRPr lang="en-US" sz="2000">
              <a:latin typeface="Times New Roman" panose="02020603050405020304" pitchFamily="18" charset="0"/>
              <a:cs typeface="Times New Roman" panose="02020603050405020304" pitchFamily="18" charset="0"/>
            </a:endParaRPr>
          </a:p>
          <a:p>
            <a:pPr algn="just">
              <a:lnSpc>
                <a:spcPct val="100000"/>
              </a:lnSpc>
            </a:pPr>
            <a:r>
              <a:rPr lang="en-US" sz="2000">
                <a:latin typeface="Times New Roman" panose="02020603050405020304" pitchFamily="18" charset="0"/>
                <a:cs typeface="Times New Roman" panose="02020603050405020304" pitchFamily="18" charset="0"/>
              </a:rPr>
              <a:t>You should then click on Terminal</a:t>
            </a:r>
          </a:p>
          <a:p>
            <a:pPr algn="just">
              <a:lnSpc>
                <a:spcPct val="100000"/>
              </a:lnSpc>
            </a:pPr>
            <a:r>
              <a:rPr lang="en-US" sz="2000">
                <a:latin typeface="Times New Roman" panose="02020603050405020304" pitchFamily="18" charset="0"/>
                <a:cs typeface="Times New Roman" panose="02020603050405020304" pitchFamily="18" charset="0"/>
              </a:rPr>
              <a:t>Now select "Run" then "Start Debugging" from the drop-down menu at the top (or top of your window).</a:t>
            </a:r>
          </a:p>
          <a:p>
            <a:pPr algn="just">
              <a:lnSpc>
                <a:spcPct val="100000"/>
              </a:lnSpc>
            </a:pPr>
            <a:r>
              <a:rPr lang="en-US" sz="2000">
                <a:latin typeface="Times New Roman" panose="02020603050405020304" pitchFamily="18" charset="0"/>
                <a:cs typeface="Times New Roman" panose="02020603050405020304" pitchFamily="18" charset="0"/>
              </a:rPr>
              <a:t>You should see a group of buttons appear above the code. The first button is "Continue" (if you hover your pointer over a button in VSCode, it will say what it is). The second button is "Step Over", then "Step Into" after that, then "Step Out", then "Restart", and finally "Stop".</a:t>
            </a:r>
          </a:p>
          <a:p>
            <a:pPr algn="just">
              <a:lnSpc>
                <a:spcPct val="100000"/>
              </a:lnSpc>
            </a:pPr>
            <a:endParaRPr lang="en-US" sz="2000">
              <a:latin typeface="Times New Roman" panose="02020603050405020304" pitchFamily="18" charset="0"/>
              <a:cs typeface="Times New Roman" panose="02020603050405020304" pitchFamily="18" charset="0"/>
            </a:endParaRPr>
          </a:p>
          <a:p>
            <a:pPr algn="just">
              <a:lnSpc>
                <a:spcPct val="100000"/>
              </a:lnSpc>
            </a:pPr>
            <a:r>
              <a:rPr lang="en-US" sz="2000">
                <a:latin typeface="Times New Roman" panose="02020603050405020304" pitchFamily="18" charset="0"/>
                <a:cs typeface="Times New Roman" panose="02020603050405020304" pitchFamily="18" charset="0"/>
              </a:rPr>
              <a:t>Next, "step" through the program by clicking on the icon at the top. You do not want to "run" this one, since it has an infinite loop and will quickly fill the output section.</a:t>
            </a:r>
          </a:p>
        </p:txBody>
      </p:sp>
      <p:pic>
        <p:nvPicPr>
          <p:cNvPr id="5" name="Picture 4">
            <a:extLst>
              <a:ext uri="{FF2B5EF4-FFF2-40B4-BE49-F238E27FC236}">
                <a16:creationId xmlns:a16="http://schemas.microsoft.com/office/drawing/2014/main" id="{77B8E922-7CE2-6A71-57BC-B446FF6EEF54}"/>
              </a:ext>
            </a:extLst>
          </p:cNvPr>
          <p:cNvPicPr>
            <a:picLocks noChangeAspect="1"/>
          </p:cNvPicPr>
          <p:nvPr/>
        </p:nvPicPr>
        <p:blipFill>
          <a:blip r:embed="rId2"/>
          <a:stretch>
            <a:fillRect/>
          </a:stretch>
        </p:blipFill>
        <p:spPr>
          <a:xfrm>
            <a:off x="5422212" y="1684694"/>
            <a:ext cx="422887" cy="422887"/>
          </a:xfrm>
          <a:prstGeom prst="rect">
            <a:avLst/>
          </a:prstGeom>
        </p:spPr>
      </p:pic>
      <p:pic>
        <p:nvPicPr>
          <p:cNvPr id="7" name="Picture 6">
            <a:extLst>
              <a:ext uri="{FF2B5EF4-FFF2-40B4-BE49-F238E27FC236}">
                <a16:creationId xmlns:a16="http://schemas.microsoft.com/office/drawing/2014/main" id="{367D9FAB-2923-FD25-8030-F6F21B49BF29}"/>
              </a:ext>
            </a:extLst>
          </p:cNvPr>
          <p:cNvPicPr>
            <a:picLocks noChangeAspect="1"/>
          </p:cNvPicPr>
          <p:nvPr/>
        </p:nvPicPr>
        <p:blipFill>
          <a:blip r:embed="rId3"/>
          <a:stretch>
            <a:fillRect/>
          </a:stretch>
        </p:blipFill>
        <p:spPr>
          <a:xfrm>
            <a:off x="1163019" y="2430090"/>
            <a:ext cx="3999996" cy="458076"/>
          </a:xfrm>
          <a:prstGeom prst="rect">
            <a:avLst/>
          </a:prstGeom>
        </p:spPr>
      </p:pic>
      <p:pic>
        <p:nvPicPr>
          <p:cNvPr id="9" name="Picture 8">
            <a:extLst>
              <a:ext uri="{FF2B5EF4-FFF2-40B4-BE49-F238E27FC236}">
                <a16:creationId xmlns:a16="http://schemas.microsoft.com/office/drawing/2014/main" id="{E1132F90-8EF2-6627-217B-E2D67759A07A}"/>
              </a:ext>
            </a:extLst>
          </p:cNvPr>
          <p:cNvPicPr>
            <a:picLocks noChangeAspect="1"/>
          </p:cNvPicPr>
          <p:nvPr/>
        </p:nvPicPr>
        <p:blipFill>
          <a:blip r:embed="rId4"/>
          <a:stretch>
            <a:fillRect/>
          </a:stretch>
        </p:blipFill>
        <p:spPr>
          <a:xfrm>
            <a:off x="4750265" y="2932866"/>
            <a:ext cx="947870" cy="528712"/>
          </a:xfrm>
          <a:prstGeom prst="rect">
            <a:avLst/>
          </a:prstGeom>
        </p:spPr>
      </p:pic>
      <p:pic>
        <p:nvPicPr>
          <p:cNvPr id="11" name="Picture 10">
            <a:extLst>
              <a:ext uri="{FF2B5EF4-FFF2-40B4-BE49-F238E27FC236}">
                <a16:creationId xmlns:a16="http://schemas.microsoft.com/office/drawing/2014/main" id="{523874BB-2FFF-297E-55BC-85E1F4CEAA37}"/>
              </a:ext>
            </a:extLst>
          </p:cNvPr>
          <p:cNvPicPr>
            <a:picLocks noChangeAspect="1"/>
          </p:cNvPicPr>
          <p:nvPr/>
        </p:nvPicPr>
        <p:blipFill>
          <a:blip r:embed="rId5"/>
          <a:srcRect t="7682"/>
          <a:stretch/>
        </p:blipFill>
        <p:spPr>
          <a:xfrm>
            <a:off x="2283223" y="3733550"/>
            <a:ext cx="8197631" cy="422887"/>
          </a:xfrm>
          <a:prstGeom prst="rect">
            <a:avLst/>
          </a:prstGeom>
        </p:spPr>
      </p:pic>
      <p:pic>
        <p:nvPicPr>
          <p:cNvPr id="13" name="Picture 12">
            <a:extLst>
              <a:ext uri="{FF2B5EF4-FFF2-40B4-BE49-F238E27FC236}">
                <a16:creationId xmlns:a16="http://schemas.microsoft.com/office/drawing/2014/main" id="{D5F00723-A7E4-B7E1-A490-8F64307942CF}"/>
              </a:ext>
            </a:extLst>
          </p:cNvPr>
          <p:cNvPicPr>
            <a:picLocks noChangeAspect="1"/>
          </p:cNvPicPr>
          <p:nvPr/>
        </p:nvPicPr>
        <p:blipFill>
          <a:blip r:embed="rId6"/>
          <a:srcRect t="13158"/>
          <a:stretch/>
        </p:blipFill>
        <p:spPr>
          <a:xfrm>
            <a:off x="3860473" y="5087546"/>
            <a:ext cx="3123477" cy="514623"/>
          </a:xfrm>
          <a:prstGeom prst="rect">
            <a:avLst/>
          </a:prstGeom>
        </p:spPr>
      </p:pic>
    </p:spTree>
    <p:extLst>
      <p:ext uri="{BB962C8B-B14F-4D97-AF65-F5344CB8AC3E}">
        <p14:creationId xmlns:p14="http://schemas.microsoft.com/office/powerpoint/2010/main" val="23966814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178674-FA44-7717-ACED-C69456E196F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FCF8DF6-B5CE-B8DD-D636-8B14D2BCB597}"/>
              </a:ext>
            </a:extLst>
          </p:cNvPr>
          <p:cNvSpPr>
            <a:spLocks noGrp="1"/>
          </p:cNvSpPr>
          <p:nvPr>
            <p:ph type="title"/>
          </p:nvPr>
        </p:nvSpPr>
        <p:spPr>
          <a:xfrm>
            <a:off x="838200" y="345689"/>
            <a:ext cx="10515600" cy="568711"/>
          </a:xfrm>
        </p:spPr>
        <p:txBody>
          <a:bodyPr>
            <a:normAutofit fontScale="90000"/>
          </a:bodyPr>
          <a:lstStyle/>
          <a:p>
            <a:pPr algn="ctr"/>
            <a:r>
              <a:rPr lang="en-US" sz="3600" b="1">
                <a:latin typeface="Times New Roman" panose="02020603050405020304" pitchFamily="18" charset="0"/>
                <a:cs typeface="Times New Roman" panose="02020603050405020304" pitchFamily="18" charset="0"/>
              </a:rPr>
              <a:t>PART-2</a:t>
            </a:r>
          </a:p>
        </p:txBody>
      </p:sp>
      <p:sp>
        <p:nvSpPr>
          <p:cNvPr id="3" name="Content Placeholder 2">
            <a:extLst>
              <a:ext uri="{FF2B5EF4-FFF2-40B4-BE49-F238E27FC236}">
                <a16:creationId xmlns:a16="http://schemas.microsoft.com/office/drawing/2014/main" id="{84C83F1B-29AF-DD2F-1C7F-C984A4602816}"/>
              </a:ext>
            </a:extLst>
          </p:cNvPr>
          <p:cNvSpPr>
            <a:spLocks noGrp="1"/>
          </p:cNvSpPr>
          <p:nvPr>
            <p:ph idx="1"/>
          </p:nvPr>
        </p:nvSpPr>
        <p:spPr>
          <a:xfrm>
            <a:off x="838200" y="1315844"/>
            <a:ext cx="10515600" cy="4694663"/>
          </a:xfrm>
        </p:spPr>
        <p:txBody>
          <a:bodyPr>
            <a:noAutofit/>
          </a:bodyPr>
          <a:lstStyle/>
          <a:p>
            <a:pPr algn="just">
              <a:lnSpc>
                <a:spcPct val="100000"/>
              </a:lnSpc>
            </a:pPr>
            <a:r>
              <a:rPr lang="en-US" sz="2000">
                <a:latin typeface="Times New Roman" panose="02020603050405020304" pitchFamily="18" charset="0"/>
                <a:cs typeface="Times New Roman" panose="02020603050405020304" pitchFamily="18" charset="0"/>
              </a:rPr>
              <a:t>When you "step" through the program, you should see it advance line by line. </a:t>
            </a:r>
          </a:p>
          <a:p>
            <a:pPr algn="just">
              <a:lnSpc>
                <a:spcPct val="100000"/>
              </a:lnSpc>
            </a:pPr>
            <a:r>
              <a:rPr lang="en-US" sz="2000">
                <a:latin typeface="Times New Roman" panose="02020603050405020304" pitchFamily="18" charset="0"/>
                <a:cs typeface="Times New Roman" panose="02020603050405020304" pitchFamily="18" charset="0"/>
              </a:rPr>
              <a:t>You will not see any output until it gets to one of the ecall instructions. </a:t>
            </a:r>
          </a:p>
          <a:p>
            <a:pPr algn="just">
              <a:lnSpc>
                <a:spcPct val="100000"/>
              </a:lnSpc>
            </a:pPr>
            <a:r>
              <a:rPr lang="en-US" sz="2000">
                <a:latin typeface="Times New Roman" panose="02020603050405020304" pitchFamily="18" charset="0"/>
                <a:cs typeface="Times New Roman" panose="02020603050405020304" pitchFamily="18" charset="0"/>
              </a:rPr>
              <a:t>Repeat stepping through until you have executed three iterations of the loop. </a:t>
            </a:r>
          </a:p>
          <a:p>
            <a:pPr algn="just">
              <a:lnSpc>
                <a:spcPct val="100000"/>
              </a:lnSpc>
            </a:pPr>
            <a:r>
              <a:rPr lang="en-US" sz="2000">
                <a:latin typeface="Times New Roman" panose="02020603050405020304" pitchFamily="18" charset="0"/>
                <a:cs typeface="Times New Roman" panose="02020603050405020304" pitchFamily="18" charset="0"/>
              </a:rPr>
              <a:t>Your output should look like the following. </a:t>
            </a:r>
            <a:r>
              <a:rPr lang="en-US" sz="2000" b="1">
                <a:latin typeface="Times New Roman" panose="02020603050405020304" pitchFamily="18" charset="0"/>
                <a:cs typeface="Times New Roman" panose="02020603050405020304" pitchFamily="18" charset="0"/>
              </a:rPr>
              <a:t>Include your output in your lab report. Also, include a screen-shot of VSCode with the HelloWorld.S program in your lab report.</a:t>
            </a:r>
          </a:p>
          <a:p>
            <a:pPr marL="0" indent="0" algn="just">
              <a:lnSpc>
                <a:spcPct val="100000"/>
              </a:lnSpc>
              <a:buNone/>
            </a:pPr>
            <a:endParaRPr lang="en-US" sz="2000">
              <a:latin typeface="Times New Roman" panose="02020603050405020304" pitchFamily="18" charset="0"/>
              <a:cs typeface="Times New Roman" panose="02020603050405020304" pitchFamily="18" charset="0"/>
            </a:endParaRPr>
          </a:p>
          <a:p>
            <a:pPr marL="0" indent="0" algn="just">
              <a:lnSpc>
                <a:spcPct val="100000"/>
              </a:lnSpc>
              <a:buNone/>
            </a:pPr>
            <a:endParaRPr lang="en-US" sz="200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5F785C86-0D07-AC3E-E72B-D367A4B248ED}"/>
              </a:ext>
            </a:extLst>
          </p:cNvPr>
          <p:cNvPicPr>
            <a:picLocks noChangeAspect="1"/>
          </p:cNvPicPr>
          <p:nvPr/>
        </p:nvPicPr>
        <p:blipFill>
          <a:blip r:embed="rId2"/>
          <a:stretch>
            <a:fillRect/>
          </a:stretch>
        </p:blipFill>
        <p:spPr>
          <a:xfrm>
            <a:off x="1091953" y="3429000"/>
            <a:ext cx="6167491" cy="2842271"/>
          </a:xfrm>
          <a:prstGeom prst="rect">
            <a:avLst/>
          </a:prstGeom>
        </p:spPr>
      </p:pic>
    </p:spTree>
    <p:extLst>
      <p:ext uri="{BB962C8B-B14F-4D97-AF65-F5344CB8AC3E}">
        <p14:creationId xmlns:p14="http://schemas.microsoft.com/office/powerpoint/2010/main" val="8705479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F16F10-BBE7-01EF-DA81-D147B43A2FB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9878052-859B-3FC7-2502-DB7118651A82}"/>
              </a:ext>
            </a:extLst>
          </p:cNvPr>
          <p:cNvSpPr>
            <a:spLocks noGrp="1"/>
          </p:cNvSpPr>
          <p:nvPr>
            <p:ph type="title"/>
          </p:nvPr>
        </p:nvSpPr>
        <p:spPr>
          <a:xfrm>
            <a:off x="838200" y="345689"/>
            <a:ext cx="10515600" cy="568711"/>
          </a:xfrm>
        </p:spPr>
        <p:txBody>
          <a:bodyPr>
            <a:normAutofit fontScale="90000"/>
          </a:bodyPr>
          <a:lstStyle/>
          <a:p>
            <a:pPr algn="ctr"/>
            <a:r>
              <a:rPr lang="en-US" sz="3600" b="1">
                <a:latin typeface="Times New Roman" panose="02020603050405020304" pitchFamily="18" charset="0"/>
                <a:cs typeface="Times New Roman" panose="02020603050405020304" pitchFamily="18" charset="0"/>
              </a:rPr>
              <a:t>PART-2</a:t>
            </a:r>
          </a:p>
        </p:txBody>
      </p:sp>
      <p:sp>
        <p:nvSpPr>
          <p:cNvPr id="3" name="Content Placeholder 2">
            <a:extLst>
              <a:ext uri="{FF2B5EF4-FFF2-40B4-BE49-F238E27FC236}">
                <a16:creationId xmlns:a16="http://schemas.microsoft.com/office/drawing/2014/main" id="{4D343332-3AB5-50F3-5D5C-C560C693F0C5}"/>
              </a:ext>
            </a:extLst>
          </p:cNvPr>
          <p:cNvSpPr>
            <a:spLocks noGrp="1"/>
          </p:cNvSpPr>
          <p:nvPr>
            <p:ph idx="1"/>
          </p:nvPr>
        </p:nvSpPr>
        <p:spPr>
          <a:xfrm>
            <a:off x="557561" y="1126274"/>
            <a:ext cx="11273883" cy="4884234"/>
          </a:xfrm>
        </p:spPr>
        <p:txBody>
          <a:bodyPr>
            <a:noAutofit/>
          </a:bodyPr>
          <a:lstStyle/>
          <a:p>
            <a:pPr marL="0" indent="0" algn="just">
              <a:lnSpc>
                <a:spcPct val="100000"/>
              </a:lnSpc>
              <a:buNone/>
            </a:pPr>
            <a:r>
              <a:rPr lang="en-US" sz="2000" b="1">
                <a:latin typeface="Times New Roman" panose="02020603050405020304" pitchFamily="18" charset="0"/>
                <a:cs typeface="Times New Roman" panose="02020603050405020304" pitchFamily="18" charset="0"/>
              </a:rPr>
              <a:t>Questions:</a:t>
            </a:r>
          </a:p>
          <a:p>
            <a:pPr marL="0" indent="0" algn="just">
              <a:lnSpc>
                <a:spcPct val="100000"/>
              </a:lnSpc>
              <a:buNone/>
            </a:pPr>
            <a:r>
              <a:rPr lang="en-US" sz="2000" b="1">
                <a:latin typeface="Times New Roman" panose="02020603050405020304" pitchFamily="18" charset="0"/>
                <a:cs typeface="Times New Roman" panose="02020603050405020304" pitchFamily="18" charset="0"/>
              </a:rPr>
              <a:t>For each of these, you might need to find documentation. If you consult a source (such as a webpage), make sure to include that source in your answer.</a:t>
            </a:r>
          </a:p>
          <a:p>
            <a:pPr marL="457200" indent="-457200" algn="just">
              <a:lnSpc>
                <a:spcPct val="100000"/>
              </a:lnSpc>
              <a:buFont typeface="+mj-lt"/>
              <a:buAutoNum type="arabicPeriod"/>
            </a:pPr>
            <a:r>
              <a:rPr lang="en-US" sz="2000" b="1">
                <a:latin typeface="Times New Roman" panose="02020603050405020304" pitchFamily="18" charset="0"/>
                <a:cs typeface="Times New Roman" panose="02020603050405020304" pitchFamily="18" charset="0"/>
              </a:rPr>
              <a:t>You should notice how the "PC" value on the left (under Variables) changes as you step through the program. What does PC stand for in this context? Why does it change from 0x00000004 to 0x00000008 in one step?</a:t>
            </a:r>
          </a:p>
          <a:p>
            <a:pPr marL="457200" indent="-457200" algn="just">
              <a:lnSpc>
                <a:spcPct val="100000"/>
              </a:lnSpc>
              <a:buFont typeface="+mj-lt"/>
              <a:buAutoNum type="arabicPeriod"/>
            </a:pPr>
            <a:r>
              <a:rPr lang="en-US" sz="2000" b="1">
                <a:latin typeface="Times New Roman" panose="02020603050405020304" pitchFamily="18" charset="0"/>
                <a:cs typeface="Times New Roman" panose="02020603050405020304" pitchFamily="18" charset="0"/>
              </a:rPr>
              <a:t>Examine the "Integer" values on the left (under Variables). Describe what happens with x10 and x11 as you step through the code. Give an example of one line of the code, and what effect it has on x10. Give an example of one line of the code, and what effect it has on x11.</a:t>
            </a:r>
          </a:p>
          <a:p>
            <a:pPr marL="457200" indent="-457200" algn="just">
              <a:lnSpc>
                <a:spcPct val="100000"/>
              </a:lnSpc>
              <a:buFont typeface="+mj-lt"/>
              <a:buAutoNum type="arabicPeriod"/>
            </a:pPr>
            <a:r>
              <a:rPr lang="en-US" sz="2000" b="1">
                <a:latin typeface="Times New Roman" panose="02020603050405020304" pitchFamily="18" charset="0"/>
                <a:cs typeface="Times New Roman" panose="02020603050405020304" pitchFamily="18" charset="0"/>
              </a:rPr>
              <a:t>What does the "Continue" button do? Describe it in your own words.</a:t>
            </a:r>
          </a:p>
          <a:p>
            <a:pPr marL="457200" indent="-457200" algn="just">
              <a:lnSpc>
                <a:spcPct val="100000"/>
              </a:lnSpc>
              <a:buFont typeface="+mj-lt"/>
              <a:buAutoNum type="arabicPeriod"/>
            </a:pPr>
            <a:r>
              <a:rPr lang="en-US" sz="2000" b="1">
                <a:latin typeface="Times New Roman" panose="02020603050405020304" pitchFamily="18" charset="0"/>
                <a:cs typeface="Times New Roman" panose="02020603050405020304" pitchFamily="18" charset="0"/>
              </a:rPr>
              <a:t>What does the "Restart" button do? Describe it in your own words.</a:t>
            </a:r>
          </a:p>
          <a:p>
            <a:pPr marL="457200" indent="-457200" algn="just">
              <a:lnSpc>
                <a:spcPct val="100000"/>
              </a:lnSpc>
              <a:buFont typeface="+mj-lt"/>
              <a:buAutoNum type="arabicPeriod"/>
            </a:pPr>
            <a:r>
              <a:rPr lang="en-US" sz="2000" b="1">
                <a:latin typeface="Times New Roman" panose="02020603050405020304" pitchFamily="18" charset="0"/>
                <a:cs typeface="Times New Roman" panose="02020603050405020304" pitchFamily="18" charset="0"/>
              </a:rPr>
              <a:t>What does the "Step Out" button do? Describe it in your own words.</a:t>
            </a:r>
          </a:p>
          <a:p>
            <a:pPr marL="457200" indent="-457200" algn="just">
              <a:lnSpc>
                <a:spcPct val="100000"/>
              </a:lnSpc>
              <a:buFont typeface="+mj-lt"/>
              <a:buAutoNum type="arabicPeriod"/>
            </a:pPr>
            <a:r>
              <a:rPr lang="en-US" sz="2000" b="1">
                <a:latin typeface="Times New Roman" panose="02020603050405020304" pitchFamily="18" charset="0"/>
                <a:cs typeface="Times New Roman" panose="02020603050405020304" pitchFamily="18" charset="0"/>
              </a:rPr>
              <a:t>What is the difference between "Step Over" and "Step Into"? Describe it in your own words</a:t>
            </a:r>
          </a:p>
        </p:txBody>
      </p:sp>
    </p:spTree>
    <p:extLst>
      <p:ext uri="{BB962C8B-B14F-4D97-AF65-F5344CB8AC3E}">
        <p14:creationId xmlns:p14="http://schemas.microsoft.com/office/powerpoint/2010/main" val="8491221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06FA708-2C40-7D9D-DE6D-DE08B6B25BD5}"/>
              </a:ext>
            </a:extLst>
          </p:cNvPr>
          <p:cNvSpPr>
            <a:spLocks noGrp="1"/>
          </p:cNvSpPr>
          <p:nvPr>
            <p:ph idx="1"/>
          </p:nvPr>
        </p:nvSpPr>
        <p:spPr>
          <a:xfrm>
            <a:off x="983166" y="2062976"/>
            <a:ext cx="10515600" cy="3445726"/>
          </a:xfrm>
        </p:spPr>
        <p:txBody>
          <a:bodyPr>
            <a:normAutofit fontScale="92500"/>
          </a:bodyPr>
          <a:lstStyle/>
          <a:p>
            <a:pPr marL="0" indent="0" algn="just">
              <a:lnSpc>
                <a:spcPct val="110000"/>
              </a:lnSpc>
              <a:buNone/>
            </a:pPr>
            <a:r>
              <a:rPr lang="en-US" b="1" i="0">
                <a:solidFill>
                  <a:srgbClr val="000000"/>
                </a:solidFill>
                <a:effectLst/>
                <a:latin typeface="Times New Roman" panose="02020603050405020304" pitchFamily="18" charset="0"/>
              </a:rPr>
              <a:t>IMPORTANT NOTE:</a:t>
            </a:r>
            <a:r>
              <a:rPr lang="en-US" b="0" i="0">
                <a:solidFill>
                  <a:srgbClr val="000000"/>
                </a:solidFill>
                <a:effectLst/>
                <a:latin typeface="Times New Roman" panose="02020603050405020304" pitchFamily="18" charset="0"/>
              </a:rPr>
              <a:t> </a:t>
            </a:r>
          </a:p>
          <a:p>
            <a:pPr marL="0" indent="0" algn="just">
              <a:lnSpc>
                <a:spcPct val="110000"/>
              </a:lnSpc>
              <a:buNone/>
            </a:pPr>
            <a:r>
              <a:rPr lang="en-US" sz="2400" b="0" i="0">
                <a:solidFill>
                  <a:srgbClr val="000000"/>
                </a:solidFill>
                <a:effectLst/>
                <a:latin typeface="Times New Roman" panose="02020603050405020304" pitchFamily="18" charset="0"/>
              </a:rPr>
              <a:t>Note about submitting your work: The lab instructions say to "Turn in the log as a text file", but in this lab, you did not need to connect to the server, and thus do not have a log. In cases like this, turn in a copy of your code, and turn in your output as a text file. If iCollege gives you trouble about turning in your code, rename it to a .txt extension, and it should work. </a:t>
            </a:r>
          </a:p>
          <a:p>
            <a:pPr marL="0" indent="0" algn="just">
              <a:lnSpc>
                <a:spcPct val="110000"/>
              </a:lnSpc>
              <a:buNone/>
            </a:pPr>
            <a:r>
              <a:rPr lang="en-US" sz="2400" b="0" i="0">
                <a:solidFill>
                  <a:srgbClr val="000000"/>
                </a:solidFill>
                <a:effectLst/>
                <a:latin typeface="Times New Roman" panose="02020603050405020304" pitchFamily="18" charset="0"/>
              </a:rPr>
              <a:t>Remember that we will grade your lab report so it is vital to turn that in. The other files (your code, a text version of any log file, etc.) are to document your work in case we need more information..</a:t>
            </a:r>
            <a:endParaRPr lang="en-US" sz="2400">
              <a:latin typeface="Times New Roman" panose="02020603050405020304" pitchFamily="18" charset="0"/>
              <a:cs typeface="Times New Roman" panose="02020603050405020304" pitchFamily="18" charset="0"/>
            </a:endParaRPr>
          </a:p>
          <a:p>
            <a:pPr>
              <a:lnSpc>
                <a:spcPct val="110000"/>
              </a:lnSpc>
            </a:pPr>
            <a:endParaRPr lang="en-US">
              <a:latin typeface="Times New Roman" panose="02020603050405020304" pitchFamily="18" charset="0"/>
              <a:cs typeface="Times New Roman" panose="02020603050405020304" pitchFamily="18" charset="0"/>
            </a:endParaRPr>
          </a:p>
          <a:p>
            <a:pPr>
              <a:lnSpc>
                <a:spcPct val="110000"/>
              </a:lnSpc>
            </a:pPr>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275288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8AD231-C5A3-5D95-FA08-A4B752462EB7}"/>
              </a:ext>
            </a:extLst>
          </p:cNvPr>
          <p:cNvSpPr>
            <a:spLocks noGrp="1"/>
          </p:cNvSpPr>
          <p:nvPr>
            <p:ph type="title"/>
          </p:nvPr>
        </p:nvSpPr>
        <p:spPr/>
        <p:txBody>
          <a:bodyPr>
            <a:normAutofit/>
          </a:bodyPr>
          <a:lstStyle/>
          <a:p>
            <a:pPr algn="ctr"/>
            <a:r>
              <a:rPr lang="en-US" sz="3600" b="1">
                <a:latin typeface="Times New Roman" panose="02020603050405020304" pitchFamily="18" charset="0"/>
                <a:cs typeface="Times New Roman" panose="02020603050405020304" pitchFamily="18" charset="0"/>
              </a:rPr>
              <a:t>INSTRUCTIONS FOR LAB 5</a:t>
            </a:r>
          </a:p>
        </p:txBody>
      </p:sp>
      <p:sp>
        <p:nvSpPr>
          <p:cNvPr id="3" name="Content Placeholder 2">
            <a:extLst>
              <a:ext uri="{FF2B5EF4-FFF2-40B4-BE49-F238E27FC236}">
                <a16:creationId xmlns:a16="http://schemas.microsoft.com/office/drawing/2014/main" id="{5A85FEC1-4521-F8B8-9D96-AAD3B57E50CC}"/>
              </a:ext>
            </a:extLst>
          </p:cNvPr>
          <p:cNvSpPr>
            <a:spLocks noGrp="1"/>
          </p:cNvSpPr>
          <p:nvPr>
            <p:ph idx="1"/>
          </p:nvPr>
        </p:nvSpPr>
        <p:spPr/>
        <p:txBody>
          <a:bodyPr>
            <a:normAutofit/>
          </a:bodyPr>
          <a:lstStyle/>
          <a:p>
            <a:pPr marL="0" indent="0" algn="just">
              <a:buNone/>
            </a:pPr>
            <a:r>
              <a:rPr lang="en-US" sz="2000">
                <a:solidFill>
                  <a:srgbClr val="000000"/>
                </a:solidFill>
                <a:latin typeface="Times New Roman" panose="02020603050405020304" pitchFamily="18" charset="0"/>
                <a:cs typeface="Times New Roman" panose="02020603050405020304" pitchFamily="18" charset="0"/>
              </a:rPr>
              <a:t>Tasks to be done in</a:t>
            </a:r>
            <a:r>
              <a:rPr lang="en-US" sz="2000" b="0" i="0">
                <a:solidFill>
                  <a:srgbClr val="000000"/>
                </a:solidFill>
                <a:effectLst/>
                <a:latin typeface="Times New Roman" panose="02020603050405020304" pitchFamily="18" charset="0"/>
                <a:cs typeface="Times New Roman" panose="02020603050405020304" pitchFamily="18" charset="0"/>
              </a:rPr>
              <a:t> this lab:</a:t>
            </a:r>
          </a:p>
          <a:p>
            <a:pPr algn="just"/>
            <a:r>
              <a:rPr lang="en-US" sz="2000">
                <a:latin typeface="Times New Roman" panose="02020603050405020304" pitchFamily="18" charset="0"/>
                <a:cs typeface="Times New Roman" panose="02020603050405020304" pitchFamily="18" charset="0"/>
              </a:rPr>
              <a:t>Work with VSCode</a:t>
            </a:r>
          </a:p>
          <a:p>
            <a:pPr algn="just"/>
            <a:r>
              <a:rPr lang="en-US" sz="2000">
                <a:latin typeface="Times New Roman" panose="02020603050405020304" pitchFamily="18" charset="0"/>
                <a:cs typeface="Times New Roman" panose="02020603050405020304" pitchFamily="18" charset="0"/>
              </a:rPr>
              <a:t>Learn how to "Step" through a program</a:t>
            </a:r>
          </a:p>
          <a:p>
            <a:pPr algn="just"/>
            <a:r>
              <a:rPr lang="en-US" sz="2000">
                <a:latin typeface="Times New Roman" panose="02020603050405020304" pitchFamily="18" charset="0"/>
                <a:cs typeface="Times New Roman" panose="02020603050405020304" pitchFamily="18" charset="0"/>
              </a:rPr>
              <a:t>Learn how a "hello world" program works in assembly language</a:t>
            </a:r>
          </a:p>
          <a:p>
            <a:pPr algn="just"/>
            <a:r>
              <a:rPr lang="en-US" sz="2000">
                <a:latin typeface="Times New Roman" panose="02020603050405020304" pitchFamily="18" charset="0"/>
                <a:cs typeface="Times New Roman" panose="02020603050405020304" pitchFamily="18" charset="0"/>
              </a:rPr>
              <a:t>Study some RISC-V assembly language commands, e.g. li, ecall, as well as directives like .data, and labels.</a:t>
            </a:r>
          </a:p>
        </p:txBody>
      </p:sp>
    </p:spTree>
    <p:extLst>
      <p:ext uri="{BB962C8B-B14F-4D97-AF65-F5344CB8AC3E}">
        <p14:creationId xmlns:p14="http://schemas.microsoft.com/office/powerpoint/2010/main" val="14122429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E90B93-DFE9-C850-F921-79A52C16700B}"/>
              </a:ext>
            </a:extLst>
          </p:cNvPr>
          <p:cNvSpPr>
            <a:spLocks noGrp="1"/>
          </p:cNvSpPr>
          <p:nvPr>
            <p:ph type="title"/>
          </p:nvPr>
        </p:nvSpPr>
        <p:spPr/>
        <p:txBody>
          <a:bodyPr>
            <a:normAutofit/>
          </a:bodyPr>
          <a:lstStyle/>
          <a:p>
            <a:pPr marL="0" lvl="0" indent="0" algn="ctr" rtl="0">
              <a:lnSpc>
                <a:spcPct val="125454"/>
              </a:lnSpc>
              <a:spcBef>
                <a:spcPts val="1200"/>
              </a:spcBef>
              <a:spcAft>
                <a:spcPts val="0"/>
              </a:spcAft>
            </a:pPr>
            <a:r>
              <a:rPr lang="en-US" sz="3600" b="1">
                <a:latin typeface="Times New Roman" panose="02020603050405020304" pitchFamily="18" charset="0"/>
                <a:cs typeface="Times New Roman" panose="02020603050405020304" pitchFamily="18" charset="0"/>
              </a:rPr>
              <a:t>ASSIGNMENT FOR LAB 5</a:t>
            </a:r>
          </a:p>
        </p:txBody>
      </p:sp>
      <p:sp>
        <p:nvSpPr>
          <p:cNvPr id="3" name="Content Placeholder 2">
            <a:extLst>
              <a:ext uri="{FF2B5EF4-FFF2-40B4-BE49-F238E27FC236}">
                <a16:creationId xmlns:a16="http://schemas.microsoft.com/office/drawing/2014/main" id="{B983EC3A-1145-A0E8-6D78-D4C46ADC3DA0}"/>
              </a:ext>
            </a:extLst>
          </p:cNvPr>
          <p:cNvSpPr>
            <a:spLocks noGrp="1"/>
          </p:cNvSpPr>
          <p:nvPr>
            <p:ph idx="1"/>
          </p:nvPr>
        </p:nvSpPr>
        <p:spPr>
          <a:xfrm>
            <a:off x="838200" y="1984917"/>
            <a:ext cx="10515600" cy="4192046"/>
          </a:xfrm>
        </p:spPr>
        <p:txBody>
          <a:bodyPr>
            <a:noAutofit/>
          </a:bodyPr>
          <a:lstStyle/>
          <a:p>
            <a:pPr algn="just">
              <a:lnSpc>
                <a:spcPct val="100000"/>
              </a:lnSpc>
              <a:spcAft>
                <a:spcPts val="720"/>
              </a:spcAft>
            </a:pPr>
            <a:r>
              <a:rPr lang="en-US" sz="2000">
                <a:latin typeface="Times New Roman" panose="02020603050405020304" pitchFamily="18" charset="0"/>
                <a:cs typeface="Times New Roman" panose="02020603050405020304" pitchFamily="18" charset="0"/>
              </a:rPr>
              <a:t>This lab has two parts. Install Visual Studio Code with required extensions and run a sample code.</a:t>
            </a:r>
          </a:p>
          <a:p>
            <a:pPr algn="just">
              <a:lnSpc>
                <a:spcPct val="100000"/>
              </a:lnSpc>
              <a:spcAft>
                <a:spcPts val="720"/>
              </a:spcAft>
            </a:pPr>
            <a:r>
              <a:rPr lang="en-US" sz="2000">
                <a:latin typeface="Times New Roman" panose="02020603050405020304" pitchFamily="18" charset="0"/>
                <a:cs typeface="Times New Roman" panose="02020603050405020304" pitchFamily="18" charset="0"/>
              </a:rPr>
              <a:t>Answer the questions from both the parts mentioned in bold.</a:t>
            </a:r>
          </a:p>
          <a:p>
            <a:pPr algn="just">
              <a:lnSpc>
                <a:spcPct val="100000"/>
              </a:lnSpc>
              <a:spcAft>
                <a:spcPts val="720"/>
              </a:spcAft>
            </a:pPr>
            <a:r>
              <a:rPr lang="en-US" sz="2000">
                <a:latin typeface="Times New Roman" panose="02020603050405020304" pitchFamily="18" charset="0"/>
                <a:cs typeface="Times New Roman" panose="02020603050405020304" pitchFamily="18" charset="0"/>
              </a:rPr>
              <a:t>Turn in a copy of your code, and turn in your output as a text file. If iCollege gives you trouble about turning in your code, rename it to a .txt extension, and it should work. Remember to submit the lab report as it is vital for grading. </a:t>
            </a:r>
          </a:p>
        </p:txBody>
      </p:sp>
    </p:spTree>
    <p:extLst>
      <p:ext uri="{BB962C8B-B14F-4D97-AF65-F5344CB8AC3E}">
        <p14:creationId xmlns:p14="http://schemas.microsoft.com/office/powerpoint/2010/main" val="25344963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00328D-CDC7-86DB-8567-273309D8CE9B}"/>
              </a:ext>
            </a:extLst>
          </p:cNvPr>
          <p:cNvSpPr>
            <a:spLocks noGrp="1"/>
          </p:cNvSpPr>
          <p:nvPr>
            <p:ph type="title"/>
          </p:nvPr>
        </p:nvSpPr>
        <p:spPr>
          <a:xfrm>
            <a:off x="838200" y="365125"/>
            <a:ext cx="10515600" cy="928415"/>
          </a:xfrm>
        </p:spPr>
        <p:txBody>
          <a:bodyPr>
            <a:normAutofit/>
          </a:bodyPr>
          <a:lstStyle/>
          <a:p>
            <a:pPr algn="ctr"/>
            <a:r>
              <a:rPr lang="en-US" sz="3600" b="1">
                <a:latin typeface="Times New Roman" panose="02020603050405020304" pitchFamily="18" charset="0"/>
                <a:cs typeface="Times New Roman" panose="02020603050405020304" pitchFamily="18" charset="0"/>
              </a:rPr>
              <a:t> VISUAL STUDIO CODE SETUP</a:t>
            </a:r>
          </a:p>
        </p:txBody>
      </p:sp>
      <p:sp>
        <p:nvSpPr>
          <p:cNvPr id="3" name="Content Placeholder 2">
            <a:extLst>
              <a:ext uri="{FF2B5EF4-FFF2-40B4-BE49-F238E27FC236}">
                <a16:creationId xmlns:a16="http://schemas.microsoft.com/office/drawing/2014/main" id="{6405B98F-9667-3D5E-1851-656F1F65FF9D}"/>
              </a:ext>
            </a:extLst>
          </p:cNvPr>
          <p:cNvSpPr>
            <a:spLocks noGrp="1"/>
          </p:cNvSpPr>
          <p:nvPr>
            <p:ph idx="1"/>
          </p:nvPr>
        </p:nvSpPr>
        <p:spPr>
          <a:xfrm>
            <a:off x="1125693" y="1562125"/>
            <a:ext cx="9802502" cy="4403777"/>
          </a:xfrm>
        </p:spPr>
        <p:txBody>
          <a:bodyPr>
            <a:normAutofit/>
          </a:bodyPr>
          <a:lstStyle/>
          <a:p>
            <a:pPr algn="just"/>
            <a:r>
              <a:rPr lang="en-US" sz="2000">
                <a:solidFill>
                  <a:schemeClr val="dk1"/>
                </a:solidFill>
                <a:latin typeface="Times New Roman" panose="02020603050405020304" pitchFamily="18" charset="0"/>
                <a:ea typeface="Courier New"/>
                <a:cs typeface="Times New Roman" panose="02020603050405020304" pitchFamily="18" charset="0"/>
                <a:sym typeface="Courier New"/>
              </a:rPr>
              <a:t>This lab uses visual studio code. Install it if you do not have it already. It is a good idea to organize your files from the start, such as creating a directory for RISC_V files, and directory under that for each assignment.</a:t>
            </a:r>
          </a:p>
          <a:p>
            <a:pPr algn="just"/>
            <a:r>
              <a:rPr lang="en-US" sz="2000">
                <a:solidFill>
                  <a:schemeClr val="dk1"/>
                </a:solidFill>
                <a:latin typeface="Times New Roman" panose="02020603050405020304" pitchFamily="18" charset="0"/>
                <a:ea typeface="Courier New"/>
                <a:cs typeface="Times New Roman" panose="02020603050405020304" pitchFamily="18" charset="0"/>
                <a:sym typeface="Courier New"/>
              </a:rPr>
              <a:t>Download and install Visual Studio Code</a:t>
            </a:r>
          </a:p>
          <a:p>
            <a:pPr algn="just"/>
            <a:r>
              <a:rPr lang="en-US" sz="2000">
                <a:solidFill>
                  <a:schemeClr val="dk1"/>
                </a:solidFill>
                <a:latin typeface="Times New Roman" panose="02020603050405020304" pitchFamily="18" charset="0"/>
                <a:ea typeface="Courier New"/>
                <a:cs typeface="Times New Roman" panose="02020603050405020304" pitchFamily="18" charset="0"/>
                <a:sym typeface="Courier New"/>
              </a:rPr>
              <a:t>Start Visual Studio Code</a:t>
            </a:r>
          </a:p>
          <a:p>
            <a:pPr algn="just"/>
            <a:r>
              <a:rPr lang="en-US" sz="2000">
                <a:solidFill>
                  <a:schemeClr val="dk1"/>
                </a:solidFill>
                <a:latin typeface="Times New Roman" panose="02020603050405020304" pitchFamily="18" charset="0"/>
                <a:ea typeface="Courier New"/>
                <a:cs typeface="Times New Roman" panose="02020603050405020304" pitchFamily="18" charset="0"/>
                <a:sym typeface="Courier New"/>
              </a:rPr>
              <a:t>Click on the "Extensions" icon</a:t>
            </a:r>
          </a:p>
          <a:p>
            <a:pPr algn="just"/>
            <a:r>
              <a:rPr lang="en-US" sz="2000">
                <a:solidFill>
                  <a:schemeClr val="dk1"/>
                </a:solidFill>
                <a:latin typeface="Times New Roman" panose="02020603050405020304" pitchFamily="18" charset="0"/>
                <a:ea typeface="Courier New"/>
                <a:cs typeface="Times New Roman" panose="02020603050405020304" pitchFamily="18" charset="0"/>
                <a:sym typeface="Courier New"/>
              </a:rPr>
              <a:t>Search for and install </a:t>
            </a:r>
            <a:r>
              <a:rPr lang="en-US" sz="2000" b="1">
                <a:solidFill>
                  <a:schemeClr val="dk1"/>
                </a:solidFill>
                <a:latin typeface="Times New Roman" panose="02020603050405020304" pitchFamily="18" charset="0"/>
                <a:ea typeface="Courier New"/>
                <a:cs typeface="Times New Roman" panose="02020603050405020304" pitchFamily="18" charset="0"/>
                <a:sym typeface="Courier New"/>
              </a:rPr>
              <a:t>riscv-venus</a:t>
            </a:r>
            <a:r>
              <a:rPr lang="en-US" sz="2000">
                <a:solidFill>
                  <a:schemeClr val="dk1"/>
                </a:solidFill>
                <a:latin typeface="Times New Roman" panose="02020603050405020304" pitchFamily="18" charset="0"/>
                <a:ea typeface="Courier New"/>
                <a:cs typeface="Times New Roman" panose="02020603050405020304" pitchFamily="18" charset="0"/>
                <a:sym typeface="Courier New"/>
              </a:rPr>
              <a:t> through the "search extensions..." box</a:t>
            </a:r>
          </a:p>
          <a:p>
            <a:pPr marL="0" indent="0" algn="just">
              <a:buNone/>
            </a:pPr>
            <a:endParaRPr lang="en-US" sz="2000">
              <a:solidFill>
                <a:schemeClr val="dk1"/>
              </a:solidFill>
              <a:latin typeface="Times New Roman" panose="02020603050405020304" pitchFamily="18" charset="0"/>
              <a:ea typeface="Courier New"/>
              <a:cs typeface="Times New Roman" panose="02020603050405020304" pitchFamily="18" charset="0"/>
              <a:sym typeface="Courier New"/>
            </a:endParaRPr>
          </a:p>
          <a:p>
            <a:pPr marL="0" indent="0" algn="just">
              <a:buNone/>
            </a:pPr>
            <a:endParaRPr lang="en-US" sz="2000">
              <a:solidFill>
                <a:schemeClr val="dk1"/>
              </a:solidFill>
              <a:latin typeface="Times New Roman" panose="02020603050405020304" pitchFamily="18" charset="0"/>
              <a:ea typeface="Courier New"/>
              <a:cs typeface="Times New Roman" panose="02020603050405020304" pitchFamily="18" charset="0"/>
              <a:sym typeface="Courier New"/>
            </a:endParaRPr>
          </a:p>
          <a:p>
            <a:pPr marL="0" indent="0" algn="just">
              <a:buNone/>
            </a:pPr>
            <a:endParaRPr lang="en-US" sz="2000">
              <a:solidFill>
                <a:schemeClr val="dk1"/>
              </a:solidFill>
              <a:latin typeface="Times New Roman" panose="02020603050405020304" pitchFamily="18" charset="0"/>
              <a:ea typeface="Courier New"/>
              <a:cs typeface="Times New Roman" panose="02020603050405020304" pitchFamily="18" charset="0"/>
              <a:sym typeface="Courier New"/>
            </a:endParaRPr>
          </a:p>
          <a:p>
            <a:pPr algn="just"/>
            <a:r>
              <a:rPr lang="en-US" sz="2000">
                <a:solidFill>
                  <a:schemeClr val="dk1"/>
                </a:solidFill>
                <a:latin typeface="Times New Roman" panose="02020603050405020304" pitchFamily="18" charset="0"/>
                <a:ea typeface="Courier New"/>
                <a:cs typeface="Times New Roman" panose="02020603050405020304" pitchFamily="18" charset="0"/>
                <a:sym typeface="Courier New"/>
              </a:rPr>
              <a:t>Also install </a:t>
            </a:r>
            <a:r>
              <a:rPr lang="en-US" sz="2000" b="1">
                <a:solidFill>
                  <a:schemeClr val="dk1"/>
                </a:solidFill>
                <a:latin typeface="Times New Roman" panose="02020603050405020304" pitchFamily="18" charset="0"/>
                <a:ea typeface="Courier New"/>
                <a:cs typeface="Times New Roman" panose="02020603050405020304" pitchFamily="18" charset="0"/>
                <a:sym typeface="Courier New"/>
              </a:rPr>
              <a:t>RISC-V Support </a:t>
            </a:r>
            <a:r>
              <a:rPr lang="en-US" sz="2000">
                <a:solidFill>
                  <a:schemeClr val="dk1"/>
                </a:solidFill>
                <a:latin typeface="Times New Roman" panose="02020603050405020304" pitchFamily="18" charset="0"/>
                <a:ea typeface="Courier New"/>
                <a:cs typeface="Times New Roman" panose="02020603050405020304" pitchFamily="18" charset="0"/>
                <a:sym typeface="Courier New"/>
              </a:rPr>
              <a:t>(from zhwu95)</a:t>
            </a:r>
          </a:p>
        </p:txBody>
      </p:sp>
      <p:pic>
        <p:nvPicPr>
          <p:cNvPr id="2053" name="Picture 5" descr="visual studio code extensions button: it looks like a square near three others">
            <a:extLst>
              <a:ext uri="{FF2B5EF4-FFF2-40B4-BE49-F238E27FC236}">
                <a16:creationId xmlns:a16="http://schemas.microsoft.com/office/drawing/2014/main" id="{7DF414A1-B92E-098F-F32B-81C1C531A5A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63499" y="4193712"/>
            <a:ext cx="3599156" cy="813186"/>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F8AE4630-F52D-A8DA-A7B6-6FBB282D4A07}"/>
              </a:ext>
            </a:extLst>
          </p:cNvPr>
          <p:cNvPicPr>
            <a:picLocks noChangeAspect="1"/>
          </p:cNvPicPr>
          <p:nvPr/>
        </p:nvPicPr>
        <p:blipFill>
          <a:blip r:embed="rId3"/>
          <a:stretch>
            <a:fillRect/>
          </a:stretch>
        </p:blipFill>
        <p:spPr>
          <a:xfrm>
            <a:off x="4672918" y="3266478"/>
            <a:ext cx="389737" cy="369647"/>
          </a:xfrm>
          <a:prstGeom prst="rect">
            <a:avLst/>
          </a:prstGeom>
        </p:spPr>
      </p:pic>
    </p:spTree>
    <p:extLst>
      <p:ext uri="{BB962C8B-B14F-4D97-AF65-F5344CB8AC3E}">
        <p14:creationId xmlns:p14="http://schemas.microsoft.com/office/powerpoint/2010/main" val="26128133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6050D9-0080-FDDC-E718-9B4551E6DA0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2D3F18C-74F0-DBA1-8C59-ED65803B0352}"/>
              </a:ext>
            </a:extLst>
          </p:cNvPr>
          <p:cNvSpPr>
            <a:spLocks noGrp="1"/>
          </p:cNvSpPr>
          <p:nvPr>
            <p:ph type="title"/>
          </p:nvPr>
        </p:nvSpPr>
        <p:spPr>
          <a:xfrm>
            <a:off x="838200" y="365125"/>
            <a:ext cx="10515600" cy="928415"/>
          </a:xfrm>
        </p:spPr>
        <p:txBody>
          <a:bodyPr>
            <a:normAutofit/>
          </a:bodyPr>
          <a:lstStyle/>
          <a:p>
            <a:pPr algn="ctr"/>
            <a:r>
              <a:rPr lang="en-US" sz="3600" b="1">
                <a:latin typeface="Times New Roman" panose="02020603050405020304" pitchFamily="18" charset="0"/>
                <a:cs typeface="Times New Roman" panose="02020603050405020304" pitchFamily="18" charset="0"/>
              </a:rPr>
              <a:t> VISUAL STUDIO CODE SETUP</a:t>
            </a:r>
          </a:p>
        </p:txBody>
      </p:sp>
      <p:sp>
        <p:nvSpPr>
          <p:cNvPr id="3" name="Content Placeholder 2">
            <a:extLst>
              <a:ext uri="{FF2B5EF4-FFF2-40B4-BE49-F238E27FC236}">
                <a16:creationId xmlns:a16="http://schemas.microsoft.com/office/drawing/2014/main" id="{7C261AD2-C070-B9EE-55CA-00413EB02FAE}"/>
              </a:ext>
            </a:extLst>
          </p:cNvPr>
          <p:cNvSpPr>
            <a:spLocks noGrp="1"/>
          </p:cNvSpPr>
          <p:nvPr>
            <p:ph idx="1"/>
          </p:nvPr>
        </p:nvSpPr>
        <p:spPr>
          <a:xfrm>
            <a:off x="1115122" y="1293541"/>
            <a:ext cx="10392937" cy="5199334"/>
          </a:xfrm>
        </p:spPr>
        <p:txBody>
          <a:bodyPr>
            <a:noAutofit/>
          </a:bodyPr>
          <a:lstStyle/>
          <a:p>
            <a:pPr algn="just"/>
            <a:r>
              <a:rPr lang="en-US" sz="2000">
                <a:solidFill>
                  <a:schemeClr val="dk1"/>
                </a:solidFill>
                <a:latin typeface="Times New Roman" panose="02020603050405020304" pitchFamily="18" charset="0"/>
                <a:ea typeface="Courier New"/>
                <a:cs typeface="Times New Roman" panose="02020603050405020304" pitchFamily="18" charset="0"/>
                <a:sym typeface="Courier New"/>
              </a:rPr>
              <a:t>The image below shows what it should look like when you are done. You may need too remove the text in the search extensions box to see this.</a:t>
            </a:r>
          </a:p>
          <a:p>
            <a:pPr algn="just"/>
            <a:endParaRPr lang="en-US" sz="2000">
              <a:solidFill>
                <a:schemeClr val="dk1"/>
              </a:solidFill>
              <a:latin typeface="Times New Roman" panose="02020603050405020304" pitchFamily="18" charset="0"/>
              <a:ea typeface="Courier New"/>
              <a:cs typeface="Times New Roman" panose="02020603050405020304" pitchFamily="18" charset="0"/>
              <a:sym typeface="Courier New"/>
            </a:endParaRPr>
          </a:p>
          <a:p>
            <a:pPr algn="just"/>
            <a:endParaRPr lang="en-US" sz="2000">
              <a:solidFill>
                <a:schemeClr val="dk1"/>
              </a:solidFill>
              <a:latin typeface="Times New Roman" panose="02020603050405020304" pitchFamily="18" charset="0"/>
              <a:ea typeface="Courier New"/>
              <a:cs typeface="Times New Roman" panose="02020603050405020304" pitchFamily="18" charset="0"/>
              <a:sym typeface="Courier New"/>
            </a:endParaRPr>
          </a:p>
          <a:p>
            <a:pPr algn="just"/>
            <a:endParaRPr lang="en-US" sz="2000">
              <a:solidFill>
                <a:schemeClr val="dk1"/>
              </a:solidFill>
              <a:latin typeface="Times New Roman" panose="02020603050405020304" pitchFamily="18" charset="0"/>
              <a:ea typeface="Courier New"/>
              <a:cs typeface="Times New Roman" panose="02020603050405020304" pitchFamily="18" charset="0"/>
              <a:sym typeface="Courier New"/>
            </a:endParaRPr>
          </a:p>
          <a:p>
            <a:pPr algn="just"/>
            <a:endParaRPr lang="en-US" sz="2000">
              <a:solidFill>
                <a:schemeClr val="dk1"/>
              </a:solidFill>
              <a:latin typeface="Times New Roman" panose="02020603050405020304" pitchFamily="18" charset="0"/>
              <a:ea typeface="Courier New"/>
              <a:cs typeface="Times New Roman" panose="02020603050405020304" pitchFamily="18" charset="0"/>
              <a:sym typeface="Courier New"/>
            </a:endParaRPr>
          </a:p>
          <a:p>
            <a:pPr algn="just"/>
            <a:endParaRPr lang="en-US" sz="2000">
              <a:solidFill>
                <a:schemeClr val="dk1"/>
              </a:solidFill>
              <a:latin typeface="Times New Roman" panose="02020603050405020304" pitchFamily="18" charset="0"/>
              <a:ea typeface="Courier New"/>
              <a:cs typeface="Times New Roman" panose="02020603050405020304" pitchFamily="18" charset="0"/>
              <a:sym typeface="Courier New"/>
            </a:endParaRPr>
          </a:p>
          <a:p>
            <a:pPr algn="just"/>
            <a:endParaRPr lang="en-US" sz="2000">
              <a:solidFill>
                <a:schemeClr val="dk1"/>
              </a:solidFill>
              <a:latin typeface="Times New Roman" panose="02020603050405020304" pitchFamily="18" charset="0"/>
              <a:ea typeface="Courier New"/>
              <a:cs typeface="Times New Roman" panose="02020603050405020304" pitchFamily="18" charset="0"/>
              <a:sym typeface="Courier New"/>
            </a:endParaRPr>
          </a:p>
          <a:p>
            <a:pPr marL="0" indent="0" algn="just">
              <a:buNone/>
            </a:pPr>
            <a:endParaRPr lang="en-US" sz="2000">
              <a:solidFill>
                <a:schemeClr val="dk1"/>
              </a:solidFill>
              <a:latin typeface="Times New Roman" panose="02020603050405020304" pitchFamily="18" charset="0"/>
              <a:ea typeface="Courier New"/>
              <a:cs typeface="Times New Roman" panose="02020603050405020304" pitchFamily="18" charset="0"/>
              <a:sym typeface="Courier New"/>
            </a:endParaRPr>
          </a:p>
          <a:p>
            <a:pPr algn="just"/>
            <a:endParaRPr lang="en-US" sz="2000">
              <a:solidFill>
                <a:schemeClr val="dk1"/>
              </a:solidFill>
              <a:latin typeface="Times New Roman" panose="02020603050405020304" pitchFamily="18" charset="0"/>
              <a:ea typeface="Courier New"/>
              <a:cs typeface="Times New Roman" panose="02020603050405020304" pitchFamily="18" charset="0"/>
              <a:sym typeface="Courier New"/>
            </a:endParaRPr>
          </a:p>
          <a:p>
            <a:pPr algn="just"/>
            <a:r>
              <a:rPr lang="en-US" sz="2000">
                <a:solidFill>
                  <a:schemeClr val="dk1"/>
                </a:solidFill>
                <a:latin typeface="Times New Roman" panose="02020603050405020304" pitchFamily="18" charset="0"/>
                <a:ea typeface="Courier New"/>
                <a:cs typeface="Times New Roman" panose="02020603050405020304" pitchFamily="18" charset="0"/>
                <a:sym typeface="Courier New"/>
              </a:rPr>
              <a:t>Before we begin Lab 5, refer to Lab 4 to get a quick reminder on commands like li (load immediate), add, jal (jump and link). You should also have an understanding of how we print the values by ecall (environment call), similar to "call printf".</a:t>
            </a:r>
          </a:p>
          <a:p>
            <a:pPr algn="just"/>
            <a:endParaRPr lang="en-US" sz="2000">
              <a:solidFill>
                <a:schemeClr val="dk1"/>
              </a:solidFill>
              <a:latin typeface="Times New Roman" panose="02020603050405020304" pitchFamily="18" charset="0"/>
              <a:ea typeface="Courier New"/>
              <a:cs typeface="Times New Roman" panose="02020603050405020304" pitchFamily="18" charset="0"/>
              <a:sym typeface="Courier New"/>
            </a:endParaRPr>
          </a:p>
        </p:txBody>
      </p:sp>
      <p:pic>
        <p:nvPicPr>
          <p:cNvPr id="5" name="Picture 4">
            <a:extLst>
              <a:ext uri="{FF2B5EF4-FFF2-40B4-BE49-F238E27FC236}">
                <a16:creationId xmlns:a16="http://schemas.microsoft.com/office/drawing/2014/main" id="{AA44A928-0F95-C827-C4C5-AA127FA4E6DB}"/>
              </a:ext>
            </a:extLst>
          </p:cNvPr>
          <p:cNvPicPr>
            <a:picLocks noChangeAspect="1"/>
          </p:cNvPicPr>
          <p:nvPr/>
        </p:nvPicPr>
        <p:blipFill>
          <a:blip r:embed="rId2"/>
          <a:stretch>
            <a:fillRect/>
          </a:stretch>
        </p:blipFill>
        <p:spPr>
          <a:xfrm>
            <a:off x="3479180" y="1966404"/>
            <a:ext cx="4204010" cy="3189623"/>
          </a:xfrm>
          <a:prstGeom prst="rect">
            <a:avLst/>
          </a:prstGeom>
        </p:spPr>
      </p:pic>
    </p:spTree>
    <p:extLst>
      <p:ext uri="{BB962C8B-B14F-4D97-AF65-F5344CB8AC3E}">
        <p14:creationId xmlns:p14="http://schemas.microsoft.com/office/powerpoint/2010/main" val="36775810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7236DA-AA73-EE8C-E11F-03E184EE36B8}"/>
              </a:ext>
            </a:extLst>
          </p:cNvPr>
          <p:cNvSpPr>
            <a:spLocks noGrp="1"/>
          </p:cNvSpPr>
          <p:nvPr>
            <p:ph type="title"/>
          </p:nvPr>
        </p:nvSpPr>
        <p:spPr>
          <a:xfrm>
            <a:off x="838200" y="365125"/>
            <a:ext cx="10515600" cy="515821"/>
          </a:xfrm>
        </p:spPr>
        <p:txBody>
          <a:bodyPr>
            <a:noAutofit/>
          </a:bodyPr>
          <a:lstStyle/>
          <a:p>
            <a:pPr algn="ctr"/>
            <a:r>
              <a:rPr lang="en-US" sz="3600" b="1">
                <a:latin typeface="Times New Roman" panose="02020603050405020304" pitchFamily="18" charset="0"/>
                <a:cs typeface="Times New Roman" panose="02020603050405020304" pitchFamily="18" charset="0"/>
              </a:rPr>
              <a:t>PART-1</a:t>
            </a:r>
          </a:p>
        </p:txBody>
      </p:sp>
      <p:sp>
        <p:nvSpPr>
          <p:cNvPr id="3" name="Content Placeholder 2">
            <a:extLst>
              <a:ext uri="{FF2B5EF4-FFF2-40B4-BE49-F238E27FC236}">
                <a16:creationId xmlns:a16="http://schemas.microsoft.com/office/drawing/2014/main" id="{AC23CFF3-8C77-EF3D-0CE6-DB4E1130F575}"/>
              </a:ext>
            </a:extLst>
          </p:cNvPr>
          <p:cNvSpPr>
            <a:spLocks noGrp="1"/>
          </p:cNvSpPr>
          <p:nvPr>
            <p:ph idx="1"/>
          </p:nvPr>
        </p:nvSpPr>
        <p:spPr>
          <a:xfrm>
            <a:off x="838200" y="1081668"/>
            <a:ext cx="10515600" cy="5411207"/>
          </a:xfrm>
        </p:spPr>
        <p:txBody>
          <a:bodyPr>
            <a:normAutofit/>
          </a:bodyPr>
          <a:lstStyle/>
          <a:p>
            <a:pPr algn="just">
              <a:lnSpc>
                <a:spcPct val="100000"/>
              </a:lnSpc>
            </a:pPr>
            <a:r>
              <a:rPr lang="en-US" sz="2000" b="0" i="0">
                <a:solidFill>
                  <a:srgbClr val="000000"/>
                </a:solidFill>
                <a:effectLst/>
                <a:latin typeface="Times New Roman" panose="02020603050405020304" pitchFamily="18" charset="0"/>
              </a:rPr>
              <a:t>Download the code found at </a:t>
            </a:r>
            <a:r>
              <a:rPr lang="en-US" sz="2000" b="0" i="0">
                <a:solidFill>
                  <a:srgbClr val="0000FF"/>
                </a:solidFill>
                <a:effectLst/>
                <a:latin typeface="Times New Roman" panose="02020603050405020304" pitchFamily="18" charset="0"/>
                <a:hlinkClick r:id="rId2"/>
              </a:rPr>
              <a:t>HelloWorld.S</a:t>
            </a:r>
            <a:r>
              <a:rPr lang="en-US" sz="2000" b="0" i="0">
                <a:solidFill>
                  <a:srgbClr val="000000"/>
                </a:solidFill>
                <a:effectLst/>
                <a:latin typeface="Times New Roman" panose="02020603050405020304" pitchFamily="18" charset="0"/>
              </a:rPr>
              <a:t>. As the comments indicate, this is based on a couple of examples and modified. See </a:t>
            </a:r>
            <a:r>
              <a:rPr lang="en-US" sz="2000" b="0" i="0">
                <a:solidFill>
                  <a:srgbClr val="0000FF"/>
                </a:solidFill>
                <a:effectLst/>
                <a:latin typeface="Times New Roman" panose="02020603050405020304" pitchFamily="18" charset="0"/>
                <a:hlinkClick r:id="rId3"/>
              </a:rPr>
              <a:t>here</a:t>
            </a:r>
            <a:r>
              <a:rPr lang="en-US" sz="2000" b="0" i="0">
                <a:solidFill>
                  <a:srgbClr val="000000"/>
                </a:solidFill>
                <a:effectLst/>
                <a:latin typeface="Times New Roman" panose="02020603050405020304" pitchFamily="18" charset="0"/>
              </a:rPr>
              <a:t> and </a:t>
            </a:r>
            <a:r>
              <a:rPr lang="en-US" sz="2000" b="0" i="0">
                <a:solidFill>
                  <a:srgbClr val="0000FF"/>
                </a:solidFill>
                <a:effectLst/>
                <a:latin typeface="Times New Roman" panose="02020603050405020304" pitchFamily="18" charset="0"/>
                <a:hlinkClick r:id="rId4"/>
              </a:rPr>
              <a:t>here</a:t>
            </a:r>
            <a:r>
              <a:rPr lang="en-US" sz="2000" b="0" i="0">
                <a:solidFill>
                  <a:srgbClr val="000000"/>
                </a:solidFill>
                <a:effectLst/>
                <a:latin typeface="Times New Roman" panose="02020603050405020304" pitchFamily="18" charset="0"/>
              </a:rPr>
              <a:t> for the originals.</a:t>
            </a:r>
          </a:p>
          <a:p>
            <a:pPr algn="just">
              <a:lnSpc>
                <a:spcPct val="100000"/>
              </a:lnSpc>
            </a:pPr>
            <a:r>
              <a:rPr lang="en-US" sz="2000">
                <a:latin typeface="Times New Roman" panose="02020603050405020304" pitchFamily="18" charset="0"/>
                <a:cs typeface="Times New Roman" panose="02020603050405020304" pitchFamily="18" charset="0"/>
              </a:rPr>
              <a:t>Copy the code to your workspace. </a:t>
            </a:r>
          </a:p>
          <a:p>
            <a:pPr algn="just">
              <a:lnSpc>
                <a:spcPct val="100000"/>
              </a:lnSpc>
            </a:pPr>
            <a:r>
              <a:rPr lang="en-US" sz="2000">
                <a:latin typeface="Times New Roman" panose="02020603050405020304" pitchFamily="18" charset="0"/>
                <a:cs typeface="Times New Roman" panose="02020603050405020304" pitchFamily="18" charset="0"/>
              </a:rPr>
              <a:t>On my system, I have a directory called “LAB/RISC_V", then another directory called "hello_world" under this, with the .S file under that. </a:t>
            </a:r>
          </a:p>
          <a:p>
            <a:pPr algn="just">
              <a:lnSpc>
                <a:spcPct val="100000"/>
              </a:lnSpc>
            </a:pPr>
            <a:r>
              <a:rPr lang="en-US" sz="2000">
                <a:latin typeface="Times New Roman" panose="02020603050405020304" pitchFamily="18" charset="0"/>
                <a:cs typeface="Times New Roman" panose="02020603050405020304" pitchFamily="18" charset="0"/>
              </a:rPr>
              <a:t>That is, the full name is ~/LAB/RISC_V/hello_world/HelloWorld.S. However, you should use whatever makes sense for you. Open the file in VSCode.</a:t>
            </a:r>
          </a:p>
          <a:p>
            <a:pPr algn="just">
              <a:lnSpc>
                <a:spcPct val="100000"/>
              </a:lnSpc>
            </a:pPr>
            <a:r>
              <a:rPr lang="en-US" sz="2000">
                <a:latin typeface="Times New Roman" panose="02020603050405020304" pitchFamily="18" charset="0"/>
                <a:cs typeface="Times New Roman" panose="02020603050405020304" pitchFamily="18" charset="0"/>
              </a:rPr>
              <a:t>Note that registers are x0, x1, x2, etc. Register x0 always has a value of 0. </a:t>
            </a:r>
          </a:p>
          <a:p>
            <a:pPr algn="just">
              <a:lnSpc>
                <a:spcPct val="100000"/>
              </a:lnSpc>
            </a:pPr>
            <a:r>
              <a:rPr lang="en-US" sz="2000">
                <a:latin typeface="Times New Roman" panose="02020603050405020304" pitchFamily="18" charset="0"/>
                <a:cs typeface="Times New Roman" panose="02020603050405020304" pitchFamily="18" charset="0"/>
              </a:rPr>
              <a:t>Also, Venus supports alternate register names a0, a1, s0, s1, etc. The "a" stands for argument, used for interfacing with other code (like calling a subroutine). The "s" stands for saved, meaning that its value will be preserved even if calling a subroutine. There are also "t" registers (e.g. t0, t1, t2) meaning temporary.</a:t>
            </a:r>
          </a:p>
        </p:txBody>
      </p:sp>
    </p:spTree>
    <p:extLst>
      <p:ext uri="{BB962C8B-B14F-4D97-AF65-F5344CB8AC3E}">
        <p14:creationId xmlns:p14="http://schemas.microsoft.com/office/powerpoint/2010/main" val="27811849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ED693D-20B0-AD4A-44AD-E4A4479439C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27C5736-7273-8A55-0265-930B7151EC7F}"/>
              </a:ext>
            </a:extLst>
          </p:cNvPr>
          <p:cNvSpPr>
            <a:spLocks noGrp="1"/>
          </p:cNvSpPr>
          <p:nvPr>
            <p:ph type="title"/>
          </p:nvPr>
        </p:nvSpPr>
        <p:spPr>
          <a:xfrm>
            <a:off x="838200" y="681037"/>
            <a:ext cx="10515600" cy="515821"/>
          </a:xfrm>
        </p:spPr>
        <p:txBody>
          <a:bodyPr>
            <a:noAutofit/>
          </a:bodyPr>
          <a:lstStyle/>
          <a:p>
            <a:pPr algn="ctr"/>
            <a:r>
              <a:rPr lang="en-US" sz="3600" b="1">
                <a:latin typeface="Times New Roman" panose="02020603050405020304" pitchFamily="18" charset="0"/>
                <a:cs typeface="Times New Roman" panose="02020603050405020304" pitchFamily="18" charset="0"/>
              </a:rPr>
              <a:t>OPENING THE FILE IN VS CODE</a:t>
            </a:r>
          </a:p>
        </p:txBody>
      </p:sp>
      <p:pic>
        <p:nvPicPr>
          <p:cNvPr id="4" name="Content Placeholder 3">
            <a:extLst>
              <a:ext uri="{FF2B5EF4-FFF2-40B4-BE49-F238E27FC236}">
                <a16:creationId xmlns:a16="http://schemas.microsoft.com/office/drawing/2014/main" id="{993E7781-C358-2999-78C5-324C3C8F996B}"/>
              </a:ext>
            </a:extLst>
          </p:cNvPr>
          <p:cNvPicPr>
            <a:picLocks noGrp="1" noChangeAspect="1"/>
          </p:cNvPicPr>
          <p:nvPr>
            <p:ph idx="1"/>
          </p:nvPr>
        </p:nvPicPr>
        <p:blipFill>
          <a:blip r:embed="rId2"/>
          <a:stretch>
            <a:fillRect/>
          </a:stretch>
        </p:blipFill>
        <p:spPr>
          <a:xfrm>
            <a:off x="1121304" y="2231056"/>
            <a:ext cx="10055935" cy="4192046"/>
          </a:xfrm>
        </p:spPr>
      </p:pic>
      <p:sp>
        <p:nvSpPr>
          <p:cNvPr id="5" name="TextBox 4">
            <a:extLst>
              <a:ext uri="{FF2B5EF4-FFF2-40B4-BE49-F238E27FC236}">
                <a16:creationId xmlns:a16="http://schemas.microsoft.com/office/drawing/2014/main" id="{CA508927-B119-EDFC-1E49-E20F21615B17}"/>
              </a:ext>
            </a:extLst>
          </p:cNvPr>
          <p:cNvSpPr txBox="1"/>
          <p:nvPr/>
        </p:nvSpPr>
        <p:spPr>
          <a:xfrm>
            <a:off x="1014761" y="1315844"/>
            <a:ext cx="10147610" cy="4708981"/>
          </a:xfrm>
          <a:prstGeom prst="rect">
            <a:avLst/>
          </a:prstGeom>
          <a:noFill/>
        </p:spPr>
        <p:txBody>
          <a:bodyPr wrap="square" rtlCol="0">
            <a:spAutoFit/>
          </a:bodyPr>
          <a:lstStyle/>
          <a:p>
            <a:pPr marL="285750" indent="-285750">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Use the file option in VS Code to browse the system and open the HelloWorld.S file which was previously stored.</a:t>
            </a:r>
          </a:p>
          <a:p>
            <a:pPr marL="285750" indent="-285750">
              <a:buFont typeface="Arial" panose="020B0604020202020204" pitchFamily="34" charset="0"/>
              <a:buChar char="•"/>
            </a:pPr>
            <a:endParaRPr lang="en-US" sz="200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sz="200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sz="200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sz="200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sz="200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sz="200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sz="200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sz="200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sz="200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sz="200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sz="200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sz="200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sz="20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337673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06FB2-B9F2-724C-3BC1-F376A1AFDF91}"/>
              </a:ext>
            </a:extLst>
          </p:cNvPr>
          <p:cNvSpPr>
            <a:spLocks noGrp="1"/>
          </p:cNvSpPr>
          <p:nvPr>
            <p:ph type="title"/>
          </p:nvPr>
        </p:nvSpPr>
        <p:spPr>
          <a:xfrm>
            <a:off x="838200" y="289932"/>
            <a:ext cx="10515600" cy="613318"/>
          </a:xfrm>
        </p:spPr>
        <p:txBody>
          <a:bodyPr>
            <a:normAutofit/>
          </a:bodyPr>
          <a:lstStyle/>
          <a:p>
            <a:pPr algn="ctr"/>
            <a:r>
              <a:rPr lang="en-US" sz="3600" b="1">
                <a:latin typeface="Times New Roman" panose="02020603050405020304" pitchFamily="18" charset="0"/>
                <a:cs typeface="Times New Roman" panose="02020603050405020304" pitchFamily="18" charset="0"/>
              </a:rPr>
              <a:t>PART-1</a:t>
            </a:r>
          </a:p>
        </p:txBody>
      </p:sp>
      <p:sp>
        <p:nvSpPr>
          <p:cNvPr id="3" name="Content Placeholder 2">
            <a:extLst>
              <a:ext uri="{FF2B5EF4-FFF2-40B4-BE49-F238E27FC236}">
                <a16:creationId xmlns:a16="http://schemas.microsoft.com/office/drawing/2014/main" id="{5F64917C-B369-31C0-409B-B9419EBB6B62}"/>
              </a:ext>
            </a:extLst>
          </p:cNvPr>
          <p:cNvSpPr>
            <a:spLocks noGrp="1"/>
          </p:cNvSpPr>
          <p:nvPr>
            <p:ph idx="1"/>
          </p:nvPr>
        </p:nvSpPr>
        <p:spPr>
          <a:xfrm>
            <a:off x="838200" y="1182030"/>
            <a:ext cx="10770220" cy="5163014"/>
          </a:xfrm>
        </p:spPr>
        <p:txBody>
          <a:bodyPr>
            <a:noAutofit/>
          </a:bodyPr>
          <a:lstStyle/>
          <a:p>
            <a:pPr algn="just"/>
            <a:r>
              <a:rPr lang="en-US" sz="2000" i="0">
                <a:solidFill>
                  <a:srgbClr val="000000"/>
                </a:solidFill>
                <a:effectLst/>
                <a:latin typeface="Times New Roman" panose="02020603050405020304" pitchFamily="18" charset="0"/>
              </a:rPr>
              <a:t>Let's take a look at the code.</a:t>
            </a:r>
          </a:p>
          <a:p>
            <a:pPr marL="457200" lvl="1" indent="0" algn="just">
              <a:buNone/>
            </a:pPr>
            <a:r>
              <a:rPr lang="en-US" sz="1400" b="1" i="0">
                <a:solidFill>
                  <a:srgbClr val="000000"/>
                </a:solidFill>
                <a:effectLst/>
                <a:latin typeface="Times New Roman" panose="02020603050405020304" pitchFamily="18" charset="0"/>
              </a:rPr>
              <a:t>     </a:t>
            </a:r>
            <a:r>
              <a:rPr lang="en-US" sz="2000" b="1" i="0">
                <a:solidFill>
                  <a:srgbClr val="000000"/>
                </a:solidFill>
                <a:effectLst/>
                <a:latin typeface="Times New Roman" panose="02020603050405020304" pitchFamily="18" charset="0"/>
              </a:rPr>
              <a:t>#   </a:t>
            </a:r>
          </a:p>
          <a:p>
            <a:pPr marL="457200" lvl="1" indent="0" algn="just">
              <a:buNone/>
            </a:pPr>
            <a:r>
              <a:rPr lang="en-US" sz="2000" b="1" i="0">
                <a:solidFill>
                  <a:srgbClr val="000000"/>
                </a:solidFill>
                <a:effectLst/>
                <a:latin typeface="Times New Roman" panose="02020603050405020304" pitchFamily="18" charset="0"/>
              </a:rPr>
              <a:t>    #  This is a comment. </a:t>
            </a:r>
          </a:p>
          <a:p>
            <a:pPr marL="457200" lvl="1" indent="0" algn="just">
              <a:buNone/>
            </a:pPr>
            <a:r>
              <a:rPr lang="en-US" sz="2000" b="1" i="0">
                <a:solidFill>
                  <a:srgbClr val="000000"/>
                </a:solidFill>
                <a:effectLst/>
                <a:latin typeface="Times New Roman" panose="02020603050405020304" pitchFamily="18" charset="0"/>
              </a:rPr>
              <a:t>    #  You should put your name on any code that you create/modify.</a:t>
            </a:r>
          </a:p>
          <a:p>
            <a:pPr marL="457200" lvl="1" indent="0" algn="just">
              <a:buNone/>
            </a:pPr>
            <a:r>
              <a:rPr lang="en-US" sz="2000" b="1" i="0">
                <a:solidFill>
                  <a:srgbClr val="000000"/>
                </a:solidFill>
                <a:effectLst/>
                <a:latin typeface="Times New Roman" panose="02020603050405020304" pitchFamily="18" charset="0"/>
              </a:rPr>
              <a:t>    #  If you use someone else's code, also include the original author(s),</a:t>
            </a:r>
          </a:p>
          <a:p>
            <a:pPr marL="457200" lvl="1" indent="0" algn="just">
              <a:buNone/>
            </a:pPr>
            <a:r>
              <a:rPr lang="en-US" sz="2000" b="1" i="0">
                <a:solidFill>
                  <a:srgbClr val="000000"/>
                </a:solidFill>
                <a:effectLst/>
                <a:latin typeface="Times New Roman" panose="02020603050405020304" pitchFamily="18" charset="0"/>
              </a:rPr>
              <a:t>    #  and any other relevant info.</a:t>
            </a:r>
          </a:p>
          <a:p>
            <a:pPr algn="just"/>
            <a:r>
              <a:rPr lang="en-US" sz="2000" i="0">
                <a:solidFill>
                  <a:srgbClr val="000000"/>
                </a:solidFill>
                <a:effectLst/>
                <a:latin typeface="Times New Roman" panose="02020603050405020304" pitchFamily="18" charset="0"/>
              </a:rPr>
              <a:t>Everything after the pound-sign is ignored. It is important to document your code with comments. If you include someone else's code, you should say what it is, e.g. put comments like the following around it.</a:t>
            </a:r>
          </a:p>
          <a:p>
            <a:pPr marL="457200" lvl="1" indent="0" algn="just">
              <a:buNone/>
            </a:pPr>
            <a:r>
              <a:rPr lang="en-US" sz="2000" i="0">
                <a:solidFill>
                  <a:srgbClr val="000000"/>
                </a:solidFill>
                <a:effectLst/>
                <a:latin typeface="Times New Roman" panose="02020603050405020304" pitchFamily="18" charset="0"/>
              </a:rPr>
              <a:t>    </a:t>
            </a:r>
            <a:r>
              <a:rPr lang="en-US" sz="2000" b="1" i="0">
                <a:solidFill>
                  <a:srgbClr val="000000"/>
                </a:solidFill>
                <a:effectLst/>
                <a:latin typeface="Times New Roman" panose="02020603050405020304" pitchFamily="18" charset="0"/>
              </a:rPr>
              <a:t>#  Begin code modified from https://....</a:t>
            </a:r>
          </a:p>
          <a:p>
            <a:pPr marL="457200" lvl="1" indent="0" algn="just">
              <a:buNone/>
            </a:pPr>
            <a:r>
              <a:rPr lang="en-US" sz="2000" b="1" i="0">
                <a:solidFill>
                  <a:srgbClr val="000000"/>
                </a:solidFill>
                <a:effectLst/>
                <a:latin typeface="Times New Roman" panose="02020603050405020304" pitchFamily="18" charset="0"/>
              </a:rPr>
              <a:t>    #  End code modified from https://....</a:t>
            </a:r>
          </a:p>
          <a:p>
            <a:pPr algn="just"/>
            <a:r>
              <a:rPr lang="en-US" sz="2000" i="0">
                <a:solidFill>
                  <a:srgbClr val="000000"/>
                </a:solidFill>
                <a:effectLst/>
                <a:latin typeface="Times New Roman" panose="02020603050405020304" pitchFamily="18" charset="0"/>
              </a:rPr>
              <a:t>The following command moves the value of register x0 to another register called s0. Register x0 always has the value 0, which is just an efficient way to get this value.</a:t>
            </a:r>
          </a:p>
          <a:p>
            <a:pPr marL="457200" lvl="1" indent="0" algn="just">
              <a:buNone/>
            </a:pPr>
            <a:r>
              <a:rPr lang="en-US" sz="2000" i="0">
                <a:solidFill>
                  <a:srgbClr val="000000"/>
                </a:solidFill>
                <a:effectLst/>
                <a:latin typeface="Times New Roman" panose="02020603050405020304" pitchFamily="18" charset="0"/>
              </a:rPr>
              <a:t>       </a:t>
            </a:r>
            <a:r>
              <a:rPr lang="en-US" sz="2000" b="1" i="0">
                <a:solidFill>
                  <a:srgbClr val="000000"/>
                </a:solidFill>
                <a:effectLst/>
                <a:latin typeface="Times New Roman" panose="02020603050405020304" pitchFamily="18" charset="0"/>
              </a:rPr>
              <a:t>mv    s0, x0    </a:t>
            </a:r>
          </a:p>
          <a:p>
            <a:pPr algn="just"/>
            <a:endParaRPr lang="en-US" sz="2000" i="0">
              <a:solidFill>
                <a:srgbClr val="000000"/>
              </a:solidFill>
              <a:effectLst/>
              <a:latin typeface="Times New Roman" panose="02020603050405020304" pitchFamily="18" charset="0"/>
            </a:endParaRPr>
          </a:p>
        </p:txBody>
      </p:sp>
    </p:spTree>
    <p:extLst>
      <p:ext uri="{BB962C8B-B14F-4D97-AF65-F5344CB8AC3E}">
        <p14:creationId xmlns:p14="http://schemas.microsoft.com/office/powerpoint/2010/main" val="4129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C2678-E55E-4820-E5C8-B9F1FCE9B567}"/>
              </a:ext>
            </a:extLst>
          </p:cNvPr>
          <p:cNvSpPr>
            <a:spLocks noGrp="1"/>
          </p:cNvSpPr>
          <p:nvPr>
            <p:ph type="title"/>
          </p:nvPr>
        </p:nvSpPr>
        <p:spPr>
          <a:xfrm>
            <a:off x="838200" y="345689"/>
            <a:ext cx="10515600" cy="568711"/>
          </a:xfrm>
        </p:spPr>
        <p:txBody>
          <a:bodyPr>
            <a:normAutofit fontScale="90000"/>
          </a:bodyPr>
          <a:lstStyle/>
          <a:p>
            <a:pPr algn="ctr"/>
            <a:r>
              <a:rPr lang="en-US" sz="3600" b="1">
                <a:latin typeface="Times New Roman" panose="02020603050405020304" pitchFamily="18" charset="0"/>
                <a:cs typeface="Times New Roman" panose="02020603050405020304" pitchFamily="18" charset="0"/>
              </a:rPr>
              <a:t>PART-1</a:t>
            </a:r>
          </a:p>
        </p:txBody>
      </p:sp>
      <p:sp>
        <p:nvSpPr>
          <p:cNvPr id="3" name="Content Placeholder 2">
            <a:extLst>
              <a:ext uri="{FF2B5EF4-FFF2-40B4-BE49-F238E27FC236}">
                <a16:creationId xmlns:a16="http://schemas.microsoft.com/office/drawing/2014/main" id="{845B887C-14E2-711E-8CED-4748342A9099}"/>
              </a:ext>
            </a:extLst>
          </p:cNvPr>
          <p:cNvSpPr>
            <a:spLocks noGrp="1"/>
          </p:cNvSpPr>
          <p:nvPr>
            <p:ph idx="1"/>
          </p:nvPr>
        </p:nvSpPr>
        <p:spPr>
          <a:xfrm>
            <a:off x="838200" y="1059367"/>
            <a:ext cx="10515600" cy="5307979"/>
          </a:xfrm>
        </p:spPr>
        <p:txBody>
          <a:bodyPr>
            <a:noAutofit/>
          </a:bodyPr>
          <a:lstStyle/>
          <a:p>
            <a:pPr algn="just"/>
            <a:r>
              <a:rPr lang="en-US" sz="2000" i="0">
                <a:solidFill>
                  <a:srgbClr val="000000"/>
                </a:solidFill>
                <a:effectLst/>
                <a:latin typeface="Times New Roman" panose="02020603050405020304" pitchFamily="18" charset="0"/>
              </a:rPr>
              <a:t>The next line has several parts.</a:t>
            </a:r>
          </a:p>
          <a:p>
            <a:pPr marL="0" indent="0" algn="just">
              <a:buNone/>
            </a:pPr>
            <a:r>
              <a:rPr lang="en-US" sz="2000">
                <a:solidFill>
                  <a:srgbClr val="000000"/>
                </a:solidFill>
                <a:latin typeface="Times New Roman" panose="02020603050405020304" pitchFamily="18" charset="0"/>
              </a:rPr>
              <a:t>	</a:t>
            </a:r>
            <a:r>
              <a:rPr lang="en-US" sz="2000" b="1" i="0">
                <a:solidFill>
                  <a:srgbClr val="000000"/>
                </a:solidFill>
                <a:effectLst/>
                <a:latin typeface="Times New Roman" panose="02020603050405020304" pitchFamily="18" charset="0"/>
              </a:rPr>
              <a:t>loop:   addi  s0, s0, 1     </a:t>
            </a:r>
            <a:r>
              <a:rPr lang="en-US" sz="2000" i="0">
                <a:solidFill>
                  <a:srgbClr val="000000"/>
                </a:solidFill>
                <a:effectLst/>
                <a:latin typeface="Times New Roman" panose="02020603050405020304" pitchFamily="18" charset="0"/>
              </a:rPr>
              <a:t># s0 holds the count</a:t>
            </a:r>
          </a:p>
          <a:p>
            <a:pPr algn="just"/>
            <a:r>
              <a:rPr lang="en-US" sz="2000" i="0">
                <a:solidFill>
                  <a:srgbClr val="000000"/>
                </a:solidFill>
                <a:effectLst/>
                <a:latin typeface="Times New Roman" panose="02020603050405020304" pitchFamily="18" charset="0"/>
              </a:rPr>
              <a:t>The text loop: specifies a label. Further down in the code, you will see j loop which says to unconditionally jump to the "loop" label. </a:t>
            </a:r>
          </a:p>
          <a:p>
            <a:pPr algn="just"/>
            <a:r>
              <a:rPr lang="en-US" sz="2000" i="0">
                <a:solidFill>
                  <a:srgbClr val="000000"/>
                </a:solidFill>
                <a:effectLst/>
                <a:latin typeface="Times New Roman" panose="02020603050405020304" pitchFamily="18" charset="0"/>
              </a:rPr>
              <a:t>If you examine the code, you will probably notice that it is an infinite loop. Normally, we would not want this. However, you will be able to stop it in the simulator.</a:t>
            </a:r>
          </a:p>
          <a:p>
            <a:pPr algn="just">
              <a:lnSpc>
                <a:spcPct val="100000"/>
              </a:lnSpc>
            </a:pPr>
            <a:r>
              <a:rPr lang="en-US" sz="2000">
                <a:latin typeface="Times New Roman" panose="02020603050405020304" pitchFamily="18" charset="0"/>
                <a:cs typeface="Times New Roman" panose="02020603050405020304" pitchFamily="18" charset="0"/>
              </a:rPr>
              <a:t>The next part of that line says addi s0, s0, 1 which says to add the immediate value of 1 to the s0 register's value, and store the result in the s0 register. </a:t>
            </a:r>
          </a:p>
          <a:p>
            <a:pPr algn="just">
              <a:lnSpc>
                <a:spcPct val="100000"/>
              </a:lnSpc>
            </a:pPr>
            <a:r>
              <a:rPr lang="en-US" sz="2000">
                <a:latin typeface="Times New Roman" panose="02020603050405020304" pitchFamily="18" charset="0"/>
                <a:cs typeface="Times New Roman" panose="02020603050405020304" pitchFamily="18" charset="0"/>
              </a:rPr>
              <a:t>You may have noticed a pattern: destination, source, and possibly a second source. The mv s0, x0 is much like s0 = x0 in another language. Similarly, addi s0, s0, 1 is much like s0 = s0 + 1 in another language.</a:t>
            </a:r>
          </a:p>
          <a:p>
            <a:pPr algn="just">
              <a:lnSpc>
                <a:spcPct val="100000"/>
              </a:lnSpc>
            </a:pPr>
            <a:r>
              <a:rPr lang="en-US" sz="2000">
                <a:latin typeface="Times New Roman" panose="02020603050405020304" pitchFamily="18" charset="0"/>
                <a:cs typeface="Times New Roman" panose="02020603050405020304" pitchFamily="18" charset="0"/>
              </a:rPr>
              <a:t>You know that the pound-sign starts a comment, so the assembler ignores everything after that. Comments help anyone reading the code to understand exactly what it is doing. </a:t>
            </a:r>
          </a:p>
          <a:p>
            <a:pPr algn="just">
              <a:lnSpc>
                <a:spcPct val="100000"/>
              </a:lnSpc>
            </a:pPr>
            <a:r>
              <a:rPr lang="en-US" sz="2000">
                <a:latin typeface="Times New Roman" panose="02020603050405020304" pitchFamily="18" charset="0"/>
                <a:cs typeface="Times New Roman" panose="02020603050405020304" pitchFamily="18" charset="0"/>
              </a:rPr>
              <a:t>While it is possible to read the code and know what the code does, the instructions alone do not inform you about the intent. The comments will help in that regard.</a:t>
            </a:r>
          </a:p>
          <a:p>
            <a:pPr algn="just">
              <a:lnSpc>
                <a:spcPct val="100000"/>
              </a:lnSpc>
            </a:pPr>
            <a:endParaRPr lang="en-US" sz="20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64719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D9FDA26272D5149AB726B04B722275B" ma:contentTypeVersion="10" ma:contentTypeDescription="Create a new document." ma:contentTypeScope="" ma:versionID="8e4695177a3423ea66c4dbcc628dcba1">
  <xsd:schema xmlns:xsd="http://www.w3.org/2001/XMLSchema" xmlns:xs="http://www.w3.org/2001/XMLSchema" xmlns:p="http://schemas.microsoft.com/office/2006/metadata/properties" xmlns:ns3="e9a20d9b-0eb4-444a-82e5-79f63f701382" targetNamespace="http://schemas.microsoft.com/office/2006/metadata/properties" ma:root="true" ma:fieldsID="9d6d828cee09afdf5b0fed875c60d027" ns3:_="">
    <xsd:import namespace="e9a20d9b-0eb4-444a-82e5-79f63f701382"/>
    <xsd:element name="properties">
      <xsd:complexType>
        <xsd:sequence>
          <xsd:element name="documentManagement">
            <xsd:complexType>
              <xsd:all>
                <xsd:element ref="ns3:MediaServiceMetadata" minOccurs="0"/>
                <xsd:element ref="ns3:MediaServiceFastMetadata" minOccurs="0"/>
                <xsd:element ref="ns3:MediaServiceSearchProperties" minOccurs="0"/>
                <xsd:element ref="ns3:MediaServiceObjectDetectorVersions" minOccurs="0"/>
                <xsd:element ref="ns3:MediaServiceDateTaken" minOccurs="0"/>
                <xsd:element ref="ns3:_activity" minOccurs="0"/>
                <xsd:element ref="ns3:MediaServiceSystemTags" minOccurs="0"/>
                <xsd:element ref="ns3:MediaServiceGenerationTime" minOccurs="0"/>
                <xsd:element ref="ns3:MediaServiceEventHashCode"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9a20d9b-0eb4-444a-82e5-79f63f70138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MediaServiceDateTaken" ma:index="12" nillable="true" ma:displayName="MediaServiceDateTaken" ma:hidden="true" ma:indexed="true" ma:internalName="MediaServiceDateTaken" ma:readOnly="true">
      <xsd:simpleType>
        <xsd:restriction base="dms:Text"/>
      </xsd:simpleType>
    </xsd:element>
    <xsd:element name="_activity" ma:index="13" nillable="true" ma:displayName="_activity" ma:hidden="true" ma:internalName="_activity">
      <xsd:simpleType>
        <xsd:restriction base="dms:Note"/>
      </xsd:simpleType>
    </xsd:element>
    <xsd:element name="MediaServiceSystemTags" ma:index="14" nillable="true" ma:displayName="MediaServiceSystemTags" ma:hidden="true" ma:internalName="MediaServiceSystemTags" ma:readOnly="true">
      <xsd:simpleType>
        <xsd:restriction base="dms:Note"/>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LengthInSeconds" ma:index="17"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e9a20d9b-0eb4-444a-82e5-79f63f701382" xsi:nil="true"/>
  </documentManagement>
</p:properties>
</file>

<file path=customXml/itemProps1.xml><?xml version="1.0" encoding="utf-8"?>
<ds:datastoreItem xmlns:ds="http://schemas.openxmlformats.org/officeDocument/2006/customXml" ds:itemID="{7994B014-FDCF-4326-9A30-1CDD15CFECF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9a20d9b-0eb4-444a-82e5-79f63f70138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31B941E-006F-44DA-A0D1-6BDDEC7A940B}">
  <ds:schemaRefs>
    <ds:schemaRef ds:uri="http://schemas.microsoft.com/sharepoint/v3/contenttype/forms"/>
  </ds:schemaRefs>
</ds:datastoreItem>
</file>

<file path=customXml/itemProps3.xml><?xml version="1.0" encoding="utf-8"?>
<ds:datastoreItem xmlns:ds="http://schemas.openxmlformats.org/officeDocument/2006/customXml" ds:itemID="{546DE1E3-C18F-4BB3-BC73-6E7F70826C2B}">
  <ds:schemaRefs>
    <ds:schemaRef ds:uri="http://schemas.microsoft.com/office/2006/metadata/properties"/>
    <ds:schemaRef ds:uri="http://schemas.microsoft.com/office/2006/documentManagement/types"/>
    <ds:schemaRef ds:uri="http://purl.org/dc/terms/"/>
    <ds:schemaRef ds:uri="http://schemas.openxmlformats.org/package/2006/metadata/core-properties"/>
    <ds:schemaRef ds:uri="http://purl.org/dc/elements/1.1/"/>
    <ds:schemaRef ds:uri="e9a20d9b-0eb4-444a-82e5-79f63f701382"/>
    <ds:schemaRef ds:uri="http://purl.org/dc/dcmitype/"/>
    <ds:schemaRef ds:uri="http://schemas.microsoft.com/office/infopath/2007/PartnerControl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111</TotalTime>
  <Words>2097</Words>
  <Application>Microsoft Office PowerPoint</Application>
  <PresentationFormat>Widescreen</PresentationFormat>
  <Paragraphs>135</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Aptos</vt:lpstr>
      <vt:lpstr>Aptos Display</vt:lpstr>
      <vt:lpstr>Arial</vt:lpstr>
      <vt:lpstr>Times New Roman</vt:lpstr>
      <vt:lpstr>Office Theme</vt:lpstr>
      <vt:lpstr>CSC 3210 Computer Organization and programming   LAB 5</vt:lpstr>
      <vt:lpstr>INSTRUCTIONS FOR LAB 5</vt:lpstr>
      <vt:lpstr>ASSIGNMENT FOR LAB 5</vt:lpstr>
      <vt:lpstr> VISUAL STUDIO CODE SETUP</vt:lpstr>
      <vt:lpstr> VISUAL STUDIO CODE SETUP</vt:lpstr>
      <vt:lpstr>PART-1</vt:lpstr>
      <vt:lpstr>OPENING THE FILE IN VS CODE</vt:lpstr>
      <vt:lpstr>PART-1</vt:lpstr>
      <vt:lpstr>PART-1</vt:lpstr>
      <vt:lpstr>PART-1</vt:lpstr>
      <vt:lpstr>PART-1</vt:lpstr>
      <vt:lpstr>PART-1</vt:lpstr>
      <vt:lpstr>PART-2</vt:lpstr>
      <vt:lpstr>PART-2</vt:lpstr>
      <vt:lpstr>PART-2</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Bhavitha Srikakulapu</dc:creator>
  <cp:lastModifiedBy>Bhavitha Srikakulapu</cp:lastModifiedBy>
  <cp:revision>2</cp:revision>
  <dcterms:created xsi:type="dcterms:W3CDTF">2025-02-10T20:29:05Z</dcterms:created>
  <dcterms:modified xsi:type="dcterms:W3CDTF">2025-02-10T22:20:45Z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0x010100ED9FDA26272D5149AB726B04B722275B</vt:lpwstr>
  </property>
</Properties>
</file>