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b3384e86ff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b3384e86ff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3384e86f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3384e86f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3384e86ff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3384e86f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3384e86f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3384e86f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3384e86f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3384e86f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b3384e86f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b3384e86f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3384e86f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b3384e86f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b3384e86ff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b3384e86ff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b3384e86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b3384e86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Lending club case study</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4" name="Google Shape;344;p22"/>
          <p:cNvSpPr txBox="1"/>
          <p:nvPr>
            <p:ph idx="1" type="body"/>
          </p:nvPr>
        </p:nvSpPr>
        <p:spPr>
          <a:xfrm>
            <a:off x="1303800" y="1473950"/>
            <a:ext cx="7030500" cy="3057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dataset is either not equally distributed and is biased towards few values such as “debt consolidation, “10+ years experience” or most clients apply with the purpose of debt consolidation. </a:t>
            </a:r>
            <a:endParaRPr/>
          </a:p>
          <a:p>
            <a:pPr indent="-311150" lvl="0" marL="457200" rtl="0" algn="l">
              <a:spcBef>
                <a:spcPts val="0"/>
              </a:spcBef>
              <a:spcAft>
                <a:spcPts val="0"/>
              </a:spcAft>
              <a:buSzPts val="1300"/>
              <a:buChar char="-"/>
            </a:pPr>
            <a:r>
              <a:rPr lang="en"/>
              <a:t>In that case, company should be careful to lending loans to these clients. One reason for defaulting may be higher interest rates on these personal loans. </a:t>
            </a:r>
            <a:endParaRPr/>
          </a:p>
          <a:p>
            <a:pPr indent="-311150" lvl="0" marL="457200" rtl="0" algn="l">
              <a:spcBef>
                <a:spcPts val="0"/>
              </a:spcBef>
              <a:spcAft>
                <a:spcPts val="0"/>
              </a:spcAft>
              <a:buSzPts val="1300"/>
              <a:buChar char="-"/>
            </a:pPr>
            <a:r>
              <a:rPr lang="en"/>
              <a:t>There is a </a:t>
            </a:r>
            <a:r>
              <a:rPr lang="en"/>
              <a:t>probability</a:t>
            </a:r>
            <a:r>
              <a:rPr lang="en"/>
              <a:t> that loan granters are not grading the loans right as grade B loans have high chance of defaulting which </a:t>
            </a:r>
            <a:r>
              <a:rPr lang="en"/>
              <a:t>contradicts</a:t>
            </a:r>
            <a:r>
              <a:rPr lang="en"/>
              <a:t> the fact that grade B loans have lower risk of non-repayment.</a:t>
            </a:r>
            <a:endParaRPr/>
          </a:p>
          <a:p>
            <a:pPr indent="-311150" lvl="0" marL="457200" rtl="0" algn="l">
              <a:spcBef>
                <a:spcPts val="0"/>
              </a:spcBef>
              <a:spcAft>
                <a:spcPts val="0"/>
              </a:spcAft>
              <a:buSzPts val="1300"/>
              <a:buChar char="-"/>
            </a:pPr>
            <a:r>
              <a:rPr lang="en"/>
              <a:t>From the perspective of loan borrower, one should apply in the months of lower interest rates and loans </a:t>
            </a:r>
            <a:r>
              <a:rPr lang="en"/>
              <a:t>should</a:t>
            </a:r>
            <a:r>
              <a:rPr lang="en"/>
              <a:t> be carefully lended in the months with high interest rates. </a:t>
            </a:r>
            <a:endParaRPr/>
          </a:p>
          <a:p>
            <a:pPr indent="-311150" lvl="0" marL="457200" rtl="0" algn="l">
              <a:spcBef>
                <a:spcPts val="0"/>
              </a:spcBef>
              <a:spcAft>
                <a:spcPts val="0"/>
              </a:spcAft>
              <a:buSzPts val="1300"/>
              <a:buChar char="-"/>
            </a:pPr>
            <a:r>
              <a:rPr lang="en"/>
              <a:t>Verification status and home ownership don’t contribute much to defaulting but </a:t>
            </a:r>
            <a:r>
              <a:rPr lang="en"/>
              <a:t>company</a:t>
            </a:r>
            <a:r>
              <a:rPr lang="en"/>
              <a:t> should </a:t>
            </a:r>
            <a:r>
              <a:rPr lang="en"/>
              <a:t>verify</a:t>
            </a:r>
            <a:r>
              <a:rPr lang="en"/>
              <a:t> the income of the clients to be on the safer side.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Understanding</a:t>
            </a:r>
            <a:endParaRPr/>
          </a:p>
        </p:txBody>
      </p:sp>
      <p:sp>
        <p:nvSpPr>
          <p:cNvPr id="284" name="Google Shape;284;p14"/>
          <p:cNvSpPr txBox="1"/>
          <p:nvPr>
            <p:ph idx="1" type="body"/>
          </p:nvPr>
        </p:nvSpPr>
        <p:spPr>
          <a:xfrm>
            <a:off x="307075" y="1842450"/>
            <a:ext cx="8904900" cy="26892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770"/>
              <a:buNone/>
            </a:pPr>
            <a:r>
              <a:rPr lang="en" sz="1345">
                <a:solidFill>
                  <a:srgbClr val="091E42"/>
                </a:solidFill>
                <a:highlight>
                  <a:srgbClr val="F4F5F7"/>
                </a:highlight>
                <a:latin typeface="Times New Roman"/>
                <a:ea typeface="Times New Roman"/>
                <a:cs typeface="Times New Roman"/>
                <a:sym typeface="Times New Roman"/>
              </a:rPr>
              <a:t>A </a:t>
            </a:r>
            <a:r>
              <a:rPr b="1" lang="en" sz="1345">
                <a:solidFill>
                  <a:srgbClr val="091E42"/>
                </a:solidFill>
                <a:highlight>
                  <a:srgbClr val="F4F5F7"/>
                </a:highlight>
                <a:latin typeface="Times New Roman"/>
                <a:ea typeface="Times New Roman"/>
                <a:cs typeface="Times New Roman"/>
                <a:sym typeface="Times New Roman"/>
              </a:rPr>
              <a:t>consumer finance company </a:t>
            </a:r>
            <a:r>
              <a:rPr lang="en" sz="1345">
                <a:solidFill>
                  <a:srgbClr val="091E42"/>
                </a:solidFill>
                <a:highlight>
                  <a:srgbClr val="F4F5F7"/>
                </a:highlight>
                <a:latin typeface="Times New Roman"/>
                <a:ea typeface="Times New Roman"/>
                <a:cs typeface="Times New Roman"/>
                <a:sym typeface="Times New Roman"/>
              </a:rPr>
              <a:t> specialises in lending various types of loans to urban customers. When the company receives a loan application, the company has to make a decision for loan approval based on the applicant’s profile. Two </a:t>
            </a:r>
            <a:r>
              <a:rPr b="1" lang="en" sz="1345">
                <a:solidFill>
                  <a:srgbClr val="091E42"/>
                </a:solidFill>
                <a:highlight>
                  <a:srgbClr val="F4F5F7"/>
                </a:highlight>
                <a:latin typeface="Times New Roman"/>
                <a:ea typeface="Times New Roman"/>
                <a:cs typeface="Times New Roman"/>
                <a:sym typeface="Times New Roman"/>
              </a:rPr>
              <a:t>types of risks</a:t>
            </a:r>
            <a:r>
              <a:rPr lang="en" sz="1345">
                <a:solidFill>
                  <a:srgbClr val="091E42"/>
                </a:solidFill>
                <a:highlight>
                  <a:srgbClr val="F4F5F7"/>
                </a:highlight>
                <a:latin typeface="Times New Roman"/>
                <a:ea typeface="Times New Roman"/>
                <a:cs typeface="Times New Roman"/>
                <a:sym typeface="Times New Roman"/>
              </a:rPr>
              <a:t> are associated with the bank’s decision:</a:t>
            </a:r>
            <a:endParaRPr sz="1345">
              <a:solidFill>
                <a:srgbClr val="091E42"/>
              </a:solidFill>
              <a:highlight>
                <a:srgbClr val="F4F5F7"/>
              </a:highlight>
              <a:latin typeface="Times New Roman"/>
              <a:ea typeface="Times New Roman"/>
              <a:cs typeface="Times New Roman"/>
              <a:sym typeface="Times New Roman"/>
            </a:endParaRPr>
          </a:p>
          <a:p>
            <a:pPr indent="-307340" lvl="0" marL="457200" rtl="0" algn="l">
              <a:lnSpc>
                <a:spcPct val="180000"/>
              </a:lnSpc>
              <a:spcBef>
                <a:spcPts val="2300"/>
              </a:spcBef>
              <a:spcAft>
                <a:spcPts val="0"/>
              </a:spcAft>
              <a:buClr>
                <a:srgbClr val="091E42"/>
              </a:buClr>
              <a:buSzPts val="1240"/>
              <a:buFont typeface="Times New Roman"/>
              <a:buChar char="●"/>
            </a:pPr>
            <a:r>
              <a:rPr lang="en" sz="1345">
                <a:solidFill>
                  <a:srgbClr val="091E42"/>
                </a:solidFill>
                <a:highlight>
                  <a:srgbClr val="F4F5F7"/>
                </a:highlight>
                <a:latin typeface="Times New Roman"/>
                <a:ea typeface="Times New Roman"/>
                <a:cs typeface="Times New Roman"/>
                <a:sym typeface="Times New Roman"/>
              </a:rPr>
              <a:t>If the applicant is</a:t>
            </a:r>
            <a:r>
              <a:rPr b="1" lang="en" sz="1345">
                <a:solidFill>
                  <a:srgbClr val="091E42"/>
                </a:solidFill>
                <a:highlight>
                  <a:srgbClr val="F4F5F7"/>
                </a:highlight>
                <a:latin typeface="Times New Roman"/>
                <a:ea typeface="Times New Roman"/>
                <a:cs typeface="Times New Roman"/>
                <a:sym typeface="Times New Roman"/>
              </a:rPr>
              <a:t> likely to repay the loan</a:t>
            </a:r>
            <a:r>
              <a:rPr lang="en" sz="1345">
                <a:solidFill>
                  <a:srgbClr val="091E42"/>
                </a:solidFill>
                <a:highlight>
                  <a:srgbClr val="F4F5F7"/>
                </a:highlight>
                <a:latin typeface="Times New Roman"/>
                <a:ea typeface="Times New Roman"/>
                <a:cs typeface="Times New Roman"/>
                <a:sym typeface="Times New Roman"/>
              </a:rPr>
              <a:t>, then not approving the loan results in a </a:t>
            </a:r>
            <a:r>
              <a:rPr b="1" lang="en" sz="1345">
                <a:solidFill>
                  <a:srgbClr val="091E42"/>
                </a:solidFill>
                <a:highlight>
                  <a:srgbClr val="F4F5F7"/>
                </a:highlight>
                <a:latin typeface="Times New Roman"/>
                <a:ea typeface="Times New Roman"/>
                <a:cs typeface="Times New Roman"/>
                <a:sym typeface="Times New Roman"/>
              </a:rPr>
              <a:t>loss of business</a:t>
            </a:r>
            <a:r>
              <a:rPr lang="en" sz="1345">
                <a:solidFill>
                  <a:srgbClr val="091E42"/>
                </a:solidFill>
                <a:highlight>
                  <a:srgbClr val="F4F5F7"/>
                </a:highlight>
                <a:latin typeface="Times New Roman"/>
                <a:ea typeface="Times New Roman"/>
                <a:cs typeface="Times New Roman"/>
                <a:sym typeface="Times New Roman"/>
              </a:rPr>
              <a:t> to the company</a:t>
            </a:r>
            <a:endParaRPr sz="1345">
              <a:solidFill>
                <a:srgbClr val="091E42"/>
              </a:solidFill>
              <a:highlight>
                <a:srgbClr val="F4F5F7"/>
              </a:highlight>
              <a:latin typeface="Times New Roman"/>
              <a:ea typeface="Times New Roman"/>
              <a:cs typeface="Times New Roman"/>
              <a:sym typeface="Times New Roman"/>
            </a:endParaRPr>
          </a:p>
          <a:p>
            <a:pPr indent="-307340" lvl="0" marL="457200" rtl="0" algn="l">
              <a:lnSpc>
                <a:spcPct val="180000"/>
              </a:lnSpc>
              <a:spcBef>
                <a:spcPts val="0"/>
              </a:spcBef>
              <a:spcAft>
                <a:spcPts val="0"/>
              </a:spcAft>
              <a:buClr>
                <a:srgbClr val="091E42"/>
              </a:buClr>
              <a:buSzPts val="1240"/>
              <a:buFont typeface="Times New Roman"/>
              <a:buChar char="●"/>
            </a:pPr>
            <a:r>
              <a:rPr lang="en" sz="1345">
                <a:solidFill>
                  <a:srgbClr val="091E42"/>
                </a:solidFill>
                <a:highlight>
                  <a:srgbClr val="F4F5F7"/>
                </a:highlight>
                <a:latin typeface="Times New Roman"/>
                <a:ea typeface="Times New Roman"/>
                <a:cs typeface="Times New Roman"/>
                <a:sym typeface="Times New Roman"/>
              </a:rPr>
              <a:t>If the applicant is </a:t>
            </a:r>
            <a:r>
              <a:rPr b="1" lang="en" sz="1345">
                <a:solidFill>
                  <a:srgbClr val="091E42"/>
                </a:solidFill>
                <a:highlight>
                  <a:srgbClr val="F4F5F7"/>
                </a:highlight>
                <a:latin typeface="Times New Roman"/>
                <a:ea typeface="Times New Roman"/>
                <a:cs typeface="Times New Roman"/>
                <a:sym typeface="Times New Roman"/>
              </a:rPr>
              <a:t>not likely to repay the loan,</a:t>
            </a:r>
            <a:r>
              <a:rPr lang="en" sz="1345">
                <a:solidFill>
                  <a:srgbClr val="091E42"/>
                </a:solidFill>
                <a:highlight>
                  <a:srgbClr val="F4F5F7"/>
                </a:highlight>
                <a:latin typeface="Times New Roman"/>
                <a:ea typeface="Times New Roman"/>
                <a:cs typeface="Times New Roman"/>
                <a:sym typeface="Times New Roman"/>
              </a:rPr>
              <a:t> i.e. he/she is likely to default, then approving the loan may lead to a </a:t>
            </a:r>
            <a:r>
              <a:rPr b="1" lang="en" sz="1345">
                <a:solidFill>
                  <a:srgbClr val="091E42"/>
                </a:solidFill>
                <a:highlight>
                  <a:srgbClr val="F4F5F7"/>
                </a:highlight>
                <a:latin typeface="Times New Roman"/>
                <a:ea typeface="Times New Roman"/>
                <a:cs typeface="Times New Roman"/>
                <a:sym typeface="Times New Roman"/>
              </a:rPr>
              <a:t>financial loss</a:t>
            </a:r>
            <a:r>
              <a:rPr lang="en" sz="1345">
                <a:solidFill>
                  <a:srgbClr val="091E42"/>
                </a:solidFill>
                <a:highlight>
                  <a:srgbClr val="F4F5F7"/>
                </a:highlight>
                <a:latin typeface="Times New Roman"/>
                <a:ea typeface="Times New Roman"/>
                <a:cs typeface="Times New Roman"/>
                <a:sym typeface="Times New Roman"/>
              </a:rPr>
              <a:t> for the company</a:t>
            </a:r>
            <a:endParaRPr sz="1345">
              <a:solidFill>
                <a:srgbClr val="091E42"/>
              </a:solidFill>
              <a:highlight>
                <a:srgbClr val="F4F5F7"/>
              </a:highlight>
              <a:latin typeface="Times New Roman"/>
              <a:ea typeface="Times New Roman"/>
              <a:cs typeface="Times New Roman"/>
              <a:sym typeface="Times New Roman"/>
            </a:endParaRPr>
          </a:p>
          <a:p>
            <a:pPr indent="0" lvl="0" marL="0" rtl="0" algn="l">
              <a:lnSpc>
                <a:spcPct val="95000"/>
              </a:lnSpc>
              <a:spcBef>
                <a:spcPts val="2300"/>
              </a:spcBef>
              <a:spcAft>
                <a:spcPts val="1200"/>
              </a:spcAft>
              <a:buSzPts val="770"/>
              <a:buNone/>
            </a:pPr>
            <a:r>
              <a:t/>
            </a:r>
            <a:endParaRPr sz="9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Objective</a:t>
            </a:r>
            <a:endParaRPr/>
          </a:p>
        </p:txBody>
      </p:sp>
      <p:sp>
        <p:nvSpPr>
          <p:cNvPr id="290" name="Google Shape;290;p15"/>
          <p:cNvSpPr txBox="1"/>
          <p:nvPr>
            <p:ph idx="1" type="body"/>
          </p:nvPr>
        </p:nvSpPr>
        <p:spPr>
          <a:xfrm>
            <a:off x="337775" y="1489300"/>
            <a:ext cx="8567400" cy="3042600"/>
          </a:xfrm>
          <a:prstGeom prst="rect">
            <a:avLst/>
          </a:prstGeom>
        </p:spPr>
        <p:txBody>
          <a:bodyPr anchorCtr="0" anchor="t" bIns="91425" lIns="91425" spcFirstLastPara="1" rIns="91425" wrap="square" tIns="91425">
            <a:noAutofit/>
          </a:bodyPr>
          <a:lstStyle/>
          <a:p>
            <a:pPr indent="0" lvl="0" marL="0" rtl="0" algn="l">
              <a:lnSpc>
                <a:spcPct val="200000"/>
              </a:lnSpc>
              <a:spcBef>
                <a:spcPts val="1800"/>
              </a:spcBef>
              <a:spcAft>
                <a:spcPts val="0"/>
              </a:spcAft>
              <a:buNone/>
            </a:pPr>
            <a:r>
              <a:t/>
            </a:r>
            <a:endParaRPr b="1" sz="1200">
              <a:solidFill>
                <a:srgbClr val="45526C"/>
              </a:solidFill>
              <a:highlight>
                <a:srgbClr val="F4F5F7"/>
              </a:highlight>
              <a:latin typeface="Times New Roman"/>
              <a:ea typeface="Times New Roman"/>
              <a:cs typeface="Times New Roman"/>
              <a:sym typeface="Times New Roman"/>
            </a:endParaRPr>
          </a:p>
          <a:p>
            <a:pPr indent="0" lvl="0" marL="0" rtl="0" algn="l">
              <a:lnSpc>
                <a:spcPct val="200000"/>
              </a:lnSpc>
              <a:spcBef>
                <a:spcPts val="400"/>
              </a:spcBef>
              <a:spcAft>
                <a:spcPts val="0"/>
              </a:spcAft>
              <a:buNone/>
            </a:pPr>
            <a:r>
              <a:rPr lang="en" sz="1200">
                <a:solidFill>
                  <a:srgbClr val="091E42"/>
                </a:solidFill>
                <a:highlight>
                  <a:srgbClr val="F4F5F7"/>
                </a:highlight>
                <a:latin typeface="Times New Roman"/>
                <a:ea typeface="Times New Roman"/>
                <a:cs typeface="Times New Roman"/>
                <a:sym typeface="Times New Roman"/>
              </a:rPr>
              <a:t>This company is the largest online loan marketplace, facilitating personal loans, business loans, and financing of medical procedures. Borrowers can easily access lower interest rate loans through a fast online interface. </a:t>
            </a:r>
            <a:endParaRPr sz="1200">
              <a:solidFill>
                <a:srgbClr val="091E42"/>
              </a:solidFill>
              <a:highlight>
                <a:srgbClr val="F4F5F7"/>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91E42"/>
                </a:solidFill>
                <a:highlight>
                  <a:srgbClr val="F4F5F7"/>
                </a:highlight>
                <a:latin typeface="Times New Roman"/>
                <a:ea typeface="Times New Roman"/>
                <a:cs typeface="Times New Roman"/>
                <a:sym typeface="Times New Roman"/>
              </a:rPr>
              <a:t> Like most other lending companies, lending loans to ‘risky’ applicants is the largest source of financial loss (called credit loss). Credit loss is the amount of money lost by the lender when the borrower refuses to pay or runs away with the money owed. In other words, borrowers who </a:t>
            </a:r>
            <a:r>
              <a:rPr b="1" lang="en" sz="1200">
                <a:solidFill>
                  <a:srgbClr val="091E42"/>
                </a:solidFill>
                <a:highlight>
                  <a:srgbClr val="F4F5F7"/>
                </a:highlight>
                <a:latin typeface="Times New Roman"/>
                <a:ea typeface="Times New Roman"/>
                <a:cs typeface="Times New Roman"/>
                <a:sym typeface="Times New Roman"/>
              </a:rPr>
              <a:t>default</a:t>
            </a:r>
            <a:r>
              <a:rPr lang="en" sz="1200">
                <a:solidFill>
                  <a:srgbClr val="091E42"/>
                </a:solidFill>
                <a:highlight>
                  <a:srgbClr val="F4F5F7"/>
                </a:highlight>
                <a:latin typeface="Times New Roman"/>
                <a:ea typeface="Times New Roman"/>
                <a:cs typeface="Times New Roman"/>
                <a:sym typeface="Times New Roman"/>
              </a:rPr>
              <a:t> cause the largest amount of loss to the lenders. In this case, the customers labelled as 'charged-off' are the 'defaulters'. </a:t>
            </a:r>
            <a:endParaRPr sz="1200">
              <a:solidFill>
                <a:srgbClr val="091E42"/>
              </a:solidFill>
              <a:highlight>
                <a:srgbClr val="F4F5F7"/>
              </a:highlight>
              <a:latin typeface="Times New Roman"/>
              <a:ea typeface="Times New Roman"/>
              <a:cs typeface="Times New Roman"/>
              <a:sym typeface="Times New Roman"/>
            </a:endParaRPr>
          </a:p>
          <a:p>
            <a:pPr indent="0" lvl="0" marL="0" rtl="0" algn="l">
              <a:spcBef>
                <a:spcPts val="0"/>
              </a:spcBef>
              <a:spcAft>
                <a:spcPts val="1200"/>
              </a:spcAft>
              <a:buNone/>
            </a:pPr>
            <a:r>
              <a:rPr lang="en" sz="1200">
                <a:solidFill>
                  <a:srgbClr val="091E42"/>
                </a:solidFill>
                <a:highlight>
                  <a:srgbClr val="F4F5F7"/>
                </a:highlight>
                <a:latin typeface="Times New Roman"/>
                <a:ea typeface="Times New Roman"/>
                <a:cs typeface="Times New Roman"/>
                <a:sym typeface="Times New Roman"/>
              </a:rPr>
              <a:t> the company wants to understand the </a:t>
            </a:r>
            <a:r>
              <a:rPr b="1" lang="en" sz="1200">
                <a:solidFill>
                  <a:srgbClr val="091E42"/>
                </a:solidFill>
                <a:highlight>
                  <a:srgbClr val="F4F5F7"/>
                </a:highlight>
                <a:latin typeface="Times New Roman"/>
                <a:ea typeface="Times New Roman"/>
                <a:cs typeface="Times New Roman"/>
                <a:sym typeface="Times New Roman"/>
              </a:rPr>
              <a:t>driving factors (or driver variables) </a:t>
            </a:r>
            <a:r>
              <a:rPr lang="en" sz="1200">
                <a:solidFill>
                  <a:srgbClr val="091E42"/>
                </a:solidFill>
                <a:highlight>
                  <a:srgbClr val="F4F5F7"/>
                </a:highlight>
                <a:latin typeface="Times New Roman"/>
                <a:ea typeface="Times New Roman"/>
                <a:cs typeface="Times New Roman"/>
                <a:sym typeface="Times New Roman"/>
              </a:rPr>
              <a:t>behind loan default, i.e. the variables which are strong indicators of default.</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Snapshot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706275" y="1404350"/>
            <a:ext cx="7753626" cy="348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reasons for applying for a loan</a:t>
            </a:r>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4" name="Google Shape;304;p17"/>
          <p:cNvPicPr preferRelativeResize="0"/>
          <p:nvPr/>
        </p:nvPicPr>
        <p:blipFill>
          <a:blip r:embed="rId3">
            <a:alphaModFix/>
          </a:blip>
          <a:stretch>
            <a:fillRect/>
          </a:stretch>
        </p:blipFill>
        <p:spPr>
          <a:xfrm>
            <a:off x="1236050" y="1406125"/>
            <a:ext cx="6754500" cy="360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Risk Probability of loans </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18"/>
          <p:cNvPicPr preferRelativeResize="0"/>
          <p:nvPr/>
        </p:nvPicPr>
        <p:blipFill>
          <a:blip r:embed="rId3">
            <a:alphaModFix/>
          </a:blip>
          <a:stretch>
            <a:fillRect/>
          </a:stretch>
        </p:blipFill>
        <p:spPr>
          <a:xfrm>
            <a:off x="1374263" y="1312488"/>
            <a:ext cx="6395469" cy="34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247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Who are the defaulters based on the reasons of application and why?</a:t>
            </a:r>
            <a:endParaRPr sz="2420"/>
          </a:p>
        </p:txBody>
      </p:sp>
      <p:sp>
        <p:nvSpPr>
          <p:cNvPr id="317" name="Google Shape;317;p19"/>
          <p:cNvSpPr txBox="1"/>
          <p:nvPr>
            <p:ph idx="1" type="body"/>
          </p:nvPr>
        </p:nvSpPr>
        <p:spPr>
          <a:xfrm>
            <a:off x="3961275" y="3201200"/>
            <a:ext cx="5051400" cy="185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People borrowing loan for debt consolidation have highest risk of not repaying their loan on time. Lets a find a reason for this. From the above box plots we can observe that applicants of loan for "debt consolidation" have higher interest rate on loans than applicants that apply for other reasons which may be affecting their ability to repay their loans back on time.</a:t>
            </a:r>
            <a:endParaRPr/>
          </a:p>
        </p:txBody>
      </p:sp>
      <p:pic>
        <p:nvPicPr>
          <p:cNvPr id="318" name="Google Shape;318;p19"/>
          <p:cNvPicPr preferRelativeResize="0"/>
          <p:nvPr/>
        </p:nvPicPr>
        <p:blipFill>
          <a:blip r:embed="rId3">
            <a:alphaModFix/>
          </a:blip>
          <a:stretch>
            <a:fillRect/>
          </a:stretch>
        </p:blipFill>
        <p:spPr>
          <a:xfrm>
            <a:off x="147175" y="1061325"/>
            <a:ext cx="4179175" cy="2231999"/>
          </a:xfrm>
          <a:prstGeom prst="rect">
            <a:avLst/>
          </a:prstGeom>
          <a:noFill/>
          <a:ln>
            <a:noFill/>
          </a:ln>
        </p:spPr>
      </p:pic>
      <p:pic>
        <p:nvPicPr>
          <p:cNvPr id="319" name="Google Shape;319;p19"/>
          <p:cNvPicPr preferRelativeResize="0"/>
          <p:nvPr/>
        </p:nvPicPr>
        <p:blipFill>
          <a:blip r:embed="rId4">
            <a:alphaModFix/>
          </a:blip>
          <a:stretch>
            <a:fillRect/>
          </a:stretch>
        </p:blipFill>
        <p:spPr>
          <a:xfrm>
            <a:off x="4939975" y="1061325"/>
            <a:ext cx="3720060" cy="2231999"/>
          </a:xfrm>
          <a:prstGeom prst="rect">
            <a:avLst/>
          </a:prstGeom>
          <a:noFill/>
          <a:ln>
            <a:noFill/>
          </a:ln>
        </p:spPr>
      </p:pic>
      <p:pic>
        <p:nvPicPr>
          <p:cNvPr id="320" name="Google Shape;320;p19"/>
          <p:cNvPicPr preferRelativeResize="0"/>
          <p:nvPr/>
        </p:nvPicPr>
        <p:blipFill>
          <a:blip r:embed="rId5">
            <a:alphaModFix/>
          </a:blip>
          <a:stretch>
            <a:fillRect/>
          </a:stretch>
        </p:blipFill>
        <p:spPr>
          <a:xfrm>
            <a:off x="411325" y="3404775"/>
            <a:ext cx="3255576" cy="173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Defaulters based on employee length</a:t>
            </a:r>
            <a:endParaRPr/>
          </a:p>
        </p:txBody>
      </p:sp>
      <p:sp>
        <p:nvSpPr>
          <p:cNvPr id="326" name="Google Shape;326;p20"/>
          <p:cNvSpPr txBox="1"/>
          <p:nvPr>
            <p:ph idx="1" type="body"/>
          </p:nvPr>
        </p:nvSpPr>
        <p:spPr>
          <a:xfrm>
            <a:off x="4572000" y="3108125"/>
            <a:ext cx="4272000" cy="1849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After applicants with 10+ years of professional experience, people with &lt;1 year experience have higher chance of defaulting.  From above boxplots we can observe that applicants with less than one year of employee length have loans with high interest rates than others which is probably because their purpose for loan would largely be education which has 14.6% as its interest rate and applicants with &lt;1 years employee length have 75% of interest rate around 15%</a:t>
            </a:r>
            <a:endParaRPr/>
          </a:p>
        </p:txBody>
      </p:sp>
      <p:pic>
        <p:nvPicPr>
          <p:cNvPr id="327" name="Google Shape;327;p20"/>
          <p:cNvPicPr preferRelativeResize="0"/>
          <p:nvPr/>
        </p:nvPicPr>
        <p:blipFill>
          <a:blip r:embed="rId3">
            <a:alphaModFix/>
          </a:blip>
          <a:stretch>
            <a:fillRect/>
          </a:stretch>
        </p:blipFill>
        <p:spPr>
          <a:xfrm>
            <a:off x="323225" y="1240222"/>
            <a:ext cx="4017401" cy="2145600"/>
          </a:xfrm>
          <a:prstGeom prst="rect">
            <a:avLst/>
          </a:prstGeom>
          <a:noFill/>
          <a:ln>
            <a:noFill/>
          </a:ln>
        </p:spPr>
      </p:pic>
      <p:pic>
        <p:nvPicPr>
          <p:cNvPr id="328" name="Google Shape;328;p20"/>
          <p:cNvPicPr preferRelativeResize="0"/>
          <p:nvPr/>
        </p:nvPicPr>
        <p:blipFill>
          <a:blip r:embed="rId4">
            <a:alphaModFix/>
          </a:blip>
          <a:stretch>
            <a:fillRect/>
          </a:stretch>
        </p:blipFill>
        <p:spPr>
          <a:xfrm>
            <a:off x="721575" y="3219300"/>
            <a:ext cx="3089800" cy="1849750"/>
          </a:xfrm>
          <a:prstGeom prst="rect">
            <a:avLst/>
          </a:prstGeom>
          <a:noFill/>
          <a:ln>
            <a:noFill/>
          </a:ln>
        </p:spPr>
      </p:pic>
      <p:pic>
        <p:nvPicPr>
          <p:cNvPr id="329" name="Google Shape;329;p20"/>
          <p:cNvPicPr preferRelativeResize="0"/>
          <p:nvPr/>
        </p:nvPicPr>
        <p:blipFill>
          <a:blip r:embed="rId5">
            <a:alphaModFix/>
          </a:blip>
          <a:stretch>
            <a:fillRect/>
          </a:stretch>
        </p:blipFill>
        <p:spPr>
          <a:xfrm>
            <a:off x="5035500" y="1240225"/>
            <a:ext cx="3604850" cy="184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775" y="50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Does the month of issue affect the re-pyament of loan?</a:t>
            </a:r>
            <a:endParaRPr sz="2420"/>
          </a:p>
        </p:txBody>
      </p:sp>
      <p:sp>
        <p:nvSpPr>
          <p:cNvPr id="335" name="Google Shape;335;p21"/>
          <p:cNvSpPr txBox="1"/>
          <p:nvPr>
            <p:ph idx="1" type="body"/>
          </p:nvPr>
        </p:nvSpPr>
        <p:spPr>
          <a:xfrm>
            <a:off x="3774375" y="3175200"/>
            <a:ext cx="5069400" cy="193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It looks like most loans are borrowed at the end of the year and with highest percentage of non-repayment. Also we observe a pattern that it keeps on increasing every month. </a:t>
            </a:r>
            <a:endParaRPr/>
          </a:p>
          <a:p>
            <a:pPr indent="0" lvl="0" marL="0" rtl="0" algn="l">
              <a:spcBef>
                <a:spcPts val="1200"/>
              </a:spcBef>
              <a:spcAft>
                <a:spcPts val="1200"/>
              </a:spcAft>
              <a:buNone/>
            </a:pPr>
            <a:r>
              <a:rPr lang="en"/>
              <a:t>This may also be the reason because interest rates are high in the month of december and the loan amount applied are at peak in the month of december. Month of issue maybe a contributor to non-repayment. This observation may not help a banker to avoid the risk of lending loan to the wrong client but from the borrower perspective it will be better for someone to apply for the loan in months other than "May, August, December".</a:t>
            </a:r>
            <a:endParaRPr/>
          </a:p>
        </p:txBody>
      </p:sp>
      <p:pic>
        <p:nvPicPr>
          <p:cNvPr id="336" name="Google Shape;336;p21"/>
          <p:cNvPicPr preferRelativeResize="0"/>
          <p:nvPr/>
        </p:nvPicPr>
        <p:blipFill>
          <a:blip r:embed="rId3">
            <a:alphaModFix/>
          </a:blip>
          <a:stretch>
            <a:fillRect/>
          </a:stretch>
        </p:blipFill>
        <p:spPr>
          <a:xfrm>
            <a:off x="315798" y="957361"/>
            <a:ext cx="2209051" cy="1867326"/>
          </a:xfrm>
          <a:prstGeom prst="rect">
            <a:avLst/>
          </a:prstGeom>
          <a:noFill/>
          <a:ln>
            <a:noFill/>
          </a:ln>
        </p:spPr>
      </p:pic>
      <p:pic>
        <p:nvPicPr>
          <p:cNvPr id="337" name="Google Shape;337;p21"/>
          <p:cNvPicPr preferRelativeResize="0"/>
          <p:nvPr/>
        </p:nvPicPr>
        <p:blipFill>
          <a:blip r:embed="rId4">
            <a:alphaModFix/>
          </a:blip>
          <a:stretch>
            <a:fillRect/>
          </a:stretch>
        </p:blipFill>
        <p:spPr>
          <a:xfrm>
            <a:off x="171675" y="3003974"/>
            <a:ext cx="2497275" cy="2109375"/>
          </a:xfrm>
          <a:prstGeom prst="rect">
            <a:avLst/>
          </a:prstGeom>
          <a:noFill/>
          <a:ln>
            <a:noFill/>
          </a:ln>
        </p:spPr>
      </p:pic>
      <p:pic>
        <p:nvPicPr>
          <p:cNvPr id="338" name="Google Shape;338;p21"/>
          <p:cNvPicPr preferRelativeResize="0"/>
          <p:nvPr/>
        </p:nvPicPr>
        <p:blipFill>
          <a:blip r:embed="rId5">
            <a:alphaModFix/>
          </a:blip>
          <a:stretch>
            <a:fillRect/>
          </a:stretch>
        </p:blipFill>
        <p:spPr>
          <a:xfrm>
            <a:off x="4181625" y="957359"/>
            <a:ext cx="4152649" cy="22178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