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b3384e86ff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b3384e86ff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3384e86f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3384e86f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3384e86ff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3384e86ff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3384e86f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3384e86f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b3384e86f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b3384e86f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b10aaff55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b10aaff55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b10aaff55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b10aaff55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b10aaff55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b10aaff55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b3384e86f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b3384e86f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Lending club case study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45" name="Google Shape;345;p22"/>
          <p:cNvSpPr txBox="1"/>
          <p:nvPr>
            <p:ph idx="1" type="body"/>
          </p:nvPr>
        </p:nvSpPr>
        <p:spPr>
          <a:xfrm>
            <a:off x="1303800" y="1473950"/>
            <a:ext cx="7030500" cy="3057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People borrowing money for small businesses have highest rate of default probably because of high risk of business not performing well along with factors like fall in the economy of the country etc. Hence Lenders should be </a:t>
            </a:r>
            <a:r>
              <a:rPr lang="en"/>
              <a:t>careful</a:t>
            </a:r>
            <a:r>
              <a:rPr lang="en"/>
              <a:t> before lending loans to them. </a:t>
            </a:r>
            <a:endParaRPr/>
          </a:p>
          <a:p>
            <a:pPr indent="-311150" lvl="0" marL="457200" rtl="0" algn="l">
              <a:spcBef>
                <a:spcPts val="0"/>
              </a:spcBef>
              <a:spcAft>
                <a:spcPts val="0"/>
              </a:spcAft>
              <a:buSzPts val="1300"/>
              <a:buChar char="-"/>
            </a:pPr>
            <a:r>
              <a:rPr lang="en"/>
              <a:t> Loans grades as E,F and G have highest default risk because interest rates going up to 20%. Maybe the company should reduce the interest on these loans to reduce the risk of defaulting.</a:t>
            </a:r>
            <a:endParaRPr/>
          </a:p>
          <a:p>
            <a:pPr indent="-311150" lvl="0" marL="457200" rtl="0" algn="l">
              <a:spcBef>
                <a:spcPts val="0"/>
              </a:spcBef>
              <a:spcAft>
                <a:spcPts val="0"/>
              </a:spcAft>
              <a:buSzPts val="1300"/>
              <a:buChar char="-"/>
            </a:pPr>
            <a:r>
              <a:rPr lang="en"/>
              <a:t>Interest rate is quite high for every purpose value</a:t>
            </a:r>
            <a:endParaRPr/>
          </a:p>
          <a:p>
            <a:pPr indent="-311150" lvl="0" marL="457200" rtl="0" algn="l">
              <a:spcBef>
                <a:spcPts val="0"/>
              </a:spcBef>
              <a:spcAft>
                <a:spcPts val="0"/>
              </a:spcAft>
              <a:buSzPts val="1300"/>
              <a:buChar char="-"/>
            </a:pPr>
            <a:r>
              <a:rPr lang="en"/>
              <a:t>Interest rate also increases with term on loan.</a:t>
            </a:r>
            <a:r>
              <a:rPr lang="en"/>
              <a:t> Loan with 36 months loan has higher interest rate than loan with 60 months. The company </a:t>
            </a:r>
            <a:r>
              <a:rPr lang="en"/>
              <a:t>should</a:t>
            </a:r>
            <a:r>
              <a:rPr lang="en"/>
              <a:t> reduce the interest rate on 60 months loans.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Understanding</a:t>
            </a:r>
            <a:endParaRPr/>
          </a:p>
        </p:txBody>
      </p:sp>
      <p:sp>
        <p:nvSpPr>
          <p:cNvPr id="284" name="Google Shape;284;p14"/>
          <p:cNvSpPr txBox="1"/>
          <p:nvPr>
            <p:ph idx="1" type="body"/>
          </p:nvPr>
        </p:nvSpPr>
        <p:spPr>
          <a:xfrm>
            <a:off x="307075" y="1842450"/>
            <a:ext cx="8904900" cy="26892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SzPts val="770"/>
              <a:buNone/>
            </a:pPr>
            <a:r>
              <a:rPr lang="en" sz="1345">
                <a:solidFill>
                  <a:srgbClr val="091E42"/>
                </a:solidFill>
                <a:highlight>
                  <a:srgbClr val="F4F5F7"/>
                </a:highlight>
                <a:latin typeface="Times New Roman"/>
                <a:ea typeface="Times New Roman"/>
                <a:cs typeface="Times New Roman"/>
                <a:sym typeface="Times New Roman"/>
              </a:rPr>
              <a:t>A </a:t>
            </a:r>
            <a:r>
              <a:rPr b="1" lang="en" sz="1345">
                <a:solidFill>
                  <a:srgbClr val="091E42"/>
                </a:solidFill>
                <a:highlight>
                  <a:srgbClr val="F4F5F7"/>
                </a:highlight>
                <a:latin typeface="Times New Roman"/>
                <a:ea typeface="Times New Roman"/>
                <a:cs typeface="Times New Roman"/>
                <a:sym typeface="Times New Roman"/>
              </a:rPr>
              <a:t>consumer finance company </a:t>
            </a:r>
            <a:r>
              <a:rPr lang="en" sz="1345">
                <a:solidFill>
                  <a:srgbClr val="091E42"/>
                </a:solidFill>
                <a:highlight>
                  <a:srgbClr val="F4F5F7"/>
                </a:highlight>
                <a:latin typeface="Times New Roman"/>
                <a:ea typeface="Times New Roman"/>
                <a:cs typeface="Times New Roman"/>
                <a:sym typeface="Times New Roman"/>
              </a:rPr>
              <a:t> specialises in lending various types of loans to urban customers. When the company receives a loan application, the company has to make a decision for loan approval based on the applicant’s profile. Two </a:t>
            </a:r>
            <a:r>
              <a:rPr b="1" lang="en" sz="1345">
                <a:solidFill>
                  <a:srgbClr val="091E42"/>
                </a:solidFill>
                <a:highlight>
                  <a:srgbClr val="F4F5F7"/>
                </a:highlight>
                <a:latin typeface="Times New Roman"/>
                <a:ea typeface="Times New Roman"/>
                <a:cs typeface="Times New Roman"/>
                <a:sym typeface="Times New Roman"/>
              </a:rPr>
              <a:t>types of risks</a:t>
            </a:r>
            <a:r>
              <a:rPr lang="en" sz="1345">
                <a:solidFill>
                  <a:srgbClr val="091E42"/>
                </a:solidFill>
                <a:highlight>
                  <a:srgbClr val="F4F5F7"/>
                </a:highlight>
                <a:latin typeface="Times New Roman"/>
                <a:ea typeface="Times New Roman"/>
                <a:cs typeface="Times New Roman"/>
                <a:sym typeface="Times New Roman"/>
              </a:rPr>
              <a:t> are associated with the bank’s decision:</a:t>
            </a:r>
            <a:endParaRPr sz="1345">
              <a:solidFill>
                <a:srgbClr val="091E42"/>
              </a:solidFill>
              <a:highlight>
                <a:srgbClr val="F4F5F7"/>
              </a:highlight>
              <a:latin typeface="Times New Roman"/>
              <a:ea typeface="Times New Roman"/>
              <a:cs typeface="Times New Roman"/>
              <a:sym typeface="Times New Roman"/>
            </a:endParaRPr>
          </a:p>
          <a:p>
            <a:pPr indent="-307340" lvl="0" marL="457200" rtl="0" algn="l">
              <a:lnSpc>
                <a:spcPct val="180000"/>
              </a:lnSpc>
              <a:spcBef>
                <a:spcPts val="2300"/>
              </a:spcBef>
              <a:spcAft>
                <a:spcPts val="0"/>
              </a:spcAft>
              <a:buClr>
                <a:srgbClr val="091E42"/>
              </a:buClr>
              <a:buSzPts val="1240"/>
              <a:buFont typeface="Times New Roman"/>
              <a:buChar char="●"/>
            </a:pPr>
            <a:r>
              <a:rPr lang="en" sz="1345">
                <a:solidFill>
                  <a:srgbClr val="091E42"/>
                </a:solidFill>
                <a:highlight>
                  <a:srgbClr val="F4F5F7"/>
                </a:highlight>
                <a:latin typeface="Times New Roman"/>
                <a:ea typeface="Times New Roman"/>
                <a:cs typeface="Times New Roman"/>
                <a:sym typeface="Times New Roman"/>
              </a:rPr>
              <a:t>If the applicant is</a:t>
            </a:r>
            <a:r>
              <a:rPr b="1" lang="en" sz="1345">
                <a:solidFill>
                  <a:srgbClr val="091E42"/>
                </a:solidFill>
                <a:highlight>
                  <a:srgbClr val="F4F5F7"/>
                </a:highlight>
                <a:latin typeface="Times New Roman"/>
                <a:ea typeface="Times New Roman"/>
                <a:cs typeface="Times New Roman"/>
                <a:sym typeface="Times New Roman"/>
              </a:rPr>
              <a:t> likely to repay the loan</a:t>
            </a:r>
            <a:r>
              <a:rPr lang="en" sz="1345">
                <a:solidFill>
                  <a:srgbClr val="091E42"/>
                </a:solidFill>
                <a:highlight>
                  <a:srgbClr val="F4F5F7"/>
                </a:highlight>
                <a:latin typeface="Times New Roman"/>
                <a:ea typeface="Times New Roman"/>
                <a:cs typeface="Times New Roman"/>
                <a:sym typeface="Times New Roman"/>
              </a:rPr>
              <a:t>, then not approving the loan results in a </a:t>
            </a:r>
            <a:r>
              <a:rPr b="1" lang="en" sz="1345">
                <a:solidFill>
                  <a:srgbClr val="091E42"/>
                </a:solidFill>
                <a:highlight>
                  <a:srgbClr val="F4F5F7"/>
                </a:highlight>
                <a:latin typeface="Times New Roman"/>
                <a:ea typeface="Times New Roman"/>
                <a:cs typeface="Times New Roman"/>
                <a:sym typeface="Times New Roman"/>
              </a:rPr>
              <a:t>loss of business</a:t>
            </a:r>
            <a:r>
              <a:rPr lang="en" sz="1345">
                <a:solidFill>
                  <a:srgbClr val="091E42"/>
                </a:solidFill>
                <a:highlight>
                  <a:srgbClr val="F4F5F7"/>
                </a:highlight>
                <a:latin typeface="Times New Roman"/>
                <a:ea typeface="Times New Roman"/>
                <a:cs typeface="Times New Roman"/>
                <a:sym typeface="Times New Roman"/>
              </a:rPr>
              <a:t> to the company</a:t>
            </a:r>
            <a:endParaRPr sz="1345">
              <a:solidFill>
                <a:srgbClr val="091E42"/>
              </a:solidFill>
              <a:highlight>
                <a:srgbClr val="F4F5F7"/>
              </a:highlight>
              <a:latin typeface="Times New Roman"/>
              <a:ea typeface="Times New Roman"/>
              <a:cs typeface="Times New Roman"/>
              <a:sym typeface="Times New Roman"/>
            </a:endParaRPr>
          </a:p>
          <a:p>
            <a:pPr indent="-307340" lvl="0" marL="457200" rtl="0" algn="l">
              <a:lnSpc>
                <a:spcPct val="180000"/>
              </a:lnSpc>
              <a:spcBef>
                <a:spcPts val="0"/>
              </a:spcBef>
              <a:spcAft>
                <a:spcPts val="0"/>
              </a:spcAft>
              <a:buClr>
                <a:srgbClr val="091E42"/>
              </a:buClr>
              <a:buSzPts val="1240"/>
              <a:buFont typeface="Times New Roman"/>
              <a:buChar char="●"/>
            </a:pPr>
            <a:r>
              <a:rPr lang="en" sz="1345">
                <a:solidFill>
                  <a:srgbClr val="091E42"/>
                </a:solidFill>
                <a:highlight>
                  <a:srgbClr val="F4F5F7"/>
                </a:highlight>
                <a:latin typeface="Times New Roman"/>
                <a:ea typeface="Times New Roman"/>
                <a:cs typeface="Times New Roman"/>
                <a:sym typeface="Times New Roman"/>
              </a:rPr>
              <a:t>If the applicant is </a:t>
            </a:r>
            <a:r>
              <a:rPr b="1" lang="en" sz="1345">
                <a:solidFill>
                  <a:srgbClr val="091E42"/>
                </a:solidFill>
                <a:highlight>
                  <a:srgbClr val="F4F5F7"/>
                </a:highlight>
                <a:latin typeface="Times New Roman"/>
                <a:ea typeface="Times New Roman"/>
                <a:cs typeface="Times New Roman"/>
                <a:sym typeface="Times New Roman"/>
              </a:rPr>
              <a:t>not likely to repay the loan,</a:t>
            </a:r>
            <a:r>
              <a:rPr lang="en" sz="1345">
                <a:solidFill>
                  <a:srgbClr val="091E42"/>
                </a:solidFill>
                <a:highlight>
                  <a:srgbClr val="F4F5F7"/>
                </a:highlight>
                <a:latin typeface="Times New Roman"/>
                <a:ea typeface="Times New Roman"/>
                <a:cs typeface="Times New Roman"/>
                <a:sym typeface="Times New Roman"/>
              </a:rPr>
              <a:t> i.e. he/she is likely to default, then approving the loan may lead to a </a:t>
            </a:r>
            <a:r>
              <a:rPr b="1" lang="en" sz="1345">
                <a:solidFill>
                  <a:srgbClr val="091E42"/>
                </a:solidFill>
                <a:highlight>
                  <a:srgbClr val="F4F5F7"/>
                </a:highlight>
                <a:latin typeface="Times New Roman"/>
                <a:ea typeface="Times New Roman"/>
                <a:cs typeface="Times New Roman"/>
                <a:sym typeface="Times New Roman"/>
              </a:rPr>
              <a:t>financial loss</a:t>
            </a:r>
            <a:r>
              <a:rPr lang="en" sz="1345">
                <a:solidFill>
                  <a:srgbClr val="091E42"/>
                </a:solidFill>
                <a:highlight>
                  <a:srgbClr val="F4F5F7"/>
                </a:highlight>
                <a:latin typeface="Times New Roman"/>
                <a:ea typeface="Times New Roman"/>
                <a:cs typeface="Times New Roman"/>
                <a:sym typeface="Times New Roman"/>
              </a:rPr>
              <a:t> for the company</a:t>
            </a:r>
            <a:endParaRPr sz="1345">
              <a:solidFill>
                <a:srgbClr val="091E42"/>
              </a:solidFill>
              <a:highlight>
                <a:srgbClr val="F4F5F7"/>
              </a:highlight>
              <a:latin typeface="Times New Roman"/>
              <a:ea typeface="Times New Roman"/>
              <a:cs typeface="Times New Roman"/>
              <a:sym typeface="Times New Roman"/>
            </a:endParaRPr>
          </a:p>
          <a:p>
            <a:pPr indent="0" lvl="0" marL="0" rtl="0" algn="l">
              <a:lnSpc>
                <a:spcPct val="95000"/>
              </a:lnSpc>
              <a:spcBef>
                <a:spcPts val="2300"/>
              </a:spcBef>
              <a:spcAft>
                <a:spcPts val="1200"/>
              </a:spcAft>
              <a:buSzPts val="770"/>
              <a:buNone/>
            </a:pPr>
            <a:r>
              <a:t/>
            </a:r>
            <a:endParaRPr sz="91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Objective</a:t>
            </a:r>
            <a:endParaRPr/>
          </a:p>
        </p:txBody>
      </p:sp>
      <p:sp>
        <p:nvSpPr>
          <p:cNvPr id="290" name="Google Shape;290;p15"/>
          <p:cNvSpPr txBox="1"/>
          <p:nvPr>
            <p:ph idx="1" type="body"/>
          </p:nvPr>
        </p:nvSpPr>
        <p:spPr>
          <a:xfrm>
            <a:off x="337775" y="1489300"/>
            <a:ext cx="8567400" cy="3042600"/>
          </a:xfrm>
          <a:prstGeom prst="rect">
            <a:avLst/>
          </a:prstGeom>
        </p:spPr>
        <p:txBody>
          <a:bodyPr anchorCtr="0" anchor="t" bIns="91425" lIns="91425" spcFirstLastPara="1" rIns="91425" wrap="square" tIns="91425">
            <a:noAutofit/>
          </a:bodyPr>
          <a:lstStyle/>
          <a:p>
            <a:pPr indent="0" lvl="0" marL="0" rtl="0" algn="l">
              <a:lnSpc>
                <a:spcPct val="200000"/>
              </a:lnSpc>
              <a:spcBef>
                <a:spcPts val="1800"/>
              </a:spcBef>
              <a:spcAft>
                <a:spcPts val="0"/>
              </a:spcAft>
              <a:buNone/>
            </a:pPr>
            <a:r>
              <a:t/>
            </a:r>
            <a:endParaRPr b="1" sz="1200">
              <a:solidFill>
                <a:srgbClr val="45526C"/>
              </a:solidFill>
              <a:highlight>
                <a:srgbClr val="F4F5F7"/>
              </a:highlight>
              <a:latin typeface="Times New Roman"/>
              <a:ea typeface="Times New Roman"/>
              <a:cs typeface="Times New Roman"/>
              <a:sym typeface="Times New Roman"/>
            </a:endParaRPr>
          </a:p>
          <a:p>
            <a:pPr indent="0" lvl="0" marL="0" rtl="0" algn="l">
              <a:lnSpc>
                <a:spcPct val="200000"/>
              </a:lnSpc>
              <a:spcBef>
                <a:spcPts val="400"/>
              </a:spcBef>
              <a:spcAft>
                <a:spcPts val="0"/>
              </a:spcAft>
              <a:buNone/>
            </a:pPr>
            <a:r>
              <a:rPr lang="en" sz="1200">
                <a:solidFill>
                  <a:srgbClr val="091E42"/>
                </a:solidFill>
                <a:highlight>
                  <a:srgbClr val="F4F5F7"/>
                </a:highlight>
                <a:latin typeface="Times New Roman"/>
                <a:ea typeface="Times New Roman"/>
                <a:cs typeface="Times New Roman"/>
                <a:sym typeface="Times New Roman"/>
              </a:rPr>
              <a:t>This company is the largest online loan marketplace, facilitating personal loans, business loans, and financing of medical procedures. Borrowers can easily access lower interest rate loans through a fast online interface. </a:t>
            </a:r>
            <a:endParaRPr sz="1200">
              <a:solidFill>
                <a:srgbClr val="091E42"/>
              </a:solidFill>
              <a:highlight>
                <a:srgbClr val="F4F5F7"/>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91E42"/>
                </a:solidFill>
                <a:highlight>
                  <a:srgbClr val="F4F5F7"/>
                </a:highlight>
                <a:latin typeface="Times New Roman"/>
                <a:ea typeface="Times New Roman"/>
                <a:cs typeface="Times New Roman"/>
                <a:sym typeface="Times New Roman"/>
              </a:rPr>
              <a:t> Like most other lending companies, lending loans to ‘risky’ applicants is the largest source of financial loss (called credit loss). Credit loss is the amount of money lost by the lender when the borrower refuses to pay or runs away with the money owed. In other words, borrowers who </a:t>
            </a:r>
            <a:r>
              <a:rPr b="1" lang="en" sz="1200">
                <a:solidFill>
                  <a:srgbClr val="091E42"/>
                </a:solidFill>
                <a:highlight>
                  <a:srgbClr val="F4F5F7"/>
                </a:highlight>
                <a:latin typeface="Times New Roman"/>
                <a:ea typeface="Times New Roman"/>
                <a:cs typeface="Times New Roman"/>
                <a:sym typeface="Times New Roman"/>
              </a:rPr>
              <a:t>default</a:t>
            </a:r>
            <a:r>
              <a:rPr lang="en" sz="1200">
                <a:solidFill>
                  <a:srgbClr val="091E42"/>
                </a:solidFill>
                <a:highlight>
                  <a:srgbClr val="F4F5F7"/>
                </a:highlight>
                <a:latin typeface="Times New Roman"/>
                <a:ea typeface="Times New Roman"/>
                <a:cs typeface="Times New Roman"/>
                <a:sym typeface="Times New Roman"/>
              </a:rPr>
              <a:t> cause the largest amount of loss to the lenders. In this case, the customers labelled as 'charged-off' are the 'defaulters'. </a:t>
            </a:r>
            <a:endParaRPr sz="1200">
              <a:solidFill>
                <a:srgbClr val="091E42"/>
              </a:solidFill>
              <a:highlight>
                <a:srgbClr val="F4F5F7"/>
              </a:highlight>
              <a:latin typeface="Times New Roman"/>
              <a:ea typeface="Times New Roman"/>
              <a:cs typeface="Times New Roman"/>
              <a:sym typeface="Times New Roman"/>
            </a:endParaRPr>
          </a:p>
          <a:p>
            <a:pPr indent="0" lvl="0" marL="0" rtl="0" algn="l">
              <a:spcBef>
                <a:spcPts val="0"/>
              </a:spcBef>
              <a:spcAft>
                <a:spcPts val="1200"/>
              </a:spcAft>
              <a:buNone/>
            </a:pPr>
            <a:r>
              <a:rPr lang="en" sz="1200">
                <a:solidFill>
                  <a:srgbClr val="091E42"/>
                </a:solidFill>
                <a:highlight>
                  <a:srgbClr val="F4F5F7"/>
                </a:highlight>
                <a:latin typeface="Times New Roman"/>
                <a:ea typeface="Times New Roman"/>
                <a:cs typeface="Times New Roman"/>
                <a:sym typeface="Times New Roman"/>
              </a:rPr>
              <a:t> the company wants to understand the </a:t>
            </a:r>
            <a:r>
              <a:rPr b="1" lang="en" sz="1200">
                <a:solidFill>
                  <a:srgbClr val="091E42"/>
                </a:solidFill>
                <a:highlight>
                  <a:srgbClr val="F4F5F7"/>
                </a:highlight>
                <a:latin typeface="Times New Roman"/>
                <a:ea typeface="Times New Roman"/>
                <a:cs typeface="Times New Roman"/>
                <a:sym typeface="Times New Roman"/>
              </a:rPr>
              <a:t>driving factors (or driver variables) </a:t>
            </a:r>
            <a:r>
              <a:rPr lang="en" sz="1200">
                <a:solidFill>
                  <a:srgbClr val="091E42"/>
                </a:solidFill>
                <a:highlight>
                  <a:srgbClr val="F4F5F7"/>
                </a:highlight>
                <a:latin typeface="Times New Roman"/>
                <a:ea typeface="Times New Roman"/>
                <a:cs typeface="Times New Roman"/>
                <a:sym typeface="Times New Roman"/>
              </a:rPr>
              <a:t>behind loan default, i.e. the variables which are strong indicators of default.</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Snapshot</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706275" y="1404350"/>
            <a:ext cx="7753626" cy="348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reasons for applying for a loan</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4" name="Google Shape;304;p17"/>
          <p:cNvPicPr preferRelativeResize="0"/>
          <p:nvPr/>
        </p:nvPicPr>
        <p:blipFill>
          <a:blip r:embed="rId3">
            <a:alphaModFix/>
          </a:blip>
          <a:stretch>
            <a:fillRect/>
          </a:stretch>
        </p:blipFill>
        <p:spPr>
          <a:xfrm>
            <a:off x="1236050" y="1406125"/>
            <a:ext cx="6754500" cy="360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Defaulters in different values of purpose</a:t>
            </a:r>
            <a:endParaRPr/>
          </a:p>
        </p:txBody>
      </p:sp>
      <p:sp>
        <p:nvSpPr>
          <p:cNvPr id="310" name="Google Shape;310;p18"/>
          <p:cNvSpPr txBox="1"/>
          <p:nvPr>
            <p:ph idx="1" type="body"/>
          </p:nvPr>
        </p:nvSpPr>
        <p:spPr>
          <a:xfrm>
            <a:off x="4498650" y="1597875"/>
            <a:ext cx="3467100" cy="108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People borrowing loan for small businesses have highest risk of not repaying their loan on time.</a:t>
            </a:r>
            <a:endParaRPr/>
          </a:p>
        </p:txBody>
      </p:sp>
      <p:pic>
        <p:nvPicPr>
          <p:cNvPr id="311" name="Google Shape;311;p18"/>
          <p:cNvPicPr preferRelativeResize="0"/>
          <p:nvPr/>
        </p:nvPicPr>
        <p:blipFill>
          <a:blip r:embed="rId3">
            <a:alphaModFix/>
          </a:blip>
          <a:stretch>
            <a:fillRect/>
          </a:stretch>
        </p:blipFill>
        <p:spPr>
          <a:xfrm>
            <a:off x="275100" y="1314550"/>
            <a:ext cx="3657676" cy="2093974"/>
          </a:xfrm>
          <a:prstGeom prst="rect">
            <a:avLst/>
          </a:prstGeom>
          <a:noFill/>
          <a:ln>
            <a:noFill/>
          </a:ln>
        </p:spPr>
      </p:pic>
      <p:pic>
        <p:nvPicPr>
          <p:cNvPr id="312" name="Google Shape;312;p18"/>
          <p:cNvPicPr preferRelativeResize="0"/>
          <p:nvPr/>
        </p:nvPicPr>
        <p:blipFill>
          <a:blip r:embed="rId4">
            <a:alphaModFix/>
          </a:blip>
          <a:stretch>
            <a:fillRect/>
          </a:stretch>
        </p:blipFill>
        <p:spPr>
          <a:xfrm>
            <a:off x="5051375" y="2830325"/>
            <a:ext cx="4092624" cy="2207626"/>
          </a:xfrm>
          <a:prstGeom prst="rect">
            <a:avLst/>
          </a:prstGeom>
          <a:noFill/>
          <a:ln>
            <a:noFill/>
          </a:ln>
        </p:spPr>
      </p:pic>
      <p:sp>
        <p:nvSpPr>
          <p:cNvPr id="313" name="Google Shape;313;p18"/>
          <p:cNvSpPr txBox="1"/>
          <p:nvPr>
            <p:ph idx="1" type="body"/>
          </p:nvPr>
        </p:nvSpPr>
        <p:spPr>
          <a:xfrm>
            <a:off x="1031550" y="3715550"/>
            <a:ext cx="3467100" cy="1080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t>From the above box plots we can observe that applicants of loan for "small businesses" with "charged off"loan status have highest interest rate on loans. Also there a pattern that can be observed that the rate of interest is higher for defaulters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Defaulters according to grades</a:t>
            </a:r>
            <a:endParaRPr/>
          </a:p>
          <a:p>
            <a:pPr indent="0" lvl="0" marL="0" rtl="0" algn="l">
              <a:spcBef>
                <a:spcPts val="0"/>
              </a:spcBef>
              <a:spcAft>
                <a:spcPts val="0"/>
              </a:spcAft>
              <a:buNone/>
            </a:pPr>
            <a:r>
              <a:t/>
            </a:r>
            <a:endParaRPr/>
          </a:p>
        </p:txBody>
      </p:sp>
      <p:sp>
        <p:nvSpPr>
          <p:cNvPr id="319" name="Google Shape;319;p19"/>
          <p:cNvSpPr txBox="1"/>
          <p:nvPr>
            <p:ph idx="1" type="body"/>
          </p:nvPr>
        </p:nvSpPr>
        <p:spPr>
          <a:xfrm>
            <a:off x="4682875" y="1279650"/>
            <a:ext cx="3943200" cy="129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above graph we can observe that rate of defaulting is increasing moving from A to B</a:t>
            </a:r>
            <a:endParaRPr/>
          </a:p>
        </p:txBody>
      </p:sp>
      <p:pic>
        <p:nvPicPr>
          <p:cNvPr id="320" name="Google Shape;320;p19"/>
          <p:cNvPicPr preferRelativeResize="0"/>
          <p:nvPr/>
        </p:nvPicPr>
        <p:blipFill>
          <a:blip r:embed="rId3">
            <a:alphaModFix/>
          </a:blip>
          <a:stretch>
            <a:fillRect/>
          </a:stretch>
        </p:blipFill>
        <p:spPr>
          <a:xfrm>
            <a:off x="4514499" y="2778573"/>
            <a:ext cx="3943200" cy="1982903"/>
          </a:xfrm>
          <a:prstGeom prst="rect">
            <a:avLst/>
          </a:prstGeom>
          <a:noFill/>
          <a:ln>
            <a:noFill/>
          </a:ln>
        </p:spPr>
      </p:pic>
      <p:pic>
        <p:nvPicPr>
          <p:cNvPr id="321" name="Google Shape;321;p19"/>
          <p:cNvPicPr preferRelativeResize="0"/>
          <p:nvPr/>
        </p:nvPicPr>
        <p:blipFill>
          <a:blip r:embed="rId4">
            <a:alphaModFix/>
          </a:blip>
          <a:stretch>
            <a:fillRect/>
          </a:stretch>
        </p:blipFill>
        <p:spPr>
          <a:xfrm>
            <a:off x="276349" y="1153675"/>
            <a:ext cx="3606475" cy="2085960"/>
          </a:xfrm>
          <a:prstGeom prst="rect">
            <a:avLst/>
          </a:prstGeom>
          <a:noFill/>
          <a:ln>
            <a:noFill/>
          </a:ln>
        </p:spPr>
      </p:pic>
      <p:sp>
        <p:nvSpPr>
          <p:cNvPr id="322" name="Google Shape;322;p19"/>
          <p:cNvSpPr txBox="1"/>
          <p:nvPr>
            <p:ph idx="1" type="body"/>
          </p:nvPr>
        </p:nvSpPr>
        <p:spPr>
          <a:xfrm>
            <a:off x="415725" y="3501725"/>
            <a:ext cx="3467100" cy="108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Interest rate if very high for grades E F and G which may contribute to non-repayment of loan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Term on the loan</a:t>
            </a:r>
            <a:endParaRPr/>
          </a:p>
        </p:txBody>
      </p:sp>
      <p:sp>
        <p:nvSpPr>
          <p:cNvPr id="328" name="Google Shape;328;p20"/>
          <p:cNvSpPr txBox="1"/>
          <p:nvPr>
            <p:ph idx="1" type="body"/>
          </p:nvPr>
        </p:nvSpPr>
        <p:spPr>
          <a:xfrm>
            <a:off x="4683963" y="1375900"/>
            <a:ext cx="4204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Most loans lended by the company have a term of 36 months or 3 years i.e the loan borrower has 3 years from the issue date to pay back to the company.</a:t>
            </a:r>
            <a:endParaRPr/>
          </a:p>
        </p:txBody>
      </p:sp>
      <p:pic>
        <p:nvPicPr>
          <p:cNvPr id="329" name="Google Shape;329;p20"/>
          <p:cNvPicPr preferRelativeResize="0"/>
          <p:nvPr/>
        </p:nvPicPr>
        <p:blipFill>
          <a:blip r:embed="rId3">
            <a:alphaModFix/>
          </a:blip>
          <a:stretch>
            <a:fillRect/>
          </a:stretch>
        </p:blipFill>
        <p:spPr>
          <a:xfrm>
            <a:off x="5079850" y="3109475"/>
            <a:ext cx="3808335" cy="1849351"/>
          </a:xfrm>
          <a:prstGeom prst="rect">
            <a:avLst/>
          </a:prstGeom>
          <a:noFill/>
          <a:ln>
            <a:noFill/>
          </a:ln>
        </p:spPr>
      </p:pic>
      <p:pic>
        <p:nvPicPr>
          <p:cNvPr id="330" name="Google Shape;330;p20"/>
          <p:cNvPicPr preferRelativeResize="0"/>
          <p:nvPr/>
        </p:nvPicPr>
        <p:blipFill>
          <a:blip r:embed="rId4">
            <a:alphaModFix/>
          </a:blip>
          <a:stretch>
            <a:fillRect/>
          </a:stretch>
        </p:blipFill>
        <p:spPr>
          <a:xfrm>
            <a:off x="428260" y="1260125"/>
            <a:ext cx="3794404" cy="1849350"/>
          </a:xfrm>
          <a:prstGeom prst="rect">
            <a:avLst/>
          </a:prstGeom>
          <a:noFill/>
          <a:ln>
            <a:noFill/>
          </a:ln>
        </p:spPr>
      </p:pic>
      <p:sp>
        <p:nvSpPr>
          <p:cNvPr id="331" name="Google Shape;331;p20"/>
          <p:cNvSpPr txBox="1"/>
          <p:nvPr>
            <p:ph idx="1" type="body"/>
          </p:nvPr>
        </p:nvSpPr>
        <p:spPr>
          <a:xfrm>
            <a:off x="428238" y="3739225"/>
            <a:ext cx="4204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Interest rate increases with term on loan.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303775" y="50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Interest rate and loan amount during the year 2022.</a:t>
            </a:r>
            <a:endParaRPr sz="2420"/>
          </a:p>
        </p:txBody>
      </p:sp>
      <p:sp>
        <p:nvSpPr>
          <p:cNvPr id="337" name="Google Shape;337;p21"/>
          <p:cNvSpPr txBox="1"/>
          <p:nvPr>
            <p:ph idx="1" type="body"/>
          </p:nvPr>
        </p:nvSpPr>
        <p:spPr>
          <a:xfrm>
            <a:off x="1175600" y="3562075"/>
            <a:ext cx="7668300" cy="155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Interest rate were highest in the months of May, September and December. Also in the year 2022, customers applied for highest amount of loan in the month of december and lowest in June.</a:t>
            </a:r>
            <a:endParaRPr/>
          </a:p>
        </p:txBody>
      </p:sp>
      <p:pic>
        <p:nvPicPr>
          <p:cNvPr id="338" name="Google Shape;338;p21"/>
          <p:cNvPicPr preferRelativeResize="0"/>
          <p:nvPr/>
        </p:nvPicPr>
        <p:blipFill>
          <a:blip r:embed="rId3">
            <a:alphaModFix/>
          </a:blip>
          <a:stretch>
            <a:fillRect/>
          </a:stretch>
        </p:blipFill>
        <p:spPr>
          <a:xfrm>
            <a:off x="1175601" y="1049897"/>
            <a:ext cx="2754950" cy="2328801"/>
          </a:xfrm>
          <a:prstGeom prst="rect">
            <a:avLst/>
          </a:prstGeom>
          <a:noFill/>
          <a:ln>
            <a:noFill/>
          </a:ln>
        </p:spPr>
      </p:pic>
      <p:pic>
        <p:nvPicPr>
          <p:cNvPr id="339" name="Google Shape;339;p21"/>
          <p:cNvPicPr preferRelativeResize="0"/>
          <p:nvPr/>
        </p:nvPicPr>
        <p:blipFill>
          <a:blip r:embed="rId4">
            <a:alphaModFix/>
          </a:blip>
          <a:stretch>
            <a:fillRect/>
          </a:stretch>
        </p:blipFill>
        <p:spPr>
          <a:xfrm>
            <a:off x="5637625" y="836325"/>
            <a:ext cx="2900333" cy="244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