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8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media/image58.png" ContentType="image/png"/>
  <Override PartName="/ppt/media/image13.wmf" ContentType="image/x-wmf"/>
  <Override PartName="/ppt/media/image80.wmf" ContentType="image/x-wmf"/>
  <Override PartName="/ppt/media/image2.png" ContentType="image/png"/>
  <Override PartName="/ppt/media/image45.png" ContentType="image/png"/>
  <Override PartName="/ppt/media/image1.wmf" ContentType="image/x-wmf"/>
  <Override PartName="/ppt/media/image59.png" ContentType="image/png"/>
  <Override PartName="/ppt/media/image81.wmf" ContentType="image/x-wmf"/>
  <Override PartName="/ppt/media/image3.png" ContentType="image/png"/>
  <Override PartName="/ppt/media/image15.wmf" ContentType="image/x-wmf"/>
  <Override PartName="/ppt/media/image70.png" ContentType="image/png"/>
  <Override PartName="/ppt/media/image4.png" ContentType="image/png"/>
  <Override PartName="/ppt/media/image17.wmf" ContentType="image/x-wmf"/>
  <Override PartName="/ppt/media/image72.png" ContentType="image/png"/>
  <Override PartName="/ppt/media/image6.png" ContentType="image/png"/>
  <Override PartName="/ppt/media/image49.png" ContentType="image/png"/>
  <Override PartName="/ppt/media/image5.wmf" ContentType="image/x-wmf"/>
  <Override PartName="/ppt/media/image73.png" ContentType="image/png"/>
  <Override PartName="/ppt/media/image7.png" ContentType="image/png"/>
  <Override PartName="/ppt/media/image75.png" ContentType="image/png"/>
  <Override PartName="/ppt/media/image9.png" ContentType="image/png"/>
  <Override PartName="/ppt/media/image8.wmf" ContentType="image/x-wmf"/>
  <Override PartName="/ppt/media/image62.png" ContentType="image/png"/>
  <Override PartName="/ppt/media/image55.png" ContentType="image/png"/>
  <Override PartName="/ppt/media/image10.wmf" ContentType="image/x-wmf"/>
  <Override PartName="/ppt/media/image56.png" ContentType="image/png"/>
  <Override PartName="/ppt/media/image11.wmf" ContentType="image/x-wmf"/>
  <Override PartName="/ppt/media/image12.png" ContentType="image/png"/>
  <Override PartName="/ppt/media/image14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wmf" ContentType="image/x-wmf"/>
  <Override PartName="/ppt/media/image100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7.png" ContentType="image/png"/>
  <Override PartName="/ppt/media/image60.png" ContentType="image/png"/>
  <Override PartName="/ppt/media/image61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1.png" ContentType="image/png"/>
  <Override PartName="/ppt/media/image74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jpeg" ContentType="image/jpeg"/>
  <Override PartName="/ppt/media/image90.png" ContentType="image/png"/>
  <Override PartName="/ppt/media/image91.png" ContentType="image/png"/>
  <Override PartName="/ppt/media/image92.jpeg" ContentType="image/jpeg"/>
  <Override PartName="/ppt/media/image93.png" ContentType="image/png"/>
  <Override PartName="/ppt/media/image94.jpeg" ContentType="image/jpe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C6193B-23E1-4A2E-8BD0-D9F208EA4F5A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3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3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3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3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9ABA4B-3A2A-4968-AA2F-651B8FF3799D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3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4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00AB42E-854E-4A20-8666-1FB9AA7AC0F8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4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4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5B0A7B1-AC6A-4211-95FC-80722AB384B1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4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5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EC95A4-D66C-4D0E-879C-EC406834E7DA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5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6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22A42002-E436-4AF3-BC27-9126D5F134EF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6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35CF1C8-2ECC-4E9E-AE32-F049F06DBAE3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6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69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DB98C99-61B3-499D-B813-100F324BBCCD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7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4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2935E5-BD37-44BD-B849-4FA41A93A043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5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5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39390B-0260-471C-8A35-635539AE59C9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5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wmf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7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7.wmf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2.png"/><Relationship Id="rId12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22FADF-7532-403E-B571-7C49AB86761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4F3E718-58A3-4899-BBDF-60F0450C8E7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7DBC70C-58B4-4E90-8A84-6260A9E8076B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117160" y="1121040"/>
            <a:ext cx="987768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76" name="Logo Software University" descr="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177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78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79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80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5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8" name="Line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189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190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1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92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3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4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195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6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97" name="Line 24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517C10F-DAAB-4B4E-B8B2-4CC051FD86C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1914840" y="1121040"/>
            <a:ext cx="1008000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38" name="Logo Software University" descr="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39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40" name="Group 5"/>
          <p:cNvGrpSpPr/>
          <p:nvPr/>
        </p:nvGrpSpPr>
        <p:grpSpPr>
          <a:xfrm>
            <a:off x="392760" y="3429000"/>
            <a:ext cx="1521720" cy="2411640"/>
            <a:chOff x="392760" y="3429000"/>
            <a:chExt cx="1521720" cy="2411640"/>
          </a:xfrm>
        </p:grpSpPr>
        <p:grpSp>
          <p:nvGrpSpPr>
            <p:cNvPr id="241" name="Group 6"/>
            <p:cNvGrpSpPr/>
            <p:nvPr/>
          </p:nvGrpSpPr>
          <p:grpSpPr>
            <a:xfrm>
              <a:off x="392760" y="3429000"/>
              <a:ext cx="1521720" cy="1834200"/>
              <a:chOff x="392760" y="3429000"/>
              <a:chExt cx="1521720" cy="1834200"/>
            </a:xfrm>
          </p:grpSpPr>
          <p:sp>
            <p:nvSpPr>
              <p:cNvPr id="242" name="CustomShape 7"/>
              <p:cNvSpPr/>
              <p:nvPr/>
            </p:nvSpPr>
            <p:spPr>
              <a:xfrm>
                <a:off x="392760" y="3429000"/>
                <a:ext cx="1521720" cy="15217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CustomShape 8"/>
              <p:cNvSpPr/>
              <p:nvPr/>
            </p:nvSpPr>
            <p:spPr>
              <a:xfrm>
                <a:off x="79416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CustomShape 9"/>
              <p:cNvSpPr/>
              <p:nvPr/>
            </p:nvSpPr>
            <p:spPr>
              <a:xfrm flipH="1">
                <a:off x="566640" y="4595760"/>
                <a:ext cx="950040" cy="66744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CustomShape 10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CustomShape 11"/>
              <p:cNvSpPr/>
              <p:nvPr/>
            </p:nvSpPr>
            <p:spPr>
              <a:xfrm>
                <a:off x="590040" y="3494520"/>
                <a:ext cx="1251000" cy="12510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7" name="CustomShape 12"/>
            <p:cNvSpPr/>
            <p:nvPr/>
          </p:nvSpPr>
          <p:spPr>
            <a:xfrm>
              <a:off x="785160" y="5534280"/>
              <a:ext cx="73656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13"/>
            <p:cNvSpPr/>
            <p:nvPr/>
          </p:nvSpPr>
          <p:spPr>
            <a:xfrm>
              <a:off x="896040" y="5715720"/>
              <a:ext cx="51480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Line 14"/>
            <p:cNvSpPr/>
            <p:nvPr/>
          </p:nvSpPr>
          <p:spPr>
            <a:xfrm flipH="1" flipV="1">
              <a:off x="845640" y="4304160"/>
              <a:ext cx="13428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0" name="Line 15"/>
            <p:cNvSpPr/>
            <p:nvPr/>
          </p:nvSpPr>
          <p:spPr>
            <a:xfrm flipH="1">
              <a:off x="933480" y="4947480"/>
              <a:ext cx="43920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51" name="Group 16"/>
            <p:cNvGrpSpPr/>
            <p:nvPr/>
          </p:nvGrpSpPr>
          <p:grpSpPr>
            <a:xfrm>
              <a:off x="621360" y="3999960"/>
              <a:ext cx="363600" cy="372960"/>
              <a:chOff x="621360" y="3999960"/>
              <a:chExt cx="363600" cy="372960"/>
            </a:xfrm>
          </p:grpSpPr>
          <p:sp>
            <p:nvSpPr>
              <p:cNvPr id="252" name="Line 17"/>
              <p:cNvSpPr/>
              <p:nvPr/>
            </p:nvSpPr>
            <p:spPr>
              <a:xfrm flipH="1" flipV="1">
                <a:off x="622800" y="418644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3" name="Line 18"/>
              <p:cNvSpPr/>
              <p:nvPr/>
            </p:nvSpPr>
            <p:spPr>
              <a:xfrm flipH="1">
                <a:off x="621360" y="3999960"/>
                <a:ext cx="36216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54" name="Line 19"/>
            <p:cNvSpPr/>
            <p:nvPr/>
          </p:nvSpPr>
          <p:spPr>
            <a:xfrm flipV="1">
              <a:off x="1324800" y="4304160"/>
              <a:ext cx="118440" cy="9680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5" name="CustomShape 20"/>
            <p:cNvSpPr/>
            <p:nvPr/>
          </p:nvSpPr>
          <p:spPr>
            <a:xfrm>
              <a:off x="748440" y="5353200"/>
              <a:ext cx="810720" cy="1249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6" name="Group 21"/>
            <p:cNvGrpSpPr/>
            <p:nvPr/>
          </p:nvGrpSpPr>
          <p:grpSpPr>
            <a:xfrm>
              <a:off x="1313280" y="3999960"/>
              <a:ext cx="363240" cy="372960"/>
              <a:chOff x="1313280" y="3999960"/>
              <a:chExt cx="363240" cy="372960"/>
            </a:xfrm>
          </p:grpSpPr>
          <p:sp>
            <p:nvSpPr>
              <p:cNvPr id="257" name="Line 22"/>
              <p:cNvSpPr/>
              <p:nvPr/>
            </p:nvSpPr>
            <p:spPr>
              <a:xfrm flipV="1">
                <a:off x="1313280" y="418644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8" name="Line 23"/>
              <p:cNvSpPr/>
              <p:nvPr/>
            </p:nvSpPr>
            <p:spPr>
              <a:xfrm>
                <a:off x="1314720" y="3999960"/>
                <a:ext cx="361800" cy="186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0" y="0"/>
            <a:ext cx="12191760" cy="109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PlaceHolder 2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AAF7419-3026-48CD-A597-2AA46096E75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9906120" y="0"/>
            <a:ext cx="22903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0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01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39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bg-BG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https://about.softuni.</a:t>
            </a:r>
            <a:r>
              <a:rPr b="0" lang="bg-BG" sz="16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bg</a:t>
            </a: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341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342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43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4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5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6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7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8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9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57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8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9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6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8D770F3-94AA-431E-ADFF-D29C90CFC1D5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399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400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401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402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5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406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2760#0" TargetMode="External"/><Relationship Id="rId2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7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7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2760#1" TargetMode="External"/><Relationship Id="rId2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2760#2" TargetMode="External"/><Relationship Id="rId2" Type="http://schemas.openxmlformats.org/officeDocument/2006/relationships/slideLayout" Target="../slideLayouts/slideLayout7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7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://software.hixie.ch/utilities/js/live-dom-viewer/?saved=4275" TargetMode="External"/><Relationship Id="rId2" Type="http://schemas.openxmlformats.org/officeDocument/2006/relationships/slideLayout" Target="../slideLayouts/slideLayout7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7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7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2760#4" TargetMode="External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7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wmf"/><Relationship Id="rId3" Type="http://schemas.openxmlformats.org/officeDocument/2006/relationships/slideLayout" Target="../slideLayouts/slideLayout7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4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2760#5" TargetMode="External"/><Relationship Id="rId2" Type="http://schemas.openxmlformats.org/officeDocument/2006/relationships/slideLayout" Target="../slideLayouts/slideLayout7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slideLayout" Target="../slideLayouts/slideLayout7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Practice/Index/2760#6" TargetMode="External"/><Relationship Id="rId2" Type="http://schemas.openxmlformats.org/officeDocument/2006/relationships/slideLayout" Target="../slideLayouts/slideLayout7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jpe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jpeg"/><Relationship Id="rId8" Type="http://schemas.openxmlformats.org/officeDocument/2006/relationships/image" Target="../media/image93.png"/><Relationship Id="rId9" Type="http://schemas.openxmlformats.org/officeDocument/2006/relationships/image" Target="../media/image94.jpe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10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97.xml"/><Relationship Id="rId7" Type="http://schemas.openxmlformats.org/officeDocument/2006/relationships/notesSlide" Target="../notesSlides/notesSlide6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552960" y="5344200"/>
            <a:ext cx="298044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2" name="TextShape 4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TextShape 5"/>
          <p:cNvSpPr txBox="1"/>
          <p:nvPr/>
        </p:nvSpPr>
        <p:spPr>
          <a:xfrm>
            <a:off x="554040" y="1258200"/>
            <a:ext cx="11083320" cy="131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Document Object Model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454" name="TextShape 6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DOM Introduction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55" name="Picture 2" descr=""/>
          <p:cNvPicPr/>
          <p:nvPr/>
        </p:nvPicPr>
        <p:blipFill>
          <a:blip r:embed="rId2"/>
          <a:stretch/>
        </p:blipFill>
        <p:spPr>
          <a:xfrm>
            <a:off x="666720" y="2504880"/>
            <a:ext cx="2059920" cy="224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5458DD-2F90-4930-A565-015ABC837CF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1297080" y="1152000"/>
            <a:ext cx="10761840" cy="52448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lvl="1" marL="8229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Methods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actions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can perform on HTML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elements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229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Properties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values of HTML elements that you can </a:t>
            </a:r>
            <a:br/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set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DOM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94" name="Picture 5" descr=""/>
          <p:cNvPicPr/>
          <p:nvPr/>
        </p:nvPicPr>
        <p:blipFill>
          <a:blip r:embed="rId1"/>
          <a:stretch/>
        </p:blipFill>
        <p:spPr>
          <a:xfrm>
            <a:off x="2971800" y="3711240"/>
            <a:ext cx="2139480" cy="2552400"/>
          </a:xfrm>
          <a:prstGeom prst="rect">
            <a:avLst/>
          </a:prstGeom>
          <a:ln>
            <a:noFill/>
          </a:ln>
        </p:spPr>
      </p:pic>
      <p:pic>
        <p:nvPicPr>
          <p:cNvPr id="495" name="Picture 6" descr=""/>
          <p:cNvPicPr/>
          <p:nvPr/>
        </p:nvPicPr>
        <p:blipFill>
          <a:blip r:embed="rId2"/>
          <a:stretch/>
        </p:blipFill>
        <p:spPr>
          <a:xfrm>
            <a:off x="6678000" y="3611520"/>
            <a:ext cx="2223000" cy="265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icture 4" descr=""/>
          <p:cNvPicPr/>
          <p:nvPr/>
        </p:nvPicPr>
        <p:blipFill>
          <a:blip r:embed="rId1"/>
          <a:stretch/>
        </p:blipFill>
        <p:spPr>
          <a:xfrm>
            <a:off x="756360" y="2550600"/>
            <a:ext cx="4011480" cy="3197160"/>
          </a:xfrm>
          <a:prstGeom prst="rect">
            <a:avLst/>
          </a:prstGeom>
          <a:ln w="3240">
            <a:solidFill>
              <a:schemeClr val="bg2"/>
            </a:solidFill>
            <a:miter/>
          </a:ln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633FA3-02BC-422E-A99E-578A849A144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HTML DOM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method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an action you can do (like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add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delete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    an HTML element)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DOM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00" name="Group 4"/>
          <p:cNvGrpSpPr/>
          <p:nvPr/>
        </p:nvGrpSpPr>
        <p:grpSpPr>
          <a:xfrm>
            <a:off x="4971600" y="3508560"/>
            <a:ext cx="6609960" cy="1511640"/>
            <a:chOff x="4971600" y="3508560"/>
            <a:chExt cx="6609960" cy="1511640"/>
          </a:xfrm>
        </p:grpSpPr>
        <p:pic>
          <p:nvPicPr>
            <p:cNvPr id="501" name="Picture 7" descr=""/>
            <p:cNvPicPr/>
            <p:nvPr/>
          </p:nvPicPr>
          <p:blipFill>
            <a:blip r:embed="rId2"/>
            <a:srcRect l="0" t="0" r="0" b="34755"/>
            <a:stretch/>
          </p:blipFill>
          <p:spPr>
            <a:xfrm>
              <a:off x="4971600" y="3508560"/>
              <a:ext cx="6609960" cy="1511640"/>
            </a:xfrm>
            <a:prstGeom prst="rect">
              <a:avLst/>
            </a:prstGeom>
            <a:ln w="88920">
              <a:solidFill>
                <a:schemeClr val="bg2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2" name="Picture 8" descr=""/>
            <p:cNvPicPr/>
            <p:nvPr/>
          </p:nvPicPr>
          <p:blipFill>
            <a:blip r:embed="rId3"/>
            <a:stretch/>
          </p:blipFill>
          <p:spPr>
            <a:xfrm>
              <a:off x="5054040" y="3706920"/>
              <a:ext cx="6190920" cy="37116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503" name="Picture 12" descr=""/>
            <p:cNvPicPr/>
            <p:nvPr/>
          </p:nvPicPr>
          <p:blipFill>
            <a:blip r:embed="rId4"/>
            <a:stretch/>
          </p:blipFill>
          <p:spPr>
            <a:xfrm>
              <a:off x="5028840" y="4446000"/>
              <a:ext cx="3247560" cy="35208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504" name="Picture 13" descr=""/>
            <p:cNvPicPr/>
            <p:nvPr/>
          </p:nvPicPr>
          <p:blipFill>
            <a:blip r:embed="rId5"/>
            <a:stretch/>
          </p:blipFill>
          <p:spPr>
            <a:xfrm>
              <a:off x="5054040" y="4097880"/>
              <a:ext cx="2695320" cy="3330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DCF654-9FAA-4F3A-9DA4-279F18D0CC5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HTML DOM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property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is a value that you can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get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set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                (changing the content of an HTML element)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DOM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08" name="Picture 16" descr=""/>
          <p:cNvPicPr/>
          <p:nvPr/>
        </p:nvPicPr>
        <p:blipFill>
          <a:blip r:embed="rId1"/>
          <a:stretch/>
        </p:blipFill>
        <p:spPr>
          <a:xfrm>
            <a:off x="999360" y="2574000"/>
            <a:ext cx="4024080" cy="3207240"/>
          </a:xfrm>
          <a:prstGeom prst="rect">
            <a:avLst/>
          </a:prstGeom>
          <a:ln w="3240">
            <a:solidFill>
              <a:srgbClr val="ffffff"/>
            </a:solidFill>
            <a:miter/>
          </a:ln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09" name="Group 4"/>
          <p:cNvGrpSpPr/>
          <p:nvPr/>
        </p:nvGrpSpPr>
        <p:grpSpPr>
          <a:xfrm>
            <a:off x="5328720" y="2621880"/>
            <a:ext cx="6374520" cy="869760"/>
            <a:chOff x="5328720" y="2621880"/>
            <a:chExt cx="6374520" cy="869760"/>
          </a:xfrm>
        </p:grpSpPr>
        <p:pic>
          <p:nvPicPr>
            <p:cNvPr id="510" name="Picture 3" descr=""/>
            <p:cNvPicPr/>
            <p:nvPr/>
          </p:nvPicPr>
          <p:blipFill>
            <a:blip r:embed="rId2"/>
            <a:stretch/>
          </p:blipFill>
          <p:spPr>
            <a:xfrm>
              <a:off x="5328720" y="2621880"/>
              <a:ext cx="6374520" cy="459000"/>
            </a:xfrm>
            <a:prstGeom prst="rect">
              <a:avLst/>
            </a:prstGeom>
            <a:ln w="88920">
              <a:solidFill>
                <a:srgbClr val="ffffff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1" name="Picture 4" descr=""/>
            <p:cNvPicPr/>
            <p:nvPr/>
          </p:nvPicPr>
          <p:blipFill>
            <a:blip r:embed="rId3"/>
            <a:stretch/>
          </p:blipFill>
          <p:spPr>
            <a:xfrm>
              <a:off x="5328720" y="3166920"/>
              <a:ext cx="3719160" cy="324720"/>
            </a:xfrm>
            <a:prstGeom prst="rect">
              <a:avLst/>
            </a:prstGeom>
            <a:ln w="88920">
              <a:solidFill>
                <a:srgbClr val="ffffff"/>
              </a:solidFill>
              <a:miter/>
            </a:ln>
            <a:effectLst>
              <a:outerShdw algn="tl" blurRad="55000" dir="5400000" dist="180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woP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512" name="Картина 13" descr=""/>
          <p:cNvPicPr/>
          <p:nvPr/>
        </p:nvPicPr>
        <p:blipFill>
          <a:blip r:embed="rId4"/>
          <a:stretch/>
        </p:blipFill>
        <p:spPr>
          <a:xfrm>
            <a:off x="6000840" y="3776760"/>
            <a:ext cx="3904920" cy="17168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2C3AAD-38B9-4E15-9F31-B37780ED9EC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JavaScript can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interact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web pages via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DOM API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Check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contents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structure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elements on the page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Modify element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style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properties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Read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user input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 react to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events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Create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remove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elements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Most actions are performed when an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event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occurs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Events are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"fired"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when something of interest happens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 of this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and more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Using the DOM API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D96A36-2005-4F69-84F0-27B596B5369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1849320" y="1108800"/>
            <a:ext cx="1008000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Code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executed in the page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different ways: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Directly in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developer console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when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debugging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As a page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event handler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 e.g., user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clicks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on a button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36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Via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inline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script, using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&lt;script&gt;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tags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132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By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importing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from external file – most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8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JavaScript in the Browser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19" name="Picture 5" descr=""/>
          <p:cNvPicPr/>
          <p:nvPr/>
        </p:nvPicPr>
        <p:blipFill>
          <a:blip r:embed="rId1"/>
          <a:stretch/>
        </p:blipFill>
        <p:spPr>
          <a:xfrm>
            <a:off x="2819520" y="3159000"/>
            <a:ext cx="8012880" cy="4006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20" name="Picture 7" descr=""/>
          <p:cNvPicPr/>
          <p:nvPr/>
        </p:nvPicPr>
        <p:blipFill>
          <a:blip r:embed="rId2"/>
          <a:stretch/>
        </p:blipFill>
        <p:spPr>
          <a:xfrm>
            <a:off x="2810880" y="4149000"/>
            <a:ext cx="3371400" cy="16380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DOM Properties and HTML Attributes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HTML Elements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23" name="Картина 4" descr=""/>
          <p:cNvPicPr/>
          <p:nvPr/>
        </p:nvPicPr>
        <p:blipFill>
          <a:blip r:embed="rId1"/>
          <a:stretch/>
        </p:blipFill>
        <p:spPr>
          <a:xfrm>
            <a:off x="5076720" y="1695600"/>
            <a:ext cx="2037960" cy="20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DOM Tree is comprised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Elements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JS objects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with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properties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They can be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accessed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modified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like regular objects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change the contents of the page: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Select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 element to obtain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reference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Modify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its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Elements and Properties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8E4CBE-65D0-4E2E-B14E-A2D67A73CA7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1820880" y="1108800"/>
            <a:ext cx="987768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Attributes are defined by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Attributes 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initialize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 DOM properties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Property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values can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change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via the DOM API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HTML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attribute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the DOM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property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are technically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same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thing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Since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outcome is the same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in practice you will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almost never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Attributes and Properties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ED2E06-A4A2-49AC-85DC-458D8225642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2117160" y="1121040"/>
            <a:ext cx="987768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 DOM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allows JavaScript to change the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content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innerHTML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textContent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value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style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DOM Manipulations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32" name="Picture 7" descr=""/>
          <p:cNvPicPr/>
          <p:nvPr/>
        </p:nvPicPr>
        <p:blipFill>
          <a:blip r:embed="rId1"/>
          <a:stretch/>
        </p:blipFill>
        <p:spPr>
          <a:xfrm>
            <a:off x="8154000" y="2079000"/>
            <a:ext cx="2567160" cy="25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23" dur="indefinite" restart="never" nodeType="tmRoot">
          <p:childTnLst>
            <p:seq>
              <p:cTn id="224" dur="indefinite" nodeType="mainSeq">
                <p:childTnLst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access raw HTML: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27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will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parsed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– beware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XSS attacks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!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Changing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textContent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innerHTML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removes all child nodes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Accessing Element HTML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535" name="Group 3"/>
          <p:cNvGrpSpPr/>
          <p:nvPr/>
        </p:nvGrpSpPr>
        <p:grpSpPr>
          <a:xfrm>
            <a:off x="913320" y="2819160"/>
            <a:ext cx="10372320" cy="2409480"/>
            <a:chOff x="913320" y="2819160"/>
            <a:chExt cx="10372320" cy="2409480"/>
          </a:xfrm>
        </p:grpSpPr>
        <p:pic>
          <p:nvPicPr>
            <p:cNvPr id="536" name="Picture 4" descr=""/>
            <p:cNvPicPr/>
            <p:nvPr/>
          </p:nvPicPr>
          <p:blipFill>
            <a:blip r:embed="rId1"/>
            <a:stretch/>
          </p:blipFill>
          <p:spPr>
            <a:xfrm>
              <a:off x="913320" y="3200040"/>
              <a:ext cx="5213520" cy="1648080"/>
            </a:xfrm>
            <a:prstGeom prst="rect">
              <a:avLst/>
            </a:prstGeom>
            <a:ln>
              <a:noFill/>
            </a:ln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37" name="CustomShape 4"/>
            <p:cNvSpPr/>
            <p:nvPr/>
          </p:nvSpPr>
          <p:spPr>
            <a:xfrm>
              <a:off x="6363360" y="3628800"/>
              <a:ext cx="456840" cy="7617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38" name="Picture 6" descr=""/>
            <p:cNvPicPr/>
            <p:nvPr/>
          </p:nvPicPr>
          <p:blipFill>
            <a:blip r:embed="rId2"/>
            <a:stretch/>
          </p:blipFill>
          <p:spPr>
            <a:xfrm>
              <a:off x="7056720" y="2819160"/>
              <a:ext cx="4228920" cy="2409480"/>
            </a:xfrm>
            <a:prstGeom prst="rect">
              <a:avLst/>
            </a:prstGeom>
            <a:ln>
              <a:noFill/>
            </a:ln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39" name="CustomShape 5"/>
          <p:cNvSpPr/>
          <p:nvPr/>
        </p:nvSpPr>
        <p:spPr>
          <a:xfrm>
            <a:off x="1855800" y="1924200"/>
            <a:ext cx="8487000" cy="510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element.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innerHTML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"&lt;p&gt;Welcome to the DOM&lt;/p&gt;";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048520D-A113-4B53-9EBC-4C450F78FF7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Browser API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Document Object Model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HTML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Targeting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contents of HTML elements are stored in text nodes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To access the contents of an element: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263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If the element has children, returns all text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concatenated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Accessing Element Text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1292040" y="2679840"/>
            <a:ext cx="9405360" cy="875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text = element.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//This is JavaScript!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element.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"Welcome to the DOM";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543" name="Group 4"/>
          <p:cNvGrpSpPr/>
          <p:nvPr/>
        </p:nvGrpSpPr>
        <p:grpSpPr>
          <a:xfrm>
            <a:off x="664200" y="3895560"/>
            <a:ext cx="10863000" cy="1648080"/>
            <a:chOff x="664200" y="3895560"/>
            <a:chExt cx="10863000" cy="1648080"/>
          </a:xfrm>
        </p:grpSpPr>
        <p:pic>
          <p:nvPicPr>
            <p:cNvPr id="544" name="Picture 5" descr=""/>
            <p:cNvPicPr/>
            <p:nvPr/>
          </p:nvPicPr>
          <p:blipFill>
            <a:blip r:embed="rId1"/>
            <a:srcRect l="0" t="0" r="3844" b="0"/>
            <a:stretch/>
          </p:blipFill>
          <p:spPr>
            <a:xfrm>
              <a:off x="664200" y="3895560"/>
              <a:ext cx="5013000" cy="1648080"/>
            </a:xfrm>
            <a:prstGeom prst="rect">
              <a:avLst/>
            </a:prstGeom>
            <a:ln>
              <a:noFill/>
            </a:ln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545" name="Picture 6" descr=""/>
            <p:cNvPicPr/>
            <p:nvPr/>
          </p:nvPicPr>
          <p:blipFill>
            <a:blip r:embed="rId2"/>
            <a:srcRect l="0" t="0" r="8654" b="0"/>
            <a:stretch/>
          </p:blipFill>
          <p:spPr>
            <a:xfrm>
              <a:off x="6582600" y="3908880"/>
              <a:ext cx="4944600" cy="1621800"/>
            </a:xfrm>
            <a:prstGeom prst="rect">
              <a:avLst/>
            </a:prstGeom>
            <a:ln>
              <a:noFill/>
            </a:ln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46" name="CustomShape 5"/>
            <p:cNvSpPr/>
            <p:nvPr/>
          </p:nvSpPr>
          <p:spPr>
            <a:xfrm>
              <a:off x="5901480" y="4338720"/>
              <a:ext cx="456840" cy="7617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values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input elements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string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properties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on them: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Accessing Element Values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1647000" y="5469840"/>
            <a:ext cx="8897400" cy="875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num = Number(element.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element.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56;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550" name="Picture 4" descr=""/>
          <p:cNvPicPr/>
          <p:nvPr/>
        </p:nvPicPr>
        <p:blipFill>
          <a:blip r:embed="rId1"/>
          <a:stretch/>
        </p:blipFill>
        <p:spPr>
          <a:xfrm>
            <a:off x="1773360" y="2291400"/>
            <a:ext cx="4438440" cy="27046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51" name="Picture 5" descr=""/>
          <p:cNvPicPr/>
          <p:nvPr/>
        </p:nvPicPr>
        <p:blipFill>
          <a:blip r:embed="rId2"/>
          <a:srcRect l="0" t="0" r="28765" b="0"/>
          <a:stretch/>
        </p:blipFill>
        <p:spPr>
          <a:xfrm>
            <a:off x="7195680" y="2239200"/>
            <a:ext cx="3222720" cy="280944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F50B30-B03A-45AA-89BB-54CF994AE5B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53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function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edit()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that takes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three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parameters: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reference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to an HTML element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Two strings –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replacer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Replace all occurrences of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inside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text content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the given element with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replacer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Edit Element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5" name="Picture 9" descr=""/>
          <p:cNvPicPr/>
          <p:nvPr/>
        </p:nvPicPr>
        <p:blipFill>
          <a:blip r:embed="rId1"/>
          <a:stretch/>
        </p:blipFill>
        <p:spPr>
          <a:xfrm>
            <a:off x="957960" y="4581720"/>
            <a:ext cx="4094640" cy="7380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556" name="Picture 11" descr=""/>
          <p:cNvPicPr/>
          <p:nvPr/>
        </p:nvPicPr>
        <p:blipFill>
          <a:blip r:embed="rId2"/>
          <a:stretch/>
        </p:blipFill>
        <p:spPr>
          <a:xfrm>
            <a:off x="6838560" y="5120640"/>
            <a:ext cx="4378680" cy="7380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557" name="CustomShape 4"/>
          <p:cNvSpPr/>
          <p:nvPr/>
        </p:nvSpPr>
        <p:spPr>
          <a:xfrm>
            <a:off x="726480" y="5532840"/>
            <a:ext cx="455760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'%insert name here%',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'Document Object Model'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5820120" y="5229000"/>
            <a:ext cx="618480" cy="607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6"/>
          <p:cNvSpPr/>
          <p:nvPr/>
        </p:nvSpPr>
        <p:spPr>
          <a:xfrm>
            <a:off x="2360880" y="4824000"/>
            <a:ext cx="1748880" cy="244800"/>
          </a:xfrm>
          <a:prstGeom prst="rect">
            <a:avLst/>
          </a:prstGeom>
          <a:noFill/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560" name="CustomShape 7"/>
          <p:cNvSpPr/>
          <p:nvPr/>
        </p:nvSpPr>
        <p:spPr>
          <a:xfrm>
            <a:off x="8273520" y="5365440"/>
            <a:ext cx="2068560" cy="244800"/>
          </a:xfrm>
          <a:prstGeom prst="rect">
            <a:avLst/>
          </a:prstGeom>
          <a:noFill/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40CB5B-BAF9-47C4-A523-7E74648FA52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Solution: Edit Element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1033560" y="2211840"/>
            <a:ext cx="10124640" cy="2410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edit(ref, match, replacer)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content = ref.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matcher = new RegExp(match, 'g');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edited = content.replace(matcher, replacer);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ref.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edited;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816120" y="61542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bg-BG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https://judge.softuni.bg/Contests/2760#0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Obtaining Element References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Targeting DOM Elements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67" name="Картина 4" descr=""/>
          <p:cNvPicPr/>
          <p:nvPr/>
        </p:nvPicPr>
        <p:blipFill>
          <a:blip r:embed="rId1"/>
          <a:stretch/>
        </p:blipFill>
        <p:spPr>
          <a:xfrm>
            <a:off x="5076720" y="1695600"/>
            <a:ext cx="2037960" cy="20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81A7CC-7C71-4EE7-AB62-ECF2B4CDB38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2117160" y="1121040"/>
            <a:ext cx="987768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There are a few ways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find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 certain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element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in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DOM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By ID -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getElementById()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By class name -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getElementsByClassName()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By tag name -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getElementsByTagName()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By CSS selector -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querySelector(), querySelectorAll()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These methods return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reference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the element, which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manipulated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Targeting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0A8294-166C-4F12-8DEE-8B0FE91F518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ID attribute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must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unique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on the page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Targeting by ID -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1393200" y="1859760"/>
            <a:ext cx="9405360" cy="875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element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getElementById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('main');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element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400" spc="-1" strike="noStrike">
              <a:latin typeface="Arial"/>
            </a:endParaRPr>
          </a:p>
        </p:txBody>
      </p:sp>
      <p:grpSp>
        <p:nvGrpSpPr>
          <p:cNvPr id="575" name="Group 5"/>
          <p:cNvGrpSpPr/>
          <p:nvPr/>
        </p:nvGrpSpPr>
        <p:grpSpPr>
          <a:xfrm>
            <a:off x="1697040" y="2957400"/>
            <a:ext cx="8797320" cy="3390480"/>
            <a:chOff x="1697040" y="2957400"/>
            <a:chExt cx="8797320" cy="3390480"/>
          </a:xfrm>
        </p:grpSpPr>
        <p:pic>
          <p:nvPicPr>
            <p:cNvPr id="576" name="Picture 13" descr=""/>
            <p:cNvPicPr/>
            <p:nvPr/>
          </p:nvPicPr>
          <p:blipFill>
            <a:blip r:embed="rId1"/>
            <a:stretch/>
          </p:blipFill>
          <p:spPr>
            <a:xfrm>
              <a:off x="1697040" y="2957400"/>
              <a:ext cx="3370320" cy="3390480"/>
            </a:xfrm>
            <a:prstGeom prst="rect">
              <a:avLst/>
            </a:prstGeom>
            <a:ln>
              <a:noFill/>
            </a:ln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577" name="Picture 15" descr=""/>
            <p:cNvPicPr/>
            <p:nvPr/>
          </p:nvPicPr>
          <p:blipFill>
            <a:blip r:embed="rId2"/>
            <a:stretch/>
          </p:blipFill>
          <p:spPr>
            <a:xfrm>
              <a:off x="6122880" y="3929040"/>
              <a:ext cx="4371480" cy="1447560"/>
            </a:xfrm>
            <a:prstGeom prst="rect">
              <a:avLst/>
            </a:prstGeom>
            <a:ln>
              <a:noFill/>
            </a:ln>
            <a:effectLst>
              <a:outerShdw algn="tl" blurRad="50800" dir="2700000" dist="37674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78" name="CustomShape 6"/>
            <p:cNvSpPr/>
            <p:nvPr/>
          </p:nvSpPr>
          <p:spPr>
            <a:xfrm>
              <a:off x="5366880" y="4271760"/>
              <a:ext cx="456840" cy="7617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9A097D-F120-49A8-A26F-8CF7C82A243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tag name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specifies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type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element –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div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p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ul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etc.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0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 names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are used for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styling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easier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selection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0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Both methods return a live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HTMLCollection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Even if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only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one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element is selected! This is a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Targeting by Tag and Class Names –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2" name="CustomShape 4"/>
          <p:cNvSpPr/>
          <p:nvPr/>
        </p:nvSpPr>
        <p:spPr>
          <a:xfrm>
            <a:off x="695880" y="1944000"/>
            <a:ext cx="100796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elements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getElementsByTagName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('p');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Select all paragraphs on the page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83" name="CustomShape 5"/>
          <p:cNvSpPr/>
          <p:nvPr/>
        </p:nvSpPr>
        <p:spPr>
          <a:xfrm>
            <a:off x="695880" y="3867840"/>
            <a:ext cx="100796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elements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getElementsByClassName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('list');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Select all elements having a class named 'list'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164900-2FD3-4807-961F-A86F1950E25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CSS selectors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are strings that follow CSS syntax for matching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They allow very fast and powerful element matching, e.g.: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"#main"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returns the element with ID "main"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"#content div"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selects all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&lt;div&gt;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 inside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#content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".note, .alert"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all elements with class "note"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or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"alert"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"input[name='login']"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&lt;input&gt;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with name "login"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6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CSS Selectors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9943BC-6CFC-4564-A63D-6FDEC2C5894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Select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first matching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element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73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Select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all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matching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Returns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static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CSS Selectors -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650880" y="5454000"/>
            <a:ext cx="105746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elements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querySelectorAll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('article.list');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Select all &lt;article&gt; elements having a class named 'list'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91" name="CustomShape 5"/>
          <p:cNvSpPr/>
          <p:nvPr/>
        </p:nvSpPr>
        <p:spPr>
          <a:xfrm>
            <a:off x="650880" y="1950840"/>
            <a:ext cx="10574640" cy="18316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mainDiv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querySelector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('#main');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Select the element with ID 'main'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querySelector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('p');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Select the first paragraph on the page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3" dur="indefinite" restart="never" nodeType="tmRoot">
          <p:childTnLst>
            <p:seq>
              <p:cTn id="364" dur="indefinite" nodeType="mainSeq">
                <p:childTnLst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9C65D6-68E0-4327-95D2-5F8889D0DE5A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190440" y="1404000"/>
            <a:ext cx="11817720" cy="5320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1500" spc="-1" strike="noStrike">
                <a:solidFill>
                  <a:srgbClr val="ffa000"/>
                </a:solidFill>
                <a:latin typeface="Calibri"/>
              </a:rPr>
              <a:t>sli.do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#js-advanced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FF35D0-4A1D-491A-BDAB-E30DCB016D3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93" name="TextShape 2"/>
          <p:cNvSpPr txBox="1"/>
          <p:nvPr/>
        </p:nvSpPr>
        <p:spPr>
          <a:xfrm>
            <a:off x="2062800" y="1121040"/>
            <a:ext cx="988272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Both interfaces are 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collections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 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DOM nodes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NodeList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can contain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any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node type, including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text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whitespace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HTMLCollection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contains only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Element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nodes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Both have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iteration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methods,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HTMLCollection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has an extra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namedItem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method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HTMLCollection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live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while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NodeList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can be either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live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NodeList vs. HTMLCollection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D346B07-A491-48E8-A8FA-B726A73C154A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1914840" y="1121040"/>
            <a:ext cx="1008000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NodeList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HTMLCollection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arrays but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indexed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iterated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80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Both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explicitly converted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Iterating Element Collections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8" name="CustomShape 4"/>
          <p:cNvSpPr/>
          <p:nvPr/>
        </p:nvSpPr>
        <p:spPr>
          <a:xfrm>
            <a:off x="2360880" y="2304000"/>
            <a:ext cx="9018000" cy="2197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elements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querySelectorAll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('p');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first = elements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[0]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Select the first paragraph on the page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for (let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p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of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elements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 {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/* … */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Iterate over all entries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99" name="CustomShape 5"/>
          <p:cNvSpPr/>
          <p:nvPr/>
        </p:nvSpPr>
        <p:spPr>
          <a:xfrm>
            <a:off x="2360880" y="5301720"/>
            <a:ext cx="901800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elementArray =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Array.from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(elements);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elementArr2 = [...elements];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Spread syntax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Collect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list items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from given HTML list and append their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text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to given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text area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Collect List Items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02" name="Picture 3" descr=""/>
          <p:cNvPicPr/>
          <p:nvPr/>
        </p:nvPicPr>
        <p:blipFill>
          <a:blip r:embed="rId1"/>
          <a:stretch/>
        </p:blipFill>
        <p:spPr>
          <a:xfrm>
            <a:off x="1293840" y="2438280"/>
            <a:ext cx="4343040" cy="3924000"/>
          </a:xfrm>
          <a:prstGeom prst="rect">
            <a:avLst/>
          </a:prstGeom>
          <a:ln>
            <a:noFill/>
          </a:ln>
        </p:spPr>
      </p:pic>
      <p:pic>
        <p:nvPicPr>
          <p:cNvPr id="603" name="Picture 4" descr=""/>
          <p:cNvPicPr/>
          <p:nvPr/>
        </p:nvPicPr>
        <p:blipFill>
          <a:blip r:embed="rId2"/>
          <a:stretch/>
        </p:blipFill>
        <p:spPr>
          <a:xfrm>
            <a:off x="6551640" y="2438280"/>
            <a:ext cx="4343040" cy="3924000"/>
          </a:xfrm>
          <a:prstGeom prst="rect">
            <a:avLst/>
          </a:prstGeom>
          <a:ln>
            <a:noFill/>
          </a:ln>
        </p:spPr>
      </p:pic>
      <p:sp>
        <p:nvSpPr>
          <p:cNvPr id="604" name="CustomShape 3"/>
          <p:cNvSpPr/>
          <p:nvPr/>
        </p:nvSpPr>
        <p:spPr>
          <a:xfrm>
            <a:off x="5899320" y="4261680"/>
            <a:ext cx="383040" cy="277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3" dur="indefinite" restart="never" nodeType="tmRoot">
          <p:childTnLst>
            <p:seq>
              <p:cTn id="404" dur="indefinite" nodeType="mainSeq">
                <p:childTnLst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Collect List Items – HTML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786600" y="1591560"/>
            <a:ext cx="6171840" cy="4407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items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&gt;first item&lt;/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&gt;second item&lt;/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&gt;third item&lt;/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textarea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result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</a:t>
            </a:r>
            <a:br/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textarea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&lt;br&gt;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&lt;button onclick="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extractText()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</a:t>
            </a:r>
            <a:br/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Extract Text&lt;/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button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607" name="Picture 4" descr=""/>
          <p:cNvPicPr/>
          <p:nvPr/>
        </p:nvPicPr>
        <p:blipFill>
          <a:blip r:embed="rId1"/>
          <a:stretch/>
        </p:blipFill>
        <p:spPr>
          <a:xfrm>
            <a:off x="7531200" y="1940040"/>
            <a:ext cx="4009320" cy="362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Solution: Collect List Items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1099800" y="1642680"/>
            <a:ext cx="9988920" cy="383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extractText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itemNodes =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document.querySelectorAll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("ul#items li");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textarea =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document.querySelector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("#result");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(let node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itemNodes)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textarea.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+= node.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+ 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\n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816120" y="61542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bg-BG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https://judge.softuni.bg/Contests/2760#1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5" dur="indefinite" restart="never" nodeType="tmRoot">
          <p:childTnLst>
            <p:seq>
              <p:cTn id="426" dur="indefinite" nodeType="mainSeq">
                <p:childTnLst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ED8465-D2B2-4178-8ABC-13AA8D008DD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2117160" y="1121040"/>
            <a:ext cx="987768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Every DOM Element has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parent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Parents can be accessed by property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parentElement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or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parentNode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3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Parents and Child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14" name="Picture 3" descr=""/>
          <p:cNvPicPr/>
          <p:nvPr/>
        </p:nvPicPr>
        <p:blipFill>
          <a:blip r:embed="rId1"/>
          <a:stretch/>
        </p:blipFill>
        <p:spPr>
          <a:xfrm>
            <a:off x="2511360" y="2972880"/>
            <a:ext cx="5257440" cy="13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5" name="CustomShape 4"/>
          <p:cNvSpPr/>
          <p:nvPr/>
        </p:nvSpPr>
        <p:spPr>
          <a:xfrm>
            <a:off x="2511360" y="4439160"/>
            <a:ext cx="8889840" cy="947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 firstP = document.getElementsByTagName('p')[0];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firstP.parentElement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16" name="CustomShape 5"/>
          <p:cNvSpPr/>
          <p:nvPr/>
        </p:nvSpPr>
        <p:spPr>
          <a:xfrm>
            <a:off x="9187560" y="3570120"/>
            <a:ext cx="2046240" cy="726480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Accessing the first child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17" name="CustomShape 6"/>
          <p:cNvSpPr/>
          <p:nvPr/>
        </p:nvSpPr>
        <p:spPr>
          <a:xfrm>
            <a:off x="7030440" y="5253120"/>
            <a:ext cx="2156760" cy="809280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Accessing the child's parent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618" name="Picture 9" descr=""/>
          <p:cNvPicPr/>
          <p:nvPr/>
        </p:nvPicPr>
        <p:blipFill>
          <a:blip r:embed="rId2"/>
          <a:stretch/>
        </p:blipFill>
        <p:spPr>
          <a:xfrm>
            <a:off x="2511360" y="5772240"/>
            <a:ext cx="3262320" cy="558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956807-0202-48C1-BD31-A3DE52A796D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When some element contains other elements, that means he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parent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those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They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children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parent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. They can be accessed by property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Parents and Child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22" name="Picture 3" descr=""/>
          <p:cNvPicPr/>
          <p:nvPr/>
        </p:nvPicPr>
        <p:blipFill>
          <a:blip r:embed="rId1"/>
          <a:stretch/>
        </p:blipFill>
        <p:spPr>
          <a:xfrm>
            <a:off x="721080" y="3710880"/>
            <a:ext cx="5257440" cy="13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3" name="CustomShape 4"/>
          <p:cNvSpPr/>
          <p:nvPr/>
        </p:nvSpPr>
        <p:spPr>
          <a:xfrm>
            <a:off x="680400" y="5346000"/>
            <a:ext cx="11282040" cy="582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 pElements = document.getElementsByTagName('div')[0]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.children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624" name="Picture 5" descr=""/>
          <p:cNvPicPr/>
          <p:nvPr/>
        </p:nvPicPr>
        <p:blipFill>
          <a:blip r:embed="rId2"/>
          <a:srcRect l="0" t="0" r="12821" b="0"/>
          <a:stretch/>
        </p:blipFill>
        <p:spPr>
          <a:xfrm>
            <a:off x="6230880" y="3716640"/>
            <a:ext cx="3492000" cy="1317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5" name="CustomShape 5"/>
          <p:cNvSpPr/>
          <p:nvPr/>
        </p:nvSpPr>
        <p:spPr>
          <a:xfrm>
            <a:off x="7535880" y="6018480"/>
            <a:ext cx="2486520" cy="705960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Returns live HTMLCollection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1" dur="indefinite" restart="never" nodeType="tmRoot">
          <p:childTnLst>
            <p:seq>
              <p:cTn id="472" dur="indefinite" nodeType="mainSeq">
                <p:childTnLst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Common Techniques and Scenarios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Using the DOM API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28" name="Picture 6" descr=""/>
          <p:cNvPicPr/>
          <p:nvPr/>
        </p:nvPicPr>
        <p:blipFill>
          <a:blip r:embed="rId1"/>
          <a:stretch/>
        </p:blipFill>
        <p:spPr>
          <a:xfrm>
            <a:off x="4898160" y="1494720"/>
            <a:ext cx="2395440" cy="239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EB22F9-5A21-4088-BF6D-0217FD3B79F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30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Page scripts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loaded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from an external file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Use the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src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attribute of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script element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83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Functions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from script files are in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global scope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Can be referenced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executed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from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events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inline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scripts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Multiple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script files in a page can see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each other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Pay attention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load order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External Page Scripts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2" name="CustomShape 4"/>
          <p:cNvSpPr/>
          <p:nvPr/>
        </p:nvSpPr>
        <p:spPr>
          <a:xfrm>
            <a:off x="695880" y="2619000"/>
            <a:ext cx="7649640" cy="582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&lt;script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src="app.js"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&gt;&lt;/script&gt;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93" dur="indefinite" restart="never" nodeType="tmRoot">
          <p:childTnLst>
            <p:seq>
              <p:cTn id="494" dur="indefinite" nodeType="mainSeq">
                <p:childTnLst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JS function to sum two numbers (fill the missing code)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Sum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5" name="CustomShape 3"/>
          <p:cNvSpPr/>
          <p:nvPr/>
        </p:nvSpPr>
        <p:spPr>
          <a:xfrm>
            <a:off x="801360" y="2215080"/>
            <a:ext cx="10823040" cy="212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&lt;input type="text"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num1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/&gt; +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&lt;input type="text"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num2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/&gt; =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&lt;input type="text"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readonly="readonly" /&gt;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&lt;input type="button" value="Calc" onclick="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calc()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/&gt;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&lt;script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src="calc.js"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&gt;&lt;/script&gt;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36" name="CustomShape 4"/>
          <p:cNvSpPr/>
          <p:nvPr/>
        </p:nvSpPr>
        <p:spPr>
          <a:xfrm>
            <a:off x="801360" y="5143680"/>
            <a:ext cx="5474160" cy="1241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calc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TODO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637" name="Picture 4" descr=""/>
          <p:cNvPicPr/>
          <p:nvPr/>
        </p:nvPicPr>
        <p:blipFill>
          <a:blip r:embed="rId1"/>
          <a:stretch/>
        </p:blipFill>
        <p:spPr>
          <a:xfrm>
            <a:off x="7310880" y="4006080"/>
            <a:ext cx="4101840" cy="2390760"/>
          </a:xfrm>
          <a:prstGeom prst="rect">
            <a:avLst/>
          </a:prstGeom>
          <a:ln>
            <a:noFill/>
          </a:ln>
        </p:spPr>
      </p:pic>
      <p:sp>
        <p:nvSpPr>
          <p:cNvPr id="638" name="CustomShape 5"/>
          <p:cNvSpPr/>
          <p:nvPr/>
        </p:nvSpPr>
        <p:spPr>
          <a:xfrm>
            <a:off x="801360" y="4628880"/>
            <a:ext cx="5474160" cy="510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calc.js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9" dur="indefinite" restart="never" nodeType="tmRoot">
          <p:childTnLst>
            <p:seq>
              <p:cTn id="510" dur="indefinite" nodeType="mainSeq">
                <p:childTnLst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4858560" y="1350360"/>
            <a:ext cx="2439720" cy="2659320"/>
            <a:chOff x="4858560" y="1350360"/>
            <a:chExt cx="2439720" cy="2659320"/>
          </a:xfrm>
        </p:grpSpPr>
        <p:pic>
          <p:nvPicPr>
            <p:cNvPr id="463" name="Picture 2" descr=""/>
            <p:cNvPicPr/>
            <p:nvPr/>
          </p:nvPicPr>
          <p:blipFill>
            <a:blip r:embed="rId1"/>
            <a:stretch/>
          </p:blipFill>
          <p:spPr>
            <a:xfrm>
              <a:off x="4858560" y="1350360"/>
              <a:ext cx="2439720" cy="2659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4" name="CustomShape 2"/>
            <p:cNvSpPr/>
            <p:nvPr/>
          </p:nvSpPr>
          <p:spPr>
            <a:xfrm>
              <a:off x="5586840" y="2423160"/>
              <a:ext cx="1005480" cy="557280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3d8b59"/>
                  </a:solidFill>
                  <a:latin typeface="Arial Rounded MT Bold"/>
                </a:rPr>
                <a:t>BOM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465" name="TextShape 3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Browser Object Model (BOM)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Browser API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Solution: Sum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1366200" y="2102400"/>
            <a:ext cx="9456480" cy="2643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calc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() { 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num1</a:t>
            </a: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getElementById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num1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').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num2</a:t>
            </a: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getElementById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num2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').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sum = Number(num1) + Number(num2);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getElementById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').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sum;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41" name="CustomShape 3"/>
          <p:cNvSpPr/>
          <p:nvPr/>
        </p:nvSpPr>
        <p:spPr>
          <a:xfrm>
            <a:off x="816120" y="609588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bg-BG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https://judge.softuni.bg/Contests/2760#2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9" dur="indefinite" restart="never" nodeType="tmRoot">
          <p:childTnLst>
            <p:seq>
              <p:cTn id="520" dur="indefinite" nodeType="mainSeq">
                <p:childTnLst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235E21-3B74-4E5A-91A9-71D8DD3FAA4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Content can be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hidden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revealed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by changing its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display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style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This is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common technique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to display content dynamically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hide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 element: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9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reveal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 element, set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display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anything that isn't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'none'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(including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empty string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Control Content via Visibility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5" name="CustomShape 4"/>
          <p:cNvSpPr/>
          <p:nvPr/>
        </p:nvSpPr>
        <p:spPr>
          <a:xfrm>
            <a:off x="695880" y="3294000"/>
            <a:ext cx="108446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element = document.getElementById('main');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element.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style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display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'none'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695880" y="5760720"/>
            <a:ext cx="10844640" cy="582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element.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style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display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''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Can be 'inline', 'block', etc.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35" dur="indefinite" restart="never" nodeType="tmRoot">
          <p:childTnLst>
            <p:seq>
              <p:cTn id="536" dur="indefinite" nodeType="mainSeq">
                <p:childTnLst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HTML page holds a short text + link "</a:t>
            </a:r>
            <a:r>
              <a:rPr b="1" i="1" lang="en-US" sz="3200" spc="-1" strike="noStrike">
                <a:solidFill>
                  <a:srgbClr val="ffa000"/>
                </a:solidFill>
                <a:latin typeface="Calibri"/>
              </a:rPr>
              <a:t>Read more …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Clicking on the link shows more text and hides the link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Show More Text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49" name="Picture 4" descr=""/>
          <p:cNvPicPr/>
          <p:nvPr/>
        </p:nvPicPr>
        <p:blipFill>
          <a:blip r:embed="rId1"/>
          <a:stretch/>
        </p:blipFill>
        <p:spPr>
          <a:xfrm>
            <a:off x="1272960" y="2740680"/>
            <a:ext cx="4287600" cy="3521160"/>
          </a:xfrm>
          <a:prstGeom prst="rect">
            <a:avLst/>
          </a:prstGeom>
          <a:ln>
            <a:noFill/>
          </a:ln>
        </p:spPr>
      </p:pic>
      <p:sp>
        <p:nvSpPr>
          <p:cNvPr id="650" name="CustomShape 3"/>
          <p:cNvSpPr/>
          <p:nvPr/>
        </p:nvSpPr>
        <p:spPr>
          <a:xfrm>
            <a:off x="5882760" y="4348800"/>
            <a:ext cx="3805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1" name="Картина 7" descr=""/>
          <p:cNvPicPr/>
          <p:nvPr/>
        </p:nvPicPr>
        <p:blipFill>
          <a:blip r:embed="rId2"/>
          <a:stretch/>
        </p:blipFill>
        <p:spPr>
          <a:xfrm>
            <a:off x="6585840" y="2740680"/>
            <a:ext cx="4281120" cy="352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3" dur="indefinite" restart="never" nodeType="tmRoot">
          <p:childTnLst>
            <p:seq>
              <p:cTn id="554" dur="indefinite" nodeType="mainSeq">
                <p:childTnLst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Show More Text – HTML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7355880" y="2913120"/>
            <a:ext cx="45730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See the DOM tree here: </a:t>
            </a:r>
            <a:r>
              <a:rPr b="1" lang="bg-BG" sz="3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http://software.hixie.ch/utilities/js/live-dom-viewer/?saved=4275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200" spc="-1" strike="noStrike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82200" y="1490400"/>
            <a:ext cx="6527160" cy="4696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Welcome to the "Show More Text Example".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&lt;a href="#"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more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onclick= 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showText()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"&gt;Read more …&lt;/a&gt;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&lt;span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style= 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display:none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"&gt;Welcome to …&lt;/span&gt;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&lt;script&gt;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showText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00b050"/>
                </a:solidFill>
                <a:latin typeface="Consolas"/>
              </a:rPr>
              <a:t>// TODO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&lt;/script&gt;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3" dur="indefinite" restart="never" nodeType="tmRoot">
          <p:childTnLst>
            <p:seq>
              <p:cTn id="564" dur="indefinite" nodeType="mainSeq">
                <p:childTnLst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Solution: Show More Text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816120" y="1407600"/>
            <a:ext cx="10667520" cy="4392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Welcome to the "Show More Text Example". &lt;a href="#"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more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onclick="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showText()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"&gt;Read more …&lt;/a&gt;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&lt;span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 style="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display:none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"&gt;Welcome to …&lt;/span&gt;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&lt;script&gt;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showText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document.getElementById('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')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.style.display = '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inline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document.getElementById('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more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')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.style.display = '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none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';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&lt;/script&gt;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816120" y="61740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bg-BG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https://judge.softuni.bg/Contests/2760#3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658" name="Картина 6" descr=""/>
          <p:cNvPicPr/>
          <p:nvPr/>
        </p:nvPicPr>
        <p:blipFill>
          <a:blip r:embed="rId2"/>
          <a:stretch/>
        </p:blipFill>
        <p:spPr>
          <a:xfrm>
            <a:off x="7580880" y="2844000"/>
            <a:ext cx="3464640" cy="284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5" dur="indefinite" restart="never" nodeType="tmRoot">
          <p:childTnLst>
            <p:seq>
              <p:cTn id="586" dur="indefinite" nodeType="mainSeq">
                <p:childTnLst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76AB16-94B4-4090-A20A-2A5276D914C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Sometimes we need to target an element based on its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relation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to other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similar elements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E.g.,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row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column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in a table,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list item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etc.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Can be done either by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index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or with a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Match n-th Child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2" name="CustomShape 4"/>
          <p:cNvSpPr/>
          <p:nvPr/>
        </p:nvSpPr>
        <p:spPr>
          <a:xfrm>
            <a:off x="695880" y="3699000"/>
            <a:ext cx="10844640" cy="18316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list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document.getElementsByTagName('ul')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[0]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First &lt;ul&gt; on the page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thirdLi =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list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.getElementsByTagName('li')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[2]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Third &lt;li&gt; inside the selected &lt;ul&gt;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63" name="CustomShape 5"/>
          <p:cNvSpPr/>
          <p:nvPr/>
        </p:nvSpPr>
        <p:spPr>
          <a:xfrm>
            <a:off x="695880" y="5634000"/>
            <a:ext cx="108446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const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thirdLi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document.querySelector(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'ul li:nth-child(3)'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Third &lt;li&gt; inside the first &lt;ul&gt; on the page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01" dur="indefinite" restart="never" nodeType="tmRoot">
          <p:childTnLst>
            <p:seq>
              <p:cTn id="602" dur="indefinite" nodeType="mainSeq">
                <p:childTnLst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 HTML page holds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table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rows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On button click, colorize in color "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teal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 all even rows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Colorize Table Rows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836640" y="2514600"/>
            <a:ext cx="10515240" cy="3433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table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border="1"&gt;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th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&gt;Name&lt;/th&gt;&lt;th&gt;Town&lt;/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th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&gt;Eve&lt;/td&gt;&lt;td&gt;Sofia&lt;/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&gt;Nick&lt;/td&gt;&lt;td&gt;Varna&lt;/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&gt;Didi&lt;/td&gt;&lt;td&gt;Ruse&lt;/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&gt;Tedy&lt;/td&gt;&lt;td&gt;Varna&lt;/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table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button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onclick="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colorizeRows()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"&gt;Colorize&lt;/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button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667" name="Картина 6" descr=""/>
          <p:cNvPicPr/>
          <p:nvPr/>
        </p:nvPicPr>
        <p:blipFill>
          <a:blip r:embed="rId1"/>
          <a:stretch/>
        </p:blipFill>
        <p:spPr>
          <a:xfrm>
            <a:off x="8750880" y="2514600"/>
            <a:ext cx="2475360" cy="264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5" dur="indefinite" restart="never" nodeType="tmRoot">
          <p:childTnLst>
            <p:seq>
              <p:cTn id="616" dur="indefinite" nodeType="mainSeq">
                <p:childTnLst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Solution: Colorize Table Rows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9" name="CustomShape 2"/>
          <p:cNvSpPr/>
          <p:nvPr/>
        </p:nvSpPr>
        <p:spPr>
          <a:xfrm>
            <a:off x="949680" y="1622160"/>
            <a:ext cx="10515240" cy="387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colorizeRows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rows = document.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querySelectorAll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("table tr");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index = 0;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(let row 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rows) 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if (index % 2 == 0)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row.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style.background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"teal";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817560" y="61722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bg-BG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https://judge.softuni.bg/Contests/2760#4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671" name="Картина 6" descr=""/>
          <p:cNvPicPr/>
          <p:nvPr/>
        </p:nvPicPr>
        <p:blipFill>
          <a:blip r:embed="rId2"/>
          <a:stretch/>
        </p:blipFill>
        <p:spPr>
          <a:xfrm>
            <a:off x="8660880" y="1625760"/>
            <a:ext cx="2804040" cy="300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1" dur="indefinite" restart="never" nodeType="tmRoot">
          <p:childTnLst>
            <p:seq>
              <p:cTn id="622" dur="indefinite" nodeType="mainSeq">
                <p:childTnLst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Find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first table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 sum all values in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last column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Display the result inside element with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"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Sum Table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5416200" y="3860640"/>
            <a:ext cx="534600" cy="837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" descr=""/>
          <p:cNvPicPr/>
          <p:nvPr/>
        </p:nvPicPr>
        <p:blipFill>
          <a:blip r:embed="rId1"/>
          <a:stretch/>
        </p:blipFill>
        <p:spPr>
          <a:xfrm>
            <a:off x="1460520" y="2743200"/>
            <a:ext cx="3263760" cy="3060720"/>
          </a:xfrm>
          <a:prstGeom prst="rect">
            <a:avLst/>
          </a:prstGeom>
          <a:ln>
            <a:noFill/>
          </a:ln>
        </p:spPr>
      </p:pic>
      <p:pic>
        <p:nvPicPr>
          <p:cNvPr id="676" name="" descr=""/>
          <p:cNvPicPr/>
          <p:nvPr/>
        </p:nvPicPr>
        <p:blipFill>
          <a:blip r:embed="rId2"/>
          <a:stretch/>
        </p:blipFill>
        <p:spPr>
          <a:xfrm>
            <a:off x="6629400" y="2730600"/>
            <a:ext cx="3187800" cy="30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5" dur="indefinite" restart="never" nodeType="tmRoot">
          <p:childTnLst>
            <p:seq>
              <p:cTn id="646" dur="indefinite" nodeType="mainSeq">
                <p:childTnLst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Sample HTML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Sum Table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608040" y="1905120"/>
            <a:ext cx="10972440" cy="3801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&lt;table&gt;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&lt;tbody&gt;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&lt;tr&gt;&lt;th&gt;Product&lt;/th&gt;&lt;th&gt;Cost&lt;/th&gt;&lt;/tr&gt;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&lt;tr&gt;&lt;td&gt;Beer&lt;/td&gt;   &lt;td&gt;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2.88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&lt;/td&gt;&lt;/tr&gt;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&lt;tr&gt;&lt;td&gt;Fries&lt;/td&gt;  &lt;td&gt;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2.15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&lt;/td&gt;&lt;/tr&gt;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&lt;tr&gt;&lt;td&gt;Burger&lt;/td&gt; &lt;td&gt;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4.59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&lt;/td&gt;&lt;/tr&gt;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&lt;tr&gt;&lt;td&gt;Total:&lt;/td&gt; &lt;td id="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"&gt;&lt;/td&gt;&lt;/tr&gt;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&lt;/tbody&gt;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&lt;/table&gt;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&lt;button onclick="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sum()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"&gt;Sum&lt;/button&gt;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70B07A-4800-4575-8CA3-CF7E3017059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2117160" y="1121040"/>
            <a:ext cx="987768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Browsers expose some objects like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window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screen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 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navigator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history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location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document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…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270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Most of this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API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will be examined in the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Browser Object Model (BOM)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0" name="Picture 3" descr=""/>
          <p:cNvPicPr/>
          <p:nvPr/>
        </p:nvPicPr>
        <p:blipFill>
          <a:blip r:embed="rId1"/>
          <a:stretch/>
        </p:blipFill>
        <p:spPr>
          <a:xfrm>
            <a:off x="6700680" y="2516760"/>
            <a:ext cx="5380200" cy="2875680"/>
          </a:xfrm>
          <a:prstGeom prst="rect">
            <a:avLst/>
          </a:prstGeom>
          <a:ln>
            <a:noFill/>
          </a:ln>
        </p:spPr>
      </p:pic>
      <p:sp>
        <p:nvSpPr>
          <p:cNvPr id="471" name="CustomShape 4"/>
          <p:cNvSpPr/>
          <p:nvPr/>
        </p:nvSpPr>
        <p:spPr>
          <a:xfrm>
            <a:off x="2259360" y="2677320"/>
            <a:ext cx="4354920" cy="2410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console.dir(window);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console.dir(navigator);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console.dir(screen);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console.dir(location);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console.dir(history);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console.dir(document);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Solution: Sum Table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590760" y="1680840"/>
            <a:ext cx="10972440" cy="3801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sum() {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table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querySelectorAll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table tr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");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total = 0;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for (let i = 1; i &lt; table.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 i++) {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cols = table[i].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children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cost = cols[cols.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- 1].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total += Number(cost);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getElementById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("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").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= total;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817560" y="61722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bg-BG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https://judge.softuni.bg/Contests/2760#5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5" dur="indefinite" restart="never" nodeType="tmRoot">
          <p:childTnLst>
            <p:seq>
              <p:cTn id="676" dur="indefinite" nodeType="mainSeq">
                <p:childTnLst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4267080" y="807480"/>
            <a:ext cx="3657240" cy="365724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80">
            <a:solidFill>
              <a:schemeClr val="bg2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pic>
        <p:nvPicPr>
          <p:cNvPr id="684" name="Picture 3" descr=""/>
          <p:cNvPicPr/>
          <p:nvPr/>
        </p:nvPicPr>
        <p:blipFill>
          <a:blip r:embed="rId1"/>
          <a:stretch/>
        </p:blipFill>
        <p:spPr>
          <a:xfrm flipH="1">
            <a:off x="4420080" y="394200"/>
            <a:ext cx="3123720" cy="3834720"/>
          </a:xfrm>
          <a:prstGeom prst="rect">
            <a:avLst/>
          </a:prstGeom>
          <a:ln>
            <a:noFill/>
          </a:ln>
        </p:spPr>
      </p:pic>
      <p:sp>
        <p:nvSpPr>
          <p:cNvPr id="685" name="TextShape 2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Lab Problems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Live Demonstration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Extract all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parenthesized text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from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target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paragraph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Your function will receive an element ID to parse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Return the result as string, joined by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"; "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;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Extract Parenthesis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9" name="CustomShape 3"/>
          <p:cNvSpPr/>
          <p:nvPr/>
        </p:nvSpPr>
        <p:spPr>
          <a:xfrm>
            <a:off x="7805880" y="4083120"/>
            <a:ext cx="3865680" cy="1241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Bulgaria;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Kazanlak;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Rosa demascena Mill;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90" name="CustomShape 4"/>
          <p:cNvSpPr/>
          <p:nvPr/>
        </p:nvSpPr>
        <p:spPr>
          <a:xfrm>
            <a:off x="6905880" y="4329000"/>
            <a:ext cx="380520" cy="761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1" name="Картина 16" descr=""/>
          <p:cNvPicPr/>
          <p:nvPr/>
        </p:nvPicPr>
        <p:blipFill>
          <a:blip r:embed="rId1"/>
          <a:stretch/>
        </p:blipFill>
        <p:spPr>
          <a:xfrm>
            <a:off x="423720" y="3429000"/>
            <a:ext cx="6145920" cy="2789280"/>
          </a:xfrm>
          <a:prstGeom prst="rect">
            <a:avLst/>
          </a:prstGeom>
          <a:ln>
            <a:noFill/>
          </a:ln>
        </p:spPr>
      </p:pic>
      <p:pic>
        <p:nvPicPr>
          <p:cNvPr id="692" name="Picture 5" descr=""/>
          <p:cNvPicPr/>
          <p:nvPr/>
        </p:nvPicPr>
        <p:blipFill>
          <a:blip r:embed="rId2"/>
          <a:stretch/>
        </p:blipFill>
        <p:spPr>
          <a:xfrm>
            <a:off x="2044800" y="5381640"/>
            <a:ext cx="4860720" cy="5205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9" dur="indefinite" restart="never" nodeType="tmRoot">
          <p:childTnLst>
            <p:seq>
              <p:cTn id="700" dur="indefinite" nodeType="mainSeq">
                <p:childTnLst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HTML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Problem: Extract Parenthesis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609480" y="1981080"/>
            <a:ext cx="10972440" cy="4207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&lt;p id="content"&gt;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The Rose Valley (</a:t>
            </a:r>
            <a:r>
              <a:rPr b="1" lang="bg-BG" sz="2400" spc="-1" strike="noStrike">
                <a:solidFill>
                  <a:srgbClr val="f2a40d"/>
                </a:solidFill>
                <a:latin typeface="Consolas"/>
              </a:rPr>
              <a:t>Bulgaria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 is located just south of the Balkan Montains(</a:t>
            </a:r>
            <a:r>
              <a:rPr b="1" lang="bg-BG" sz="2400" spc="-1" strike="noStrike">
                <a:solidFill>
                  <a:srgbClr val="f2a40d"/>
                </a:solidFill>
                <a:latin typeface="Consolas"/>
              </a:rPr>
              <a:t>Kazanlak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).The most common oil-bearing rose found in the valley is the pink-petaled Damask rose (</a:t>
            </a:r>
            <a:r>
              <a:rPr b="1" lang="bg-BG" sz="2400" spc="-1" strike="noStrike">
                <a:solidFill>
                  <a:srgbClr val="f2a40d"/>
                </a:solidFill>
                <a:latin typeface="Consolas"/>
              </a:rPr>
              <a:t>Rosa damascena Mill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).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&lt;/p&gt;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&lt;p id="holder"&gt;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Lorem ipsum dolor sit amet, 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consectetur adipiscing elit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), sed do eiusmod 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tempor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 incididunt ut labore 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et dolore magna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 aliqua.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&lt;/p&gt; 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5" dur="indefinite" restart="never" nodeType="tmRoot">
          <p:childTnLst>
            <p:seq>
              <p:cTn id="716" dur="indefinite" nodeType="mainSeq">
                <p:childTnLst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Solution: Extract Parenthesis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616680" y="1231200"/>
            <a:ext cx="10972440" cy="526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/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 extract(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elementId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para = document.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getElementById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elementId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).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pattern = /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\(([^)]+)\)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/g;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result = [];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let match = pattern.exec(para);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while(match) {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result.push(match[1]);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match = pattern.exec(para);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return result.join('; ');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400" spc="-1" strike="noStrike">
              <a:latin typeface="Arial"/>
            </a:endParaRPr>
          </a:p>
          <a:p>
            <a:pPr marL="360360" indent="-360000">
              <a:lnSpc>
                <a:spcPct val="100000"/>
              </a:lnSpc>
            </a:pPr>
            <a:endParaRPr b="0" lang="bg-BG" sz="2400" spc="-1" strike="noStrike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1874880" y="6124680"/>
            <a:ext cx="8456040" cy="418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bg-BG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https://judge.softuni.bg/Contests/2760#6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9" dur="indefinite" restart="never" nodeType="tmRoot">
          <p:childTnLst>
            <p:seq>
              <p:cTn id="730" dur="indefinite" nodeType="mainSeq">
                <p:childTnLst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EBC087-C2E4-4D10-8079-CDB940C410F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00" name="TextShape 2"/>
          <p:cNvSpPr txBox="1"/>
          <p:nvPr/>
        </p:nvSpPr>
        <p:spPr>
          <a:xfrm>
            <a:off x="8697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702" name="Group 4"/>
          <p:cNvGrpSpPr/>
          <p:nvPr/>
        </p:nvGrpSpPr>
        <p:grpSpPr>
          <a:xfrm>
            <a:off x="189720" y="1336680"/>
            <a:ext cx="8632800" cy="5299920"/>
            <a:chOff x="189720" y="1336680"/>
            <a:chExt cx="8632800" cy="5299920"/>
          </a:xfrm>
        </p:grpSpPr>
        <p:sp>
          <p:nvSpPr>
            <p:cNvPr id="703" name="CustomShape 5"/>
            <p:cNvSpPr/>
            <p:nvPr/>
          </p:nvSpPr>
          <p:spPr>
            <a:xfrm>
              <a:off x="189720" y="133668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" name="CustomShape 6"/>
            <p:cNvSpPr/>
            <p:nvPr/>
          </p:nvSpPr>
          <p:spPr>
            <a:xfrm>
              <a:off x="348120" y="163332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CustomShape 7"/>
            <p:cNvSpPr/>
            <p:nvPr/>
          </p:nvSpPr>
          <p:spPr>
            <a:xfrm rot="5400000">
              <a:off x="8064360" y="16354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06" name="Picture 12" descr=""/>
          <p:cNvPicPr/>
          <p:nvPr/>
        </p:nvPicPr>
        <p:blipFill>
          <a:blip r:embed="rId1"/>
          <a:stretch/>
        </p:blipFill>
        <p:spPr>
          <a:xfrm flipH="1">
            <a:off x="8939160" y="325044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707" name="CustomShape 8"/>
          <p:cNvSpPr/>
          <p:nvPr/>
        </p:nvSpPr>
        <p:spPr>
          <a:xfrm>
            <a:off x="699120" y="1679400"/>
            <a:ext cx="8125200" cy="52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9"/>
          <p:cNvSpPr/>
          <p:nvPr/>
        </p:nvSpPr>
        <p:spPr>
          <a:xfrm>
            <a:off x="699120" y="1679400"/>
            <a:ext cx="8123040" cy="52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0"/>
          <p:cNvSpPr/>
          <p:nvPr/>
        </p:nvSpPr>
        <p:spPr>
          <a:xfrm>
            <a:off x="71640" y="1541520"/>
            <a:ext cx="9514800" cy="38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BOM – Browser API</a:t>
            </a:r>
            <a:endParaRPr b="0" lang="bg-BG" sz="3000" spc="-1" strike="noStrike">
              <a:latin typeface="Arial"/>
            </a:endParaRPr>
          </a:p>
          <a:p>
            <a:pPr lvl="2" marL="8002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DOM</a:t>
            </a:r>
            <a:endParaRPr b="0" lang="bg-BG" sz="3000" spc="-1" strike="noStrike">
              <a:latin typeface="Arial"/>
            </a:endParaRPr>
          </a:p>
          <a:p>
            <a:pPr lvl="3" marL="12574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DOM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 is a programming API for HTML and 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	</a:t>
            </a:r>
            <a:br/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XML documents</a:t>
            </a:r>
            <a:endParaRPr b="0" lang="bg-BG" sz="2800" spc="-1" strike="noStrike">
              <a:latin typeface="Arial"/>
            </a:endParaRPr>
          </a:p>
          <a:p>
            <a:pPr lvl="3" marL="12574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Selecting DOM elements</a:t>
            </a:r>
            <a:endParaRPr b="0" lang="bg-BG" sz="2800" spc="-1" strike="noStrike">
              <a:latin typeface="Arial"/>
            </a:endParaRPr>
          </a:p>
          <a:p>
            <a:pPr lvl="4" marL="17146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ffffff"/>
                </a:solidFill>
                <a:latin typeface="Calibri"/>
              </a:rPr>
              <a:t>By </a:t>
            </a:r>
            <a:r>
              <a:rPr b="1" lang="bg-BG" sz="2600" spc="-1" strike="noStrike">
                <a:solidFill>
                  <a:srgbClr val="ffa000"/>
                </a:solidFill>
                <a:latin typeface="Calibri"/>
              </a:rPr>
              <a:t>Id</a:t>
            </a:r>
            <a:endParaRPr b="0" lang="bg-BG" sz="2600" spc="-1" strike="noStrike">
              <a:latin typeface="Arial"/>
            </a:endParaRPr>
          </a:p>
          <a:p>
            <a:pPr lvl="4" marL="17146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ffffff"/>
                </a:solidFill>
                <a:latin typeface="Calibri"/>
              </a:rPr>
              <a:t>By </a:t>
            </a:r>
            <a:r>
              <a:rPr b="1" lang="bg-BG" sz="2600" spc="-1" strike="noStrike">
                <a:solidFill>
                  <a:srgbClr val="ffa000"/>
                </a:solidFill>
                <a:latin typeface="Calibri"/>
              </a:rPr>
              <a:t>Class</a:t>
            </a:r>
            <a:r>
              <a:rPr b="1" lang="bg-BG" sz="2600" spc="-1" strike="noStrike">
                <a:solidFill>
                  <a:srgbClr val="ffffff"/>
                </a:solidFill>
                <a:latin typeface="Calibri"/>
              </a:rPr>
              <a:t> Name</a:t>
            </a:r>
            <a:endParaRPr b="0" lang="bg-BG" sz="2600" spc="-1" strike="noStrike">
              <a:latin typeface="Arial"/>
            </a:endParaRPr>
          </a:p>
          <a:p>
            <a:pPr lvl="4" marL="17146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ffa000"/>
                </a:solidFill>
                <a:latin typeface="Calibri"/>
              </a:rPr>
              <a:t>Query</a:t>
            </a:r>
            <a:r>
              <a:rPr b="1" lang="bg-BG" sz="2600" spc="-1" strike="noStrike">
                <a:solidFill>
                  <a:srgbClr val="ffffff"/>
                </a:solidFill>
                <a:latin typeface="Calibri"/>
              </a:rPr>
              <a:t> Selectors</a:t>
            </a:r>
            <a:endParaRPr b="0" lang="bg-BG" sz="2600" spc="-1" strike="noStrike">
              <a:latin typeface="Arial"/>
            </a:endParaRPr>
          </a:p>
          <a:p>
            <a:pPr lvl="3" marL="12574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DOM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Properties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 &amp; HTML </a:t>
            </a:r>
            <a:r>
              <a:rPr b="1" lang="bg-BG" sz="2800" spc="-1" strike="noStrike">
                <a:solidFill>
                  <a:srgbClr val="ffa000"/>
                </a:solidFill>
                <a:latin typeface="Calibri"/>
              </a:rPr>
              <a:t>Attributes</a:t>
            </a:r>
            <a:endParaRPr b="0" lang="bg-BG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55" dur="indefinite" restart="never" nodeType="tmRoot">
          <p:childTnLst>
            <p:seq>
              <p:cTn id="756" dur="indefinite" nodeType="mainSeq">
                <p:childTnLst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12" name="Picture 16" descr=""/>
          <p:cNvPicPr/>
          <p:nvPr/>
        </p:nvPicPr>
        <p:blipFill>
          <a:blip r:embed="rId1"/>
          <a:srcRect l="8439" t="2394" r="19069" b="23065"/>
          <a:stretch/>
        </p:blipFill>
        <p:spPr>
          <a:xfrm>
            <a:off x="585360" y="2823480"/>
            <a:ext cx="2217600" cy="1091880"/>
          </a:xfrm>
          <a:prstGeom prst="rect">
            <a:avLst/>
          </a:prstGeom>
          <a:ln>
            <a:noFill/>
          </a:ln>
        </p:spPr>
      </p:pic>
      <p:pic>
        <p:nvPicPr>
          <p:cNvPr id="713" name="Picture 19" descr=""/>
          <p:cNvPicPr/>
          <p:nvPr/>
        </p:nvPicPr>
        <p:blipFill>
          <a:blip r:embed="rId2"/>
          <a:stretch/>
        </p:blipFill>
        <p:spPr>
          <a:xfrm>
            <a:off x="6480720" y="1068480"/>
            <a:ext cx="2089080" cy="1639440"/>
          </a:xfrm>
          <a:prstGeom prst="rect">
            <a:avLst/>
          </a:prstGeom>
          <a:ln>
            <a:noFill/>
          </a:ln>
        </p:spPr>
      </p:pic>
      <p:pic>
        <p:nvPicPr>
          <p:cNvPr id="714" name="Picture 24" descr=""/>
          <p:cNvPicPr/>
          <p:nvPr/>
        </p:nvPicPr>
        <p:blipFill>
          <a:blip r:embed="rId3"/>
          <a:stretch/>
        </p:blipFill>
        <p:spPr>
          <a:xfrm>
            <a:off x="9108360" y="1368000"/>
            <a:ext cx="2045520" cy="2514960"/>
          </a:xfrm>
          <a:prstGeom prst="rect">
            <a:avLst/>
          </a:prstGeom>
          <a:ln>
            <a:noFill/>
          </a:ln>
        </p:spPr>
      </p:pic>
      <p:pic>
        <p:nvPicPr>
          <p:cNvPr id="715" name="Picture 26" descr=""/>
          <p:cNvPicPr/>
          <p:nvPr/>
        </p:nvPicPr>
        <p:blipFill>
          <a:blip r:embed="rId4"/>
          <a:srcRect l="3774" t="16983" r="2533" b="21442"/>
          <a:stretch/>
        </p:blipFill>
        <p:spPr>
          <a:xfrm>
            <a:off x="3593520" y="3099600"/>
            <a:ext cx="4454640" cy="539640"/>
          </a:xfrm>
          <a:prstGeom prst="rect">
            <a:avLst/>
          </a:prstGeom>
          <a:ln>
            <a:noFill/>
          </a:ln>
        </p:spPr>
      </p:pic>
      <p:pic>
        <p:nvPicPr>
          <p:cNvPr id="716" name="Picture 29" descr=""/>
          <p:cNvPicPr/>
          <p:nvPr/>
        </p:nvPicPr>
        <p:blipFill>
          <a:blip r:embed="rId5"/>
          <a:stretch/>
        </p:blipFill>
        <p:spPr>
          <a:xfrm>
            <a:off x="880920" y="1249920"/>
            <a:ext cx="1823760" cy="1276560"/>
          </a:xfrm>
          <a:prstGeom prst="rect">
            <a:avLst/>
          </a:prstGeom>
          <a:ln>
            <a:noFill/>
          </a:ln>
        </p:spPr>
      </p:pic>
      <p:pic>
        <p:nvPicPr>
          <p:cNvPr id="717" name="Picture 21" descr=""/>
          <p:cNvPicPr/>
          <p:nvPr/>
        </p:nvPicPr>
        <p:blipFill>
          <a:blip r:embed="rId6"/>
          <a:stretch/>
        </p:blipFill>
        <p:spPr>
          <a:xfrm>
            <a:off x="3566160" y="1793160"/>
            <a:ext cx="2376000" cy="535680"/>
          </a:xfrm>
          <a:prstGeom prst="rect">
            <a:avLst/>
          </a:prstGeom>
          <a:ln>
            <a:noFill/>
          </a:ln>
        </p:spPr>
      </p:pic>
      <p:pic>
        <p:nvPicPr>
          <p:cNvPr id="718" name="Picture 20" descr=""/>
          <p:cNvPicPr/>
          <p:nvPr/>
        </p:nvPicPr>
        <p:blipFill>
          <a:blip r:embed="rId7"/>
          <a:srcRect l="15756" t="27512" r="15213" b="31480"/>
          <a:stretch/>
        </p:blipFill>
        <p:spPr>
          <a:xfrm>
            <a:off x="877680" y="5756760"/>
            <a:ext cx="1703880" cy="758880"/>
          </a:xfrm>
          <a:prstGeom prst="rect">
            <a:avLst/>
          </a:prstGeom>
          <a:ln>
            <a:noFill/>
          </a:ln>
        </p:spPr>
      </p:pic>
      <p:pic>
        <p:nvPicPr>
          <p:cNvPr id="719" name="Picture 27" descr=""/>
          <p:cNvPicPr/>
          <p:nvPr/>
        </p:nvPicPr>
        <p:blipFill>
          <a:blip r:embed="rId8"/>
          <a:stretch/>
        </p:blipFill>
        <p:spPr>
          <a:xfrm>
            <a:off x="877680" y="4261680"/>
            <a:ext cx="1827000" cy="1091880"/>
          </a:xfrm>
          <a:prstGeom prst="rect">
            <a:avLst/>
          </a:prstGeom>
          <a:ln>
            <a:noFill/>
          </a:ln>
        </p:spPr>
      </p:pic>
      <p:pic>
        <p:nvPicPr>
          <p:cNvPr id="720" name="Picture 28" descr=""/>
          <p:cNvPicPr/>
          <p:nvPr/>
        </p:nvPicPr>
        <p:blipFill>
          <a:blip r:embed="rId9"/>
          <a:srcRect l="9355" t="30253" r="7839" b="28037"/>
          <a:stretch/>
        </p:blipFill>
        <p:spPr>
          <a:xfrm>
            <a:off x="8454240" y="4248360"/>
            <a:ext cx="2699640" cy="764640"/>
          </a:xfrm>
          <a:prstGeom prst="rect">
            <a:avLst/>
          </a:prstGeom>
          <a:ln>
            <a:noFill/>
          </a:ln>
        </p:spPr>
      </p:pic>
      <p:pic>
        <p:nvPicPr>
          <p:cNvPr id="721" name="Picture 30" descr=""/>
          <p:cNvPicPr/>
          <p:nvPr/>
        </p:nvPicPr>
        <p:blipFill>
          <a:blip r:embed="rId10"/>
          <a:stretch/>
        </p:blipFill>
        <p:spPr>
          <a:xfrm>
            <a:off x="3555720" y="4109400"/>
            <a:ext cx="3711600" cy="1326960"/>
          </a:xfrm>
          <a:prstGeom prst="rect">
            <a:avLst/>
          </a:prstGeom>
          <a:ln>
            <a:noFill/>
          </a:ln>
        </p:spPr>
      </p:pic>
      <p:pic>
        <p:nvPicPr>
          <p:cNvPr id="722" name="Picture 31" descr=""/>
          <p:cNvPicPr/>
          <p:nvPr/>
        </p:nvPicPr>
        <p:blipFill>
          <a:blip r:embed="rId11"/>
          <a:stretch/>
        </p:blipFill>
        <p:spPr>
          <a:xfrm>
            <a:off x="8454240" y="5499000"/>
            <a:ext cx="2657520" cy="916200"/>
          </a:xfrm>
          <a:prstGeom prst="rect">
            <a:avLst/>
          </a:prstGeom>
          <a:ln>
            <a:noFill/>
          </a:ln>
        </p:spPr>
      </p:pic>
      <p:pic>
        <p:nvPicPr>
          <p:cNvPr id="723" name="Picture 32" descr=""/>
          <p:cNvPicPr/>
          <p:nvPr/>
        </p:nvPicPr>
        <p:blipFill>
          <a:blip r:embed="rId12"/>
          <a:stretch/>
        </p:blipFill>
        <p:spPr>
          <a:xfrm>
            <a:off x="4322520" y="5436360"/>
            <a:ext cx="2391120" cy="114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1F6FCF-1C61-496E-9FD3-FEAF332DB3A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25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Educational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26" name="Picture 12" descr=""/>
          <p:cNvPicPr/>
          <p:nvPr/>
        </p:nvPicPr>
        <p:blipFill>
          <a:blip r:embed="rId1"/>
          <a:stretch/>
        </p:blipFill>
        <p:spPr>
          <a:xfrm>
            <a:off x="6343560" y="1804680"/>
            <a:ext cx="4041720" cy="3990960"/>
          </a:xfrm>
          <a:prstGeom prst="rect">
            <a:avLst/>
          </a:prstGeom>
          <a:ln>
            <a:noFill/>
          </a:ln>
        </p:spPr>
      </p:pic>
      <p:pic>
        <p:nvPicPr>
          <p:cNvPr id="727" name="Picture 7" descr=""/>
          <p:cNvPicPr/>
          <p:nvPr/>
        </p:nvPicPr>
        <p:blipFill>
          <a:blip r:embed="rId2"/>
          <a:stretch/>
        </p:blipFill>
        <p:spPr>
          <a:xfrm>
            <a:off x="1882080" y="2265120"/>
            <a:ext cx="3283920" cy="3070080"/>
          </a:xfrm>
          <a:prstGeom prst="rect">
            <a:avLst/>
          </a:prstGeom>
          <a:ln w="28440">
            <a:solidFill>
              <a:srgbClr val="44546a"/>
            </a:solidFill>
            <a:round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06B8D5-C5E7-4762-8D9B-21AE109CBA5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29" name="TextShape 2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copyrighted content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SoftUni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https://about.softuni.bg/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31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F732A7-5B6D-4C8B-84E5-590F2C7705E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global object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the browser is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window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Global Context in the Browser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5" name="Picture 7" descr=""/>
          <p:cNvPicPr/>
          <p:nvPr/>
        </p:nvPicPr>
        <p:blipFill>
          <a:blip r:embed="rId1"/>
          <a:stretch/>
        </p:blipFill>
        <p:spPr>
          <a:xfrm>
            <a:off x="8574480" y="2312640"/>
            <a:ext cx="3121200" cy="3121200"/>
          </a:xfrm>
          <a:prstGeom prst="rect">
            <a:avLst/>
          </a:prstGeom>
          <a:ln>
            <a:noFill/>
          </a:ln>
        </p:spPr>
      </p:pic>
      <p:sp>
        <p:nvSpPr>
          <p:cNvPr id="476" name="CustomShape 4"/>
          <p:cNvSpPr/>
          <p:nvPr/>
        </p:nvSpPr>
        <p:spPr>
          <a:xfrm>
            <a:off x="695880" y="1944000"/>
            <a:ext cx="72896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let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 b = 8;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.b); 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undefined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95880" y="3193200"/>
            <a:ext cx="72896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var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 a = 5;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.a); </a:t>
            </a:r>
            <a:r>
              <a:rPr b="1" i="1" lang="bg-BG" sz="2400" spc="-1" strike="noStrike">
                <a:solidFill>
                  <a:srgbClr val="00b050"/>
                </a:solidFill>
                <a:latin typeface="Consolas"/>
              </a:rPr>
              <a:t>// 5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478" name="CustomShape 6"/>
          <p:cNvSpPr/>
          <p:nvPr/>
        </p:nvSpPr>
        <p:spPr>
          <a:xfrm>
            <a:off x="695880" y="4442400"/>
            <a:ext cx="7289640" cy="2045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function foo() {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console.log("Simple function call");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 === </a:t>
            </a:r>
            <a:r>
              <a:rPr b="1" lang="bg-BG" sz="2400" spc="-1" strike="noStrike">
                <a:solidFill>
                  <a:srgbClr val="ffa000"/>
                </a:solidFill>
                <a:latin typeface="Consolas"/>
              </a:rPr>
              <a:t>window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);  // true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}</a:t>
            </a:r>
            <a:br/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foo();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9C6BD9-E594-404F-8DE0-269E7661121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190440" y="1179000"/>
            <a:ext cx="869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about.softuni.bg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5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4" name="TextShape 3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Picture 2" descr=""/>
          <p:cNvPicPr/>
          <p:nvPr/>
        </p:nvPicPr>
        <p:blipFill>
          <a:blip r:embed="rId1"/>
          <a:stretch/>
        </p:blipFill>
        <p:spPr>
          <a:xfrm>
            <a:off x="4858560" y="1350360"/>
            <a:ext cx="2439720" cy="2659320"/>
          </a:xfrm>
          <a:prstGeom prst="rect">
            <a:avLst/>
          </a:prstGeom>
          <a:ln>
            <a:noFill/>
          </a:ln>
        </p:spPr>
      </p:pic>
      <p:sp>
        <p:nvSpPr>
          <p:cNvPr id="480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Document with a Logical Tree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Document Object Model (DOM)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CFADF4-BDF6-400F-AE63-5A51E61F035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DOM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represents the document as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nodes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objects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That way, the programming languages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can connect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to the page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 DOM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an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Object Model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HTML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. It defines: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HTML elements as 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objects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Properties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Methods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Document Object Model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5" name="Picture 6" descr=""/>
          <p:cNvPicPr/>
          <p:nvPr/>
        </p:nvPicPr>
        <p:blipFill>
          <a:blip r:embed="rId1"/>
          <a:stretch/>
        </p:blipFill>
        <p:spPr>
          <a:xfrm>
            <a:off x="9230400" y="3796560"/>
            <a:ext cx="2335680" cy="233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09C6E5-B6BD-469B-BAD2-A1335A26C945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browser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parses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HTML and creates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DOM Tree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28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elements are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nested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in each other and create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hierarchy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Like the hierarchy of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street address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From HTML to DOM Tree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9" name="Picture 5" descr=""/>
          <p:cNvPicPr/>
          <p:nvPr/>
        </p:nvPicPr>
        <p:blipFill>
          <a:blip r:embed="rId1"/>
          <a:stretch/>
        </p:blipFill>
        <p:spPr>
          <a:xfrm>
            <a:off x="7069320" y="1966680"/>
            <a:ext cx="4561560" cy="3223440"/>
          </a:xfrm>
          <a:prstGeom prst="rect">
            <a:avLst/>
          </a:prstGeom>
          <a:ln>
            <a:noFill/>
          </a:ln>
        </p:spPr>
      </p:pic>
      <p:sp>
        <p:nvSpPr>
          <p:cNvPr id="490" name="CustomShape 4"/>
          <p:cNvSpPr/>
          <p:nvPr/>
        </p:nvSpPr>
        <p:spPr>
          <a:xfrm>
            <a:off x="589320" y="1809000"/>
            <a:ext cx="6167160" cy="3508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a2cc3a"/>
                </a:solidFill>
                <a:latin typeface="Consolas"/>
              </a:rPr>
              <a:t>html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47321"/>
                </a:solidFill>
                <a:latin typeface="Consolas"/>
              </a:rPr>
              <a:t>head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8498aa"/>
                </a:solidFill>
                <a:latin typeface="Consolas"/>
              </a:rPr>
              <a:t>title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r>
              <a:rPr b="1" lang="bg-BG" sz="2400" spc="-1" strike="noStrike">
                <a:solidFill>
                  <a:srgbClr val="3953a0"/>
                </a:solidFill>
                <a:latin typeface="Consolas"/>
              </a:rPr>
              <a:t>My Heading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8498aa"/>
                </a:solidFill>
                <a:latin typeface="Consolas"/>
              </a:rPr>
              <a:t>title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f47321"/>
                </a:solidFill>
                <a:latin typeface="Consolas"/>
              </a:rPr>
              <a:t>head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f47321"/>
                </a:solidFill>
                <a:latin typeface="Consolas"/>
              </a:rPr>
              <a:t>body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8498aa"/>
                </a:solidFill>
                <a:latin typeface="Consolas"/>
              </a:rPr>
              <a:t>h1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r>
              <a:rPr b="1" lang="bg-BG" sz="2400" spc="-1" strike="noStrike">
                <a:solidFill>
                  <a:srgbClr val="3953a0"/>
                </a:solidFill>
                <a:latin typeface="Consolas"/>
              </a:rPr>
              <a:t>My Heading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8498aa"/>
                </a:solidFill>
                <a:latin typeface="Consolas"/>
              </a:rPr>
              <a:t>h1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bg-BG" sz="2400" spc="-1" strike="noStrike">
                <a:solidFill>
                  <a:srgbClr val="8498aa"/>
                </a:solidFill>
                <a:latin typeface="Consolas"/>
              </a:rPr>
              <a:t>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bg-BG" sz="2400" spc="-1" strike="noStrike">
                <a:solidFill>
                  <a:srgbClr val="161743"/>
                </a:solidFill>
                <a:latin typeface="Consolas"/>
              </a:rPr>
              <a:t>href="/about"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r>
              <a:rPr b="1" lang="bg-BG" sz="2400" spc="-1" strike="noStrike">
                <a:solidFill>
                  <a:srgbClr val="3953a0"/>
                </a:solidFill>
                <a:latin typeface="Consolas"/>
              </a:rPr>
              <a:t>Click Here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8498aa"/>
                </a:solidFill>
                <a:latin typeface="Consolas"/>
              </a:rPr>
              <a:t>a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f47321"/>
                </a:solidFill>
                <a:latin typeface="Consolas"/>
              </a:rPr>
              <a:t>body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&lt;/</a:t>
            </a:r>
            <a:r>
              <a:rPr b="1" lang="bg-BG" sz="2400" spc="-1" strike="noStrike">
                <a:solidFill>
                  <a:srgbClr val="a2cc3a"/>
                </a:solidFill>
                <a:latin typeface="Consolas"/>
              </a:rPr>
              <a:t>html</a:t>
            </a: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&gt;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Application>LibreOffice/6.1.3.2$Windows_X86_64 LibreOffice_project/86daf60bf00efa86ad547e59e09d6bb77c699acb</Application>
  <Words>3047</Words>
  <Paragraphs>456</Paragraphs>
  <Company>SoftUni – https://about.softuni.bg/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https://about.softuni.bg/
© Software University – https://softuni.bg
Copyrighted document. Unauthorized copy, reproduction or use is not permitted.</dc:description>
  <cp:keywords>SoftUni Software University programming coding computer programming software development software engineering software technologies digital skills technical skills training course</cp:keywords>
  <dc:language>bg-BG</dc:language>
  <cp:lastModifiedBy/>
  <dcterms:modified xsi:type="dcterms:W3CDTF">2022-07-08T20:15:17Z</dcterms:modified>
  <cp:revision>120</cp:revision>
  <dc:subject>Software Development</dc:subject>
  <dc:title>SoftUni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https://about.softuni.bg/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Широк екран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60</vt:i4>
  </property>
  <property fmtid="{D5CDD505-2E9C-101B-9397-08002B2CF9AE}" pid="13" name="category">
    <vt:lpwstr>computer programming;programming;software development;software engineering</vt:lpwstr>
  </property>
</Properties>
</file>