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notesSlides/notesSlide4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3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9.xml" ContentType="application/vnd.openxmlformats-officedocument.presentationml.notesSlide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9.wmf" ContentType="image/x-wmf"/>
  <Override PartName="/ppt/media/image13.wmf" ContentType="image/x-wmf"/>
  <Override PartName="/ppt/media/image2.png" ContentType="image/png"/>
  <Override PartName="/ppt/media/image45.png" ContentType="image/png"/>
  <Override PartName="/ppt/media/image1.wmf" ContentType="image/x-wmf"/>
  <Override PartName="/ppt/media/image3.png" ContentType="image/png"/>
  <Override PartName="/ppt/media/image15.wmf" ContentType="image/x-wmf"/>
  <Override PartName="/ppt/media/image4.png" ContentType="image/png"/>
  <Override PartName="/ppt/media/image6.png" ContentType="image/png"/>
  <Override PartName="/ppt/media/image49.png" ContentType="image/png"/>
  <Override PartName="/ppt/media/image5.wmf" ContentType="image/x-wmf"/>
  <Override PartName="/ppt/media/image18.wmf" ContentType="image/x-wmf"/>
  <Override PartName="/ppt/media/image7.png" ContentType="image/png"/>
  <Override PartName="/ppt/media/image8.wmf" ContentType="image/x-wmf"/>
  <Override PartName="/ppt/media/image10.png" ContentType="image/png"/>
  <Override PartName="/ppt/media/image11.wmf" ContentType="image/x-wmf"/>
  <Override PartName="/ppt/media/image12.png" ContentType="image/png"/>
  <Override PartName="/ppt/media/image14.png" ContentType="image/png"/>
  <Override PartName="/ppt/media/image16.wmf" ContentType="image/x-wmf"/>
  <Override PartName="/ppt/media/image17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hdphoto1.wdp" ContentType="image/vnd.ms-photo"/>
  <Override PartName="/ppt/media/image25.png" ContentType="image/png"/>
  <Override PartName="/ppt/media/image26.png" ContentType="image/png"/>
  <Override PartName="/ppt/media/image27.png" ContentType="image/png"/>
  <Override PartName="/ppt/media/image28.wmf" ContentType="image/x-wmf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6.png" ContentType="image/png"/>
  <Override PartName="/ppt/media/image47.png" ContentType="image/png"/>
  <Override PartName="/ppt/media/image48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2000" spc="-1" strike="noStrike">
                <a:latin typeface="Arial"/>
              </a:rPr>
              <a:t>Click to edit the notes format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1400" spc="-1" strike="noStrike">
                <a:latin typeface="Times New Roman"/>
              </a:rPr>
              <a:t>&lt;header&gt;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bg-BG" sz="1400" spc="-1" strike="noStrike">
                <a:latin typeface="Times New Roman"/>
              </a:rPr>
              <a:t>&lt;date/time&gt;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bg-BG" sz="1400" spc="-1" strike="noStrike">
                <a:latin typeface="Times New Roman"/>
              </a:rPr>
              <a:t>&lt;footer&gt;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50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7DAB4F7-CBC4-4734-8D17-5CAB50A12FD6}" type="slidenum">
              <a:rPr b="0" lang="bg-BG" sz="1400" spc="-1" strike="noStrike">
                <a:latin typeface="Times New Roman"/>
              </a:rPr>
              <a:t>&lt;number&gt;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3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3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3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01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30FB56-BA31-4BAD-9718-0D832A1C7F38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0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05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112C41-ACAD-4E45-892B-83B26C7FBF61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0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1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20441A-F89D-4FA0-9F52-FEBECE820E8C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1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0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3BCCBC-0E9F-43B7-B45C-DEFAB0EED3F5}" type="slidenum">
              <a:rPr b="0" lang="bg-BG" sz="1200" spc="-1" strike="noStrike">
                <a:latin typeface="Times New Roman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1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1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827879-EC8D-4740-AE14-ECB2CD87453C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1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21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10B93DC9-6928-4C9B-ABCC-AB00676FC759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82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25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0DCF185C-5F10-42ED-A676-9ED0695ED29E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82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144E576-2F14-485F-A05E-64FFA65B2C69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83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9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5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6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1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2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6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7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8.wmf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33.png"/><Relationship Id="rId12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19.xml"/><Relationship Id="rId2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6.wmf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8.wmf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2.xml"/><Relationship Id="rId19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"/>
          <p:cNvPicPr/>
          <p:nvPr/>
        </p:nvPicPr>
        <p:blipFill>
          <a:blip r:embed="rId4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6" name="Picture Logo Software University" descr="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858A97F-610C-407D-9205-0CE3B38BA37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459" name="Picture Forum" descr="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460" name="Picture Logo FB" descr="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461" name="Picture Logo SoftUni Right" descr="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462" name="Picture SoftUni Mascot" descr="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5" name="Logo Software University" descr="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466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797AF63-AA17-4881-AF7F-1563D6076CB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49" name="Picture SoftUni Mascot" descr=""/>
          <p:cNvPicPr/>
          <p:nvPr/>
        </p:nvPicPr>
        <p:blipFill>
          <a:blip r:embed="rId3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2A24C98-A012-44D2-B3DE-A6CCC1F4771C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69DFC9E-E55F-454E-AD58-FD3B266ADD2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77" name="Logo Software University" descr=""/>
          <p:cNvPicPr/>
          <p:nvPr/>
        </p:nvPicPr>
        <p:blipFill>
          <a:blip r:embed="rId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179" name="Group 5"/>
          <p:cNvGrpSpPr/>
          <p:nvPr/>
        </p:nvGrpSpPr>
        <p:grpSpPr>
          <a:xfrm>
            <a:off x="185040" y="1868040"/>
            <a:ext cx="1937160" cy="3070080"/>
            <a:chOff x="185040" y="1868040"/>
            <a:chExt cx="1937160" cy="3070080"/>
          </a:xfrm>
        </p:grpSpPr>
        <p:grpSp>
          <p:nvGrpSpPr>
            <p:cNvPr id="180" name="Group 6"/>
            <p:cNvGrpSpPr/>
            <p:nvPr/>
          </p:nvGrpSpPr>
          <p:grpSpPr>
            <a:xfrm>
              <a:off x="185040" y="1868040"/>
              <a:ext cx="1937160" cy="2335680"/>
              <a:chOff x="185040" y="1868040"/>
              <a:chExt cx="1937160" cy="2335680"/>
            </a:xfrm>
          </p:grpSpPr>
          <p:sp>
            <p:nvSpPr>
              <p:cNvPr id="181" name="CustomShape 7"/>
              <p:cNvSpPr/>
              <p:nvPr/>
            </p:nvSpPr>
            <p:spPr>
              <a:xfrm>
                <a:off x="185040" y="1868040"/>
                <a:ext cx="1937160" cy="193716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CustomShape 8"/>
              <p:cNvSpPr/>
              <p:nvPr/>
            </p:nvSpPr>
            <p:spPr>
              <a:xfrm>
                <a:off x="69624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CustomShape 9"/>
              <p:cNvSpPr/>
              <p:nvPr/>
            </p:nvSpPr>
            <p:spPr>
              <a:xfrm flipH="1">
                <a:off x="40716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CustomShape 10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CustomShape 11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6" name="CustomShape 12"/>
            <p:cNvSpPr/>
            <p:nvPr/>
          </p:nvSpPr>
          <p:spPr>
            <a:xfrm>
              <a:off x="684720" y="4548240"/>
              <a:ext cx="93780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13"/>
            <p:cNvSpPr/>
            <p:nvPr/>
          </p:nvSpPr>
          <p:spPr>
            <a:xfrm>
              <a:off x="825840" y="4779000"/>
              <a:ext cx="65556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Line 14"/>
            <p:cNvSpPr/>
            <p:nvPr/>
          </p:nvSpPr>
          <p:spPr>
            <a:xfrm flipH="1" flipV="1">
              <a:off x="761400" y="2982240"/>
              <a:ext cx="17100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9" name="Line 15"/>
            <p:cNvSpPr/>
            <p:nvPr/>
          </p:nvSpPr>
          <p:spPr>
            <a:xfrm flipH="1">
              <a:off x="873360" y="3801240"/>
              <a:ext cx="55908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190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sp>
            <p:nvSpPr>
              <p:cNvPr id="191" name="Line 17"/>
              <p:cNvSpPr/>
              <p:nvPr/>
            </p:nvSpPr>
            <p:spPr>
              <a:xfrm flipH="1" flipV="1">
                <a:off x="47808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2" name="Line 18"/>
              <p:cNvSpPr/>
              <p:nvPr/>
            </p:nvSpPr>
            <p:spPr>
              <a:xfrm flipH="1">
                <a:off x="47628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93" name="Line 19"/>
            <p:cNvSpPr/>
            <p:nvPr/>
          </p:nvSpPr>
          <p:spPr>
            <a:xfrm flipV="1">
              <a:off x="1371240" y="2982240"/>
              <a:ext cx="15084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4" name="CustomShape 20"/>
            <p:cNvSpPr/>
            <p:nvPr/>
          </p:nvSpPr>
          <p:spPr>
            <a:xfrm>
              <a:off x="637560" y="4317480"/>
              <a:ext cx="103212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5" name="Group 21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sp>
            <p:nvSpPr>
              <p:cNvPr id="196" name="Line 22"/>
              <p:cNvSpPr/>
              <p:nvPr/>
            </p:nvSpPr>
            <p:spPr>
              <a:xfrm flipV="1">
                <a:off x="135684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7" name="Line 23"/>
              <p:cNvSpPr/>
              <p:nvPr/>
            </p:nvSpPr>
            <p:spPr>
              <a:xfrm>
                <a:off x="135864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98" name="Line 24"/>
          <p:cNvSpPr/>
          <p:nvPr/>
        </p:nvSpPr>
        <p:spPr>
          <a:xfrm flipH="1">
            <a:off x="673560" y="4203720"/>
            <a:ext cx="955080" cy="360"/>
          </a:xfrm>
          <a:prstGeom prst="line">
            <a:avLst/>
          </a:prstGeom>
          <a:ln w="38160">
            <a:solidFill>
              <a:srgbClr val="46464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61D2C59-5AB4-4B78-8352-F4CD149932F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9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240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7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494CE11-D3D3-4B61-89A6-C6994AA24C11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0" y="0"/>
            <a:ext cx="4291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85000" y="1121040"/>
            <a:ext cx="1140984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title"/>
          </p:nvPr>
        </p:nvSpPr>
        <p:spPr>
          <a:xfrm>
            <a:off x="585000" y="100800"/>
            <a:ext cx="114098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282" name="Group 5"/>
          <p:cNvGrpSpPr/>
          <p:nvPr/>
        </p:nvGrpSpPr>
        <p:grpSpPr>
          <a:xfrm>
            <a:off x="108720" y="5591880"/>
            <a:ext cx="641520" cy="1016640"/>
            <a:chOff x="108720" y="5591880"/>
            <a:chExt cx="641520" cy="1016640"/>
          </a:xfrm>
        </p:grpSpPr>
        <p:grpSp>
          <p:nvGrpSpPr>
            <p:cNvPr id="283" name="Group 6"/>
            <p:cNvGrpSpPr/>
            <p:nvPr/>
          </p:nvGrpSpPr>
          <p:grpSpPr>
            <a:xfrm>
              <a:off x="108720" y="5591880"/>
              <a:ext cx="641520" cy="772920"/>
              <a:chOff x="108720" y="5591880"/>
              <a:chExt cx="641520" cy="772920"/>
            </a:xfrm>
          </p:grpSpPr>
          <p:sp>
            <p:nvSpPr>
              <p:cNvPr id="284" name="CustomShape 7"/>
              <p:cNvSpPr/>
              <p:nvPr/>
            </p:nvSpPr>
            <p:spPr>
              <a:xfrm>
                <a:off x="108720" y="5591880"/>
                <a:ext cx="641520" cy="64152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CustomShape 8"/>
              <p:cNvSpPr/>
              <p:nvPr/>
            </p:nvSpPr>
            <p:spPr>
              <a:xfrm>
                <a:off x="277920" y="6083640"/>
                <a:ext cx="400320" cy="2811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9"/>
              <p:cNvSpPr/>
              <p:nvPr/>
            </p:nvSpPr>
            <p:spPr>
              <a:xfrm flipH="1">
                <a:off x="182160" y="6083640"/>
                <a:ext cx="400320" cy="2811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10"/>
              <p:cNvSpPr/>
              <p:nvPr/>
            </p:nvSpPr>
            <p:spPr>
              <a:xfrm>
                <a:off x="191880" y="5619240"/>
                <a:ext cx="527400" cy="5274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CustomShape 11"/>
              <p:cNvSpPr/>
              <p:nvPr/>
            </p:nvSpPr>
            <p:spPr>
              <a:xfrm>
                <a:off x="191880" y="5619240"/>
                <a:ext cx="527400" cy="5274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89" name="CustomShape 12"/>
            <p:cNvSpPr/>
            <p:nvPr/>
          </p:nvSpPr>
          <p:spPr>
            <a:xfrm>
              <a:off x="273960" y="6479280"/>
              <a:ext cx="31032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13"/>
            <p:cNvSpPr/>
            <p:nvPr/>
          </p:nvSpPr>
          <p:spPr>
            <a:xfrm>
              <a:off x="320760" y="6555960"/>
              <a:ext cx="21708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Line 14"/>
            <p:cNvSpPr/>
            <p:nvPr/>
          </p:nvSpPr>
          <p:spPr>
            <a:xfrm flipH="1" flipV="1">
              <a:off x="299520" y="5960520"/>
              <a:ext cx="56520" cy="4082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2" name="Line 15"/>
            <p:cNvSpPr/>
            <p:nvPr/>
          </p:nvSpPr>
          <p:spPr>
            <a:xfrm flipH="1">
              <a:off x="336600" y="6231960"/>
              <a:ext cx="18504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93" name="Group 16"/>
            <p:cNvGrpSpPr/>
            <p:nvPr/>
          </p:nvGrpSpPr>
          <p:grpSpPr>
            <a:xfrm>
              <a:off x="204840" y="5832360"/>
              <a:ext cx="153360" cy="157320"/>
              <a:chOff x="204840" y="5832360"/>
              <a:chExt cx="153360" cy="157320"/>
            </a:xfrm>
          </p:grpSpPr>
          <p:sp>
            <p:nvSpPr>
              <p:cNvPr id="294" name="Line 17"/>
              <p:cNvSpPr/>
              <p:nvPr/>
            </p:nvSpPr>
            <p:spPr>
              <a:xfrm flipH="1" flipV="1">
                <a:off x="205560" y="5910840"/>
                <a:ext cx="152640" cy="788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95" name="Line 18"/>
              <p:cNvSpPr/>
              <p:nvPr/>
            </p:nvSpPr>
            <p:spPr>
              <a:xfrm flipH="1">
                <a:off x="204840" y="5832360"/>
                <a:ext cx="152640" cy="78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96" name="Line 19"/>
            <p:cNvSpPr/>
            <p:nvPr/>
          </p:nvSpPr>
          <p:spPr>
            <a:xfrm flipV="1">
              <a:off x="501480" y="5960520"/>
              <a:ext cx="50040" cy="4082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7" name="CustomShape 20"/>
            <p:cNvSpPr/>
            <p:nvPr/>
          </p:nvSpPr>
          <p:spPr>
            <a:xfrm>
              <a:off x="258480" y="6402960"/>
              <a:ext cx="34164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98" name="Group 21"/>
            <p:cNvGrpSpPr/>
            <p:nvPr/>
          </p:nvGrpSpPr>
          <p:grpSpPr>
            <a:xfrm>
              <a:off x="496440" y="5832360"/>
              <a:ext cx="153360" cy="157320"/>
              <a:chOff x="496440" y="5832360"/>
              <a:chExt cx="153360" cy="157320"/>
            </a:xfrm>
          </p:grpSpPr>
          <p:sp>
            <p:nvSpPr>
              <p:cNvPr id="299" name="Line 22"/>
              <p:cNvSpPr/>
              <p:nvPr/>
            </p:nvSpPr>
            <p:spPr>
              <a:xfrm flipV="1">
                <a:off x="496440" y="5910840"/>
                <a:ext cx="152640" cy="788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00" name="Line 23"/>
              <p:cNvSpPr/>
              <p:nvPr/>
            </p:nvSpPr>
            <p:spPr>
              <a:xfrm>
                <a:off x="497160" y="5832360"/>
                <a:ext cx="152640" cy="78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3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0618510-A278-4EE0-8E37-EC522219916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1673640" y="1121040"/>
            <a:ext cx="1032120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41" name="Logo Software University" descr=""/>
          <p:cNvPicPr/>
          <p:nvPr/>
        </p:nvPicPr>
        <p:blipFill>
          <a:blip r:embed="rId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342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43" name="Group 5"/>
          <p:cNvGrpSpPr/>
          <p:nvPr/>
        </p:nvGrpSpPr>
        <p:grpSpPr>
          <a:xfrm>
            <a:off x="392760" y="3429000"/>
            <a:ext cx="1521720" cy="2411640"/>
            <a:chOff x="392760" y="3429000"/>
            <a:chExt cx="1521720" cy="2411640"/>
          </a:xfrm>
        </p:grpSpPr>
        <p:grpSp>
          <p:nvGrpSpPr>
            <p:cNvPr id="344" name="Group 6"/>
            <p:cNvGrpSpPr/>
            <p:nvPr/>
          </p:nvGrpSpPr>
          <p:grpSpPr>
            <a:xfrm>
              <a:off x="392760" y="3429000"/>
              <a:ext cx="1521720" cy="1834200"/>
              <a:chOff x="392760" y="3429000"/>
              <a:chExt cx="1521720" cy="1834200"/>
            </a:xfrm>
          </p:grpSpPr>
          <p:sp>
            <p:nvSpPr>
              <p:cNvPr id="345" name="CustomShape 7"/>
              <p:cNvSpPr/>
              <p:nvPr/>
            </p:nvSpPr>
            <p:spPr>
              <a:xfrm>
                <a:off x="392760" y="3429000"/>
                <a:ext cx="1521720" cy="152172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6" name="CustomShape 8"/>
              <p:cNvSpPr/>
              <p:nvPr/>
            </p:nvSpPr>
            <p:spPr>
              <a:xfrm>
                <a:off x="794160" y="4595760"/>
                <a:ext cx="950040" cy="66744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7" name="CustomShape 9"/>
              <p:cNvSpPr/>
              <p:nvPr/>
            </p:nvSpPr>
            <p:spPr>
              <a:xfrm flipH="1">
                <a:off x="566640" y="4595760"/>
                <a:ext cx="950040" cy="66744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8" name="CustomShape 10"/>
              <p:cNvSpPr/>
              <p:nvPr/>
            </p:nvSpPr>
            <p:spPr>
              <a:xfrm>
                <a:off x="590040" y="3494520"/>
                <a:ext cx="1251000" cy="12510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9" name="CustomShape 11"/>
              <p:cNvSpPr/>
              <p:nvPr/>
            </p:nvSpPr>
            <p:spPr>
              <a:xfrm>
                <a:off x="590040" y="3494520"/>
                <a:ext cx="1251000" cy="12510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50" name="CustomShape 12"/>
            <p:cNvSpPr/>
            <p:nvPr/>
          </p:nvSpPr>
          <p:spPr>
            <a:xfrm>
              <a:off x="785160" y="5534280"/>
              <a:ext cx="73656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CustomShape 13"/>
            <p:cNvSpPr/>
            <p:nvPr/>
          </p:nvSpPr>
          <p:spPr>
            <a:xfrm>
              <a:off x="896040" y="5715720"/>
              <a:ext cx="51480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Line 14"/>
            <p:cNvSpPr/>
            <p:nvPr/>
          </p:nvSpPr>
          <p:spPr>
            <a:xfrm flipH="1" flipV="1">
              <a:off x="845640" y="4304160"/>
              <a:ext cx="134280" cy="9680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53" name="Line 15"/>
            <p:cNvSpPr/>
            <p:nvPr/>
          </p:nvSpPr>
          <p:spPr>
            <a:xfrm flipH="1">
              <a:off x="933480" y="4947480"/>
              <a:ext cx="43920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354" name="Group 16"/>
            <p:cNvGrpSpPr/>
            <p:nvPr/>
          </p:nvGrpSpPr>
          <p:grpSpPr>
            <a:xfrm>
              <a:off x="621360" y="3999960"/>
              <a:ext cx="363600" cy="372960"/>
              <a:chOff x="621360" y="3999960"/>
              <a:chExt cx="363600" cy="372960"/>
            </a:xfrm>
          </p:grpSpPr>
          <p:sp>
            <p:nvSpPr>
              <p:cNvPr id="355" name="Line 17"/>
              <p:cNvSpPr/>
              <p:nvPr/>
            </p:nvSpPr>
            <p:spPr>
              <a:xfrm flipH="1" flipV="1">
                <a:off x="622800" y="4186440"/>
                <a:ext cx="36216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56" name="Line 18"/>
              <p:cNvSpPr/>
              <p:nvPr/>
            </p:nvSpPr>
            <p:spPr>
              <a:xfrm flipH="1">
                <a:off x="621360" y="3999960"/>
                <a:ext cx="36216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357" name="Line 19"/>
            <p:cNvSpPr/>
            <p:nvPr/>
          </p:nvSpPr>
          <p:spPr>
            <a:xfrm flipV="1">
              <a:off x="1324800" y="4304160"/>
              <a:ext cx="118440" cy="9680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58" name="CustomShape 20"/>
            <p:cNvSpPr/>
            <p:nvPr/>
          </p:nvSpPr>
          <p:spPr>
            <a:xfrm>
              <a:off x="748440" y="5353200"/>
              <a:ext cx="81072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59" name="Group 21"/>
            <p:cNvGrpSpPr/>
            <p:nvPr/>
          </p:nvGrpSpPr>
          <p:grpSpPr>
            <a:xfrm>
              <a:off x="1313280" y="3999960"/>
              <a:ext cx="363240" cy="372960"/>
              <a:chOff x="1313280" y="3999960"/>
              <a:chExt cx="363240" cy="372960"/>
            </a:xfrm>
          </p:grpSpPr>
          <p:sp>
            <p:nvSpPr>
              <p:cNvPr id="360" name="Line 22"/>
              <p:cNvSpPr/>
              <p:nvPr/>
            </p:nvSpPr>
            <p:spPr>
              <a:xfrm flipV="1">
                <a:off x="1313280" y="4186440"/>
                <a:ext cx="36180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1" name="Line 23"/>
              <p:cNvSpPr/>
              <p:nvPr/>
            </p:nvSpPr>
            <p:spPr>
              <a:xfrm>
                <a:off x="1314720" y="3999960"/>
                <a:ext cx="36180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9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bg-BG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https://softuni.org</a:t>
            </a: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bg-BG" sz="1600" spc="-1" strike="noStrike">
              <a:latin typeface="Arial"/>
            </a:endParaRPr>
          </a:p>
        </p:txBody>
      </p:sp>
      <p:pic>
        <p:nvPicPr>
          <p:cNvPr id="401" name="Picture SoftUni Mascot" descr="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402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403" name="Picture SoftUni Kids Logo" descr="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4" name="Picture SoftUni Foundation Logo" descr="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5" name="Picture SoftUni Digital Logo" descr="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6" name="Picture SoftUni Creative Logo" descr="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7" name="Picture SoftUni Svetlina Logo" descr="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8" name="Picture Software University Logo" descr="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9" name="Line 4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" name="Line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" name="Line 6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" name="Line 7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Line 8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Line 9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Line 10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" name="Line 11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17" name="Picture SoftUni Logo" descr="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18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19" name="Logo Software University" descr="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42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Compete/Index/2401#2" TargetMode="External"/><Relationship Id="rId2" Type="http://schemas.openxmlformats.org/officeDocument/2006/relationships/hyperlink" Target="https://judge.softuni.bg/Contests/Compete/Index/2401#2" TargetMode="External"/><Relationship Id="rId3" Type="http://schemas.openxmlformats.org/officeDocument/2006/relationships/hyperlink" Target="https://judge.softuni.bg/Contests/Compete/Index/2401#2" TargetMode="External"/><Relationship Id="rId4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microsoft.com/office/2007/relationships/hdphoto" Target="../media/hdphoto1.wdp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Index/2401#5" TargetMode="External"/><Relationship Id="rId2" Type="http://schemas.openxmlformats.org/officeDocument/2006/relationships/hyperlink" Target="https://judge.softuni.bg/Contests/Index/2401#5" TargetMode="External"/><Relationship Id="rId3" Type="http://schemas.openxmlformats.org/officeDocument/2006/relationships/hyperlink" Target="https://judge.softuni.bg/Contests/Index/2401#5" TargetMode="External"/><Relationship Id="rId4" Type="http://schemas.openxmlformats.org/officeDocument/2006/relationships/hyperlink" Target="https://judge.softuni.bg/Contests/Index/2401#5" TargetMode="External"/><Relationship Id="rId5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61.xml"/><Relationship Id="rId5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109.xml"/><Relationship Id="rId6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554040" y="1258200"/>
            <a:ext cx="11083320" cy="747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Логически изрази и проверки. Условна конструкция If-else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Проверки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1" name="TextShape 3"/>
          <p:cNvSpPr txBox="1"/>
          <p:nvPr/>
        </p:nvSpPr>
        <p:spPr>
          <a:xfrm>
            <a:off x="8708400" y="5756760"/>
            <a:ext cx="2951280" cy="366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2" name="TextShape 4"/>
          <p:cNvSpPr txBox="1"/>
          <p:nvPr/>
        </p:nvSpPr>
        <p:spPr>
          <a:xfrm>
            <a:off x="8708400" y="6130800"/>
            <a:ext cx="2951280" cy="341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https://softuni.bg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3" name="TextShape 5"/>
          <p:cNvSpPr txBox="1"/>
          <p:nvPr/>
        </p:nvSpPr>
        <p:spPr>
          <a:xfrm>
            <a:off x="552960" y="4851720"/>
            <a:ext cx="2980440" cy="4539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СофтУни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4" name="TextShape 6"/>
          <p:cNvSpPr txBox="1"/>
          <p:nvPr/>
        </p:nvSpPr>
        <p:spPr>
          <a:xfrm>
            <a:off x="672480" y="5369040"/>
            <a:ext cx="3289320" cy="4442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Преподавателски екип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15" name="Picture 15" descr=""/>
          <p:cNvPicPr/>
          <p:nvPr/>
        </p:nvPicPr>
        <p:blipFill>
          <a:blip r:embed="rId2"/>
          <a:stretch/>
        </p:blipFill>
        <p:spPr>
          <a:xfrm>
            <a:off x="680040" y="2496240"/>
            <a:ext cx="2211840" cy="551520"/>
          </a:xfrm>
          <a:prstGeom prst="rect">
            <a:avLst/>
          </a:prstGeom>
          <a:ln>
            <a:noFill/>
          </a:ln>
        </p:spPr>
      </p:pic>
      <p:pic>
        <p:nvPicPr>
          <p:cNvPr id="516" name="Picture 12" descr=""/>
          <p:cNvPicPr/>
          <p:nvPr/>
        </p:nvPicPr>
        <p:blipFill>
          <a:blip r:embed="rId3"/>
          <a:stretch/>
        </p:blipFill>
        <p:spPr>
          <a:xfrm>
            <a:off x="1219320" y="2241000"/>
            <a:ext cx="3979440" cy="258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Логически изрази и проверки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4573800" y="1532160"/>
            <a:ext cx="3044160" cy="19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16600" spc="-1" strike="noStrike">
                <a:solidFill>
                  <a:srgbClr val="ffffff"/>
                </a:solidFill>
                <a:latin typeface="Calibri"/>
              </a:rPr>
              <a:t>==</a:t>
            </a:r>
            <a:endParaRPr b="0" lang="bg-BG" sz="16600" spc="-1" strike="noStrike">
              <a:latin typeface="Arial"/>
            </a:endParaRPr>
          </a:p>
        </p:txBody>
      </p:sp>
      <p:sp>
        <p:nvSpPr>
          <p:cNvPr id="619" name="TextShape 3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Оператори за сравнение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Shape 1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Оператори за сравнение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aphicFrame>
        <p:nvGraphicFramePr>
          <p:cNvPr id="621" name="Table 2"/>
          <p:cNvGraphicFramePr/>
          <p:nvPr/>
        </p:nvGraphicFramePr>
        <p:xfrm>
          <a:off x="2286000" y="1143000"/>
          <a:ext cx="9029520" cy="4449600"/>
        </p:xfrm>
        <a:graphic>
          <a:graphicData uri="http://schemas.openxmlformats.org/drawingml/2006/table">
            <a:tbl>
              <a:tblPr/>
              <a:tblGrid>
                <a:gridCol w="5821920"/>
                <a:gridCol w="3207960"/>
              </a:tblGrid>
              <a:tr h="739800">
                <a:tc>
                  <a:txBody>
                    <a:bodyPr lIns="142560" rIns="142560"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Оператор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 lIns="142560" rIns="142560"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Означение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</a:tr>
              <a:tr h="718200">
                <a:tc>
                  <a:txBody>
                    <a:bodyPr lIns="142560" rIns="142560" anchor="ctr"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Равенство по стойност (и тип данни)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==, ===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  <a:tr h="693720">
                <a:tc>
                  <a:txBody>
                    <a:bodyPr lIns="142560" rIns="142560" anchor="ctr"/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0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Различно по стойност (и тип данни)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!=, !==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  <a:tr h="574560">
                <a:tc>
                  <a:txBody>
                    <a:bodyPr lIns="142560" rIns="142560" anchor="ctr"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По-голямо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&gt;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  <a:tr h="574560">
                <a:tc>
                  <a:txBody>
                    <a:bodyPr lIns="142560" rIns="142560" anchor="ctr"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По-голямо или равно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&gt;=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  <a:tr h="574560">
                <a:tc>
                  <a:txBody>
                    <a:bodyPr lIns="142560" rIns="142560" anchor="ctr"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По-малко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&lt;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  <a:tr h="574560">
                <a:tc>
                  <a:txBody>
                    <a:bodyPr lIns="142560" rIns="142560" anchor="ctr"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По-малко или равно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 anchor="ctr"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&lt;=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2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E273B32-C74C-4F76-B794-C0E05D49C7C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В програмирането можем да сравняваме стойности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Резултатът от логическите изрази е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true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или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false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Сравняване на стойности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5" name="CustomShape 3"/>
          <p:cNvSpPr/>
          <p:nvPr/>
        </p:nvSpPr>
        <p:spPr>
          <a:xfrm>
            <a:off x="1132920" y="2512080"/>
            <a:ext cx="6267600" cy="4098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a = 5;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b = 10;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a &lt; b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a &gt; 0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a &gt; 100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a &lt; a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     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a &lt;= 5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    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b == 2 * a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"2"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=== 2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  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26" name="CustomShape 4"/>
          <p:cNvSpPr/>
          <p:nvPr/>
        </p:nvSpPr>
        <p:spPr>
          <a:xfrm>
            <a:off x="5791320" y="3502440"/>
            <a:ext cx="176652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true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27" name="CustomShape 5"/>
          <p:cNvSpPr/>
          <p:nvPr/>
        </p:nvSpPr>
        <p:spPr>
          <a:xfrm>
            <a:off x="5791320" y="3964680"/>
            <a:ext cx="175212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true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28" name="CustomShape 6"/>
          <p:cNvSpPr/>
          <p:nvPr/>
        </p:nvSpPr>
        <p:spPr>
          <a:xfrm>
            <a:off x="5780160" y="4426920"/>
            <a:ext cx="175212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false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29" name="CustomShape 7"/>
          <p:cNvSpPr/>
          <p:nvPr/>
        </p:nvSpPr>
        <p:spPr>
          <a:xfrm>
            <a:off x="5791320" y="4886640"/>
            <a:ext cx="175212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false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30" name="CustomShape 8"/>
          <p:cNvSpPr/>
          <p:nvPr/>
        </p:nvSpPr>
        <p:spPr>
          <a:xfrm>
            <a:off x="5791320" y="5321520"/>
            <a:ext cx="175212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true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31" name="CustomShape 9"/>
          <p:cNvSpPr/>
          <p:nvPr/>
        </p:nvSpPr>
        <p:spPr>
          <a:xfrm>
            <a:off x="5791320" y="5744880"/>
            <a:ext cx="175212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true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32" name="CustomShape 10"/>
          <p:cNvSpPr/>
          <p:nvPr/>
        </p:nvSpPr>
        <p:spPr>
          <a:xfrm>
            <a:off x="5791320" y="6179760"/>
            <a:ext cx="175212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false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633" name="Picture 2" descr=""/>
          <p:cNvPicPr/>
          <p:nvPr/>
        </p:nvPicPr>
        <p:blipFill>
          <a:blip r:embed="rId1"/>
          <a:stretch/>
        </p:blipFill>
        <p:spPr>
          <a:xfrm>
            <a:off x="8453160" y="2947320"/>
            <a:ext cx="3047760" cy="2285640"/>
          </a:xfrm>
          <a:prstGeom prst="rect">
            <a:avLst/>
          </a:prstGeom>
          <a:ln>
            <a:noFill/>
          </a:ln>
        </p:spPr>
      </p:pic>
      <p:sp>
        <p:nvSpPr>
          <p:cNvPr id="634" name="TextShape 1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C3F8B0-9218-44DA-9690-2302527AF81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boolean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– булева променлива се инициализира като всички останали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Може да има само следните две стойности: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true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(вярно) или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false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(грешно)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Може да се създаде и с условие, което се свежда до true или false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6" name="TextShape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D2D45DF-A12D-4E93-A56C-7A771BB9377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37" name="TextShape 3"/>
          <p:cNvSpPr txBox="1"/>
          <p:nvPr/>
        </p:nvSpPr>
        <p:spPr>
          <a:xfrm>
            <a:off x="4497120" y="3429000"/>
            <a:ext cx="4072320" cy="6494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isValid =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true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8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Булева променлива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9" name="CustomShape 5"/>
          <p:cNvSpPr/>
          <p:nvPr/>
        </p:nvSpPr>
        <p:spPr>
          <a:xfrm>
            <a:off x="4125960" y="5499000"/>
            <a:ext cx="4814640" cy="663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isPositive =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a &gt; 0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8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1D00EB-3FAE-470E-B77C-F82B2E63881E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4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Булева променлива - Пример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2" name="CustomShape 3"/>
          <p:cNvSpPr/>
          <p:nvPr/>
        </p:nvSpPr>
        <p:spPr>
          <a:xfrm>
            <a:off x="2623680" y="1874520"/>
            <a:ext cx="6944760" cy="1559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a = 5;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isPositive =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a &gt; 0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console.log(isPositive); </a:t>
            </a:r>
            <a:r>
              <a:rPr b="1" i="1" lang="bg-BG" sz="2800" spc="-1" strike="noStrike">
                <a:solidFill>
                  <a:srgbClr val="00b050"/>
                </a:solidFill>
                <a:latin typeface="Consolas"/>
              </a:rPr>
              <a:t>// true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43" name="CustomShape 4"/>
          <p:cNvSpPr/>
          <p:nvPr/>
        </p:nvSpPr>
        <p:spPr>
          <a:xfrm>
            <a:off x="2623680" y="4104000"/>
            <a:ext cx="6944760" cy="1559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a = -5;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isPositive =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a &gt; 0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console.log(isPositive); </a:t>
            </a:r>
            <a:r>
              <a:rPr b="1" i="1" lang="bg-BG" sz="2800" spc="-1" strike="noStrike">
                <a:solidFill>
                  <a:srgbClr val="00b050"/>
                </a:solidFill>
                <a:latin typeface="Consolas"/>
              </a:rPr>
              <a:t>// false</a:t>
            </a:r>
            <a:endParaRPr b="0" lang="bg-BG" sz="28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Условни конструкции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45" name="Picture 4" descr=""/>
          <p:cNvPicPr/>
          <p:nvPr/>
        </p:nvPicPr>
        <p:blipFill>
          <a:blip r:embed="rId1"/>
          <a:stretch/>
        </p:blipFill>
        <p:spPr>
          <a:xfrm>
            <a:off x="4608720" y="1600200"/>
            <a:ext cx="2974320" cy="1928520"/>
          </a:xfrm>
          <a:prstGeom prst="rect">
            <a:avLst/>
          </a:prstGeom>
          <a:ln>
            <a:noFill/>
          </a:ln>
        </p:spPr>
      </p:pic>
      <p:sp>
        <p:nvSpPr>
          <p:cNvPr id="646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Прости проверки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1865880" y="1121040"/>
            <a:ext cx="10128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Често проверяваме условия и извършваме действия според резултата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Резултатът е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true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или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false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8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Прости проверки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3662640" y="3323160"/>
            <a:ext cx="4866480" cy="1369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if (...) 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7030a0"/>
                </a:solidFill>
                <a:latin typeface="Consolas"/>
              </a:rPr>
              <a:t>   </a:t>
            </a: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код за изпълнение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5150880" y="2475360"/>
            <a:ext cx="3824640" cy="721080"/>
          </a:xfrm>
          <a:prstGeom prst="wedgeRoundRectCallout">
            <a:avLst>
              <a:gd name="adj1" fmla="val -56420"/>
              <a:gd name="adj2" fmla="val 5026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Условие (булев израз)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7985880" y="4297320"/>
            <a:ext cx="3441960" cy="1424160"/>
          </a:xfrm>
          <a:custGeom>
            <a:avLst/>
            <a:gdLst/>
            <a:ahLst/>
            <a:rect l="l" t="t" r="r" b="b"/>
            <a:pathLst>
              <a:path w="3442156" h="1424440">
                <a:moveTo>
                  <a:pt x="0" y="237411"/>
                </a:moveTo>
                <a:cubicBezTo>
                  <a:pt x="0" y="106293"/>
                  <a:pt x="106293" y="0"/>
                  <a:pt x="237411" y="0"/>
                </a:cubicBezTo>
                <a:lnTo>
                  <a:pt x="573693" y="0"/>
                </a:lnTo>
                <a:lnTo>
                  <a:pt x="1434232" y="0"/>
                </a:lnTo>
                <a:lnTo>
                  <a:pt x="3204745" y="0"/>
                </a:lnTo>
                <a:cubicBezTo>
                  <a:pt x="3335863" y="0"/>
                  <a:pt x="3442156" y="106293"/>
                  <a:pt x="3442156" y="237411"/>
                </a:cubicBezTo>
                <a:lnTo>
                  <a:pt x="3442156" y="237407"/>
                </a:lnTo>
                <a:lnTo>
                  <a:pt x="3442156" y="237407"/>
                </a:lnTo>
                <a:lnTo>
                  <a:pt x="3442156" y="593517"/>
                </a:lnTo>
                <a:lnTo>
                  <a:pt x="3442156" y="1187029"/>
                </a:lnTo>
                <a:cubicBezTo>
                  <a:pt x="3442156" y="1318147"/>
                  <a:pt x="3335863" y="1424440"/>
                  <a:pt x="3204745" y="1424440"/>
                </a:cubicBezTo>
                <a:lnTo>
                  <a:pt x="1434232" y="1424440"/>
                </a:lnTo>
                <a:lnTo>
                  <a:pt x="573693" y="1424440"/>
                </a:lnTo>
                <a:lnTo>
                  <a:pt x="573693" y="1424440"/>
                </a:lnTo>
                <a:lnTo>
                  <a:pt x="237411" y="1424440"/>
                </a:lnTo>
                <a:cubicBezTo>
                  <a:pt x="106293" y="1424440"/>
                  <a:pt x="0" y="1318147"/>
                  <a:pt x="0" y="1187029"/>
                </a:cubicBezTo>
                <a:lnTo>
                  <a:pt x="0" y="593517"/>
                </a:lnTo>
                <a:lnTo>
                  <a:pt x="0" y="237407"/>
                </a:lnTo>
                <a:lnTo>
                  <a:pt x="0" y="237407"/>
                </a:lnTo>
                <a:lnTo>
                  <a:pt x="0" y="23741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Код за изпълнение при вярност на условието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2" name="CustomShape 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4FF7E8A-1B5D-4E24-89DF-CBDC5EBB4CEA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191880" y="1196280"/>
            <a:ext cx="11814480" cy="53280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Напишете </a:t>
            </a:r>
            <a:r>
              <a:rPr b="1" lang="en-US" sz="4000" spc="-1" strike="noStrike">
                <a:solidFill>
                  <a:srgbClr val="ffa000"/>
                </a:solidFill>
                <a:latin typeface="Calibri"/>
              </a:rPr>
              <a:t>функция</a:t>
            </a: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, която: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Получава</a:t>
            </a:r>
            <a:r>
              <a:rPr b="0" lang="en-US" sz="36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оценка</a:t>
            </a:r>
            <a:r>
              <a:rPr b="0" lang="en-US" sz="36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число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Проверява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дали е отлична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Отпечатва на конзолата</a:t>
            </a:r>
            <a:r>
              <a:rPr b="0" lang="en-US" sz="36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Excellent!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", ако оценката е по-голяма или равна на 5.50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Пример: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Отлична оценка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5" name="CustomShape 3"/>
          <p:cNvSpPr/>
          <p:nvPr/>
        </p:nvSpPr>
        <p:spPr>
          <a:xfrm>
            <a:off x="6472800" y="5659200"/>
            <a:ext cx="1023120" cy="517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5.50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6" name="CustomShape 4"/>
          <p:cNvSpPr/>
          <p:nvPr/>
        </p:nvSpPr>
        <p:spPr>
          <a:xfrm>
            <a:off x="8242200" y="5659200"/>
            <a:ext cx="2307600" cy="517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Excellent!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7" name="CustomShape 5"/>
          <p:cNvSpPr/>
          <p:nvPr/>
        </p:nvSpPr>
        <p:spPr>
          <a:xfrm>
            <a:off x="1401480" y="5659200"/>
            <a:ext cx="1023120" cy="517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4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8" name="CustomShape 6"/>
          <p:cNvSpPr/>
          <p:nvPr/>
        </p:nvSpPr>
        <p:spPr>
          <a:xfrm>
            <a:off x="2606760" y="5761080"/>
            <a:ext cx="380520" cy="3139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CustomShape 7"/>
          <p:cNvSpPr/>
          <p:nvPr/>
        </p:nvSpPr>
        <p:spPr>
          <a:xfrm>
            <a:off x="3170880" y="5659200"/>
            <a:ext cx="2307600" cy="517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няма изход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60" name="CustomShape 8"/>
          <p:cNvSpPr/>
          <p:nvPr/>
        </p:nvSpPr>
        <p:spPr>
          <a:xfrm>
            <a:off x="7677720" y="5761080"/>
            <a:ext cx="369720" cy="3139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Shape 9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4610D2-8BA4-4A4F-B96A-CDF7BA8C10F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3" dur="500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8" dur="500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3" dur="500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4031280" y="955800"/>
            <a:ext cx="2514240" cy="666000"/>
          </a:xfrm>
          <a:prstGeom prst="parallelogram">
            <a:avLst>
              <a:gd name="adj" fmla="val 25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Read input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5264280" y="1653840"/>
            <a:ext cx="2412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64" name="Group 3"/>
          <p:cNvGrpSpPr/>
          <p:nvPr/>
        </p:nvGrpSpPr>
        <p:grpSpPr>
          <a:xfrm>
            <a:off x="3987000" y="2175840"/>
            <a:ext cx="2567880" cy="2162520"/>
            <a:chOff x="3987000" y="2175840"/>
            <a:chExt cx="2567880" cy="2162520"/>
          </a:xfrm>
        </p:grpSpPr>
        <p:sp>
          <p:nvSpPr>
            <p:cNvPr id="665" name="CustomShape 4"/>
            <p:cNvSpPr/>
            <p:nvPr/>
          </p:nvSpPr>
          <p:spPr>
            <a:xfrm>
              <a:off x="3987000" y="2175840"/>
              <a:ext cx="2567880" cy="216252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66" name="CustomShape 5"/>
            <p:cNvSpPr/>
            <p:nvPr/>
          </p:nvSpPr>
          <p:spPr>
            <a:xfrm>
              <a:off x="4143240" y="2978280"/>
              <a:ext cx="2237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bg-BG" sz="2800" spc="-1" strike="noStrike">
                  <a:solidFill>
                    <a:srgbClr val="ffffff"/>
                  </a:solidFill>
                  <a:latin typeface="Calibri"/>
                </a:rPr>
                <a:t>grade &gt;= 5.50</a:t>
              </a:r>
              <a:endParaRPr b="0" lang="bg-BG" sz="2800" spc="-1" strike="noStrike">
                <a:latin typeface="Arial"/>
              </a:endParaRPr>
            </a:p>
          </p:txBody>
        </p:sp>
      </p:grpSp>
      <p:sp>
        <p:nvSpPr>
          <p:cNvPr id="667" name="CustomShape 6"/>
          <p:cNvSpPr/>
          <p:nvPr/>
        </p:nvSpPr>
        <p:spPr>
          <a:xfrm>
            <a:off x="5281920" y="4367520"/>
            <a:ext cx="2412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CustomShape 7"/>
          <p:cNvSpPr/>
          <p:nvPr/>
        </p:nvSpPr>
        <p:spPr>
          <a:xfrm>
            <a:off x="6594480" y="3274920"/>
            <a:ext cx="7592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CustomShape 8"/>
          <p:cNvSpPr/>
          <p:nvPr/>
        </p:nvSpPr>
        <p:spPr>
          <a:xfrm>
            <a:off x="5276520" y="4194000"/>
            <a:ext cx="984960" cy="61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0" lang="bg-BG" sz="24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70" name="CustomShape 9"/>
          <p:cNvSpPr/>
          <p:nvPr/>
        </p:nvSpPr>
        <p:spPr>
          <a:xfrm>
            <a:off x="6466320" y="3271320"/>
            <a:ext cx="984960" cy="61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0" lang="bg-BG" sz="2400" spc="-1" strike="noStrike">
                <a:solidFill>
                  <a:srgbClr val="234465"/>
                </a:solidFill>
                <a:latin typeface="Calibri"/>
              </a:rPr>
              <a:t>false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71" name="CustomShape 10"/>
          <p:cNvSpPr/>
          <p:nvPr/>
        </p:nvSpPr>
        <p:spPr>
          <a:xfrm>
            <a:off x="4004640" y="4924440"/>
            <a:ext cx="2630880" cy="663840"/>
          </a:xfrm>
          <a:prstGeom prst="parallelogram">
            <a:avLst>
              <a:gd name="adj" fmla="val 25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Print output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72" name="CustomShape 11"/>
          <p:cNvSpPr/>
          <p:nvPr/>
        </p:nvSpPr>
        <p:spPr>
          <a:xfrm>
            <a:off x="7271280" y="2935800"/>
            <a:ext cx="2514240" cy="666000"/>
          </a:xfrm>
          <a:prstGeom prst="parallelogram">
            <a:avLst>
              <a:gd name="adj" fmla="val 25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No output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73" name="CustomShape 12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5DC1798-9B15-4618-88E8-C95F0E73A1A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334" dur="indefinite" restart="never" nodeType="tmRoot">
          <p:childTnLst>
            <p:seq>
              <p:cTn id="335" dur="indefinite" nodeType="mainSeq">
                <p:childTnLst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0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3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8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1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4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9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5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1595880" y="1121040"/>
            <a:ext cx="10533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При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невярност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false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 на условието, можем да изпълним други действия – чрез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еlse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конструкция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5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Прости проверки – if-else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6" name="CustomShape 3"/>
          <p:cNvSpPr/>
          <p:nvPr/>
        </p:nvSpPr>
        <p:spPr>
          <a:xfrm>
            <a:off x="2540880" y="3070800"/>
            <a:ext cx="5534640" cy="2624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if (...) 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7030a0"/>
                </a:solidFill>
                <a:latin typeface="Consolas"/>
              </a:rPr>
              <a:t>   </a:t>
            </a:r>
            <a:r>
              <a:rPr b="1" lang="bg-BG" sz="3200" spc="-1" strike="noStrike">
                <a:solidFill>
                  <a:srgbClr val="00b050"/>
                </a:solidFill>
                <a:latin typeface="Consolas"/>
              </a:rPr>
              <a:t>// </a:t>
            </a:r>
            <a:r>
              <a:rPr b="1" i="1" lang="bg-BG" sz="3200" spc="-1" strike="noStrike">
                <a:solidFill>
                  <a:srgbClr val="00b050"/>
                </a:solidFill>
                <a:latin typeface="Consolas"/>
              </a:rPr>
              <a:t>код за изпълнение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}</a:t>
            </a:r>
            <a:r>
              <a:rPr b="1" lang="bg-BG" sz="32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else</a:t>
            </a:r>
            <a:r>
              <a:rPr b="1" lang="bg-BG" sz="32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7030a0"/>
                </a:solidFill>
                <a:latin typeface="Consolas"/>
              </a:rPr>
              <a:t>   </a:t>
            </a:r>
            <a:r>
              <a:rPr b="1" lang="bg-BG" sz="3200" spc="-1" strike="noStrike">
                <a:solidFill>
                  <a:srgbClr val="00b050"/>
                </a:solidFill>
                <a:latin typeface="Consolas"/>
              </a:rPr>
              <a:t>// </a:t>
            </a:r>
            <a:r>
              <a:rPr b="1" i="1" lang="bg-BG" sz="3200" spc="-1" strike="noStrike">
                <a:solidFill>
                  <a:srgbClr val="00b050"/>
                </a:solidFill>
                <a:latin typeface="Consolas"/>
              </a:rPr>
              <a:t>код за изпълнение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677" name="CustomShape 4"/>
          <p:cNvSpPr/>
          <p:nvPr/>
        </p:nvSpPr>
        <p:spPr>
          <a:xfrm>
            <a:off x="8570880" y="3839760"/>
            <a:ext cx="3374640" cy="1519920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Код за изпълнение при невярност на условието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78" name="CustomShape 5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79BC610-69FF-4615-91A7-60E5DA3E69F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366" dur="indefinite" restart="never" nodeType="tmRoot">
          <p:childTnLst>
            <p:seq>
              <p:cTn id="367" dur="indefinite" nodeType="mainSeq">
                <p:childTnLst>
                  <p:par>
                    <p:cTn id="368" fill="hold">
                      <p:stCondLst>
                        <p:cond delay="0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2" dur="500"/>
                                        <p:tgtEl>
                                          <p:spTgt spid="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5" dur="500"/>
                                        <p:tgtEl>
                                          <p:spTgt spid="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0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Логически изрази и проверки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1756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Оператори за сравнение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Условни конструкции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Закръгляне и форматиране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Дебъгване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Серия от проверки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Живот на променлива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Съдържание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7FF9474-E9A8-4EB4-813E-F999AAC42E4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Къдравите скоби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{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въвеждат блок от код (група команди)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Ако конструкция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if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няма скоби, се изпълнява само следващият ред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Блок от код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1" name="CustomShape 3"/>
          <p:cNvSpPr/>
          <p:nvPr/>
        </p:nvSpPr>
        <p:spPr>
          <a:xfrm>
            <a:off x="805680" y="3081600"/>
            <a:ext cx="5105160" cy="2401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300" spc="-1" strike="noStrike">
                <a:solidFill>
                  <a:srgbClr val="1a334c"/>
                </a:solidFill>
                <a:latin typeface="Consolas"/>
              </a:rPr>
              <a:t>let color = "red";</a:t>
            </a:r>
            <a:endParaRPr b="0" lang="bg-BG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300" spc="-1" strike="noStrike">
                <a:solidFill>
                  <a:srgbClr val="1a334c"/>
                </a:solidFill>
                <a:latin typeface="Consolas"/>
              </a:rPr>
              <a:t>if (color === "red") </a:t>
            </a:r>
            <a:endParaRPr b="0" lang="bg-BG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3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bg-BG" sz="2300" spc="-1" strike="noStrike">
                <a:solidFill>
                  <a:srgbClr val="ffa000"/>
                </a:solidFill>
                <a:latin typeface="Consolas"/>
              </a:rPr>
              <a:t>console.log("tomato")</a:t>
            </a:r>
            <a:r>
              <a:rPr b="1" lang="bg-BG" sz="2300" spc="-1" strike="noStrike">
                <a:solidFill>
                  <a:srgbClr val="1a334c"/>
                </a:solidFill>
                <a:latin typeface="Consolas"/>
              </a:rPr>
              <a:t>;</a:t>
            </a:r>
            <a:endParaRPr b="0" lang="bg-BG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300" spc="-1" strike="noStrike">
                <a:solidFill>
                  <a:srgbClr val="1a334c"/>
                </a:solidFill>
                <a:latin typeface="Consolas"/>
              </a:rPr>
              <a:t>else</a:t>
            </a:r>
            <a:endParaRPr b="0" lang="bg-BG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3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bg-BG" sz="2300" spc="-1" strike="noStrike">
                <a:solidFill>
                  <a:srgbClr val="ffa000"/>
                </a:solidFill>
                <a:latin typeface="Consolas"/>
              </a:rPr>
              <a:t>console.log("banana")</a:t>
            </a:r>
            <a:r>
              <a:rPr b="1" lang="bg-BG" sz="2300" spc="-1" strike="noStrike">
                <a:solidFill>
                  <a:srgbClr val="1a334c"/>
                </a:solidFill>
                <a:latin typeface="Consolas"/>
              </a:rPr>
              <a:t>;</a:t>
            </a:r>
            <a:endParaRPr b="0" lang="bg-BG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300" spc="-1" strike="noStrike">
                <a:solidFill>
                  <a:srgbClr val="1a334c"/>
                </a:solidFill>
                <a:latin typeface="Consolas"/>
              </a:rPr>
              <a:t>console.log("bye");</a:t>
            </a:r>
            <a:endParaRPr b="0" lang="bg-BG" sz="2300" spc="-1" strike="noStrike">
              <a:latin typeface="Arial"/>
            </a:endParaRPr>
          </a:p>
        </p:txBody>
      </p:sp>
      <p:sp>
        <p:nvSpPr>
          <p:cNvPr id="682" name="CustomShape 4"/>
          <p:cNvSpPr/>
          <p:nvPr/>
        </p:nvSpPr>
        <p:spPr>
          <a:xfrm>
            <a:off x="6166440" y="3086280"/>
            <a:ext cx="5401440" cy="290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1a334c"/>
                </a:solidFill>
                <a:latin typeface="Consolas"/>
              </a:rPr>
              <a:t>let color = "red";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1a334c"/>
                </a:solidFill>
                <a:latin typeface="Consolas"/>
              </a:rPr>
              <a:t>if (color === "red")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console.log("tomato")</a:t>
            </a:r>
            <a:r>
              <a:rPr b="1" lang="bg-BG" sz="2400" spc="-1" strike="noStrike">
                <a:solidFill>
                  <a:srgbClr val="1a334c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1a334c"/>
                </a:solidFill>
                <a:latin typeface="Consolas"/>
              </a:rPr>
              <a:t>} else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console.log("banana")</a:t>
            </a:r>
            <a:r>
              <a:rPr b="1" lang="bg-BG" sz="2400" spc="-1" strike="noStrike">
                <a:solidFill>
                  <a:srgbClr val="1a334c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console.log("bye")</a:t>
            </a:r>
            <a:r>
              <a:rPr b="1" lang="bg-BG" sz="2400" spc="-1" strike="noStrike">
                <a:solidFill>
                  <a:srgbClr val="1a334c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83" name="CustomShape 5"/>
          <p:cNvSpPr/>
          <p:nvPr/>
        </p:nvSpPr>
        <p:spPr>
          <a:xfrm>
            <a:off x="794520" y="5636880"/>
            <a:ext cx="4647960" cy="938880"/>
          </a:xfrm>
          <a:custGeom>
            <a:avLst/>
            <a:gdLst/>
            <a:ahLst/>
            <a:rect l="l" t="t" r="r" b="b"/>
            <a:pathLst>
              <a:path w="4648200" h="939365">
                <a:moveTo>
                  <a:pt x="0" y="156564"/>
                </a:moveTo>
                <a:cubicBezTo>
                  <a:pt x="0" y="70096"/>
                  <a:pt x="70096" y="0"/>
                  <a:pt x="156564" y="0"/>
                </a:cubicBezTo>
                <a:lnTo>
                  <a:pt x="774700" y="0"/>
                </a:lnTo>
                <a:lnTo>
                  <a:pt x="1936750" y="0"/>
                </a:lnTo>
                <a:lnTo>
                  <a:pt x="4491636" y="0"/>
                </a:lnTo>
                <a:cubicBezTo>
                  <a:pt x="4578104" y="0"/>
                  <a:pt x="4648200" y="70096"/>
                  <a:pt x="4648200" y="156564"/>
                </a:cubicBezTo>
                <a:lnTo>
                  <a:pt x="4648200" y="156561"/>
                </a:lnTo>
                <a:lnTo>
                  <a:pt x="4648200" y="156561"/>
                </a:lnTo>
                <a:lnTo>
                  <a:pt x="4648200" y="391402"/>
                </a:lnTo>
                <a:lnTo>
                  <a:pt x="4648200" y="782801"/>
                </a:lnTo>
                <a:cubicBezTo>
                  <a:pt x="4648200" y="869269"/>
                  <a:pt x="4578104" y="939365"/>
                  <a:pt x="4491636" y="939365"/>
                </a:cubicBezTo>
                <a:lnTo>
                  <a:pt x="1936750" y="939365"/>
                </a:lnTo>
                <a:lnTo>
                  <a:pt x="774700" y="939365"/>
                </a:lnTo>
                <a:lnTo>
                  <a:pt x="774700" y="939365"/>
                </a:lnTo>
                <a:lnTo>
                  <a:pt x="156564" y="939365"/>
                </a:lnTo>
                <a:cubicBezTo>
                  <a:pt x="70096" y="939365"/>
                  <a:pt x="0" y="869269"/>
                  <a:pt x="0" y="782801"/>
                </a:cubicBezTo>
                <a:lnTo>
                  <a:pt x="0" y="391402"/>
                </a:lnTo>
                <a:lnTo>
                  <a:pt x="0" y="156561"/>
                </a:lnTo>
                <a:lnTo>
                  <a:pt x="0" y="156561"/>
                </a:lnTo>
                <a:lnTo>
                  <a:pt x="0" y="15656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200" spc="-1" strike="noStrike">
                <a:solidFill>
                  <a:srgbClr val="ffffff"/>
                </a:solidFill>
                <a:latin typeface="Calibri"/>
              </a:rPr>
              <a:t>Изпълнява се винаги – не е част от </a:t>
            </a:r>
            <a:r>
              <a:rPr b="1" lang="bg-BG" sz="2200" spc="-1" strike="noStrike">
                <a:solidFill>
                  <a:srgbClr val="ffffff"/>
                </a:solidFill>
                <a:latin typeface="Consolas"/>
              </a:rPr>
              <a:t>if/else</a:t>
            </a:r>
            <a:r>
              <a:rPr b="1" lang="bg-BG" sz="2200" spc="-1" strike="noStrike">
                <a:solidFill>
                  <a:srgbClr val="ffffff"/>
                </a:solidFill>
                <a:latin typeface="Calibri"/>
              </a:rPr>
              <a:t> конструкцията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684" name="TextShape 6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40986C-82E7-4551-ABA4-8075094C720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381" dur="indefinite" restart="never" nodeType="tmRoot">
          <p:childTnLst>
            <p:seq>
              <p:cTn id="382" dur="indefinite" nodeType="mainSeq">
                <p:childTnLst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500"/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5" dur="500"/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0" dur="500"/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500"/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" dur="500"/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" dur="500"/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8" dur="500"/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3" dur="500"/>
                                        <p:tgtEl>
                                          <p:spTgt spid="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" dur="500"/>
                                        <p:tgtEl>
                                          <p:spTgt spid="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" dur="500"/>
                                        <p:tgtEl>
                                          <p:spTgt spid="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" dur="500"/>
                                        <p:tgtEl>
                                          <p:spTgt spid="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9" dur="500"/>
                                        <p:tgtEl>
                                          <p:spTgt spid="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2" dur="500"/>
                                        <p:tgtEl>
                                          <p:spTgt spid="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Получава две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числа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Извежда "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Greater number: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Отпечатва на конзолата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по-голямото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от тях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Пример: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По-голямото число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87" name="Picture 11" descr=""/>
          <p:cNvPicPr/>
          <p:nvPr/>
        </p:nvPicPr>
        <p:blipFill>
          <a:blip r:embed="rId1"/>
          <a:stretch/>
        </p:blipFill>
        <p:spPr>
          <a:xfrm flipH="1">
            <a:off x="8632080" y="2514600"/>
            <a:ext cx="3333960" cy="3610080"/>
          </a:xfrm>
          <a:prstGeom prst="rect">
            <a:avLst/>
          </a:prstGeom>
          <a:ln>
            <a:noFill/>
          </a:ln>
        </p:spPr>
      </p:pic>
      <p:sp>
        <p:nvSpPr>
          <p:cNvPr id="688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6F4619C-0D09-4A1D-99C0-B0DBBDF2D90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89" name="CustomShape 4"/>
          <p:cNvSpPr/>
          <p:nvPr/>
        </p:nvSpPr>
        <p:spPr>
          <a:xfrm>
            <a:off x="1116720" y="4876920"/>
            <a:ext cx="444240" cy="1125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3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bg-BG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34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690" name="CustomShape 5"/>
          <p:cNvSpPr/>
          <p:nvPr/>
        </p:nvSpPr>
        <p:spPr>
          <a:xfrm>
            <a:off x="1771560" y="5312160"/>
            <a:ext cx="444240" cy="349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CustomShape 6"/>
          <p:cNvSpPr/>
          <p:nvPr/>
        </p:nvSpPr>
        <p:spPr>
          <a:xfrm>
            <a:off x="2486160" y="5234400"/>
            <a:ext cx="444240" cy="504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0000"/>
              </a:lnSpc>
            </a:pPr>
            <a:r>
              <a:rPr b="1" lang="bg-BG" sz="34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692" name="CustomShape 7"/>
          <p:cNvSpPr/>
          <p:nvPr/>
        </p:nvSpPr>
        <p:spPr>
          <a:xfrm>
            <a:off x="4277160" y="4883040"/>
            <a:ext cx="444240" cy="1126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34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bg-BG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34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693" name="CustomShape 8"/>
          <p:cNvSpPr/>
          <p:nvPr/>
        </p:nvSpPr>
        <p:spPr>
          <a:xfrm>
            <a:off x="4951080" y="5295240"/>
            <a:ext cx="444240" cy="349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CustomShape 9"/>
          <p:cNvSpPr/>
          <p:nvPr/>
        </p:nvSpPr>
        <p:spPr>
          <a:xfrm>
            <a:off x="5623560" y="5217480"/>
            <a:ext cx="444240" cy="504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0000"/>
              </a:lnSpc>
            </a:pPr>
            <a:r>
              <a:rPr b="1" lang="bg-BG" sz="34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bg-BG" sz="34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453" dur="indefinite" restart="never" nodeType="tmRoot">
          <p:childTnLst>
            <p:seq>
              <p:cTn id="454" dur="indefinite" nodeType="mainSeq">
                <p:childTnLst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500"/>
                                        <p:tgtEl>
                                          <p:spTgt spid="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" dur="500"/>
                                        <p:tgtEl>
                                          <p:spTgt spid="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" dur="500"/>
                                        <p:tgtEl>
                                          <p:spTgt spid="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2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5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8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6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9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9AF909F-B0CE-447C-BBFA-2082FD88175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211280" y="910800"/>
            <a:ext cx="2514240" cy="666000"/>
          </a:xfrm>
          <a:prstGeom prst="parallelogram">
            <a:avLst>
              <a:gd name="adj" fmla="val 25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Read input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97" name="CustomShape 3"/>
          <p:cNvSpPr/>
          <p:nvPr/>
        </p:nvSpPr>
        <p:spPr>
          <a:xfrm>
            <a:off x="5444280" y="1608840"/>
            <a:ext cx="2412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98" name="Group 4"/>
          <p:cNvGrpSpPr/>
          <p:nvPr/>
        </p:nvGrpSpPr>
        <p:grpSpPr>
          <a:xfrm>
            <a:off x="4167000" y="2130840"/>
            <a:ext cx="2567880" cy="2162520"/>
            <a:chOff x="4167000" y="2130840"/>
            <a:chExt cx="2567880" cy="2162520"/>
          </a:xfrm>
        </p:grpSpPr>
        <p:sp>
          <p:nvSpPr>
            <p:cNvPr id="699" name="CustomShape 5"/>
            <p:cNvSpPr/>
            <p:nvPr/>
          </p:nvSpPr>
          <p:spPr>
            <a:xfrm>
              <a:off x="4167000" y="2130840"/>
              <a:ext cx="2567880" cy="216252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00" name="CustomShape 6"/>
            <p:cNvSpPr/>
            <p:nvPr/>
          </p:nvSpPr>
          <p:spPr>
            <a:xfrm>
              <a:off x="4323240" y="2933280"/>
              <a:ext cx="2237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bg-BG" sz="2800" spc="-1" strike="noStrike">
                  <a:solidFill>
                    <a:srgbClr val="ffffff"/>
                  </a:solidFill>
                  <a:latin typeface="Calibri"/>
                </a:rPr>
                <a:t>num1 &gt; num2</a:t>
              </a:r>
              <a:endParaRPr b="0" lang="bg-BG" sz="2800" spc="-1" strike="noStrike">
                <a:latin typeface="Arial"/>
              </a:endParaRPr>
            </a:p>
          </p:txBody>
        </p:sp>
      </p:grpSp>
      <p:sp>
        <p:nvSpPr>
          <p:cNvPr id="701" name="CustomShape 7"/>
          <p:cNvSpPr/>
          <p:nvPr/>
        </p:nvSpPr>
        <p:spPr>
          <a:xfrm>
            <a:off x="5461920" y="4322520"/>
            <a:ext cx="2412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CustomShape 8"/>
          <p:cNvSpPr/>
          <p:nvPr/>
        </p:nvSpPr>
        <p:spPr>
          <a:xfrm>
            <a:off x="6774480" y="3229920"/>
            <a:ext cx="7592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CustomShape 9"/>
          <p:cNvSpPr/>
          <p:nvPr/>
        </p:nvSpPr>
        <p:spPr>
          <a:xfrm>
            <a:off x="5456520" y="4149000"/>
            <a:ext cx="984960" cy="61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0" lang="bg-BG" sz="24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704" name="CustomShape 10"/>
          <p:cNvSpPr/>
          <p:nvPr/>
        </p:nvSpPr>
        <p:spPr>
          <a:xfrm>
            <a:off x="6646320" y="3226320"/>
            <a:ext cx="984960" cy="61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0" lang="bg-BG" sz="2400" spc="-1" strike="noStrike">
                <a:solidFill>
                  <a:srgbClr val="234465"/>
                </a:solidFill>
                <a:latin typeface="Calibri"/>
              </a:rPr>
              <a:t>false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705" name="CustomShape 11"/>
          <p:cNvSpPr/>
          <p:nvPr/>
        </p:nvSpPr>
        <p:spPr>
          <a:xfrm>
            <a:off x="4184640" y="4879440"/>
            <a:ext cx="2630880" cy="663840"/>
          </a:xfrm>
          <a:prstGeom prst="parallelogram">
            <a:avLst>
              <a:gd name="adj" fmla="val 25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Print output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06" name="CustomShape 12"/>
          <p:cNvSpPr/>
          <p:nvPr/>
        </p:nvSpPr>
        <p:spPr>
          <a:xfrm>
            <a:off x="7451280" y="2892600"/>
            <a:ext cx="2739240" cy="662400"/>
          </a:xfrm>
          <a:prstGeom prst="parallelogram">
            <a:avLst>
              <a:gd name="adj" fmla="val 25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Print output</a:t>
            </a:r>
            <a:endParaRPr b="0" lang="bg-BG" sz="28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490" dur="indefinite" restart="never" nodeType="tmRoot">
          <p:childTnLst>
            <p:seq>
              <p:cTn id="491" dur="indefinite" nodeType="mainSeq">
                <p:childTnLst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6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9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4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7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0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5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8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1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Напишете функция, която: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Проверява, дали едно число е </a:t>
            </a:r>
            <a:r>
              <a:rPr b="1" lang="en-US" sz="3600" spc="-1" strike="noStrike">
                <a:solidFill>
                  <a:srgbClr val="234465"/>
                </a:solidFill>
                <a:latin typeface="Calibri"/>
              </a:rPr>
              <a:t>четно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или </a:t>
            </a:r>
            <a:r>
              <a:rPr b="1" lang="en-US" sz="3600" spc="-1" strike="noStrike">
                <a:solidFill>
                  <a:srgbClr val="234465"/>
                </a:solidFill>
                <a:latin typeface="Calibri"/>
              </a:rPr>
              <a:t>нечетно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Ако е четно, отпечатва на конзолата "</a:t>
            </a:r>
            <a:r>
              <a:rPr b="1" lang="en-US" sz="3600" spc="-1" strike="noStrike">
                <a:solidFill>
                  <a:srgbClr val="234465"/>
                </a:solidFill>
                <a:latin typeface="Calibri"/>
              </a:rPr>
              <a:t>even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Ако е нечетно, отпечатва на конзолата "</a:t>
            </a:r>
            <a:r>
              <a:rPr b="1" lang="en-US" sz="3600" spc="-1" strike="noStrike">
                <a:solidFill>
                  <a:srgbClr val="234465"/>
                </a:solidFill>
                <a:latin typeface="Calibri"/>
              </a:rPr>
              <a:t>odd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Пример: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Четно или нечетно число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1021320" y="5112360"/>
            <a:ext cx="696600" cy="517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4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930320" y="5257080"/>
            <a:ext cx="30852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CustomShape 5"/>
          <p:cNvSpPr/>
          <p:nvPr/>
        </p:nvSpPr>
        <p:spPr>
          <a:xfrm>
            <a:off x="2450880" y="5112360"/>
            <a:ext cx="1281240" cy="517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even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12" name="CustomShape 6"/>
          <p:cNvSpPr/>
          <p:nvPr/>
        </p:nvSpPr>
        <p:spPr>
          <a:xfrm>
            <a:off x="4494600" y="5112360"/>
            <a:ext cx="696600" cy="517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13" name="CustomShape 7"/>
          <p:cNvSpPr/>
          <p:nvPr/>
        </p:nvSpPr>
        <p:spPr>
          <a:xfrm>
            <a:off x="5403600" y="5257080"/>
            <a:ext cx="30852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CustomShape 8"/>
          <p:cNvSpPr/>
          <p:nvPr/>
        </p:nvSpPr>
        <p:spPr>
          <a:xfrm>
            <a:off x="5924160" y="5112360"/>
            <a:ext cx="1281240" cy="517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odd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15" name="TextShape 9"/>
          <p:cNvSpPr txBox="1"/>
          <p:nvPr/>
        </p:nvSpPr>
        <p:spPr>
          <a:xfrm>
            <a:off x="15226200" y="522288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EF718F-06A1-4CFB-BB4B-0D76356E5F2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522" dur="indefinite" restart="never" nodeType="tmRoot">
          <p:childTnLst>
            <p:seq>
              <p:cTn id="523" dur="indefinite" nodeType="mainSeq">
                <p:childTnLst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8" dur="500"/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3" dur="500"/>
                                        <p:tgtEl>
                                          <p:spTgt spid="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8" dur="500"/>
                                        <p:tgtEl>
                                          <p:spTgt spid="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1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4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7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2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5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8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Shape 1"/>
          <p:cNvSpPr txBox="1"/>
          <p:nvPr/>
        </p:nvSpPr>
        <p:spPr>
          <a:xfrm>
            <a:off x="2324160" y="1371600"/>
            <a:ext cx="7543440" cy="47419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isEven(input) {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num = Number(input[0])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if 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num % 2 == 0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console.log("even");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 else {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console.log("odd");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Четно или нечетно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762120" y="6245640"/>
            <a:ext cx="10667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234465"/>
                </a:solidFill>
                <a:latin typeface="Calibri"/>
              </a:rPr>
              <a:t>Тестване на решението: </a:t>
            </a:r>
            <a:r>
              <a:rPr b="0" lang="bg-BG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https://judge.softuni.bg/Contests/Index/</a:t>
            </a:r>
            <a:r>
              <a:rPr b="0" lang="bg-BG" sz="2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2401</a:t>
            </a:r>
            <a:r>
              <a:rPr b="0" lang="bg-BG" sz="2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#2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F5D166A-22B4-4320-B252-5FA373036B5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559" dur="indefinite" restart="never" nodeType="tmRoot">
          <p:childTnLst>
            <p:seq>
              <p:cTn id="560" dur="indefinite" nodeType="mainSeq">
                <p:childTnLst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5" dur="500"/>
                                        <p:tgtEl>
                                          <p:spTgt spid="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8" dur="500"/>
                                        <p:tgtEl>
                                          <p:spTgt spid="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3" dur="500"/>
                                        <p:tgtEl>
                                          <p:spTgt spid="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6" dur="500"/>
                                        <p:tgtEl>
                                          <p:spTgt spid="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9" dur="500"/>
                                        <p:tgtEl>
                                          <p:spTgt spid="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Закръгляне на числа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21" name="Picture 2" descr=""/>
          <p:cNvPicPr/>
          <p:nvPr/>
        </p:nvPicPr>
        <p:blipFill>
          <a:blip r:embed="rId1"/>
          <a:stretch/>
        </p:blipFill>
        <p:spPr>
          <a:xfrm>
            <a:off x="4399920" y="1447920"/>
            <a:ext cx="3392280" cy="242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В програмирането можем да закръгляме дробни числа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Закръгляне до следващо (по-голямо) цяло число: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2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Закръгляне до предишно (по-малко) цяло число: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Закръгляне на числа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4" name="CustomShape 3"/>
          <p:cNvSpPr/>
          <p:nvPr/>
        </p:nvSpPr>
        <p:spPr>
          <a:xfrm>
            <a:off x="1063800" y="2484000"/>
            <a:ext cx="884988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up = Math.ceil(23.45);     </a:t>
            </a: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up = 24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25" name="CustomShape 4"/>
          <p:cNvSpPr/>
          <p:nvPr/>
        </p:nvSpPr>
        <p:spPr>
          <a:xfrm>
            <a:off x="1068120" y="3857400"/>
            <a:ext cx="885204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down = Math.floor(45.67);  </a:t>
            </a: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down = 45</a:t>
            </a:r>
            <a:endParaRPr b="0" lang="bg-BG" sz="2800" spc="-1" strike="noStrike">
              <a:latin typeface="Arial"/>
            </a:endParaRPr>
          </a:p>
        </p:txBody>
      </p:sp>
      <p:pic>
        <p:nvPicPr>
          <p:cNvPr id="726" name="Picture 2" descr=""/>
          <p:cNvPicPr/>
          <p:nvPr/>
        </p:nvPicPr>
        <p:blipFill>
          <a:blip r:embed="rId1"/>
          <a:stretch/>
        </p:blipFill>
        <p:spPr>
          <a:xfrm>
            <a:off x="9413640" y="4487040"/>
            <a:ext cx="2342880" cy="2152440"/>
          </a:xfrm>
          <a:prstGeom prst="rect">
            <a:avLst/>
          </a:prstGeom>
          <a:ln>
            <a:noFill/>
          </a:ln>
        </p:spPr>
      </p:pic>
      <p:sp>
        <p:nvSpPr>
          <p:cNvPr id="727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3CE350-BC99-4789-911F-C9EF27B48CEC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580" dur="indefinite" restart="never" nodeType="tmRoot">
          <p:childTnLst>
            <p:seq>
              <p:cTn id="581" dur="indefinite" nodeType="mainSeq">
                <p:childTnLst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6" dur="500"/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9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4" dur="500"/>
                                        <p:tgtEl>
                                          <p:spTgt spid="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190440" y="1359000"/>
            <a:ext cx="11817720" cy="536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Отрязване на знаците след десетичната запетая: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9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Закръгляне на числа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1145880" y="3360240"/>
            <a:ext cx="884664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(123.456)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.toFixed(2)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;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    </a:t>
            </a: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123.46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31" name="CustomShape 4"/>
          <p:cNvSpPr/>
          <p:nvPr/>
        </p:nvSpPr>
        <p:spPr>
          <a:xfrm>
            <a:off x="1145880" y="1959120"/>
            <a:ext cx="884664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trunc = Math.trunc(45.67); </a:t>
            </a: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trunc = 45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32" name="CustomShape 5"/>
          <p:cNvSpPr/>
          <p:nvPr/>
        </p:nvSpPr>
        <p:spPr>
          <a:xfrm>
            <a:off x="4205880" y="4104000"/>
            <a:ext cx="3536640" cy="869760"/>
          </a:xfrm>
          <a:custGeom>
            <a:avLst/>
            <a:gdLst/>
            <a:ahLst/>
            <a:rect l="l" t="t" r="r" b="b"/>
            <a:pathLst>
              <a:path w="3537034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589506" y="0"/>
                </a:lnTo>
                <a:lnTo>
                  <a:pt x="1473764" y="0"/>
                </a:lnTo>
                <a:lnTo>
                  <a:pt x="3392008" y="0"/>
                </a:lnTo>
                <a:cubicBezTo>
                  <a:pt x="3472104" y="0"/>
                  <a:pt x="3537034" y="64930"/>
                  <a:pt x="3537034" y="145026"/>
                </a:cubicBezTo>
                <a:lnTo>
                  <a:pt x="3537034" y="145024"/>
                </a:lnTo>
                <a:lnTo>
                  <a:pt x="3537034" y="145024"/>
                </a:lnTo>
                <a:lnTo>
                  <a:pt x="3537034" y="362559"/>
                </a:lnTo>
                <a:lnTo>
                  <a:pt x="3537034" y="725115"/>
                </a:lnTo>
                <a:cubicBezTo>
                  <a:pt x="3537034" y="805211"/>
                  <a:pt x="3472104" y="870141"/>
                  <a:pt x="3392008" y="870141"/>
                </a:cubicBezTo>
                <a:lnTo>
                  <a:pt x="1473764" y="870141"/>
                </a:lnTo>
                <a:lnTo>
                  <a:pt x="589506" y="870141"/>
                </a:lnTo>
                <a:lnTo>
                  <a:pt x="589506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Брой символи след десетичната запетая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33" name="TextShape 6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3325F9-95EB-4C47-9CB6-BB3293AABF21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598" dur="indefinite" restart="never" nodeType="tmRoot">
          <p:childTnLst>
            <p:seq>
              <p:cTn id="599" dur="indefinite" nodeType="mainSeq">
                <p:childTnLst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4" dur="500"/>
                                        <p:tgtEl>
                                          <p:spTgt spid="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7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Дебъгване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35" name="Picture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4986000" y="1539000"/>
            <a:ext cx="2219760" cy="2219760"/>
          </a:xfrm>
          <a:prstGeom prst="rect">
            <a:avLst/>
          </a:prstGeom>
          <a:ln>
            <a:noFill/>
          </a:ln>
        </p:spPr>
      </p:pic>
      <p:sp>
        <p:nvSpPr>
          <p:cNvPr id="736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Прости операции с дебъгер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Shape 1"/>
          <p:cNvSpPr txBox="1"/>
          <p:nvPr/>
        </p:nvSpPr>
        <p:spPr>
          <a:xfrm>
            <a:off x="1865880" y="1121040"/>
            <a:ext cx="10128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Процес на проследяване на изпълнението на </a:t>
            </a:r>
            <a:br/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програмата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8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Дебъгване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9" name="CustomShape 3"/>
          <p:cNvSpPr/>
          <p:nvPr/>
        </p:nvSpPr>
        <p:spPr>
          <a:xfrm>
            <a:off x="2045880" y="3789000"/>
            <a:ext cx="1942920" cy="519840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Breakpoint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40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7052C2A9-202D-440A-AA13-B3B4550C3071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pic>
        <p:nvPicPr>
          <p:cNvPr id="741" name="Картина 8" descr=""/>
          <p:cNvPicPr/>
          <p:nvPr/>
        </p:nvPicPr>
        <p:blipFill>
          <a:blip r:embed="rId1"/>
          <a:stretch/>
        </p:blipFill>
        <p:spPr>
          <a:xfrm>
            <a:off x="4317840" y="3162240"/>
            <a:ext cx="6067440" cy="294624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12" dur="indefinite" restart="never" nodeType="tmRoot">
          <p:childTnLst>
            <p:seq>
              <p:cTn id="613" dur="indefinite" nodeType="mainSeq">
                <p:childTnLst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8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21" name="Picture 2" descr=""/>
          <p:cNvPicPr/>
          <p:nvPr/>
        </p:nvPicPr>
        <p:blipFill>
          <a:blip r:embed="rId1"/>
          <a:stretch/>
        </p:blipFill>
        <p:spPr>
          <a:xfrm>
            <a:off x="5257800" y="1384920"/>
            <a:ext cx="2285640" cy="22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Дебъгване във Visual Studio Code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3" name="TextShape 2"/>
          <p:cNvSpPr txBox="1"/>
          <p:nvPr/>
        </p:nvSpPr>
        <p:spPr>
          <a:xfrm>
            <a:off x="1867320" y="1371600"/>
            <a:ext cx="10033200" cy="448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Натискане на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[F5]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ще стартира програмата в debug режим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Можем да преминем към следващата стъпка с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[F10]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Можем да създаваме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[F9]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стопери – breakpoints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До тях можем директно да стигнем използвайки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4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7E14032A-0E87-49C5-8B60-FCBA93F1D7F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22" dur="indefinite" restart="never" nodeType="tmRoot">
          <p:childTnLst>
            <p:seq>
              <p:cTn id="623" dur="indefinite" nodeType="mainSeq">
                <p:childTnLst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8" dur="500"/>
                                        <p:tgtEl>
                                          <p:spTgt spid="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3" dur="500"/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6" dur="500"/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Серии от проверки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46" name="Picture 4" descr=""/>
          <p:cNvPicPr/>
          <p:nvPr/>
        </p:nvPicPr>
        <p:blipFill>
          <a:blip r:embed="rId1"/>
          <a:stretch/>
        </p:blipFill>
        <p:spPr>
          <a:xfrm>
            <a:off x="4762440" y="1219320"/>
            <a:ext cx="2667240" cy="2667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47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По-сложни условни конструкции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TextShape 1"/>
          <p:cNvSpPr txBox="1"/>
          <p:nvPr/>
        </p:nvSpPr>
        <p:spPr>
          <a:xfrm>
            <a:off x="1331640" y="999000"/>
            <a:ext cx="1074924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Конструкцията 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if/else - if/else…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е серия от проверки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9"/>
              </a:spcBef>
              <a:spcAft>
                <a:spcPts val="11999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При истинност на едно условие,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не се продължава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към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9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Серии от проверки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2541960" y="1800360"/>
            <a:ext cx="3868560" cy="3174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if (...)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</a:t>
            </a: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код за изпълнение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else if (...)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</a:t>
            </a: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код за изпъленение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else if (...)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</a:t>
            </a: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код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751" name="Picture 6" descr=""/>
          <p:cNvPicPr/>
          <p:nvPr/>
        </p:nvPicPr>
        <p:blipFill>
          <a:blip r:embed="rId1"/>
          <a:stretch/>
        </p:blipFill>
        <p:spPr>
          <a:xfrm rot="377400">
            <a:off x="7569720" y="3267360"/>
            <a:ext cx="3690720" cy="677160"/>
          </a:xfrm>
          <a:prstGeom prst="rect">
            <a:avLst/>
          </a:prstGeom>
          <a:ln>
            <a:noFill/>
          </a:ln>
        </p:spPr>
      </p:pic>
      <p:sp>
        <p:nvSpPr>
          <p:cNvPr id="752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79E3BFD-8209-48A7-8EA7-26FF926B373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637" dur="indefinite" restart="never" nodeType="tmRoot">
          <p:childTnLst>
            <p:seq>
              <p:cTn id="638" dur="indefinite" nodeType="mainSeq">
                <p:childTnLst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3" dur="500"/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6" dur="500"/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1" dur="500"/>
                                        <p:tgtEl>
                                          <p:spTgt spid="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4" dur="500"/>
                                        <p:tgtEl>
                                          <p:spTgt spid="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9" dur="500"/>
                                        <p:tgtEl>
                                          <p:spTgt spid="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TextShape 1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Серия от проверки – пример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4" name="CustomShape 2"/>
          <p:cNvSpPr/>
          <p:nvPr/>
        </p:nvSpPr>
        <p:spPr>
          <a:xfrm>
            <a:off x="2046600" y="2286000"/>
            <a:ext cx="6611040" cy="3947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a = 7;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if (a &gt; 4)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console.log("Bigger than 4");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else if (a &gt; 5)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console.log("Bigger than 5");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else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 ("Equal to 7"); 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755" name="CustomShape 3"/>
          <p:cNvSpPr/>
          <p:nvPr/>
        </p:nvSpPr>
        <p:spPr>
          <a:xfrm>
            <a:off x="8416080" y="3502800"/>
            <a:ext cx="3345120" cy="1410840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Извежда на конзолата само "Bigger than 4" 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56" name="CustomShape 4"/>
          <p:cNvSpPr/>
          <p:nvPr/>
        </p:nvSpPr>
        <p:spPr>
          <a:xfrm>
            <a:off x="1752120" y="1048320"/>
            <a:ext cx="972144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Функцията проверява първото условие, установява, 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че е вярно и приключва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57" name="CustomShape 5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08D691D6-87CE-45B9-A0D9-C2C5A66B8861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660" dur="indefinite" restart="never" nodeType="tmRoot">
          <p:childTnLst>
            <p:seq>
              <p:cTn id="661" dur="indefinite" nodeType="mainSeq">
                <p:childTnLst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6" dur="500"/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9" dur="500"/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4" dur="500"/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7" dur="500"/>
                                        <p:tgtEl>
                                          <p:spTgt spid="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2" dur="500"/>
                                        <p:tgtEl>
                                          <p:spTgt spid="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5" dur="500"/>
                                        <p:tgtEl>
                                          <p:spTgt spid="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0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Живот на променлива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59" name="Картина 3" descr=""/>
          <p:cNvPicPr/>
          <p:nvPr/>
        </p:nvPicPr>
        <p:blipFill>
          <a:blip r:embed="rId1"/>
          <a:stretch/>
        </p:blipFill>
        <p:spPr>
          <a:xfrm>
            <a:off x="4799160" y="1400400"/>
            <a:ext cx="2593080" cy="2471400"/>
          </a:xfrm>
          <a:prstGeom prst="rect">
            <a:avLst/>
          </a:prstGeom>
          <a:ln>
            <a:noFill/>
          </a:ln>
        </p:spPr>
      </p:pic>
      <p:sp>
        <p:nvSpPr>
          <p:cNvPr id="760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Диапазон на използване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Обхват, в който може да бъде използвана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2" marL="137088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Пример: Променливата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salary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съществува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само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в блока </a:t>
            </a:r>
            <a:br/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от код на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if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-конструкцията 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2" name="TextShape 2"/>
          <p:cNvSpPr txBox="1"/>
          <p:nvPr/>
        </p:nvSpPr>
        <p:spPr>
          <a:xfrm>
            <a:off x="1295280" y="3105720"/>
            <a:ext cx="9600840" cy="28346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let currentDay = "Monday"; </a:t>
            </a:r>
            <a:endParaRPr b="0" lang="en-US" sz="2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if (currentDay === "Monday") </a:t>
            </a:r>
            <a:r>
              <a:rPr b="1" lang="en-US" sz="25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en-US" sz="2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500" spc="-1" strike="noStrike">
                <a:solidFill>
                  <a:srgbClr val="ffa000"/>
                </a:solidFill>
                <a:latin typeface="Consolas"/>
              </a:rPr>
              <a:t>salary</a:t>
            </a: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 = Number(input);</a:t>
            </a:r>
            <a:endParaRPr b="0" lang="en-US" sz="2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5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en-US" sz="2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500" spc="-1" strike="noStrike">
                <a:solidFill>
                  <a:srgbClr val="ffa000"/>
                </a:solidFill>
                <a:latin typeface="Consolas"/>
              </a:rPr>
              <a:t>salary</a:t>
            </a: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3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Живот на променлива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4" name="CustomShape 4"/>
          <p:cNvSpPr/>
          <p:nvPr/>
        </p:nvSpPr>
        <p:spPr>
          <a:xfrm>
            <a:off x="5037120" y="5336640"/>
            <a:ext cx="18133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bg-BG" sz="2600" spc="-1" strike="noStrike">
                <a:solidFill>
                  <a:srgbClr val="00b050"/>
                </a:solidFill>
                <a:latin typeface="Consolas"/>
              </a:rPr>
              <a:t>// Error!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765" name="CustomShape 5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822B7E1-C0F1-4D16-9D28-030E8725920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691" dur="indefinite" restart="never" nodeType="tmRoot">
          <p:childTnLst>
            <p:seq>
              <p:cTn id="692" dur="indefinite" nodeType="mainSeq">
                <p:childTnLst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Условни конструкции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67" name="Picture 4" descr=""/>
          <p:cNvPicPr/>
          <p:nvPr/>
        </p:nvPicPr>
        <p:blipFill>
          <a:blip r:embed="rId1"/>
          <a:stretch/>
        </p:blipFill>
        <p:spPr>
          <a:xfrm>
            <a:off x="4608720" y="1600200"/>
            <a:ext cx="2974320" cy="1928520"/>
          </a:xfrm>
          <a:prstGeom prst="rect">
            <a:avLst/>
          </a:prstGeom>
          <a:ln>
            <a:noFill/>
          </a:ln>
        </p:spPr>
      </p:pic>
      <p:sp>
        <p:nvSpPr>
          <p:cNvPr id="768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Решаване на задачи в клас (лаб)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Получава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вид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на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геометрична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фигура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br/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("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square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"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rectangle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"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circle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или "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triangle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Пресмята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лицето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спрямо вида на фигурата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Лица на фигури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1" name="CustomShape 3"/>
          <p:cNvSpPr/>
          <p:nvPr/>
        </p:nvSpPr>
        <p:spPr>
          <a:xfrm>
            <a:off x="891000" y="4818960"/>
            <a:ext cx="1473840" cy="943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square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72" name="CustomShape 4"/>
          <p:cNvSpPr/>
          <p:nvPr/>
        </p:nvSpPr>
        <p:spPr>
          <a:xfrm>
            <a:off x="2703240" y="5177160"/>
            <a:ext cx="38052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CustomShape 5"/>
          <p:cNvSpPr/>
          <p:nvPr/>
        </p:nvSpPr>
        <p:spPr>
          <a:xfrm>
            <a:off x="3274920" y="5032440"/>
            <a:ext cx="1028520" cy="517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25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74" name="CustomShape 6"/>
          <p:cNvSpPr/>
          <p:nvPr/>
        </p:nvSpPr>
        <p:spPr>
          <a:xfrm>
            <a:off x="6095880" y="4605840"/>
            <a:ext cx="2035080" cy="1370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rectangle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2.5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75" name="CustomShape 7"/>
          <p:cNvSpPr/>
          <p:nvPr/>
        </p:nvSpPr>
        <p:spPr>
          <a:xfrm>
            <a:off x="8373600" y="5177160"/>
            <a:ext cx="38052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CustomShape 8"/>
          <p:cNvSpPr/>
          <p:nvPr/>
        </p:nvSpPr>
        <p:spPr>
          <a:xfrm>
            <a:off x="9007560" y="5032440"/>
            <a:ext cx="1028520" cy="517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17.5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77" name="TextShape 9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26B7F5-C97F-48CB-8118-BD452E9D99FB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698" dur="indefinite" restart="never" nodeType="tmRoot">
          <p:childTnLst>
            <p:seq>
              <p:cTn id="699" dur="indefinite" nodeType="mainSeq">
                <p:childTnLst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4" dur="500"/>
                                        <p:tgtEl>
                                          <p:spTgt spid="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7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0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3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8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1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4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TextShape 1"/>
          <p:cNvSpPr txBox="1"/>
          <p:nvPr/>
        </p:nvSpPr>
        <p:spPr>
          <a:xfrm>
            <a:off x="762120" y="1162080"/>
            <a:ext cx="8123760" cy="53344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function areaCalculation(input){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let shape = input[0];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let area = 0;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ffa000"/>
                </a:solidFill>
                <a:latin typeface="Consolas"/>
              </a:rPr>
              <a:t>  </a:t>
            </a:r>
            <a:r>
              <a:rPr b="1" lang="en-US" sz="2250" spc="-1" strike="noStrike">
                <a:solidFill>
                  <a:srgbClr val="ffa000"/>
                </a:solidFill>
                <a:latin typeface="Consolas"/>
              </a:rPr>
              <a:t>if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(shape === "square") {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let side = Number(input[1]);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area = side * side;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} </a:t>
            </a:r>
            <a:r>
              <a:rPr b="1" lang="en-US" sz="2250" spc="-1" strike="noStrike">
                <a:solidFill>
                  <a:srgbClr val="ffa000"/>
                </a:solidFill>
                <a:latin typeface="Consolas"/>
              </a:rPr>
              <a:t>else if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(shape === "rectangle") {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let sideA = Number(input[1]));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let sideB = Number(input[2]));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area = sideA * sideB;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}</a:t>
            </a:r>
            <a:r>
              <a:rPr b="1" lang="en-US" sz="2250" spc="-1" strike="noStrike">
                <a:solidFill>
                  <a:srgbClr val="00b050"/>
                </a:solidFill>
                <a:latin typeface="Consolas"/>
              </a:rPr>
              <a:t>//TODO: add more conditions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50" spc="-1" strike="noStrike">
                <a:solidFill>
                  <a:srgbClr val="234465"/>
                </a:solidFill>
                <a:latin typeface="Consolas"/>
              </a:rPr>
              <a:t>console.log(area);</a:t>
            </a: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</a:pPr>
            <a:endParaRPr b="0" lang="en-US" sz="22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9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Лица на фигури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0" name="CustomShape 3"/>
          <p:cNvSpPr/>
          <p:nvPr/>
        </p:nvSpPr>
        <p:spPr>
          <a:xfrm>
            <a:off x="695880" y="6396480"/>
            <a:ext cx="10667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bg-BG" sz="2400" spc="-1" strike="noStrike">
                <a:solidFill>
                  <a:srgbClr val="234465"/>
                </a:solidFill>
                <a:latin typeface="Calibri"/>
              </a:rPr>
              <a:t>Тестване</a:t>
            </a: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bg-BG" sz="2400" spc="-1" strike="noStrike">
                <a:solidFill>
                  <a:srgbClr val="234465"/>
                </a:solidFill>
                <a:latin typeface="Calibri"/>
              </a:rPr>
              <a:t>на</a:t>
            </a: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bg-BG" sz="2400" spc="-1" strike="noStrike">
                <a:solidFill>
                  <a:srgbClr val="234465"/>
                </a:solidFill>
                <a:latin typeface="Calibri"/>
              </a:rPr>
              <a:t>решението:</a:t>
            </a: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bg-BG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https://judge.softuni.bg/Contests/Index/</a:t>
            </a:r>
            <a:r>
              <a:rPr b="0" lang="bg-BG" sz="2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2401</a:t>
            </a:r>
            <a:r>
              <a:rPr b="0" lang="bg-BG" sz="2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#</a:t>
            </a:r>
            <a:r>
              <a:rPr b="0" lang="bg-BG" sz="24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5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781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02B1698-F3F3-48D0-86E8-C3ED9436FBDC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725" dur="indefinite" restart="never" nodeType="tmRoot">
          <p:childTnLst>
            <p:seq>
              <p:cTn id="726" dur="indefinite" nodeType="mainSeq">
                <p:childTnLst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1" dur="500"/>
                                        <p:tgtEl>
                                          <p:spTgt spid="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4" dur="500"/>
                                        <p:tgtEl>
                                          <p:spTgt spid="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7" dur="500"/>
                                        <p:tgtEl>
                                          <p:spTgt spid="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2" dur="500"/>
                                        <p:tgtEl>
                                          <p:spTgt spid="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5" dur="500"/>
                                        <p:tgtEl>
                                          <p:spTgt spid="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8" dur="500"/>
                                        <p:tgtEl>
                                          <p:spTgt spid="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1" dur="500"/>
                                        <p:tgtEl>
                                          <p:spTgt spid="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4" dur="500"/>
                                        <p:tgtEl>
                                          <p:spTgt spid="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7" dur="500"/>
                                        <p:tgtEl>
                                          <p:spTgt spid="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0" dur="500"/>
                                        <p:tgtEl>
                                          <p:spTgt spid="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TextShape 1"/>
          <p:cNvSpPr txBox="1"/>
          <p:nvPr/>
        </p:nvSpPr>
        <p:spPr>
          <a:xfrm>
            <a:off x="869760" y="1656360"/>
            <a:ext cx="7580880" cy="4772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Какво научихме днес?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784" name="Group 3"/>
          <p:cNvGrpSpPr/>
          <p:nvPr/>
        </p:nvGrpSpPr>
        <p:grpSpPr>
          <a:xfrm>
            <a:off x="191880" y="1419840"/>
            <a:ext cx="8632800" cy="5299920"/>
            <a:chOff x="191880" y="1419840"/>
            <a:chExt cx="8632800" cy="5299920"/>
          </a:xfrm>
        </p:grpSpPr>
        <p:sp>
          <p:nvSpPr>
            <p:cNvPr id="785" name="CustomShape 4"/>
            <p:cNvSpPr/>
            <p:nvPr/>
          </p:nvSpPr>
          <p:spPr>
            <a:xfrm>
              <a:off x="191880" y="141984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CustomShape 5"/>
            <p:cNvSpPr/>
            <p:nvPr/>
          </p:nvSpPr>
          <p:spPr>
            <a:xfrm>
              <a:off x="348120" y="171648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" name="CustomShape 6"/>
            <p:cNvSpPr/>
            <p:nvPr/>
          </p:nvSpPr>
          <p:spPr>
            <a:xfrm rot="5400000">
              <a:off x="8064360" y="171828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88" name="Picture 12" descr=""/>
          <p:cNvPicPr/>
          <p:nvPr/>
        </p:nvPicPr>
        <p:blipFill>
          <a:blip r:embed="rId1"/>
          <a:stretch/>
        </p:blipFill>
        <p:spPr>
          <a:xfrm flipH="1">
            <a:off x="8825400" y="3276720"/>
            <a:ext cx="2882160" cy="3119400"/>
          </a:xfrm>
          <a:prstGeom prst="rect">
            <a:avLst/>
          </a:prstGeom>
          <a:ln>
            <a:noFill/>
          </a:ln>
        </p:spPr>
      </p:pic>
      <p:sp>
        <p:nvSpPr>
          <p:cNvPr id="789" name="CustomShape 7"/>
          <p:cNvSpPr/>
          <p:nvPr/>
        </p:nvSpPr>
        <p:spPr>
          <a:xfrm>
            <a:off x="699120" y="1624320"/>
            <a:ext cx="7729200" cy="48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Оператори за сравнение</a:t>
            </a:r>
            <a:endParaRPr b="0" lang="bg-BG" sz="36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Конструкции за проверка на условие – </a:t>
            </a:r>
            <a:r>
              <a:rPr b="1" lang="bg-BG" sz="3400" spc="-1" strike="noStrike">
                <a:solidFill>
                  <a:srgbClr val="ffa000"/>
                </a:solidFill>
                <a:latin typeface="Consolas"/>
              </a:rPr>
              <a:t>if</a:t>
            </a: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 и </a:t>
            </a:r>
            <a:r>
              <a:rPr b="1" lang="bg-BG" sz="3400" spc="-1" strike="noStrike">
                <a:solidFill>
                  <a:srgbClr val="ffa000"/>
                </a:solidFill>
                <a:latin typeface="Consolas"/>
              </a:rPr>
              <a:t>if-else</a:t>
            </a:r>
            <a:endParaRPr b="0" lang="bg-BG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ffffff"/>
                </a:solidFill>
                <a:latin typeface="Calibri"/>
              </a:rPr>
              <a:t>Закръгляне и форматиране</a:t>
            </a:r>
            <a:endParaRPr b="0" lang="bg-BG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ffffff"/>
                </a:solidFill>
                <a:latin typeface="Calibri (Body)"/>
              </a:rPr>
              <a:t>Серии от проверки</a:t>
            </a:r>
            <a:endParaRPr b="0" lang="bg-BG" sz="34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Дебъгване</a:t>
            </a:r>
            <a:endParaRPr b="0" lang="bg-BG" sz="36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Живот на променливата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790" name="TextShape 8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CD3DC2-2647-4C11-96B6-2873F67A9EBA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761" dur="indefinite" restart="never" nodeType="tmRoot">
          <p:childTnLst>
            <p:seq>
              <p:cTn id="762" dur="indefinite" nodeType="mainSeq">
                <p:childTnLst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7" dur="500"/>
                                        <p:tgtEl>
                                          <p:spTgt spid="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2" dur="500"/>
                                        <p:tgtEl>
                                          <p:spTgt spid="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7" dur="500"/>
                                        <p:tgtEl>
                                          <p:spTgt spid="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2" dur="500"/>
                                        <p:tgtEl>
                                          <p:spTgt spid="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191880" y="121932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Какво ще се отпечата на конзолата, ако изпълним следната команда: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2680200" y="1819080"/>
            <a:ext cx="4185360" cy="5868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console.log("a" + "b");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25" name="Group 4"/>
          <p:cNvGrpSpPr/>
          <p:nvPr/>
        </p:nvGrpSpPr>
        <p:grpSpPr>
          <a:xfrm>
            <a:off x="3199680" y="2835000"/>
            <a:ext cx="2883960" cy="1347840"/>
            <a:chOff x="3199680" y="2835000"/>
            <a:chExt cx="2883960" cy="1347840"/>
          </a:xfrm>
        </p:grpSpPr>
        <p:sp>
          <p:nvSpPr>
            <p:cNvPr id="526" name="CustomShape 5"/>
            <p:cNvSpPr/>
            <p:nvPr/>
          </p:nvSpPr>
          <p:spPr>
            <a:xfrm>
              <a:off x="3199680" y="2835000"/>
              <a:ext cx="2883960" cy="1347840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27" name="CustomShape 6"/>
            <p:cNvSpPr/>
            <p:nvPr/>
          </p:nvSpPr>
          <p:spPr>
            <a:xfrm>
              <a:off x="3536280" y="3031920"/>
              <a:ext cx="2210400" cy="852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800" spc="-1" strike="noStrike">
                  <a:solidFill>
                    <a:srgbClr val="ffffff"/>
                  </a:solidFill>
                  <a:latin typeface="Calibri"/>
                </a:rPr>
                <a:t>ab</a:t>
              </a:r>
              <a:endParaRPr b="0" lang="bg-BG" sz="3800" spc="-1" strike="noStrike">
                <a:latin typeface="Arial"/>
              </a:endParaRPr>
            </a:p>
          </p:txBody>
        </p:sp>
      </p:grpSp>
      <p:grpSp>
        <p:nvGrpSpPr>
          <p:cNvPr id="528" name="Group 7"/>
          <p:cNvGrpSpPr/>
          <p:nvPr/>
        </p:nvGrpSpPr>
        <p:grpSpPr>
          <a:xfrm>
            <a:off x="2362680" y="4451760"/>
            <a:ext cx="2582280" cy="1856520"/>
            <a:chOff x="2362680" y="4451760"/>
            <a:chExt cx="2582280" cy="1856520"/>
          </a:xfrm>
        </p:grpSpPr>
        <p:sp>
          <p:nvSpPr>
            <p:cNvPr id="529" name="CustomShape 8"/>
            <p:cNvSpPr/>
            <p:nvPr/>
          </p:nvSpPr>
          <p:spPr>
            <a:xfrm>
              <a:off x="2362680" y="4451760"/>
              <a:ext cx="2582280" cy="1856520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30" name="CustomShape 9"/>
            <p:cNvSpPr/>
            <p:nvPr/>
          </p:nvSpPr>
          <p:spPr>
            <a:xfrm>
              <a:off x="2762280" y="4984920"/>
              <a:ext cx="1980360" cy="825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ba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31" name="Group 10"/>
          <p:cNvGrpSpPr/>
          <p:nvPr/>
        </p:nvGrpSpPr>
        <p:grpSpPr>
          <a:xfrm>
            <a:off x="6536880" y="2694240"/>
            <a:ext cx="2582280" cy="1950480"/>
            <a:chOff x="6536880" y="2694240"/>
            <a:chExt cx="2582280" cy="1950480"/>
          </a:xfrm>
        </p:grpSpPr>
        <p:sp>
          <p:nvSpPr>
            <p:cNvPr id="532" name="CustomShape 11"/>
            <p:cNvSpPr/>
            <p:nvPr/>
          </p:nvSpPr>
          <p:spPr>
            <a:xfrm>
              <a:off x="6536880" y="2694240"/>
              <a:ext cx="2582280" cy="195048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33" name="CustomShape 12"/>
            <p:cNvSpPr/>
            <p:nvPr/>
          </p:nvSpPr>
          <p:spPr>
            <a:xfrm>
              <a:off x="7214760" y="3263400"/>
              <a:ext cx="150588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Error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34" name="Group 13"/>
          <p:cNvGrpSpPr/>
          <p:nvPr/>
        </p:nvGrpSpPr>
        <p:grpSpPr>
          <a:xfrm>
            <a:off x="5867280" y="4933080"/>
            <a:ext cx="2883960" cy="1347840"/>
            <a:chOff x="5867280" y="4933080"/>
            <a:chExt cx="2883960" cy="1347840"/>
          </a:xfrm>
        </p:grpSpPr>
        <p:sp>
          <p:nvSpPr>
            <p:cNvPr id="535" name="CustomShape 14"/>
            <p:cNvSpPr/>
            <p:nvPr/>
          </p:nvSpPr>
          <p:spPr>
            <a:xfrm>
              <a:off x="5867280" y="4933080"/>
              <a:ext cx="2883960" cy="134784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36" name="CustomShape 15"/>
            <p:cNvSpPr/>
            <p:nvPr/>
          </p:nvSpPr>
          <p:spPr>
            <a:xfrm>
              <a:off x="6051600" y="5207040"/>
              <a:ext cx="246420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195</a:t>
              </a:r>
              <a:endParaRPr b="0" lang="bg-BG" sz="3600" spc="-1" strike="noStrike">
                <a:latin typeface="Arial"/>
              </a:endParaRPr>
            </a:p>
          </p:txBody>
        </p:sp>
      </p:grpSp>
      <p:sp>
        <p:nvSpPr>
          <p:cNvPr id="537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F8027D0-D13A-4FE9-B893-11F9AC6F972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2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xtShape 1"/>
          <p:cNvSpPr txBox="1"/>
          <p:nvPr/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Въпроси?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Shape 1"/>
          <p:cNvSpPr txBox="1"/>
          <p:nvPr/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Този курс (презентации, примери, демонстрационен код, упражнения, домашни, видео и други активи) представлява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защитено авторско съдържание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Нерегламентирано копиране, разпространение или използване е незаконно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СофтУни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Софтуерен университет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93" name="Picture License" descr="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>
            <a:noFill/>
          </a:ln>
        </p:spPr>
      </p:pic>
      <p:sp>
        <p:nvSpPr>
          <p:cNvPr id="79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Лиценз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5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479098-2149-47F9-A09A-ED988D3A818E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TextShape 1"/>
          <p:cNvSpPr txBox="1"/>
          <p:nvPr/>
        </p:nvSpPr>
        <p:spPr>
          <a:xfrm>
            <a:off x="190440" y="1179000"/>
            <a:ext cx="9865080" cy="5489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Софтуерен университет – качествено образование, професия и работа за софтуерни инженери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Фондация "Софтуерен университет"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softuni.foundation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Софтуерен университет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Дискусионни форуми на СофтУни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7" name="TextShape 2"/>
          <p:cNvSpPr txBox="1"/>
          <p:nvPr/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Обучения в Софтуерен университет (СофтУни)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8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5425BABD-9A6A-4A2E-95E0-382929ABA09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191880" y="121932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2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Какъв е типът на променливата: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9" name="TextShape 2"/>
          <p:cNvSpPr txBox="1"/>
          <p:nvPr/>
        </p:nvSpPr>
        <p:spPr>
          <a:xfrm>
            <a:off x="6934320" y="1286640"/>
            <a:ext cx="3670560" cy="5868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number = "1000";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41" name="Group 4"/>
          <p:cNvGrpSpPr/>
          <p:nvPr/>
        </p:nvGrpSpPr>
        <p:grpSpPr>
          <a:xfrm>
            <a:off x="1066680" y="4356360"/>
            <a:ext cx="3165120" cy="1126080"/>
            <a:chOff x="1066680" y="4356360"/>
            <a:chExt cx="3165120" cy="1126080"/>
          </a:xfrm>
        </p:grpSpPr>
        <p:sp>
          <p:nvSpPr>
            <p:cNvPr id="542" name="CustomShape 5"/>
            <p:cNvSpPr/>
            <p:nvPr/>
          </p:nvSpPr>
          <p:spPr>
            <a:xfrm>
              <a:off x="1066680" y="4356360"/>
              <a:ext cx="3165120" cy="1126080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43" name="CustomShape 6"/>
            <p:cNvSpPr/>
            <p:nvPr/>
          </p:nvSpPr>
          <p:spPr>
            <a:xfrm>
              <a:off x="1399320" y="4470120"/>
              <a:ext cx="242568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char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544" name="Group 7"/>
          <p:cNvGrpSpPr/>
          <p:nvPr/>
        </p:nvGrpSpPr>
        <p:grpSpPr>
          <a:xfrm>
            <a:off x="3290400" y="2590920"/>
            <a:ext cx="2738880" cy="2113560"/>
            <a:chOff x="3290400" y="2590920"/>
            <a:chExt cx="2738880" cy="2113560"/>
          </a:xfrm>
        </p:grpSpPr>
        <p:sp>
          <p:nvSpPr>
            <p:cNvPr id="545" name="CustomShape 8"/>
            <p:cNvSpPr/>
            <p:nvPr/>
          </p:nvSpPr>
          <p:spPr>
            <a:xfrm>
              <a:off x="3290400" y="2590920"/>
              <a:ext cx="2738880" cy="2113560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46" name="CustomShape 9"/>
            <p:cNvSpPr/>
            <p:nvPr/>
          </p:nvSpPr>
          <p:spPr>
            <a:xfrm>
              <a:off x="3436920" y="3248280"/>
              <a:ext cx="2100600" cy="825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string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47" name="Group 10"/>
          <p:cNvGrpSpPr/>
          <p:nvPr/>
        </p:nvGrpSpPr>
        <p:grpSpPr>
          <a:xfrm>
            <a:off x="5940720" y="2670840"/>
            <a:ext cx="2673000" cy="2068560"/>
            <a:chOff x="5940720" y="2670840"/>
            <a:chExt cx="2673000" cy="2068560"/>
          </a:xfrm>
        </p:grpSpPr>
        <p:sp>
          <p:nvSpPr>
            <p:cNvPr id="548" name="CustomShape 11"/>
            <p:cNvSpPr/>
            <p:nvPr/>
          </p:nvSpPr>
          <p:spPr>
            <a:xfrm>
              <a:off x="5940720" y="2670840"/>
              <a:ext cx="2673000" cy="206856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49" name="CustomShape 12"/>
            <p:cNvSpPr/>
            <p:nvPr/>
          </p:nvSpPr>
          <p:spPr>
            <a:xfrm>
              <a:off x="6820920" y="3288960"/>
              <a:ext cx="155880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int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50" name="Group 13"/>
          <p:cNvGrpSpPr/>
          <p:nvPr/>
        </p:nvGrpSpPr>
        <p:grpSpPr>
          <a:xfrm>
            <a:off x="7408440" y="4539600"/>
            <a:ext cx="3196080" cy="1172160"/>
            <a:chOff x="7408440" y="4539600"/>
            <a:chExt cx="3196080" cy="1172160"/>
          </a:xfrm>
        </p:grpSpPr>
        <p:sp>
          <p:nvSpPr>
            <p:cNvPr id="551" name="CustomShape 14"/>
            <p:cNvSpPr/>
            <p:nvPr/>
          </p:nvSpPr>
          <p:spPr>
            <a:xfrm>
              <a:off x="7408440" y="4539600"/>
              <a:ext cx="3196080" cy="117216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52" name="CustomShape 15"/>
            <p:cNvSpPr/>
            <p:nvPr/>
          </p:nvSpPr>
          <p:spPr>
            <a:xfrm>
              <a:off x="7651440" y="4719600"/>
              <a:ext cx="273096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double</a:t>
              </a:r>
              <a:endParaRPr b="0" lang="bg-BG" sz="3600" spc="-1" strike="noStrike">
                <a:latin typeface="Arial"/>
              </a:endParaRPr>
            </a:p>
          </p:txBody>
        </p:sp>
      </p:grpSp>
      <p:sp>
        <p:nvSpPr>
          <p:cNvPr id="553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FDBE1E2-767B-45DF-8CAF-777CCAE78FB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40" dur="indefinite" restart="never" nodeType="tmRoot">
          <p:childTnLst>
            <p:seq>
              <p:cTn id="41" dur="indefinite" nodeType="mainSeq">
                <p:childTnLst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1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233280" y="126612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3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Как се нарича долепването на два текста (низа)?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56" name="Group 3"/>
          <p:cNvGrpSpPr/>
          <p:nvPr/>
        </p:nvGrpSpPr>
        <p:grpSpPr>
          <a:xfrm>
            <a:off x="5859720" y="3034800"/>
            <a:ext cx="3893040" cy="1291680"/>
            <a:chOff x="5859720" y="3034800"/>
            <a:chExt cx="3893040" cy="1291680"/>
          </a:xfrm>
        </p:grpSpPr>
        <p:sp>
          <p:nvSpPr>
            <p:cNvPr id="557" name="CustomShape 4"/>
            <p:cNvSpPr/>
            <p:nvPr/>
          </p:nvSpPr>
          <p:spPr>
            <a:xfrm>
              <a:off x="5859720" y="3034800"/>
              <a:ext cx="3893040" cy="1291680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58" name="CustomShape 5"/>
            <p:cNvSpPr/>
            <p:nvPr/>
          </p:nvSpPr>
          <p:spPr>
            <a:xfrm>
              <a:off x="6137280" y="3233160"/>
              <a:ext cx="3550320" cy="885960"/>
            </a:xfrm>
            <a:prstGeom prst="rect">
              <a:avLst/>
            </a:prstGeom>
            <a:solidFill>
              <a:schemeClr val="tx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Конкатенация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59" name="Group 6"/>
          <p:cNvGrpSpPr/>
          <p:nvPr/>
        </p:nvGrpSpPr>
        <p:grpSpPr>
          <a:xfrm>
            <a:off x="2693160" y="2181600"/>
            <a:ext cx="3114720" cy="2264040"/>
            <a:chOff x="2693160" y="2181600"/>
            <a:chExt cx="3114720" cy="2264040"/>
          </a:xfrm>
        </p:grpSpPr>
        <p:sp>
          <p:nvSpPr>
            <p:cNvPr id="560" name="CustomShape 7"/>
            <p:cNvSpPr/>
            <p:nvPr/>
          </p:nvSpPr>
          <p:spPr>
            <a:xfrm>
              <a:off x="2973240" y="2181600"/>
              <a:ext cx="2834640" cy="2264040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61" name="CustomShape 8"/>
            <p:cNvSpPr/>
            <p:nvPr/>
          </p:nvSpPr>
          <p:spPr>
            <a:xfrm>
              <a:off x="2693160" y="2945880"/>
              <a:ext cx="2981880" cy="825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Събиране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62" name="Group 9"/>
          <p:cNvGrpSpPr/>
          <p:nvPr/>
        </p:nvGrpSpPr>
        <p:grpSpPr>
          <a:xfrm>
            <a:off x="842040" y="4353120"/>
            <a:ext cx="3530520" cy="1532880"/>
            <a:chOff x="842040" y="4353120"/>
            <a:chExt cx="3530520" cy="1532880"/>
          </a:xfrm>
        </p:grpSpPr>
        <p:sp>
          <p:nvSpPr>
            <p:cNvPr id="563" name="CustomShape 10"/>
            <p:cNvSpPr/>
            <p:nvPr/>
          </p:nvSpPr>
          <p:spPr>
            <a:xfrm>
              <a:off x="842040" y="4353120"/>
              <a:ext cx="3530520" cy="1532880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64" name="CustomShape 11"/>
            <p:cNvSpPr/>
            <p:nvPr/>
          </p:nvSpPr>
          <p:spPr>
            <a:xfrm>
              <a:off x="1030680" y="4676400"/>
              <a:ext cx="315288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Кулминация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65" name="Group 12"/>
          <p:cNvGrpSpPr/>
          <p:nvPr/>
        </p:nvGrpSpPr>
        <p:grpSpPr>
          <a:xfrm>
            <a:off x="6324480" y="4587840"/>
            <a:ext cx="4495320" cy="1532880"/>
            <a:chOff x="6324480" y="4587840"/>
            <a:chExt cx="4495320" cy="1532880"/>
          </a:xfrm>
        </p:grpSpPr>
        <p:sp>
          <p:nvSpPr>
            <p:cNvPr id="566" name="CustomShape 13"/>
            <p:cNvSpPr/>
            <p:nvPr/>
          </p:nvSpPr>
          <p:spPr>
            <a:xfrm>
              <a:off x="6918840" y="4587840"/>
              <a:ext cx="3306960" cy="1532880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67" name="CustomShape 14"/>
            <p:cNvSpPr/>
            <p:nvPr/>
          </p:nvSpPr>
          <p:spPr>
            <a:xfrm>
              <a:off x="6324480" y="4878000"/>
              <a:ext cx="4495320" cy="85536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1" lang="bg-BG" sz="3800" spc="-1" strike="noStrike">
                  <a:solidFill>
                    <a:srgbClr val="ffffff"/>
                  </a:solidFill>
                  <a:latin typeface="Calibri"/>
                </a:rPr>
                <a:t>Съединяване</a:t>
              </a:r>
              <a:endParaRPr b="0" lang="bg-BG" sz="3800" spc="-1" strike="noStrike">
                <a:latin typeface="Arial"/>
              </a:endParaRPr>
            </a:p>
          </p:txBody>
        </p:sp>
      </p:grpSp>
      <p:sp>
        <p:nvSpPr>
          <p:cNvPr id="568" name="CustomShape 15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1DDE2C9-84FC-4D60-900F-E1DEDA44BB3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4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Какво ще се отпечата на конзолата, ако изпълним следната    команда: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0" name="TextShape 2"/>
          <p:cNvSpPr txBox="1"/>
          <p:nvPr/>
        </p:nvSpPr>
        <p:spPr>
          <a:xfrm>
            <a:off x="2743200" y="1828800"/>
            <a:ext cx="3633120" cy="5868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console.log(10 % 3);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1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72" name="Group 4"/>
          <p:cNvGrpSpPr/>
          <p:nvPr/>
        </p:nvGrpSpPr>
        <p:grpSpPr>
          <a:xfrm>
            <a:off x="1806120" y="3348000"/>
            <a:ext cx="2619000" cy="1476000"/>
            <a:chOff x="1806120" y="3348000"/>
            <a:chExt cx="2619000" cy="1476000"/>
          </a:xfrm>
        </p:grpSpPr>
        <p:sp>
          <p:nvSpPr>
            <p:cNvPr id="573" name="CustomShape 5"/>
            <p:cNvSpPr/>
            <p:nvPr/>
          </p:nvSpPr>
          <p:spPr>
            <a:xfrm>
              <a:off x="1806120" y="3348000"/>
              <a:ext cx="2619000" cy="1476000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4" name="CustomShape 6"/>
            <p:cNvSpPr/>
            <p:nvPr/>
          </p:nvSpPr>
          <p:spPr>
            <a:xfrm>
              <a:off x="1996560" y="3652200"/>
              <a:ext cx="223776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10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75" name="Group 7"/>
          <p:cNvGrpSpPr/>
          <p:nvPr/>
        </p:nvGrpSpPr>
        <p:grpSpPr>
          <a:xfrm>
            <a:off x="5908680" y="2744640"/>
            <a:ext cx="2386440" cy="1971360"/>
            <a:chOff x="5908680" y="2744640"/>
            <a:chExt cx="2386440" cy="1971360"/>
          </a:xfrm>
        </p:grpSpPr>
        <p:sp>
          <p:nvSpPr>
            <p:cNvPr id="576" name="CustomShape 8"/>
            <p:cNvSpPr/>
            <p:nvPr/>
          </p:nvSpPr>
          <p:spPr>
            <a:xfrm>
              <a:off x="5908680" y="2744640"/>
              <a:ext cx="2386440" cy="1971360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7" name="CustomShape 9"/>
            <p:cNvSpPr/>
            <p:nvPr/>
          </p:nvSpPr>
          <p:spPr>
            <a:xfrm>
              <a:off x="6376680" y="3296520"/>
              <a:ext cx="1830240" cy="886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44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bg-BG" sz="4400" spc="-1" strike="noStrike">
                <a:latin typeface="Arial"/>
              </a:endParaRPr>
            </a:p>
          </p:txBody>
        </p:sp>
      </p:grpSp>
      <p:grpSp>
        <p:nvGrpSpPr>
          <p:cNvPr id="578" name="Group 10"/>
          <p:cNvGrpSpPr/>
          <p:nvPr/>
        </p:nvGrpSpPr>
        <p:grpSpPr>
          <a:xfrm>
            <a:off x="6897600" y="4858920"/>
            <a:ext cx="2619000" cy="1380240"/>
            <a:chOff x="6897600" y="4858920"/>
            <a:chExt cx="2619000" cy="1380240"/>
          </a:xfrm>
        </p:grpSpPr>
        <p:sp>
          <p:nvSpPr>
            <p:cNvPr id="579" name="CustomShape 11"/>
            <p:cNvSpPr/>
            <p:nvPr/>
          </p:nvSpPr>
          <p:spPr>
            <a:xfrm>
              <a:off x="6897600" y="4858920"/>
              <a:ext cx="2619000" cy="1380240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80" name="CustomShape 12"/>
            <p:cNvSpPr/>
            <p:nvPr/>
          </p:nvSpPr>
          <p:spPr>
            <a:xfrm>
              <a:off x="7203240" y="5073480"/>
              <a:ext cx="200736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81" name="Group 13"/>
          <p:cNvGrpSpPr/>
          <p:nvPr/>
        </p:nvGrpSpPr>
        <p:grpSpPr>
          <a:xfrm>
            <a:off x="4032720" y="4680000"/>
            <a:ext cx="2310840" cy="1822320"/>
            <a:chOff x="4032720" y="4680000"/>
            <a:chExt cx="2310840" cy="1822320"/>
          </a:xfrm>
        </p:grpSpPr>
        <p:sp>
          <p:nvSpPr>
            <p:cNvPr id="582" name="CustomShape 14"/>
            <p:cNvSpPr/>
            <p:nvPr/>
          </p:nvSpPr>
          <p:spPr>
            <a:xfrm>
              <a:off x="4032720" y="4680000"/>
              <a:ext cx="2310840" cy="182232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83" name="CustomShape 15"/>
            <p:cNvSpPr/>
            <p:nvPr/>
          </p:nvSpPr>
          <p:spPr>
            <a:xfrm>
              <a:off x="4876920" y="5134680"/>
              <a:ext cx="1347480" cy="952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4400" spc="-1" strike="noStrike">
                  <a:solidFill>
                    <a:srgbClr val="ffffff"/>
                  </a:solidFill>
                  <a:latin typeface="Calibri"/>
                </a:rPr>
                <a:t>0</a:t>
              </a:r>
              <a:endParaRPr b="0" lang="bg-BG" sz="4400" spc="-1" strike="noStrike">
                <a:latin typeface="Arial"/>
              </a:endParaRPr>
            </a:p>
          </p:txBody>
        </p:sp>
      </p:grpSp>
      <p:sp>
        <p:nvSpPr>
          <p:cNvPr id="584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A8CDDDB9-7FBB-426E-A7BD-4AD32B3631D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4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7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5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Каква стойност държи променливата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result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834120" y="2440080"/>
            <a:ext cx="4091400" cy="19335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a = 5;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b = 2;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result = a / b;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7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88" name="Group 4"/>
          <p:cNvGrpSpPr/>
          <p:nvPr/>
        </p:nvGrpSpPr>
        <p:grpSpPr>
          <a:xfrm>
            <a:off x="9133200" y="3800160"/>
            <a:ext cx="2460240" cy="1266480"/>
            <a:chOff x="9133200" y="3800160"/>
            <a:chExt cx="2460240" cy="1266480"/>
          </a:xfrm>
        </p:grpSpPr>
        <p:sp>
          <p:nvSpPr>
            <p:cNvPr id="589" name="CustomShape 5"/>
            <p:cNvSpPr/>
            <p:nvPr/>
          </p:nvSpPr>
          <p:spPr>
            <a:xfrm>
              <a:off x="9133200" y="3800160"/>
              <a:ext cx="2460240" cy="12664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90" name="CustomShape 6"/>
            <p:cNvSpPr/>
            <p:nvPr/>
          </p:nvSpPr>
          <p:spPr>
            <a:xfrm>
              <a:off x="9253080" y="4119480"/>
              <a:ext cx="222012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591" name="Group 7"/>
          <p:cNvGrpSpPr/>
          <p:nvPr/>
        </p:nvGrpSpPr>
        <p:grpSpPr>
          <a:xfrm>
            <a:off x="6858000" y="4190760"/>
            <a:ext cx="2259720" cy="1752480"/>
            <a:chOff x="6858000" y="4190760"/>
            <a:chExt cx="2259720" cy="1752480"/>
          </a:xfrm>
        </p:grpSpPr>
        <p:sp>
          <p:nvSpPr>
            <p:cNvPr id="592" name="CustomShape 8"/>
            <p:cNvSpPr/>
            <p:nvPr/>
          </p:nvSpPr>
          <p:spPr>
            <a:xfrm>
              <a:off x="6858000" y="4190760"/>
              <a:ext cx="2259720" cy="175248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93" name="CustomShape 9"/>
            <p:cNvSpPr/>
            <p:nvPr/>
          </p:nvSpPr>
          <p:spPr>
            <a:xfrm>
              <a:off x="7086600" y="4711320"/>
              <a:ext cx="134352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2.5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594" name="Group 10"/>
          <p:cNvGrpSpPr/>
          <p:nvPr/>
        </p:nvGrpSpPr>
        <p:grpSpPr>
          <a:xfrm>
            <a:off x="6067440" y="2735640"/>
            <a:ext cx="2541600" cy="1216440"/>
            <a:chOff x="6067440" y="2735640"/>
            <a:chExt cx="2541600" cy="1216440"/>
          </a:xfrm>
        </p:grpSpPr>
        <p:sp>
          <p:nvSpPr>
            <p:cNvPr id="595" name="CustomShape 11"/>
            <p:cNvSpPr/>
            <p:nvPr/>
          </p:nvSpPr>
          <p:spPr>
            <a:xfrm>
              <a:off x="6067440" y="2735640"/>
              <a:ext cx="2533680" cy="1216440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96" name="CustomShape 12"/>
            <p:cNvSpPr/>
            <p:nvPr/>
          </p:nvSpPr>
          <p:spPr>
            <a:xfrm>
              <a:off x="6102720" y="2939040"/>
              <a:ext cx="250632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597" name="Group 13"/>
          <p:cNvGrpSpPr/>
          <p:nvPr/>
        </p:nvGrpSpPr>
        <p:grpSpPr>
          <a:xfrm>
            <a:off x="8674920" y="2070720"/>
            <a:ext cx="2619720" cy="1266480"/>
            <a:chOff x="8674920" y="2070720"/>
            <a:chExt cx="2619720" cy="1266480"/>
          </a:xfrm>
        </p:grpSpPr>
        <p:sp>
          <p:nvSpPr>
            <p:cNvPr id="598" name="CustomShape 14"/>
            <p:cNvSpPr/>
            <p:nvPr/>
          </p:nvSpPr>
          <p:spPr>
            <a:xfrm>
              <a:off x="8674920" y="2070720"/>
              <a:ext cx="2619720" cy="1266480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99" name="CustomShape 15"/>
            <p:cNvSpPr/>
            <p:nvPr/>
          </p:nvSpPr>
          <p:spPr>
            <a:xfrm>
              <a:off x="9625680" y="2337120"/>
              <a:ext cx="107532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7</a:t>
              </a:r>
              <a:endParaRPr b="0" lang="bg-BG" sz="3200" spc="-1" strike="noStrike">
                <a:latin typeface="Arial"/>
              </a:endParaRPr>
            </a:p>
          </p:txBody>
        </p:sp>
      </p:grpSp>
      <p:sp>
        <p:nvSpPr>
          <p:cNvPr id="600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51F024B-758E-4411-97DC-C90F5420354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4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0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191880" y="124704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6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Какъв би бил резултатът, ако се опитамe да изпълним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следната команда: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2" name="TextShape 2"/>
          <p:cNvSpPr txBox="1"/>
          <p:nvPr/>
        </p:nvSpPr>
        <p:spPr>
          <a:xfrm>
            <a:off x="4422960" y="1900800"/>
            <a:ext cx="6851160" cy="6267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console.log(1 + 1 + "4" + 2 + 1);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3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604" name="Group 4"/>
          <p:cNvGrpSpPr/>
          <p:nvPr/>
        </p:nvGrpSpPr>
        <p:grpSpPr>
          <a:xfrm>
            <a:off x="5920560" y="2876400"/>
            <a:ext cx="2636640" cy="1926720"/>
            <a:chOff x="5920560" y="2876400"/>
            <a:chExt cx="2636640" cy="1926720"/>
          </a:xfrm>
        </p:grpSpPr>
        <p:sp>
          <p:nvSpPr>
            <p:cNvPr id="605" name="CustomShape 5"/>
            <p:cNvSpPr/>
            <p:nvPr/>
          </p:nvSpPr>
          <p:spPr>
            <a:xfrm>
              <a:off x="5920560" y="2876400"/>
              <a:ext cx="2636640" cy="1926720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6" name="CustomShape 6"/>
            <p:cNvSpPr/>
            <p:nvPr/>
          </p:nvSpPr>
          <p:spPr>
            <a:xfrm>
              <a:off x="6288480" y="3488760"/>
              <a:ext cx="155952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243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607" name="Group 7"/>
          <p:cNvGrpSpPr/>
          <p:nvPr/>
        </p:nvGrpSpPr>
        <p:grpSpPr>
          <a:xfrm>
            <a:off x="1219320" y="4831920"/>
            <a:ext cx="2751840" cy="1139400"/>
            <a:chOff x="1219320" y="4831920"/>
            <a:chExt cx="2751840" cy="1139400"/>
          </a:xfrm>
        </p:grpSpPr>
        <p:sp>
          <p:nvSpPr>
            <p:cNvPr id="608" name="CustomShape 8"/>
            <p:cNvSpPr/>
            <p:nvPr/>
          </p:nvSpPr>
          <p:spPr>
            <a:xfrm>
              <a:off x="1249560" y="4831920"/>
              <a:ext cx="2721600" cy="1139400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9" name="CustomShape 9"/>
            <p:cNvSpPr/>
            <p:nvPr/>
          </p:nvSpPr>
          <p:spPr>
            <a:xfrm>
              <a:off x="1219320" y="5007960"/>
              <a:ext cx="269244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9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610" name="Group 10"/>
          <p:cNvGrpSpPr/>
          <p:nvPr/>
        </p:nvGrpSpPr>
        <p:grpSpPr>
          <a:xfrm>
            <a:off x="7340760" y="4940280"/>
            <a:ext cx="2973600" cy="1294920"/>
            <a:chOff x="7340760" y="4940280"/>
            <a:chExt cx="2973600" cy="1294920"/>
          </a:xfrm>
        </p:grpSpPr>
        <p:sp>
          <p:nvSpPr>
            <p:cNvPr id="611" name="CustomShape 11"/>
            <p:cNvSpPr/>
            <p:nvPr/>
          </p:nvSpPr>
          <p:spPr>
            <a:xfrm>
              <a:off x="7340760" y="4940280"/>
              <a:ext cx="2973600" cy="1294920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12" name="CustomShape 12"/>
            <p:cNvSpPr/>
            <p:nvPr/>
          </p:nvSpPr>
          <p:spPr>
            <a:xfrm>
              <a:off x="8295840" y="5217840"/>
              <a:ext cx="198288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2421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13" name="Group 13"/>
          <p:cNvGrpSpPr/>
          <p:nvPr/>
        </p:nvGrpSpPr>
        <p:grpSpPr>
          <a:xfrm>
            <a:off x="2857680" y="3228840"/>
            <a:ext cx="2721600" cy="1318320"/>
            <a:chOff x="2857680" y="3228840"/>
            <a:chExt cx="2721600" cy="1318320"/>
          </a:xfrm>
        </p:grpSpPr>
        <p:sp>
          <p:nvSpPr>
            <p:cNvPr id="614" name="CustomShape 14"/>
            <p:cNvSpPr/>
            <p:nvPr/>
          </p:nvSpPr>
          <p:spPr>
            <a:xfrm>
              <a:off x="2857680" y="3228840"/>
              <a:ext cx="2721600" cy="131832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15" name="CustomShape 15"/>
            <p:cNvSpPr/>
            <p:nvPr/>
          </p:nvSpPr>
          <p:spPr>
            <a:xfrm>
              <a:off x="2990520" y="3536640"/>
              <a:ext cx="245628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Error</a:t>
              </a:r>
              <a:endParaRPr b="0" lang="bg-BG" sz="3200" spc="-1" strike="noStrike">
                <a:latin typeface="Arial"/>
              </a:endParaRPr>
            </a:p>
          </p:txBody>
        </p:sp>
      </p:grpSp>
      <p:sp>
        <p:nvSpPr>
          <p:cNvPr id="616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2E12A684-9EA2-4FBC-B08B-1CA4FDC6F00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72" dur="indefinite" restart="never" nodeType="tmRoot">
          <p:childTnLst>
            <p:seq>
              <p:cTn id="173" dur="indefinite" nodeType="mainSeq">
                <p:childTnLst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7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0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3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</TotalTime>
  <Application>LibreOffice/6.1.3.2$Windows_X86_64 LibreOffice_project/86daf60bf00efa86ad547e59e09d6bb77c699acb</Application>
  <Words>1734</Words>
  <Paragraphs>373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Sofware University SoftUni programming coding software development education training course курс програмиране кодене кодиране СофтУни</cp:keywords>
  <dc:language>bg-BG</dc:language>
  <cp:lastModifiedBy>Topuzakova, Desislava</cp:lastModifiedBy>
  <dcterms:modified xsi:type="dcterms:W3CDTF">2021-09-16T12:22:58Z</dcterms:modified>
  <cp:revision>52</cp:revision>
  <dc:subject>Coding 101 Course</dc:subject>
  <dc:title>Прости проверки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42</vt:i4>
  </property>
  <property fmtid="{D5CDD505-2E9C-101B-9397-08002B2CF9AE}" pid="13" name="category">
    <vt:lpwstr>computer programming;programming;програмиране;кодиране</vt:lpwstr>
  </property>
</Properties>
</file>