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3.xml.rels" ContentType="application/vnd.openxmlformats-package.relationships+xml"/>
  <Override PartName="/ppt/notesSlides/notesSlide36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theme/theme9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media/image63.png" ContentType="image/png"/>
  <Override PartName="/ppt/media/image9.wmf" ContentType="image/x-wmf"/>
  <Override PartName="/ppt/media/image58.png" ContentType="image/png"/>
  <Override PartName="/ppt/media/image13.wmf" ContentType="image/x-wmf"/>
  <Override PartName="/ppt/media/image2.png" ContentType="image/png"/>
  <Override PartName="/ppt/media/image1.wmf" ContentType="image/x-wmf"/>
  <Override PartName="/ppt/media/image59.png" ContentType="image/png"/>
  <Override PartName="/ppt/media/image3.png" ContentType="image/png"/>
  <Override PartName="/ppt/media/image4.png" ContentType="image/png"/>
  <Override PartName="/ppt/media/image17.wmf" ContentType="image/x-wmf"/>
  <Override PartName="/ppt/media/image6.png" ContentType="image/png"/>
  <Override PartName="/ppt/media/image5.wmf" ContentType="image/x-wmf"/>
  <Override PartName="/ppt/media/image7.png" ContentType="image/png"/>
  <Override PartName="/ppt/media/image62.png" ContentType="image/png"/>
  <Override PartName="/ppt/media/image8.wmf" ContentType="image/x-wmf"/>
  <Override PartName="/ppt/media/image10.png" ContentType="image/png"/>
  <Override PartName="/ppt/media/image56.png" ContentType="image/png"/>
  <Override PartName="/ppt/media/image11.wmf" ContentType="image/x-wmf"/>
  <Override PartName="/ppt/media/image12.png" ContentType="image/png"/>
  <Override PartName="/ppt/media/image14.png" ContentType="image/png"/>
  <Override PartName="/ppt/media/image27.wmf" ContentType="image/x-wmf"/>
  <Override PartName="/ppt/media/image15.png" ContentType="image/png"/>
  <Override PartName="/ppt/media/image16.wmf" ContentType="image/x-wmf"/>
  <Override PartName="/ppt/media/image40.wmf" ContentType="image/x-wmf"/>
  <Override PartName="/ppt/media/image18.png" ContentType="image/png"/>
  <Override PartName="/ppt/media/image41.wmf" ContentType="image/x-wmf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35.wmf" ContentType="image/x-wmf"/>
  <Override PartName="/ppt/media/image23.png" ContentType="image/png"/>
  <Override PartName="/ppt/media/image36.wmf" ContentType="image/x-wmf"/>
  <Override PartName="/ppt/media/image24.png" ContentType="image/png"/>
  <Override PartName="/ppt/media/image25.png" ContentType="image/png"/>
  <Override PartName="/ppt/media/image26.png" ContentType="image/png"/>
  <Override PartName="/ppt/media/image50.wmf" ContentType="image/x-wmf"/>
  <Override PartName="/ppt/media/image28.png" ContentType="image/png"/>
  <Override PartName="/ppt/media/image51.wmf" ContentType="image/x-wmf"/>
  <Override PartName="/ppt/media/image29.png" ContentType="image/png"/>
  <Override PartName="/ppt/media/image42.wmf" ContentType="image/x-wmf"/>
  <Override PartName="/ppt/media/image30.png" ContentType="image/png"/>
  <Override PartName="/ppt/media/image43.wmf" ContentType="image/x-wmf"/>
  <Override PartName="/ppt/media/image31.png" ContentType="image/png"/>
  <Override PartName="/ppt/media/image44.wmf" ContentType="image/x-wmf"/>
  <Override PartName="/ppt/media/image32.png" ContentType="image/png"/>
  <Override PartName="/ppt/media/image45.wmf" ContentType="image/x-wmf"/>
  <Override PartName="/ppt/media/image33.png" ContentType="image/png"/>
  <Override PartName="/ppt/media/image46.wmf" ContentType="image/x-wmf"/>
  <Override PartName="/ppt/media/image34.png" ContentType="image/png"/>
  <Override PartName="/ppt/media/image49.wmf" ContentType="image/x-wmf"/>
  <Override PartName="/ppt/media/image37.png" ContentType="image/png"/>
  <Override PartName="/ppt/media/image38.png" ContentType="image/png"/>
  <Override PartName="/ppt/media/image39.wmf" ContentType="image/x-wmf"/>
  <Override PartName="/ppt/media/image47.wmf" ContentType="image/x-wmf"/>
  <Override PartName="/ppt/media/image48.wmf" ContentType="image/x-wmf"/>
  <Override PartName="/ppt/media/image52.wmf" ContentType="image/x-wmf"/>
  <Override PartName="/ppt/media/image53.wmf" ContentType="image/x-wmf"/>
  <Override PartName="/ppt/media/image54.wmf" ContentType="image/x-wmf"/>
  <Override PartName="/ppt/media/image55.png" ContentType="image/png"/>
  <Override PartName="/ppt/media/image57.png" ContentType="image/png"/>
  <Override PartName="/ppt/media/image60.png" ContentType="image/png"/>
  <Override PartName="/ppt/media/image61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8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37" Type="http://schemas.openxmlformats.org/officeDocument/2006/relationships/slide" Target="slides/slide26.xml"/><Relationship Id="rId38" Type="http://schemas.openxmlformats.org/officeDocument/2006/relationships/slide" Target="slides/slide27.xml"/><Relationship Id="rId39" Type="http://schemas.openxmlformats.org/officeDocument/2006/relationships/slide" Target="slides/slide28.xml"/><Relationship Id="rId40" Type="http://schemas.openxmlformats.org/officeDocument/2006/relationships/slide" Target="slides/slide29.xml"/><Relationship Id="rId41" Type="http://schemas.openxmlformats.org/officeDocument/2006/relationships/slide" Target="slides/slide30.xml"/><Relationship Id="rId42" Type="http://schemas.openxmlformats.org/officeDocument/2006/relationships/slide" Target="slides/slide31.xml"/><Relationship Id="rId43" Type="http://schemas.openxmlformats.org/officeDocument/2006/relationships/slide" Target="slides/slide32.xml"/><Relationship Id="rId44" Type="http://schemas.openxmlformats.org/officeDocument/2006/relationships/slide" Target="slides/slide33.xml"/><Relationship Id="rId45" Type="http://schemas.openxmlformats.org/officeDocument/2006/relationships/slide" Target="slides/slide34.xml"/><Relationship Id="rId46" Type="http://schemas.openxmlformats.org/officeDocument/2006/relationships/slide" Target="slides/slide35.xml"/><Relationship Id="rId47" Type="http://schemas.openxmlformats.org/officeDocument/2006/relationships/slide" Target="slides/slide36.xml"/><Relationship Id="rId48" Type="http://schemas.openxmlformats.org/officeDocument/2006/relationships/slide" Target="slides/slide37.xml"/><Relationship Id="rId49" Type="http://schemas.openxmlformats.org/officeDocument/2006/relationships/slide" Target="slides/slide38.xml"/><Relationship Id="rId50" Type="http://schemas.openxmlformats.org/officeDocument/2006/relationships/slide" Target="slides/slide39.xml"/><Relationship Id="rId51" Type="http://schemas.openxmlformats.org/officeDocument/2006/relationships/slide" Target="slides/slide40.xml"/><Relationship Id="rId52" Type="http://schemas.openxmlformats.org/officeDocument/2006/relationships/slide" Target="slides/slide41.xml"/><Relationship Id="rId53" Type="http://schemas.openxmlformats.org/officeDocument/2006/relationships/slide" Target="slides/slide42.xml"/><Relationship Id="rId54" Type="http://schemas.openxmlformats.org/officeDocument/2006/relationships/slide" Target="slides/slide43.xml"/><Relationship Id="rId55" Type="http://schemas.openxmlformats.org/officeDocument/2006/relationships/slide" Target="slides/slide4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bg-BG" sz="2000" spc="-1" strike="noStrike">
                <a:latin typeface="Arial"/>
              </a:rPr>
              <a:t>Click to edit the notes format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bg-BG" sz="1400" spc="-1" strike="noStrike">
                <a:latin typeface="Times New Roman"/>
              </a:rPr>
              <a:t>&lt;header&gt;</a:t>
            </a:r>
            <a:endParaRPr b="0" lang="bg-BG" sz="1400" spc="-1" strike="noStrike">
              <a:latin typeface="Times New Roman"/>
            </a:endParaRPr>
          </a:p>
        </p:txBody>
      </p:sp>
      <p:sp>
        <p:nvSpPr>
          <p:cNvPr id="42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bg-BG" sz="1400" spc="-1" strike="noStrike">
                <a:latin typeface="Times New Roman"/>
              </a:rPr>
              <a:t>&lt;date/time&gt;</a:t>
            </a:r>
            <a:endParaRPr b="0" lang="bg-BG" sz="1400" spc="-1" strike="noStrike">
              <a:latin typeface="Times New Roman"/>
            </a:endParaRPr>
          </a:p>
        </p:txBody>
      </p:sp>
      <p:sp>
        <p:nvSpPr>
          <p:cNvPr id="43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bg-BG" sz="1400" spc="-1" strike="noStrike">
                <a:latin typeface="Times New Roman"/>
              </a:rPr>
              <a:t>&lt;footer&gt;</a:t>
            </a:r>
            <a:endParaRPr b="0" lang="bg-BG" sz="1400" spc="-1" strike="noStrike">
              <a:latin typeface="Times New Roman"/>
            </a:endParaRPr>
          </a:p>
        </p:txBody>
      </p:sp>
      <p:sp>
        <p:nvSpPr>
          <p:cNvPr id="43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53693E5-4F11-48DE-BB52-1A2EF99DA2DA}" type="slidenum">
              <a:rPr b="0" lang="bg-BG" sz="1400" spc="-1" strike="noStrike">
                <a:latin typeface="Times New Roman"/>
              </a:rPr>
              <a:t>&lt;number&gt;</a:t>
            </a:fld>
            <a:endParaRPr b="0" lang="bg-BG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3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3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3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3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3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3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3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3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3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3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3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3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3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3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3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3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3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3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3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857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119B835-6845-4314-B56E-78FC03D87DE9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858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869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9F5EF3F-C2CD-41A8-B11F-5EEA649BB714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870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873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37A4873-028A-4BC8-B6A8-D7B131452CC5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874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877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FFFFAA5-883B-414D-AADA-19483CC1DB7B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878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881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E877300-13B9-4248-B673-6FD47B7ACBB3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882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885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C35C418-22EA-48D0-9DE3-991996978BBE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886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889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A4D748A-3F76-49C2-B67E-19F04EA42D81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890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893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9C91B96-6215-4A85-A6F0-630F33C0B16D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894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861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4742885-2038-44A9-9CBD-DA9E7249D133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862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865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CD5F978-2997-4E16-AE1B-FB5D4693D097}" type="slidenum">
              <a:rPr b="0" lang="bg-BG" sz="1200" spc="-1" strike="noStrike">
                <a:latin typeface="Times New Roman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866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897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988120A-2A1C-4057-8D90-BF3C03A038CB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898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9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901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63A8EF7-A7BC-4D91-8517-DDCF0E6FC622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902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9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905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97BADD5-B945-421D-9EEC-ACB3F2BA64D9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906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9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909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B0A9FE4-E457-41E8-B907-9DB0BD919F91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910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9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rm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913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CD0B43F-94F0-4261-9161-C616B2D7FC41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914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solidFill>
                  <a:srgbClr val="000000"/>
                </a:solidFill>
                <a:latin typeface="+mn-lt"/>
                <a:ea typeface="+mn-ea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+mn-lt"/>
                <a:ea typeface="+mn-ea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9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917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C4BF14F-48B3-4AA4-A6FD-DBD3B3413B1C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918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9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921" name="CustomShape 3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6EF182DF-33F0-489A-AAE2-85D6621C9474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Arial"/>
            </a:endParaRPr>
          </a:p>
        </p:txBody>
      </p:sp>
      <p:sp>
        <p:nvSpPr>
          <p:cNvPr id="922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9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925" name="CustomShape 3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59C9EAD1-B3DF-482F-B0D2-0F5543445779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Arial"/>
            </a:endParaRPr>
          </a:p>
        </p:txBody>
      </p:sp>
      <p:sp>
        <p:nvSpPr>
          <p:cNvPr id="926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9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929" name="CustomShape 3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1BB2D561-717C-4F53-8269-9335F50C2150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Arial"/>
            </a:endParaRPr>
          </a:p>
        </p:txBody>
      </p:sp>
      <p:sp>
        <p:nvSpPr>
          <p:cNvPr id="930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8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3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4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5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9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0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3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9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0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2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7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8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9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wmf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9.wmf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1.wmf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3.wmf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6.wmf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7.wmf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86.xml"/><Relationship Id="rId15" Type="http://schemas.openxmlformats.org/officeDocument/2006/relationships/slideLayout" Target="../slideLayouts/slideLayout87.xml"/><Relationship Id="rId16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92.xml"/><Relationship Id="rId21" Type="http://schemas.openxmlformats.org/officeDocument/2006/relationships/slideLayout" Target="../slideLayouts/slideLayout93.xml"/><Relationship Id="rId22" Type="http://schemas.openxmlformats.org/officeDocument/2006/relationships/slideLayout" Target="../slideLayouts/slideLayout94.xml"/><Relationship Id="rId23" Type="http://schemas.openxmlformats.org/officeDocument/2006/relationships/slideLayout" Target="../slideLayouts/slideLayout95.xml"/><Relationship Id="rId2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7.wmf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hyperlink" Target="https://softuni.bg/" TargetMode="External"/><Relationship Id="rId8" Type="http://schemas.openxmlformats.org/officeDocument/2006/relationships/hyperlink" Target="https://softuni.foundation/" TargetMode="External"/><Relationship Id="rId9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forum.softuni.bg/" TargetMode="External"/><Relationship Id="rId11" Type="http://schemas.openxmlformats.org/officeDocument/2006/relationships/image" Target="../media/image32.png"/><Relationship Id="rId12" Type="http://schemas.openxmlformats.org/officeDocument/2006/relationships/slideLayout" Target="../slideLayouts/slideLayout97.xml"/><Relationship Id="rId13" Type="http://schemas.openxmlformats.org/officeDocument/2006/relationships/slideLayout" Target="../slideLayouts/slideLayout98.xml"/><Relationship Id="rId14" Type="http://schemas.openxmlformats.org/officeDocument/2006/relationships/slideLayout" Target="../slideLayouts/slideLayout99.xml"/><Relationship Id="rId15" Type="http://schemas.openxmlformats.org/officeDocument/2006/relationships/slideLayout" Target="../slideLayouts/slideLayout100.xml"/><Relationship Id="rId16" Type="http://schemas.openxmlformats.org/officeDocument/2006/relationships/slideLayout" Target="../slideLayouts/slideLayout101.xml"/><Relationship Id="rId17" Type="http://schemas.openxmlformats.org/officeDocument/2006/relationships/slideLayout" Target="../slideLayouts/slideLayout102.xml"/><Relationship Id="rId18" Type="http://schemas.openxmlformats.org/officeDocument/2006/relationships/slideLayout" Target="../slideLayouts/slideLayout103.xml"/><Relationship Id="rId19" Type="http://schemas.openxmlformats.org/officeDocument/2006/relationships/slideLayout" Target="../slideLayouts/slideLayout104.xml"/><Relationship Id="rId20" Type="http://schemas.openxmlformats.org/officeDocument/2006/relationships/slideLayout" Target="../slideLayouts/slideLayout105.xml"/><Relationship Id="rId21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107.xml"/><Relationship Id="rId2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6702840"/>
            <a:ext cx="12194640" cy="15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Logo SoftUni" descr=""/>
          <p:cNvPicPr/>
          <p:nvPr/>
        </p:nvPicPr>
        <p:blipFill>
          <a:blip r:embed="rId3"/>
          <a:stretch/>
        </p:blipFill>
        <p:spPr>
          <a:xfrm>
            <a:off x="4324320" y="5184000"/>
            <a:ext cx="3751200" cy="12974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8708400" y="6130800"/>
            <a:ext cx="2951280" cy="34128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1800" spc="-1" strike="noStrike">
                <a:solidFill>
                  <a:srgbClr val="1a334c"/>
                </a:solidFill>
                <a:latin typeface="Calibri"/>
              </a:rPr>
              <a:t>Company Web Site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8708400" y="5756760"/>
            <a:ext cx="2951280" cy="36684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Company Name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" name="Picture SoftUni Mascot" descr=""/>
          <p:cNvPicPr/>
          <p:nvPr/>
        </p:nvPicPr>
        <p:blipFill>
          <a:blip r:embed="rId4"/>
          <a:stretch/>
        </p:blipFill>
        <p:spPr>
          <a:xfrm flipH="1">
            <a:off x="8849160" y="2609640"/>
            <a:ext cx="2788560" cy="3017880"/>
          </a:xfrm>
          <a:prstGeom prst="rect">
            <a:avLst/>
          </a:prstGeom>
          <a:ln>
            <a:noFill/>
          </a:ln>
        </p:spPr>
      </p:pic>
      <p:pic>
        <p:nvPicPr>
          <p:cNvPr id="6" name="Picture Logo Software University" descr=""/>
          <p:cNvPicPr/>
          <p:nvPr/>
        </p:nvPicPr>
        <p:blipFill>
          <a:blip r:embed="rId5"/>
          <a:stretch/>
        </p:blipFill>
        <p:spPr>
          <a:xfrm>
            <a:off x="507960" y="5918400"/>
            <a:ext cx="1829880" cy="627840"/>
          </a:xfrm>
          <a:prstGeom prst="rect">
            <a:avLst/>
          </a:prstGeom>
          <a:ln>
            <a:noFill/>
          </a:ln>
        </p:spPr>
      </p:pic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552960" y="3541680"/>
            <a:ext cx="2980440" cy="404964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Position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552960" y="4851720"/>
            <a:ext cx="2980440" cy="45396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Author Name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body"/>
          </p:nvPr>
        </p:nvSpPr>
        <p:spPr>
          <a:xfrm>
            <a:off x="552960" y="2741040"/>
            <a:ext cx="4642560" cy="193608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a000"/>
                </a:solidFill>
                <a:latin typeface="Calibri"/>
              </a:rPr>
              <a:t>Click icon to add picture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title"/>
          </p:nvPr>
        </p:nvSpPr>
        <p:spPr>
          <a:xfrm>
            <a:off x="554040" y="321480"/>
            <a:ext cx="11083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Presentation Title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D26F765-D746-4AD5-A41D-40F41CE7B564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1</a:t>
            </a:fld>
            <a:endParaRPr b="0" lang="bg-BG" sz="1000" spc="-1" strike="noStrike">
              <a:latin typeface="Times New Roman"/>
            </a:endParaRPr>
          </a:p>
        </p:txBody>
      </p:sp>
      <p:pic>
        <p:nvPicPr>
          <p:cNvPr id="49" name="Picture SoftUni Mascot" descr=""/>
          <p:cNvPicPr/>
          <p:nvPr/>
        </p:nvPicPr>
        <p:blipFill>
          <a:blip r:embed="rId3"/>
          <a:stretch/>
        </p:blipFill>
        <p:spPr>
          <a:xfrm flipH="1">
            <a:off x="9516240" y="3408480"/>
            <a:ext cx="2250720" cy="3044160"/>
          </a:xfrm>
          <a:prstGeom prst="rect">
            <a:avLst/>
          </a:prstGeom>
          <a:ln>
            <a:noFill/>
          </a:ln>
        </p:spPr>
      </p:pic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96920" y="1371600"/>
            <a:ext cx="9048960" cy="5207040"/>
          </a:xfrm>
          <a:prstGeom prst="rect">
            <a:avLst/>
          </a:prstGeom>
        </p:spPr>
        <p:txBody>
          <a:bodyPr lIns="108000" rIns="108000" tIns="36000" bIns="36000">
            <a:normAutofit/>
          </a:bodyPr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Logo Software University" descr=""/>
          <p:cNvPicPr/>
          <p:nvPr/>
        </p:nvPicPr>
        <p:blipFill>
          <a:blip r:embed="rId4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Table of Contents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4319640" y="867600"/>
            <a:ext cx="3552120" cy="35521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PlaceHolder 2"/>
          <p:cNvSpPr>
            <a:spLocks noGrp="1"/>
          </p:cNvSpPr>
          <p:nvPr>
            <p:ph type="title"/>
          </p:nvPr>
        </p:nvSpPr>
        <p:spPr>
          <a:xfrm>
            <a:off x="615240" y="4704840"/>
            <a:ext cx="10961280" cy="767880"/>
          </a:xfrm>
          <a:prstGeom prst="rect">
            <a:avLst/>
          </a:prstGeom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Click to Edit Section Title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the outline text format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Fourth Outline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31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C1DF18B-0E6A-43DE-A861-EBE4B20E717D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10949040" cy="4193640"/>
          </a:xfrm>
          <a:prstGeom prst="rect">
            <a:avLst/>
          </a:prstGeom>
        </p:spPr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Source code box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…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…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0880" cy="5560920"/>
          </a:xfrm>
          <a:prstGeom prst="rect">
            <a:avLst/>
          </a:prstGeom>
        </p:spPr>
        <p:txBody>
          <a:bodyPr lIns="108000" rIns="108000" tIns="36000" bIns="36000"/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Sample source code: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5" name="Logo Software University" descr=""/>
          <p:cNvPicPr/>
          <p:nvPr/>
        </p:nvPicPr>
        <p:blipFill>
          <a:blip r:embed="rId3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74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FF7CF39-0B43-401D-A1F7-1B9F9C7243DE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7" name="Logo Software University" descr=""/>
          <p:cNvPicPr/>
          <p:nvPr/>
        </p:nvPicPr>
        <p:blipFill>
          <a:blip r:embed="rId3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178" name="PlaceHolder 4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16" name="CustomShape 1"/>
          <p:cNvSpPr/>
          <p:nvPr/>
        </p:nvSpPr>
        <p:spPr>
          <a:xfrm>
            <a:off x="0" y="6264000"/>
            <a:ext cx="12191760" cy="593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PlaceHolder 2"/>
          <p:cNvSpPr>
            <a:spLocks noGrp="1"/>
          </p:cNvSpPr>
          <p:nvPr>
            <p:ph type="sldNum"/>
          </p:nvPr>
        </p:nvSpPr>
        <p:spPr>
          <a:xfrm>
            <a:off x="11752920" y="6462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2F7EC66-4EC1-47E7-B88B-126BE2352473}" type="slidenum">
              <a:rPr b="0" lang="bg-BG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5161680" y="4824720"/>
            <a:ext cx="1868400" cy="1868400"/>
          </a:xfrm>
          <a:prstGeom prst="ellipse">
            <a:avLst/>
          </a:prstGeom>
          <a:solidFill>
            <a:schemeClr val="tx2"/>
          </a:solidFill>
          <a:ln w="63360">
            <a:solidFill>
              <a:schemeClr val="bg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9" name="Logo Software University Down" descr=""/>
          <p:cNvPicPr/>
          <p:nvPr/>
        </p:nvPicPr>
        <p:blipFill>
          <a:blip r:embed="rId3"/>
          <a:stretch/>
        </p:blipFill>
        <p:spPr>
          <a:xfrm>
            <a:off x="5616720" y="5206680"/>
            <a:ext cx="958680" cy="1184400"/>
          </a:xfrm>
          <a:prstGeom prst="rect">
            <a:avLst/>
          </a:prstGeom>
          <a:ln>
            <a:noFill/>
          </a:ln>
        </p:spPr>
      </p:pic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455880" y="1195920"/>
            <a:ext cx="5545080" cy="4956840"/>
          </a:xfrm>
          <a:prstGeom prst="rect">
            <a:avLst/>
          </a:prstGeom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190440" y="1195920"/>
            <a:ext cx="5545080" cy="4956840"/>
          </a:xfrm>
          <a:prstGeom prst="rect">
            <a:avLst/>
          </a:prstGeom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2" name="CustomShape 6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3" name="Logo Software University" descr=""/>
          <p:cNvPicPr/>
          <p:nvPr/>
        </p:nvPicPr>
        <p:blipFill>
          <a:blip r:embed="rId4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224" name="PlaceHolder 7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62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DBB39D4-F112-4DBF-A8B5-B825E4C17CF7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0" y="0"/>
            <a:ext cx="42912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585000" y="1121040"/>
            <a:ext cx="11409840" cy="5546160"/>
          </a:xfrm>
          <a:prstGeom prst="rect">
            <a:avLst/>
          </a:prstGeom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title"/>
          </p:nvPr>
        </p:nvSpPr>
        <p:spPr>
          <a:xfrm>
            <a:off x="585000" y="100800"/>
            <a:ext cx="1140984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266" name="Group 5"/>
          <p:cNvGrpSpPr/>
          <p:nvPr/>
        </p:nvGrpSpPr>
        <p:grpSpPr>
          <a:xfrm>
            <a:off x="108720" y="5591880"/>
            <a:ext cx="641520" cy="1016640"/>
            <a:chOff x="108720" y="5591880"/>
            <a:chExt cx="641520" cy="1016640"/>
          </a:xfrm>
        </p:grpSpPr>
        <p:grpSp>
          <p:nvGrpSpPr>
            <p:cNvPr id="267" name="Group 6"/>
            <p:cNvGrpSpPr/>
            <p:nvPr/>
          </p:nvGrpSpPr>
          <p:grpSpPr>
            <a:xfrm>
              <a:off x="108720" y="5591880"/>
              <a:ext cx="641520" cy="772920"/>
              <a:chOff x="108720" y="5591880"/>
              <a:chExt cx="641520" cy="772920"/>
            </a:xfrm>
          </p:grpSpPr>
          <p:sp>
            <p:nvSpPr>
              <p:cNvPr id="268" name="CustomShape 7"/>
              <p:cNvSpPr/>
              <p:nvPr/>
            </p:nvSpPr>
            <p:spPr>
              <a:xfrm>
                <a:off x="108720" y="5591880"/>
                <a:ext cx="641520" cy="64152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9" name="CustomShape 8"/>
              <p:cNvSpPr/>
              <p:nvPr/>
            </p:nvSpPr>
            <p:spPr>
              <a:xfrm>
                <a:off x="277920" y="6083640"/>
                <a:ext cx="400320" cy="281160"/>
              </a:xfrm>
              <a:custGeom>
                <a:avLst/>
                <a:gdLst/>
                <a:ah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0" name="CustomShape 9"/>
              <p:cNvSpPr/>
              <p:nvPr/>
            </p:nvSpPr>
            <p:spPr>
              <a:xfrm flipH="1">
                <a:off x="182160" y="6083640"/>
                <a:ext cx="400320" cy="281160"/>
              </a:xfrm>
              <a:custGeom>
                <a:avLst/>
                <a:gdLst/>
                <a:ah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1" name="CustomShape 10"/>
              <p:cNvSpPr/>
              <p:nvPr/>
            </p:nvSpPr>
            <p:spPr>
              <a:xfrm>
                <a:off x="191880" y="5619240"/>
                <a:ext cx="527400" cy="52740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60">
                <a:solidFill>
                  <a:schemeClr val="bg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2" name="CustomShape 11"/>
              <p:cNvSpPr/>
              <p:nvPr/>
            </p:nvSpPr>
            <p:spPr>
              <a:xfrm>
                <a:off x="191880" y="5619240"/>
                <a:ext cx="527400" cy="52740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60">
                <a:solidFill>
                  <a:schemeClr val="bg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73" name="CustomShape 12"/>
            <p:cNvSpPr/>
            <p:nvPr/>
          </p:nvSpPr>
          <p:spPr>
            <a:xfrm>
              <a:off x="273960" y="6479280"/>
              <a:ext cx="310320" cy="5256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" name="CustomShape 13"/>
            <p:cNvSpPr/>
            <p:nvPr/>
          </p:nvSpPr>
          <p:spPr>
            <a:xfrm>
              <a:off x="320760" y="6555960"/>
              <a:ext cx="217080" cy="5256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  <a:effectLst>
              <a:outerShdw blurRad="152400" dir="5400000" dist="380880" rotWithShape="0" sx="70000" sy="7000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" name="Line 14"/>
            <p:cNvSpPr/>
            <p:nvPr/>
          </p:nvSpPr>
          <p:spPr>
            <a:xfrm flipH="1" flipV="1">
              <a:off x="299520" y="5960520"/>
              <a:ext cx="56520" cy="40824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76" name="Line 15"/>
            <p:cNvSpPr/>
            <p:nvPr/>
          </p:nvSpPr>
          <p:spPr>
            <a:xfrm flipH="1">
              <a:off x="336600" y="6231960"/>
              <a:ext cx="185040" cy="36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277" name="Group 16"/>
            <p:cNvGrpSpPr/>
            <p:nvPr/>
          </p:nvGrpSpPr>
          <p:grpSpPr>
            <a:xfrm>
              <a:off x="204840" y="5832360"/>
              <a:ext cx="153360" cy="157320"/>
              <a:chOff x="204840" y="5832360"/>
              <a:chExt cx="153360" cy="157320"/>
            </a:xfrm>
          </p:grpSpPr>
          <p:sp>
            <p:nvSpPr>
              <p:cNvPr id="278" name="Line 17"/>
              <p:cNvSpPr/>
              <p:nvPr/>
            </p:nvSpPr>
            <p:spPr>
              <a:xfrm flipH="1" flipV="1">
                <a:off x="205560" y="5910840"/>
                <a:ext cx="152640" cy="7884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79" name="Line 18"/>
              <p:cNvSpPr/>
              <p:nvPr/>
            </p:nvSpPr>
            <p:spPr>
              <a:xfrm flipH="1">
                <a:off x="204840" y="5832360"/>
                <a:ext cx="152640" cy="7848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280" name="Line 19"/>
            <p:cNvSpPr/>
            <p:nvPr/>
          </p:nvSpPr>
          <p:spPr>
            <a:xfrm flipV="1">
              <a:off x="501480" y="5960520"/>
              <a:ext cx="50040" cy="40824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81" name="CustomShape 20"/>
            <p:cNvSpPr/>
            <p:nvPr/>
          </p:nvSpPr>
          <p:spPr>
            <a:xfrm>
              <a:off x="258480" y="6402960"/>
              <a:ext cx="341640" cy="5256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82" name="Group 21"/>
            <p:cNvGrpSpPr/>
            <p:nvPr/>
          </p:nvGrpSpPr>
          <p:grpSpPr>
            <a:xfrm>
              <a:off x="496440" y="5832360"/>
              <a:ext cx="153360" cy="157320"/>
              <a:chOff x="496440" y="5832360"/>
              <a:chExt cx="153360" cy="157320"/>
            </a:xfrm>
          </p:grpSpPr>
          <p:sp>
            <p:nvSpPr>
              <p:cNvPr id="283" name="Line 22"/>
              <p:cNvSpPr/>
              <p:nvPr/>
            </p:nvSpPr>
            <p:spPr>
              <a:xfrm flipV="1">
                <a:off x="496440" y="5910840"/>
                <a:ext cx="152640" cy="7884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84" name="Line 23"/>
              <p:cNvSpPr/>
              <p:nvPr/>
            </p:nvSpPr>
            <p:spPr>
              <a:xfrm>
                <a:off x="497160" y="5832360"/>
                <a:ext cx="152640" cy="7848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22" name="CustomShape 1"/>
          <p:cNvSpPr/>
          <p:nvPr/>
        </p:nvSpPr>
        <p:spPr>
          <a:xfrm>
            <a:off x="0" y="6371280"/>
            <a:ext cx="12194640" cy="486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2"/>
          <p:cNvSpPr/>
          <p:nvPr/>
        </p:nvSpPr>
        <p:spPr>
          <a:xfrm>
            <a:off x="110880" y="6454800"/>
            <a:ext cx="11969640" cy="2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bg-BG" sz="1600" spc="-1" strike="noStrike">
                <a:solidFill>
                  <a:srgbClr val="ffffff"/>
                </a:solidFill>
                <a:latin typeface="Calibri"/>
                <a:ea typeface="Calibri"/>
              </a:rPr>
              <a:t>© SoftUni – </a:t>
            </a:r>
            <a:r>
              <a:rPr b="0" lang="bg-BG" sz="1600" spc="-1" strike="noStrike" u="sng">
                <a:solidFill>
                  <a:srgbClr val="f2ac44"/>
                </a:solidFill>
                <a:uFillTx/>
                <a:latin typeface="Calibri"/>
                <a:ea typeface="Calibri"/>
                <a:hlinkClick r:id="rId3"/>
              </a:rPr>
              <a:t>https://softuni.org</a:t>
            </a:r>
            <a:r>
              <a:rPr b="0" lang="bg-BG" sz="1600" spc="-1" strike="noStrike">
                <a:solidFill>
                  <a:srgbClr val="ffffff"/>
                </a:solidFill>
                <a:latin typeface="Calibri"/>
                <a:ea typeface="Calibri"/>
              </a:rPr>
              <a:t>. Copyrighted document. Unauthorized copy, reproduction or use is not permitted.</a:t>
            </a:r>
            <a:endParaRPr b="0" lang="bg-BG" sz="1600" spc="-1" strike="noStrike">
              <a:latin typeface="Arial"/>
            </a:endParaRPr>
          </a:p>
        </p:txBody>
      </p:sp>
      <p:pic>
        <p:nvPicPr>
          <p:cNvPr id="324" name="Picture SoftUni Mascot" descr=""/>
          <p:cNvPicPr/>
          <p:nvPr/>
        </p:nvPicPr>
        <p:blipFill>
          <a:blip r:embed="rId4"/>
          <a:stretch/>
        </p:blipFill>
        <p:spPr>
          <a:xfrm>
            <a:off x="642600" y="2898720"/>
            <a:ext cx="2451240" cy="2959560"/>
          </a:xfrm>
          <a:prstGeom prst="rect">
            <a:avLst/>
          </a:prstGeom>
          <a:ln>
            <a:noFill/>
          </a:ln>
        </p:spPr>
      </p:pic>
      <p:grpSp>
        <p:nvGrpSpPr>
          <p:cNvPr id="325" name="Group 3"/>
          <p:cNvGrpSpPr/>
          <p:nvPr/>
        </p:nvGrpSpPr>
        <p:grpSpPr>
          <a:xfrm>
            <a:off x="3332160" y="1702440"/>
            <a:ext cx="8314920" cy="3543480"/>
            <a:chOff x="3332160" y="1702440"/>
            <a:chExt cx="8314920" cy="3543480"/>
          </a:xfrm>
        </p:grpSpPr>
        <p:pic>
          <p:nvPicPr>
            <p:cNvPr id="326" name="Picture SoftUni Kids Logo" descr=""/>
            <p:cNvPicPr/>
            <p:nvPr/>
          </p:nvPicPr>
          <p:blipFill>
            <a:blip r:embed="rId5"/>
            <a:stretch/>
          </p:blipFill>
          <p:spPr>
            <a:xfrm>
              <a:off x="10517040" y="3776400"/>
              <a:ext cx="1130040" cy="1388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7" name="Picture SoftUni Foundation Logo" descr=""/>
            <p:cNvPicPr/>
            <p:nvPr/>
          </p:nvPicPr>
          <p:blipFill>
            <a:blip r:embed="rId6"/>
            <a:stretch/>
          </p:blipFill>
          <p:spPr>
            <a:xfrm>
              <a:off x="9054000" y="3788280"/>
              <a:ext cx="1166040" cy="1350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8" name="Picture SoftUni Digital Logo" descr=""/>
            <p:cNvPicPr/>
            <p:nvPr/>
          </p:nvPicPr>
          <p:blipFill>
            <a:blip r:embed="rId7"/>
            <a:stretch/>
          </p:blipFill>
          <p:spPr>
            <a:xfrm>
              <a:off x="7657560" y="3789000"/>
              <a:ext cx="1084320" cy="1456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9" name="Picture SoftUni Creative Logo" descr=""/>
            <p:cNvPicPr/>
            <p:nvPr/>
          </p:nvPicPr>
          <p:blipFill>
            <a:blip r:embed="rId8"/>
            <a:stretch/>
          </p:blipFill>
          <p:spPr>
            <a:xfrm>
              <a:off x="6174000" y="3776400"/>
              <a:ext cx="1166040" cy="1388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30" name="Picture SoftUni Svetlina Logo" descr=""/>
            <p:cNvPicPr/>
            <p:nvPr/>
          </p:nvPicPr>
          <p:blipFill>
            <a:blip r:embed="rId9"/>
            <a:stretch/>
          </p:blipFill>
          <p:spPr>
            <a:xfrm>
              <a:off x="4735080" y="3776400"/>
              <a:ext cx="1166040" cy="1401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31" name="Picture Software University Logo" descr=""/>
            <p:cNvPicPr/>
            <p:nvPr/>
          </p:nvPicPr>
          <p:blipFill>
            <a:blip r:embed="rId10"/>
            <a:stretch/>
          </p:blipFill>
          <p:spPr>
            <a:xfrm>
              <a:off x="3332160" y="3776400"/>
              <a:ext cx="1164240" cy="143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32" name="Line 4"/>
            <p:cNvSpPr/>
            <p:nvPr/>
          </p:nvSpPr>
          <p:spPr>
            <a:xfrm>
              <a:off x="11076840" y="333540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3" name="Line 5"/>
            <p:cNvSpPr/>
            <p:nvPr/>
          </p:nvSpPr>
          <p:spPr>
            <a:xfrm>
              <a:off x="9636840" y="332892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4" name="Line 6"/>
            <p:cNvSpPr/>
            <p:nvPr/>
          </p:nvSpPr>
          <p:spPr>
            <a:xfrm>
              <a:off x="8196840" y="332892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5" name="Line 7"/>
            <p:cNvSpPr/>
            <p:nvPr/>
          </p:nvSpPr>
          <p:spPr>
            <a:xfrm>
              <a:off x="6756840" y="332892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6" name="Line 8"/>
            <p:cNvSpPr/>
            <p:nvPr/>
          </p:nvSpPr>
          <p:spPr>
            <a:xfrm>
              <a:off x="5309640" y="333540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7" name="Line 9"/>
            <p:cNvSpPr/>
            <p:nvPr/>
          </p:nvSpPr>
          <p:spPr>
            <a:xfrm>
              <a:off x="3915000" y="333540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8" name="Line 10"/>
            <p:cNvSpPr/>
            <p:nvPr/>
          </p:nvSpPr>
          <p:spPr>
            <a:xfrm>
              <a:off x="3915000" y="3335400"/>
              <a:ext cx="7161840" cy="3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9" name="Line 11"/>
            <p:cNvSpPr/>
            <p:nvPr/>
          </p:nvSpPr>
          <p:spPr>
            <a:xfrm>
              <a:off x="7495920" y="309276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40" name="Picture SoftUni Logo" descr=""/>
            <p:cNvPicPr/>
            <p:nvPr/>
          </p:nvPicPr>
          <p:blipFill>
            <a:blip r:embed="rId11"/>
            <a:stretch/>
          </p:blipFill>
          <p:spPr>
            <a:xfrm>
              <a:off x="6896880" y="1702440"/>
              <a:ext cx="1198440" cy="11984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41" name="PlaceHolder 12"/>
          <p:cNvSpPr>
            <a:spLocks noGrp="1"/>
          </p:cNvSpPr>
          <p:nvPr>
            <p:ph type="title"/>
          </p:nvPr>
        </p:nvSpPr>
        <p:spPr>
          <a:xfrm>
            <a:off x="809640" y="703080"/>
            <a:ext cx="5915880" cy="10328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8800" spc="-1" strike="noStrike">
                <a:solidFill>
                  <a:srgbClr val="234465"/>
                </a:solidFill>
                <a:latin typeface="Calibri"/>
              </a:rPr>
              <a:t>Questions?</a:t>
            </a:r>
            <a:endParaRPr b="0" lang="en-US" sz="8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42" name="Logo Software University" descr=""/>
          <p:cNvPicPr/>
          <p:nvPr/>
        </p:nvPicPr>
        <p:blipFill>
          <a:blip r:embed="rId12"/>
          <a:stretch/>
        </p:blipFill>
        <p:spPr>
          <a:xfrm>
            <a:off x="10008720" y="190440"/>
            <a:ext cx="2013120" cy="690480"/>
          </a:xfrm>
          <a:prstGeom prst="rect">
            <a:avLst/>
          </a:prstGeom>
          <a:ln>
            <a:noFill/>
          </a:ln>
        </p:spPr>
      </p:pic>
      <p:sp>
        <p:nvSpPr>
          <p:cNvPr id="343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the outline text format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Fourth Outline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748" r:id="rId21"/>
    <p:sldLayoutId id="2147483749" r:id="rId22"/>
    <p:sldLayoutId id="2147483750" r:id="rId23"/>
    <p:sldLayoutId id="2147483751" r:id="rId2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81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BCD8DCC-D018-4FCA-9BE3-8DC5A2E7AAB2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pic>
        <p:nvPicPr>
          <p:cNvPr id="382" name="Picture Forum" descr=""/>
          <p:cNvPicPr/>
          <p:nvPr/>
        </p:nvPicPr>
        <p:blipFill>
          <a:blip r:embed="rId3"/>
          <a:stretch/>
        </p:blipFill>
        <p:spPr>
          <a:xfrm>
            <a:off x="10524240" y="5249520"/>
            <a:ext cx="969840" cy="965520"/>
          </a:xfrm>
          <a:prstGeom prst="rect">
            <a:avLst/>
          </a:prstGeom>
          <a:ln>
            <a:noFill/>
          </a:ln>
        </p:spPr>
      </p:pic>
      <p:pic>
        <p:nvPicPr>
          <p:cNvPr id="383" name="Picture Logo FB" descr=""/>
          <p:cNvPicPr/>
          <p:nvPr/>
        </p:nvPicPr>
        <p:blipFill>
          <a:blip r:embed="rId4"/>
          <a:stretch/>
        </p:blipFill>
        <p:spPr>
          <a:xfrm>
            <a:off x="10507320" y="3690000"/>
            <a:ext cx="1003680" cy="1017360"/>
          </a:xfrm>
          <a:prstGeom prst="rect">
            <a:avLst/>
          </a:prstGeom>
          <a:ln>
            <a:noFill/>
          </a:ln>
        </p:spPr>
      </p:pic>
      <p:pic>
        <p:nvPicPr>
          <p:cNvPr id="384" name="Picture Logo SoftUni Right" descr=""/>
          <p:cNvPicPr/>
          <p:nvPr/>
        </p:nvPicPr>
        <p:blipFill>
          <a:blip r:embed="rId5"/>
          <a:stretch/>
        </p:blipFill>
        <p:spPr>
          <a:xfrm>
            <a:off x="10413360" y="1674000"/>
            <a:ext cx="1191600" cy="1473480"/>
          </a:xfrm>
          <a:prstGeom prst="rect">
            <a:avLst/>
          </a:prstGeom>
          <a:ln>
            <a:noFill/>
          </a:ln>
        </p:spPr>
      </p:pic>
      <p:pic>
        <p:nvPicPr>
          <p:cNvPr id="385" name="Picture SoftUni Mascot" descr=""/>
          <p:cNvPicPr/>
          <p:nvPr/>
        </p:nvPicPr>
        <p:blipFill>
          <a:blip r:embed="rId6"/>
          <a:stretch/>
        </p:blipFill>
        <p:spPr>
          <a:xfrm>
            <a:off x="7182000" y="2584440"/>
            <a:ext cx="2732760" cy="3630600"/>
          </a:xfrm>
          <a:prstGeom prst="rect">
            <a:avLst/>
          </a:prstGeom>
          <a:ln>
            <a:noFill/>
          </a:ln>
        </p:spPr>
      </p:pic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– High-Quality Education, Profession and Job for Software Developers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7"/>
              </a:rPr>
              <a:t>softuni.bg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Foundation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8"/>
              </a:rPr>
              <a:t>softuni.foundation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@ Facebook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9"/>
              </a:rPr>
              <a:t>facebook.com/SoftwareUniversity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Forums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10"/>
              </a:rPr>
              <a:t>forum.softuni.bg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7" name="CustomShape 3"/>
          <p:cNvSpPr/>
          <p:nvPr/>
        </p:nvSpPr>
        <p:spPr>
          <a:xfrm>
            <a:off x="0" y="0"/>
            <a:ext cx="121946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8" name="Logo Software University" descr=""/>
          <p:cNvPicPr/>
          <p:nvPr/>
        </p:nvPicPr>
        <p:blipFill>
          <a:blip r:embed="rId11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389" name="PlaceHolder 4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Trainings @ Software University (SoftUni)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  <p:sldLayoutId id="2147483761" r:id="rId20"/>
    <p:sldLayoutId id="2147483762" r:id="rId21"/>
    <p:sldLayoutId id="2147483763" r:id="rId22"/>
    <p:sldLayoutId id="2147483764" r:id="rId2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5.wmf"/><Relationship Id="rId2" Type="http://schemas.openxmlformats.org/officeDocument/2006/relationships/image" Target="../media/image36.wmf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9.wmf"/><Relationship Id="rId2" Type="http://schemas.openxmlformats.org/officeDocument/2006/relationships/image" Target="../media/image40.wmf"/><Relationship Id="rId3" Type="http://schemas.openxmlformats.org/officeDocument/2006/relationships/image" Target="../media/image41.wmf"/><Relationship Id="rId4" Type="http://schemas.openxmlformats.org/officeDocument/2006/relationships/image" Target="../media/image42.wmf"/><Relationship Id="rId5" Type="http://schemas.openxmlformats.org/officeDocument/2006/relationships/slideLayout" Target="../slideLayouts/slideLayout49.xml"/><Relationship Id="rId6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3.wmf"/><Relationship Id="rId2" Type="http://schemas.openxmlformats.org/officeDocument/2006/relationships/image" Target="../media/image44.wmf"/><Relationship Id="rId3" Type="http://schemas.openxmlformats.org/officeDocument/2006/relationships/image" Target="../media/image45.wmf"/><Relationship Id="rId4" Type="http://schemas.openxmlformats.org/officeDocument/2006/relationships/image" Target="../media/image46.wmf"/><Relationship Id="rId5" Type="http://schemas.openxmlformats.org/officeDocument/2006/relationships/slideLayout" Target="../slideLayouts/slideLayout49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7.wmf"/><Relationship Id="rId2" Type="http://schemas.openxmlformats.org/officeDocument/2006/relationships/image" Target="../media/image48.wmf"/><Relationship Id="rId3" Type="http://schemas.openxmlformats.org/officeDocument/2006/relationships/image" Target="../media/image49.wmf"/><Relationship Id="rId4" Type="http://schemas.openxmlformats.org/officeDocument/2006/relationships/image" Target="../media/image50.wmf"/><Relationship Id="rId5" Type="http://schemas.openxmlformats.org/officeDocument/2006/relationships/slideLayout" Target="../slideLayouts/slideLayout49.xml"/><Relationship Id="rId6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1.wmf"/><Relationship Id="rId2" Type="http://schemas.openxmlformats.org/officeDocument/2006/relationships/image" Target="../media/image52.wmf"/><Relationship Id="rId3" Type="http://schemas.openxmlformats.org/officeDocument/2006/relationships/image" Target="../media/image53.wmf"/><Relationship Id="rId4" Type="http://schemas.openxmlformats.org/officeDocument/2006/relationships/image" Target="../media/image54.wmf"/><Relationship Id="rId5" Type="http://schemas.openxmlformats.org/officeDocument/2006/relationships/slideLayout" Target="../slideLayouts/slideLayout49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6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slideLayout" Target="../slideLayouts/slideLayout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hyperlink" Target="https://softuni.bg/" TargetMode="External"/><Relationship Id="rId3" Type="http://schemas.openxmlformats.org/officeDocument/2006/relationships/image" Target="../media/image63.png"/><Relationship Id="rId4" Type="http://schemas.openxmlformats.org/officeDocument/2006/relationships/slideLayout" Target="../slideLayouts/slideLayout49.xml"/><Relationship Id="rId5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hyperlink" Target="https://softuni.foundation/" TargetMode="External"/><Relationship Id="rId3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forum.softuni.bg/" TargetMode="External"/><Relationship Id="rId5" Type="http://schemas.openxmlformats.org/officeDocument/2006/relationships/slideLayout" Target="../slideLayouts/slideLayout97.xml"/><Relationship Id="rId6" Type="http://schemas.openxmlformats.org/officeDocument/2006/relationships/notesSlide" Target="../notesSlides/notesSlide4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Shape 1"/>
          <p:cNvSpPr txBox="1"/>
          <p:nvPr/>
        </p:nvSpPr>
        <p:spPr>
          <a:xfrm>
            <a:off x="554040" y="1258200"/>
            <a:ext cx="11083320" cy="13154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Прости повторения с For-цикъл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433" name="TextShape 2"/>
          <p:cNvSpPr txBox="1"/>
          <p:nvPr/>
        </p:nvSpPr>
        <p:spPr>
          <a:xfrm>
            <a:off x="554040" y="321480"/>
            <a:ext cx="11083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Повторения (цикли)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4" name="TextShape 3"/>
          <p:cNvSpPr txBox="1"/>
          <p:nvPr/>
        </p:nvSpPr>
        <p:spPr>
          <a:xfrm>
            <a:off x="9906120" y="6182640"/>
            <a:ext cx="1841760" cy="3513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https://softuni.bg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5" name="TextShape 4"/>
          <p:cNvSpPr txBox="1"/>
          <p:nvPr/>
        </p:nvSpPr>
        <p:spPr>
          <a:xfrm>
            <a:off x="8643240" y="5916240"/>
            <a:ext cx="2950560" cy="3823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Софтуерен университет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6" name="TextShape 5"/>
          <p:cNvSpPr txBox="1"/>
          <p:nvPr/>
        </p:nvSpPr>
        <p:spPr>
          <a:xfrm>
            <a:off x="672480" y="4876920"/>
            <a:ext cx="2950560" cy="5061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СофтУни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7" name="TextShape 6"/>
          <p:cNvSpPr txBox="1"/>
          <p:nvPr/>
        </p:nvSpPr>
        <p:spPr>
          <a:xfrm>
            <a:off x="672480" y="5369040"/>
            <a:ext cx="3175560" cy="44424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Преподавателски екип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38" name="Picture 10" descr=""/>
          <p:cNvPicPr/>
          <p:nvPr/>
        </p:nvPicPr>
        <p:blipFill>
          <a:blip r:embed="rId2"/>
          <a:stretch/>
        </p:blipFill>
        <p:spPr>
          <a:xfrm>
            <a:off x="1015200" y="2244600"/>
            <a:ext cx="3175560" cy="235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Ink 4" descr=""/>
          <p:cNvPicPr/>
          <p:nvPr/>
        </p:nvPicPr>
        <p:blipFill>
          <a:blip r:embed="rId1"/>
          <a:stretch/>
        </p:blipFill>
        <p:spPr>
          <a:xfrm>
            <a:off x="6260760" y="5132880"/>
            <a:ext cx="17640" cy="17640"/>
          </a:xfrm>
          <a:prstGeom prst="rect">
            <a:avLst/>
          </a:prstGeom>
          <a:ln>
            <a:noFill/>
          </a:ln>
        </p:spPr>
      </p:pic>
      <p:pic>
        <p:nvPicPr>
          <p:cNvPr id="541" name="Ink 9" descr=""/>
          <p:cNvPicPr/>
          <p:nvPr/>
        </p:nvPicPr>
        <p:blipFill>
          <a:blip r:embed="rId2"/>
          <a:stretch/>
        </p:blipFill>
        <p:spPr>
          <a:xfrm>
            <a:off x="7268040" y="5079600"/>
            <a:ext cx="17640" cy="17640"/>
          </a:xfrm>
          <a:prstGeom prst="rect">
            <a:avLst/>
          </a:prstGeom>
          <a:ln>
            <a:noFill/>
          </a:ln>
        </p:spPr>
      </p:pic>
      <p:pic>
        <p:nvPicPr>
          <p:cNvPr id="542" name="Picture 11" descr=""/>
          <p:cNvPicPr/>
          <p:nvPr/>
        </p:nvPicPr>
        <p:blipFill>
          <a:blip r:embed="rId3"/>
          <a:stretch/>
        </p:blipFill>
        <p:spPr>
          <a:xfrm>
            <a:off x="4724280" y="1219320"/>
            <a:ext cx="2683440" cy="2683440"/>
          </a:xfrm>
          <a:prstGeom prst="rect">
            <a:avLst/>
          </a:prstGeom>
          <a:ln>
            <a:noFill/>
          </a:ln>
        </p:spPr>
      </p:pic>
      <p:sp>
        <p:nvSpPr>
          <p:cNvPr id="543" name="CustomShape 1"/>
          <p:cNvSpPr/>
          <p:nvPr/>
        </p:nvSpPr>
        <p:spPr>
          <a:xfrm>
            <a:off x="788760" y="5141880"/>
            <a:ext cx="10958400" cy="76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bg-BG" sz="4400" spc="-1" strike="noStrike">
                <a:solidFill>
                  <a:srgbClr val="234465"/>
                </a:solidFill>
                <a:latin typeface="Calibri"/>
              </a:rPr>
              <a:t>Увеличаване и намаляване на стойността </a:t>
            </a:r>
            <a:br/>
            <a:r>
              <a:rPr b="1" lang="bg-BG" sz="4400" spc="-1" strike="noStrike">
                <a:solidFill>
                  <a:srgbClr val="234465"/>
                </a:solidFill>
                <a:latin typeface="Calibri"/>
              </a:rPr>
              <a:t>на променливи</a:t>
            </a:r>
            <a:endParaRPr b="0" lang="bg-BG" sz="4400" spc="-1" strike="noStrike">
              <a:latin typeface="Arial"/>
            </a:endParaRPr>
          </a:p>
        </p:txBody>
      </p:sp>
      <p:pic>
        <p:nvPicPr>
          <p:cNvPr id="544" name="Picture 11" descr=""/>
          <p:cNvPicPr/>
          <p:nvPr/>
        </p:nvPicPr>
        <p:blipFill>
          <a:blip r:embed="rId4"/>
          <a:stretch/>
        </p:blipFill>
        <p:spPr>
          <a:xfrm>
            <a:off x="4722840" y="1219320"/>
            <a:ext cx="2683440" cy="268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a000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Инкрементиране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- увеличаването на стойността на дадена</a:t>
            </a:r>
            <a:br/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променлива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Извършва се чрез оператори за инкрементиране: </a:t>
            </a:r>
            <a:br/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префиксни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и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постфиксни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Извършва се само върху променливи, които имат числена 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46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Увеличаване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47" name="Ink 5" descr=""/>
          <p:cNvPicPr/>
          <p:nvPr/>
        </p:nvPicPr>
        <p:blipFill>
          <a:blip r:embed="rId1"/>
          <a:stretch/>
        </p:blipFill>
        <p:spPr>
          <a:xfrm>
            <a:off x="4326120" y="746280"/>
            <a:ext cx="17640" cy="17640"/>
          </a:xfrm>
          <a:prstGeom prst="rect">
            <a:avLst/>
          </a:prstGeom>
          <a:ln>
            <a:noFill/>
          </a:ln>
        </p:spPr>
      </p:pic>
      <p:pic>
        <p:nvPicPr>
          <p:cNvPr id="548" name="Ink 6" descr=""/>
          <p:cNvPicPr/>
          <p:nvPr/>
        </p:nvPicPr>
        <p:blipFill>
          <a:blip r:embed="rId2"/>
          <a:stretch/>
        </p:blipFill>
        <p:spPr>
          <a:xfrm>
            <a:off x="1728720" y="746280"/>
            <a:ext cx="17640" cy="17640"/>
          </a:xfrm>
          <a:prstGeom prst="rect">
            <a:avLst/>
          </a:prstGeom>
          <a:ln>
            <a:noFill/>
          </a:ln>
        </p:spPr>
      </p:pic>
      <p:pic>
        <p:nvPicPr>
          <p:cNvPr id="549" name="Ink 7" descr=""/>
          <p:cNvPicPr/>
          <p:nvPr/>
        </p:nvPicPr>
        <p:blipFill>
          <a:blip r:embed="rId3"/>
          <a:stretch/>
        </p:blipFill>
        <p:spPr>
          <a:xfrm>
            <a:off x="1331280" y="560880"/>
            <a:ext cx="17640" cy="17640"/>
          </a:xfrm>
          <a:prstGeom prst="rect">
            <a:avLst/>
          </a:prstGeom>
          <a:ln>
            <a:noFill/>
          </a:ln>
        </p:spPr>
      </p:pic>
      <p:pic>
        <p:nvPicPr>
          <p:cNvPr id="550" name="Ink 15" descr=""/>
          <p:cNvPicPr/>
          <p:nvPr/>
        </p:nvPicPr>
        <p:blipFill>
          <a:blip r:embed="rId4"/>
          <a:stretch/>
        </p:blipFill>
        <p:spPr>
          <a:xfrm>
            <a:off x="1582920" y="653400"/>
            <a:ext cx="17640" cy="17640"/>
          </a:xfrm>
          <a:prstGeom prst="rect">
            <a:avLst/>
          </a:prstGeom>
          <a:ln>
            <a:noFill/>
          </a:ln>
        </p:spPr>
      </p:pic>
      <p:sp>
        <p:nvSpPr>
          <p:cNvPr id="551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3500687-856F-4066-B041-EED153B91C67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graphicFrame>
        <p:nvGraphicFramePr>
          <p:cNvPr id="552" name="Table 4"/>
          <p:cNvGraphicFramePr/>
          <p:nvPr/>
        </p:nvGraphicFramePr>
        <p:xfrm>
          <a:off x="609480" y="4779000"/>
          <a:ext cx="10972440" cy="1112040"/>
        </p:xfrm>
        <a:graphic>
          <a:graphicData uri="http://schemas.openxmlformats.org/drawingml/2006/table">
            <a:tbl>
              <a:tblPr/>
              <a:tblGrid>
                <a:gridCol w="1756440"/>
                <a:gridCol w="3128040"/>
                <a:gridCol w="608796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</a:pPr>
                      <a:r>
                        <a:rPr b="1" lang="bg-BG" sz="28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Пример</a:t>
                      </a:r>
                      <a:endParaRPr b="0" lang="bg-BG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</a:pPr>
                      <a:r>
                        <a:rPr b="1" lang="bg-BG" sz="28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Име</a:t>
                      </a:r>
                      <a:endParaRPr b="0" lang="bg-BG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</a:pPr>
                      <a:r>
                        <a:rPr b="1" lang="bg-BG" sz="28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Резултат</a:t>
                      </a:r>
                      <a:endParaRPr b="0" lang="bg-BG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marL="282600" indent="-282240" algn="ctr">
                        <a:lnSpc>
                          <a:spcPts val="3801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b="1" lang="bg-BG" sz="2500" spc="-1" strike="noStrike">
                          <a:solidFill>
                            <a:srgbClr val="234465"/>
                          </a:solidFill>
                          <a:latin typeface="Consolas"/>
                        </a:rPr>
                        <a:t>++a</a:t>
                      </a:r>
                      <a:endParaRPr b="0" lang="bg-BG" sz="2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282600" indent="-282240">
                        <a:lnSpc>
                          <a:spcPts val="3801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b="1" lang="bg-BG" sz="2500" spc="-1" strike="noStrike">
                          <a:solidFill>
                            <a:srgbClr val="ffa000"/>
                          </a:solidFill>
                          <a:latin typeface="Calibri"/>
                        </a:rPr>
                        <a:t>Пре</a:t>
                      </a:r>
                      <a:r>
                        <a:rPr b="0" lang="bg-BG" sz="25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-инкрементация</a:t>
                      </a:r>
                      <a:endParaRPr b="0" lang="bg-BG" sz="2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282600" indent="-282240">
                        <a:lnSpc>
                          <a:spcPts val="3801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b="0" lang="bg-BG" sz="25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Увеличава стойността с единица и връща </a:t>
                      </a:r>
                      <a:r>
                        <a:rPr b="1" lang="bg-BG" sz="2500" spc="-1" strike="noStrike">
                          <a:solidFill>
                            <a:srgbClr val="234465"/>
                          </a:solidFill>
                          <a:latin typeface="Consolas"/>
                        </a:rPr>
                        <a:t>а</a:t>
                      </a:r>
                      <a:endParaRPr b="0" lang="bg-BG" sz="2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 marL="282600" indent="-282240" algn="ctr">
                        <a:lnSpc>
                          <a:spcPts val="3801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b="1" lang="bg-BG" sz="2500" spc="-1" strike="noStrike">
                          <a:solidFill>
                            <a:srgbClr val="234465"/>
                          </a:solidFill>
                          <a:latin typeface="Consolas"/>
                        </a:rPr>
                        <a:t>а++</a:t>
                      </a:r>
                      <a:endParaRPr b="0" lang="bg-BG" sz="2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282600" indent="-282240">
                        <a:lnSpc>
                          <a:spcPts val="3801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b="1" lang="bg-BG" sz="2500" spc="-1" strike="noStrike">
                          <a:solidFill>
                            <a:srgbClr val="ffa000"/>
                          </a:solidFill>
                          <a:latin typeface="Calibri"/>
                        </a:rPr>
                        <a:t>Пост</a:t>
                      </a:r>
                      <a:r>
                        <a:rPr b="0" lang="bg-BG" sz="25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-инкрементация</a:t>
                      </a:r>
                      <a:endParaRPr b="0" lang="bg-BG" sz="2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282600" indent="-282240">
                        <a:lnSpc>
                          <a:spcPts val="3801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b="0" lang="bg-BG" sz="25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Връща </a:t>
                      </a:r>
                      <a:r>
                        <a:rPr b="1" lang="bg-BG" sz="2500" spc="-1" strike="noStrike">
                          <a:solidFill>
                            <a:srgbClr val="234465"/>
                          </a:solidFill>
                          <a:latin typeface="Consolas"/>
                        </a:rPr>
                        <a:t>а</a:t>
                      </a:r>
                      <a:r>
                        <a:rPr b="0" lang="bg-BG" sz="25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 и увеличава стойността с единица</a:t>
                      </a:r>
                      <a:endParaRPr b="0" lang="bg-BG" sz="2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19" dur="indefinite" restart="never" nodeType="tmRoot">
          <p:childTnLst>
            <p:seq>
              <p:cTn id="220" dur="indefinite" nodeType="mainSeq">
                <p:childTnLst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5" dur="500"/>
                                        <p:tgtEl>
                                          <p:spTgt spid="5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0" dur="500"/>
                                        <p:tgtEl>
                                          <p:spTgt spid="5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5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a000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Пре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-инкрементация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a000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Пост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-инкрементация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4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Увеличаване (2)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55" name="Ink 5" descr=""/>
          <p:cNvPicPr/>
          <p:nvPr/>
        </p:nvPicPr>
        <p:blipFill>
          <a:blip r:embed="rId1"/>
          <a:stretch/>
        </p:blipFill>
        <p:spPr>
          <a:xfrm>
            <a:off x="4326120" y="746280"/>
            <a:ext cx="17640" cy="17640"/>
          </a:xfrm>
          <a:prstGeom prst="rect">
            <a:avLst/>
          </a:prstGeom>
          <a:ln>
            <a:noFill/>
          </a:ln>
        </p:spPr>
      </p:pic>
      <p:pic>
        <p:nvPicPr>
          <p:cNvPr id="556" name="Ink 6" descr=""/>
          <p:cNvPicPr/>
          <p:nvPr/>
        </p:nvPicPr>
        <p:blipFill>
          <a:blip r:embed="rId2"/>
          <a:stretch/>
        </p:blipFill>
        <p:spPr>
          <a:xfrm>
            <a:off x="1728720" y="746280"/>
            <a:ext cx="17640" cy="17640"/>
          </a:xfrm>
          <a:prstGeom prst="rect">
            <a:avLst/>
          </a:prstGeom>
          <a:ln>
            <a:noFill/>
          </a:ln>
        </p:spPr>
      </p:pic>
      <p:pic>
        <p:nvPicPr>
          <p:cNvPr id="557" name="Ink 7" descr=""/>
          <p:cNvPicPr/>
          <p:nvPr/>
        </p:nvPicPr>
        <p:blipFill>
          <a:blip r:embed="rId3"/>
          <a:stretch/>
        </p:blipFill>
        <p:spPr>
          <a:xfrm>
            <a:off x="1331280" y="560880"/>
            <a:ext cx="17640" cy="17640"/>
          </a:xfrm>
          <a:prstGeom prst="rect">
            <a:avLst/>
          </a:prstGeom>
          <a:ln>
            <a:noFill/>
          </a:ln>
        </p:spPr>
      </p:pic>
      <p:pic>
        <p:nvPicPr>
          <p:cNvPr id="558" name="Ink 15" descr=""/>
          <p:cNvPicPr/>
          <p:nvPr/>
        </p:nvPicPr>
        <p:blipFill>
          <a:blip r:embed="rId4"/>
          <a:stretch/>
        </p:blipFill>
        <p:spPr>
          <a:xfrm>
            <a:off x="1582920" y="653400"/>
            <a:ext cx="17640" cy="17640"/>
          </a:xfrm>
          <a:prstGeom prst="rect">
            <a:avLst/>
          </a:prstGeom>
          <a:ln>
            <a:noFill/>
          </a:ln>
        </p:spPr>
      </p:pic>
      <p:sp>
        <p:nvSpPr>
          <p:cNvPr id="559" name="CustomShape 3"/>
          <p:cNvSpPr/>
          <p:nvPr/>
        </p:nvSpPr>
        <p:spPr>
          <a:xfrm>
            <a:off x="990720" y="1891440"/>
            <a:ext cx="4835160" cy="16261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let a = 1; 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console.log(++a);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console.log(a);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560" name="CustomShape 4"/>
          <p:cNvSpPr/>
          <p:nvPr/>
        </p:nvSpPr>
        <p:spPr>
          <a:xfrm>
            <a:off x="4751640" y="2410920"/>
            <a:ext cx="96120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20000"/>
              </a:lnSpc>
            </a:pPr>
            <a:r>
              <a:rPr b="1" lang="bg-BG" sz="2800" spc="-1" strike="noStrike">
                <a:solidFill>
                  <a:srgbClr val="00b050"/>
                </a:solidFill>
                <a:latin typeface="Consolas"/>
              </a:rPr>
              <a:t>// 2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561" name="CustomShape 5"/>
          <p:cNvSpPr/>
          <p:nvPr/>
        </p:nvSpPr>
        <p:spPr>
          <a:xfrm>
            <a:off x="990720" y="4478400"/>
            <a:ext cx="4835160" cy="16261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let a = 1;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console.log(a++);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console.log(a);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562" name="CustomShape 6"/>
          <p:cNvSpPr/>
          <p:nvPr/>
        </p:nvSpPr>
        <p:spPr>
          <a:xfrm>
            <a:off x="4751640" y="5011920"/>
            <a:ext cx="96120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20000"/>
              </a:lnSpc>
            </a:pPr>
            <a:r>
              <a:rPr b="1" lang="bg-BG" sz="2800" spc="-1" strike="noStrike">
                <a:solidFill>
                  <a:srgbClr val="00b050"/>
                </a:solidFill>
                <a:latin typeface="Consolas"/>
              </a:rPr>
              <a:t>// 1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563" name="CustomShape 7"/>
          <p:cNvSpPr/>
          <p:nvPr/>
        </p:nvSpPr>
        <p:spPr>
          <a:xfrm>
            <a:off x="4751640" y="2899800"/>
            <a:ext cx="96120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20000"/>
              </a:lnSpc>
            </a:pPr>
            <a:r>
              <a:rPr b="1" lang="bg-BG" sz="2800" spc="-1" strike="noStrike">
                <a:solidFill>
                  <a:srgbClr val="00b050"/>
                </a:solidFill>
                <a:latin typeface="Consolas"/>
              </a:rPr>
              <a:t>// 2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564" name="CustomShape 8"/>
          <p:cNvSpPr/>
          <p:nvPr/>
        </p:nvSpPr>
        <p:spPr>
          <a:xfrm>
            <a:off x="4751640" y="5549400"/>
            <a:ext cx="96120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20000"/>
              </a:lnSpc>
            </a:pPr>
            <a:r>
              <a:rPr b="1" lang="bg-BG" sz="2800" spc="-1" strike="noStrike">
                <a:solidFill>
                  <a:srgbClr val="00b050"/>
                </a:solidFill>
                <a:latin typeface="Consolas"/>
              </a:rPr>
              <a:t>// 2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565" name="CustomShape 9"/>
          <p:cNvSpPr/>
          <p:nvPr/>
        </p:nvSpPr>
        <p:spPr>
          <a:xfrm>
            <a:off x="4655880" y="3833280"/>
            <a:ext cx="6383160" cy="1170360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chemeClr val="tx1">
              <a:alpha val="80000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Първо се принтира променливата a и след това се увеличава с 1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566" name="CustomShape 10"/>
          <p:cNvSpPr/>
          <p:nvPr/>
        </p:nvSpPr>
        <p:spPr>
          <a:xfrm>
            <a:off x="4655880" y="1247040"/>
            <a:ext cx="6383160" cy="1127160"/>
          </a:xfrm>
          <a:prstGeom prst="wedgeRoundRectCallout">
            <a:avLst>
              <a:gd name="adj1" fmla="val -55299"/>
              <a:gd name="adj2" fmla="val 51637"/>
              <a:gd name="adj3" fmla="val 16667"/>
            </a:avLst>
          </a:prstGeom>
          <a:solidFill>
            <a:schemeClr val="tx1">
              <a:alpha val="80000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Стойността на променливата </a:t>
            </a:r>
            <a:r>
              <a:rPr b="1" lang="bg-BG" sz="2800" spc="-1" strike="noStrike">
                <a:solidFill>
                  <a:srgbClr val="ffffff"/>
                </a:solidFill>
                <a:latin typeface="Consolas"/>
              </a:rPr>
              <a:t>a</a:t>
            </a: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 се увеличава с 1 и след това се принтира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567" name="TextShape 1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6A4626A-AB28-48C3-BAE1-6446D82168E7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36" dur="indefinite" restart="never" nodeType="tmRoot">
          <p:childTnLst>
            <p:seq>
              <p:cTn id="237" dur="indefinite" nodeType="mainSeq">
                <p:childTnLst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2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7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2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7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2" dur="500"/>
                                        <p:tgtEl>
                                          <p:spTgt spid="5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7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2" dur="500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7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2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A5F9F79-99F3-4EB9-A6B7-0AABBDAA640D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569" name="TextShape 2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ffa000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Декрементиране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– намаляването на стойността на дадена </a:t>
            </a:r>
            <a:br/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променлива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Извършва се чрез оператори за декрементиране:</a:t>
            </a:r>
            <a:br/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префиксни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и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постфиксни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Извършва се само върху променливи, които имат числена 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стойност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70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Намаляване 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71" name="Ink 5" descr=""/>
          <p:cNvPicPr/>
          <p:nvPr/>
        </p:nvPicPr>
        <p:blipFill>
          <a:blip r:embed="rId1"/>
          <a:stretch/>
        </p:blipFill>
        <p:spPr>
          <a:xfrm>
            <a:off x="4326120" y="746280"/>
            <a:ext cx="17640" cy="17640"/>
          </a:xfrm>
          <a:prstGeom prst="rect">
            <a:avLst/>
          </a:prstGeom>
          <a:ln>
            <a:noFill/>
          </a:ln>
        </p:spPr>
      </p:pic>
      <p:pic>
        <p:nvPicPr>
          <p:cNvPr id="572" name="Ink 6" descr=""/>
          <p:cNvPicPr/>
          <p:nvPr/>
        </p:nvPicPr>
        <p:blipFill>
          <a:blip r:embed="rId2"/>
          <a:stretch/>
        </p:blipFill>
        <p:spPr>
          <a:xfrm>
            <a:off x="1728720" y="746280"/>
            <a:ext cx="17640" cy="17640"/>
          </a:xfrm>
          <a:prstGeom prst="rect">
            <a:avLst/>
          </a:prstGeom>
          <a:ln>
            <a:noFill/>
          </a:ln>
        </p:spPr>
      </p:pic>
      <p:pic>
        <p:nvPicPr>
          <p:cNvPr id="573" name="Ink 7" descr=""/>
          <p:cNvPicPr/>
          <p:nvPr/>
        </p:nvPicPr>
        <p:blipFill>
          <a:blip r:embed="rId3"/>
          <a:stretch/>
        </p:blipFill>
        <p:spPr>
          <a:xfrm>
            <a:off x="1331280" y="560880"/>
            <a:ext cx="17640" cy="17640"/>
          </a:xfrm>
          <a:prstGeom prst="rect">
            <a:avLst/>
          </a:prstGeom>
          <a:ln>
            <a:noFill/>
          </a:ln>
        </p:spPr>
      </p:pic>
      <p:pic>
        <p:nvPicPr>
          <p:cNvPr id="574" name="Ink 15" descr=""/>
          <p:cNvPicPr/>
          <p:nvPr/>
        </p:nvPicPr>
        <p:blipFill>
          <a:blip r:embed="rId4"/>
          <a:stretch/>
        </p:blipFill>
        <p:spPr>
          <a:xfrm>
            <a:off x="1582920" y="653400"/>
            <a:ext cx="17640" cy="17640"/>
          </a:xfrm>
          <a:prstGeom prst="rect">
            <a:avLst/>
          </a:prstGeom>
          <a:ln>
            <a:noFill/>
          </a:ln>
        </p:spPr>
      </p:pic>
      <p:graphicFrame>
        <p:nvGraphicFramePr>
          <p:cNvPr id="575" name="Table 4"/>
          <p:cNvGraphicFramePr/>
          <p:nvPr/>
        </p:nvGraphicFramePr>
        <p:xfrm>
          <a:off x="609480" y="4779000"/>
          <a:ext cx="10972440" cy="1486800"/>
        </p:xfrm>
        <a:graphic>
          <a:graphicData uri="http://schemas.openxmlformats.org/drawingml/2006/table">
            <a:tbl>
              <a:tblPr/>
              <a:tblGrid>
                <a:gridCol w="1790280"/>
                <a:gridCol w="3086280"/>
                <a:gridCol w="6095880"/>
              </a:tblGrid>
              <a:tr h="447120">
                <a:tc>
                  <a:txBody>
                    <a:bodyPr/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</a:pPr>
                      <a:r>
                        <a:rPr b="1" lang="bg-BG" sz="28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Пример</a:t>
                      </a:r>
                      <a:endParaRPr b="0" lang="bg-BG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</a:pPr>
                      <a:r>
                        <a:rPr b="1" lang="bg-BG" sz="28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Име</a:t>
                      </a:r>
                      <a:endParaRPr b="0" lang="bg-BG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</a:pPr>
                      <a:r>
                        <a:rPr b="1" lang="bg-BG" sz="28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Резултат</a:t>
                      </a:r>
                      <a:endParaRPr b="0" lang="bg-BG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</a:tr>
              <a:tr h="574560">
                <a:tc>
                  <a:txBody>
                    <a:bodyPr/>
                    <a:p>
                      <a:pPr marL="282600" indent="-282240" algn="ctr">
                        <a:lnSpc>
                          <a:spcPts val="3801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b="1" lang="bg-BG" sz="2500" spc="-1" strike="noStrike">
                          <a:solidFill>
                            <a:srgbClr val="234465"/>
                          </a:solidFill>
                          <a:latin typeface="Consolas"/>
                        </a:rPr>
                        <a:t>--a</a:t>
                      </a:r>
                      <a:endParaRPr b="0" lang="bg-BG" sz="2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282600" indent="-282240">
                        <a:lnSpc>
                          <a:spcPts val="3801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b="1" lang="bg-BG" sz="2500" spc="-1" strike="noStrike">
                          <a:solidFill>
                            <a:srgbClr val="ffa000"/>
                          </a:solidFill>
                          <a:latin typeface="Calibri"/>
                        </a:rPr>
                        <a:t>Пре</a:t>
                      </a:r>
                      <a:r>
                        <a:rPr b="0" lang="bg-BG" sz="25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-декрементация</a:t>
                      </a:r>
                      <a:endParaRPr b="0" lang="bg-BG" sz="2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282600" indent="-282240">
                        <a:lnSpc>
                          <a:spcPts val="3801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b="0" lang="bg-BG" sz="25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Намалява стойността с единица и връща </a:t>
                      </a:r>
                      <a:r>
                        <a:rPr b="1" lang="bg-BG" sz="2500" spc="-1" strike="noStrike">
                          <a:solidFill>
                            <a:srgbClr val="234465"/>
                          </a:solidFill>
                          <a:latin typeface="Consolas"/>
                        </a:rPr>
                        <a:t>а</a:t>
                      </a:r>
                      <a:endParaRPr b="0" lang="bg-BG" sz="2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</a:tr>
              <a:tr h="574560">
                <a:tc>
                  <a:txBody>
                    <a:bodyPr/>
                    <a:p>
                      <a:pPr marL="282600" indent="-282240" algn="ctr">
                        <a:lnSpc>
                          <a:spcPts val="3801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b="1" lang="bg-BG" sz="2500" spc="-1" strike="noStrike">
                          <a:solidFill>
                            <a:srgbClr val="234465"/>
                          </a:solidFill>
                          <a:latin typeface="Consolas"/>
                        </a:rPr>
                        <a:t>a--</a:t>
                      </a:r>
                      <a:endParaRPr b="0" lang="bg-BG" sz="2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282600" indent="-282240">
                        <a:lnSpc>
                          <a:spcPts val="3801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b="1" lang="bg-BG" sz="2500" spc="-1" strike="noStrike">
                          <a:solidFill>
                            <a:srgbClr val="ffa000"/>
                          </a:solidFill>
                          <a:latin typeface="Calibri"/>
                        </a:rPr>
                        <a:t>Пост</a:t>
                      </a:r>
                      <a:r>
                        <a:rPr b="0" lang="bg-BG" sz="25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-декрементация</a:t>
                      </a:r>
                      <a:endParaRPr b="0" lang="bg-BG" sz="2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282600" indent="-282240">
                        <a:lnSpc>
                          <a:spcPts val="3801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b="0" lang="bg-BG" sz="25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Връща </a:t>
                      </a:r>
                      <a:r>
                        <a:rPr b="1" lang="bg-BG" sz="2500" spc="-1" strike="noStrike">
                          <a:solidFill>
                            <a:srgbClr val="234465"/>
                          </a:solidFill>
                          <a:latin typeface="Consolas"/>
                        </a:rPr>
                        <a:t>а</a:t>
                      </a:r>
                      <a:r>
                        <a:rPr b="1" lang="bg-BG" sz="25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 </a:t>
                      </a:r>
                      <a:r>
                        <a:rPr b="0" lang="bg-BG" sz="25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и намалява стойността с единица</a:t>
                      </a:r>
                      <a:endParaRPr b="0" lang="bg-BG" sz="2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83" dur="indefinite" restart="never" nodeType="tmRoot">
          <p:childTnLst>
            <p:seq>
              <p:cTn id="284" dur="indefinite" nodeType="mainSeq">
                <p:childTnLst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9" dur="500"/>
                                        <p:tgtEl>
                                          <p:spTgt spid="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4" dur="500"/>
                                        <p:tgtEl>
                                          <p:spTgt spid="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9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a000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Пре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-декрементация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a000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Пост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-декрементация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77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Намаляване (2)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78" name="Ink 5" descr=""/>
          <p:cNvPicPr/>
          <p:nvPr/>
        </p:nvPicPr>
        <p:blipFill>
          <a:blip r:embed="rId1"/>
          <a:stretch/>
        </p:blipFill>
        <p:spPr>
          <a:xfrm>
            <a:off x="4326120" y="746280"/>
            <a:ext cx="17640" cy="17640"/>
          </a:xfrm>
          <a:prstGeom prst="rect">
            <a:avLst/>
          </a:prstGeom>
          <a:ln>
            <a:noFill/>
          </a:ln>
        </p:spPr>
      </p:pic>
      <p:pic>
        <p:nvPicPr>
          <p:cNvPr id="579" name="Ink 6" descr=""/>
          <p:cNvPicPr/>
          <p:nvPr/>
        </p:nvPicPr>
        <p:blipFill>
          <a:blip r:embed="rId2"/>
          <a:stretch/>
        </p:blipFill>
        <p:spPr>
          <a:xfrm>
            <a:off x="1728720" y="746280"/>
            <a:ext cx="17640" cy="17640"/>
          </a:xfrm>
          <a:prstGeom prst="rect">
            <a:avLst/>
          </a:prstGeom>
          <a:ln>
            <a:noFill/>
          </a:ln>
        </p:spPr>
      </p:pic>
      <p:pic>
        <p:nvPicPr>
          <p:cNvPr id="580" name="Ink 7" descr=""/>
          <p:cNvPicPr/>
          <p:nvPr/>
        </p:nvPicPr>
        <p:blipFill>
          <a:blip r:embed="rId3"/>
          <a:stretch/>
        </p:blipFill>
        <p:spPr>
          <a:xfrm>
            <a:off x="1331280" y="560880"/>
            <a:ext cx="17640" cy="17640"/>
          </a:xfrm>
          <a:prstGeom prst="rect">
            <a:avLst/>
          </a:prstGeom>
          <a:ln>
            <a:noFill/>
          </a:ln>
        </p:spPr>
      </p:pic>
      <p:pic>
        <p:nvPicPr>
          <p:cNvPr id="581" name="Ink 15" descr=""/>
          <p:cNvPicPr/>
          <p:nvPr/>
        </p:nvPicPr>
        <p:blipFill>
          <a:blip r:embed="rId4"/>
          <a:stretch/>
        </p:blipFill>
        <p:spPr>
          <a:xfrm>
            <a:off x="1582920" y="653400"/>
            <a:ext cx="17640" cy="17640"/>
          </a:xfrm>
          <a:prstGeom prst="rect">
            <a:avLst/>
          </a:prstGeom>
          <a:ln>
            <a:noFill/>
          </a:ln>
        </p:spPr>
      </p:pic>
      <p:sp>
        <p:nvSpPr>
          <p:cNvPr id="582" name="CustomShape 3"/>
          <p:cNvSpPr/>
          <p:nvPr/>
        </p:nvSpPr>
        <p:spPr>
          <a:xfrm>
            <a:off x="1030680" y="1902240"/>
            <a:ext cx="4814280" cy="16261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let a = 1; 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console.log(--a);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console.log(a);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583" name="CustomShape 4"/>
          <p:cNvSpPr/>
          <p:nvPr/>
        </p:nvSpPr>
        <p:spPr>
          <a:xfrm>
            <a:off x="4751640" y="2437920"/>
            <a:ext cx="96120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20000"/>
              </a:lnSpc>
            </a:pPr>
            <a:r>
              <a:rPr b="1" lang="bg-BG" sz="2800" spc="-1" strike="noStrike">
                <a:solidFill>
                  <a:srgbClr val="00b050"/>
                </a:solidFill>
                <a:latin typeface="Consolas"/>
              </a:rPr>
              <a:t>// 0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584" name="CustomShape 5"/>
          <p:cNvSpPr/>
          <p:nvPr/>
        </p:nvSpPr>
        <p:spPr>
          <a:xfrm>
            <a:off x="1019520" y="4534560"/>
            <a:ext cx="4814280" cy="16261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let a = 1;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console.log(a--);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console.log(a);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585" name="CustomShape 6"/>
          <p:cNvSpPr/>
          <p:nvPr/>
        </p:nvSpPr>
        <p:spPr>
          <a:xfrm>
            <a:off x="4751640" y="5063760"/>
            <a:ext cx="96120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20000"/>
              </a:lnSpc>
            </a:pPr>
            <a:r>
              <a:rPr b="1" lang="bg-BG" sz="2800" spc="-1" strike="noStrike">
                <a:solidFill>
                  <a:srgbClr val="00b050"/>
                </a:solidFill>
                <a:latin typeface="Consolas"/>
              </a:rPr>
              <a:t>// 1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586" name="CustomShape 7"/>
          <p:cNvSpPr/>
          <p:nvPr/>
        </p:nvSpPr>
        <p:spPr>
          <a:xfrm>
            <a:off x="4752720" y="2954880"/>
            <a:ext cx="11563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20000"/>
              </a:lnSpc>
            </a:pPr>
            <a:r>
              <a:rPr b="1" lang="bg-BG" sz="2800" spc="-1" strike="noStrike">
                <a:solidFill>
                  <a:srgbClr val="00b050"/>
                </a:solidFill>
                <a:latin typeface="Consolas"/>
              </a:rPr>
              <a:t>// 0 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587" name="CustomShape 8"/>
          <p:cNvSpPr/>
          <p:nvPr/>
        </p:nvSpPr>
        <p:spPr>
          <a:xfrm>
            <a:off x="4751640" y="5587560"/>
            <a:ext cx="96120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20000"/>
              </a:lnSpc>
            </a:pPr>
            <a:r>
              <a:rPr b="1" lang="bg-BG" sz="2800" spc="-1" strike="noStrike">
                <a:solidFill>
                  <a:srgbClr val="00b050"/>
                </a:solidFill>
                <a:latin typeface="Consolas"/>
              </a:rPr>
              <a:t>// 0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588" name="CustomShape 9"/>
          <p:cNvSpPr/>
          <p:nvPr/>
        </p:nvSpPr>
        <p:spPr>
          <a:xfrm>
            <a:off x="4745880" y="1224000"/>
            <a:ext cx="6248160" cy="1115640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80000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Стойността на променливата </a:t>
            </a:r>
            <a:r>
              <a:rPr b="1" lang="bg-BG" sz="2800" spc="-1" strike="noStrike">
                <a:solidFill>
                  <a:srgbClr val="ffffff"/>
                </a:solidFill>
                <a:latin typeface="Consolas"/>
              </a:rPr>
              <a:t>a</a:t>
            </a: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 се намалява с 1 и след това се принтира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589" name="CustomShape 10"/>
          <p:cNvSpPr/>
          <p:nvPr/>
        </p:nvSpPr>
        <p:spPr>
          <a:xfrm>
            <a:off x="4745880" y="3924000"/>
            <a:ext cx="6248160" cy="1115640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80000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Първо се принтира променливата a и след това се намалява с 1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590" name="TextShape 1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9F46A7E-E42D-43BE-9CAC-DD94D7C9745A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00" dur="indefinite" restart="never" nodeType="tmRoot">
          <p:childTnLst>
            <p:seq>
              <p:cTn id="301" dur="indefinite" nodeType="mainSeq">
                <p:childTnLst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6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1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6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1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6" dur="500"/>
                                        <p:tgtEl>
                                          <p:spTgt spid="5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1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6" dur="500"/>
                                        <p:tgtEl>
                                          <p:spTgt spid="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1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6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Повторения на блокове код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92" name="Picture 10" descr=""/>
          <p:cNvPicPr/>
          <p:nvPr/>
        </p:nvPicPr>
        <p:blipFill>
          <a:blip r:embed="rId1"/>
          <a:stretch/>
        </p:blipFill>
        <p:spPr>
          <a:xfrm>
            <a:off x="4714560" y="1523880"/>
            <a:ext cx="2762640" cy="2295000"/>
          </a:xfrm>
          <a:prstGeom prst="rect">
            <a:avLst/>
          </a:prstGeom>
          <a:ln>
            <a:noFill/>
          </a:ln>
        </p:spPr>
      </p:pic>
      <p:sp>
        <p:nvSpPr>
          <p:cNvPr id="593" name="TextShape 2"/>
          <p:cNvSpPr txBox="1"/>
          <p:nvPr/>
        </p:nvSpPr>
        <p:spPr>
          <a:xfrm>
            <a:off x="615240" y="558576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bg-BG" sz="4000" spc="-1" strike="noStrike">
                <a:solidFill>
                  <a:srgbClr val="234465"/>
                </a:solidFill>
                <a:latin typeface="Calibri"/>
              </a:rPr>
              <a:t>Конструкция за For-цикъл</a:t>
            </a:r>
            <a:endParaRPr b="0" lang="bg-BG" sz="4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Shape 1"/>
          <p:cNvSpPr txBox="1"/>
          <p:nvPr/>
        </p:nvSpPr>
        <p:spPr>
          <a:xfrm>
            <a:off x="190440" y="1195920"/>
            <a:ext cx="5545080" cy="49568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Често ни се налага да </a:t>
            </a:r>
            <a:r>
              <a:rPr b="1" lang="en-US" sz="3600" spc="-1" strike="noStrike">
                <a:solidFill>
                  <a:srgbClr val="ffa000"/>
                </a:solidFill>
                <a:latin typeface="Calibri"/>
              </a:rPr>
              <a:t>повтаряме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 едно и също действие </a:t>
            </a:r>
            <a:r>
              <a:rPr b="1" lang="en-US" sz="3600" spc="-1" strike="noStrike">
                <a:solidFill>
                  <a:srgbClr val="ffa000"/>
                </a:solidFill>
                <a:latin typeface="Calibri"/>
              </a:rPr>
              <a:t>многократно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95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Какво е цикъл?  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96" name="CustomShape 3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FFE8C8B4-F95C-4F07-BDD8-D534DC745642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  <p:pic>
        <p:nvPicPr>
          <p:cNvPr id="597" name="Картина 5" descr=""/>
          <p:cNvPicPr/>
          <p:nvPr/>
        </p:nvPicPr>
        <p:blipFill>
          <a:blip r:embed="rId1"/>
          <a:stretch/>
        </p:blipFill>
        <p:spPr>
          <a:xfrm>
            <a:off x="9474120" y="3073320"/>
            <a:ext cx="2530440" cy="2530440"/>
          </a:xfrm>
          <a:prstGeom prst="rect">
            <a:avLst/>
          </a:prstGeom>
          <a:ln>
            <a:noFill/>
          </a:ln>
        </p:spPr>
      </p:pic>
      <p:grpSp>
        <p:nvGrpSpPr>
          <p:cNvPr id="598" name="Group 4"/>
          <p:cNvGrpSpPr/>
          <p:nvPr/>
        </p:nvGrpSpPr>
        <p:grpSpPr>
          <a:xfrm>
            <a:off x="7873920" y="4629240"/>
            <a:ext cx="1256760" cy="778320"/>
            <a:chOff x="7873920" y="4629240"/>
            <a:chExt cx="1256760" cy="778320"/>
          </a:xfrm>
        </p:grpSpPr>
        <p:sp>
          <p:nvSpPr>
            <p:cNvPr id="599" name="CustomShape 5"/>
            <p:cNvSpPr/>
            <p:nvPr/>
          </p:nvSpPr>
          <p:spPr>
            <a:xfrm>
              <a:off x="7995960" y="4629240"/>
              <a:ext cx="1134720" cy="778320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600" name="CustomShape 6"/>
            <p:cNvSpPr/>
            <p:nvPr/>
          </p:nvSpPr>
          <p:spPr>
            <a:xfrm>
              <a:off x="7873920" y="4635720"/>
              <a:ext cx="1256760" cy="765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marL="457200">
                <a:lnSpc>
                  <a:spcPct val="100000"/>
                </a:lnSpc>
              </a:pPr>
              <a:r>
                <a:rPr b="1" lang="bg-BG" sz="3600" spc="-1" strike="noStrike">
                  <a:solidFill>
                    <a:srgbClr val="ffffff"/>
                  </a:solidFill>
                  <a:latin typeface="Calibri"/>
                </a:rPr>
                <a:t>1</a:t>
              </a:r>
              <a:endParaRPr b="0" lang="bg-BG" sz="3600" spc="-1" strike="noStrike">
                <a:latin typeface="Arial"/>
              </a:endParaRPr>
            </a:p>
          </p:txBody>
        </p:sp>
      </p:grpSp>
      <p:grpSp>
        <p:nvGrpSpPr>
          <p:cNvPr id="601" name="Group 7"/>
          <p:cNvGrpSpPr/>
          <p:nvPr/>
        </p:nvGrpSpPr>
        <p:grpSpPr>
          <a:xfrm>
            <a:off x="7118280" y="3651120"/>
            <a:ext cx="1256760" cy="778320"/>
            <a:chOff x="7118280" y="3651120"/>
            <a:chExt cx="1256760" cy="778320"/>
          </a:xfrm>
        </p:grpSpPr>
        <p:sp>
          <p:nvSpPr>
            <p:cNvPr id="602" name="CustomShape 8"/>
            <p:cNvSpPr/>
            <p:nvPr/>
          </p:nvSpPr>
          <p:spPr>
            <a:xfrm>
              <a:off x="7240320" y="3651120"/>
              <a:ext cx="1134720" cy="778320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603" name="CustomShape 9"/>
            <p:cNvSpPr/>
            <p:nvPr/>
          </p:nvSpPr>
          <p:spPr>
            <a:xfrm>
              <a:off x="7118280" y="3657600"/>
              <a:ext cx="1256760" cy="7038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marL="457200">
                <a:lnSpc>
                  <a:spcPct val="100000"/>
                </a:lnSpc>
              </a:pPr>
              <a:r>
                <a:rPr b="1" lang="bg-BG" sz="3200" spc="-1" strike="noStrike">
                  <a:solidFill>
                    <a:srgbClr val="ffffff"/>
                  </a:solidFill>
                  <a:latin typeface="Calibri"/>
                </a:rPr>
                <a:t>2</a:t>
              </a:r>
              <a:endParaRPr b="0" lang="bg-BG" sz="3200" spc="-1" strike="noStrike">
                <a:latin typeface="Arial"/>
              </a:endParaRPr>
            </a:p>
          </p:txBody>
        </p:sp>
      </p:grpSp>
      <p:grpSp>
        <p:nvGrpSpPr>
          <p:cNvPr id="604" name="Group 10"/>
          <p:cNvGrpSpPr/>
          <p:nvPr/>
        </p:nvGrpSpPr>
        <p:grpSpPr>
          <a:xfrm>
            <a:off x="8229600" y="3251160"/>
            <a:ext cx="1256760" cy="778320"/>
            <a:chOff x="8229600" y="3251160"/>
            <a:chExt cx="1256760" cy="778320"/>
          </a:xfrm>
        </p:grpSpPr>
        <p:sp>
          <p:nvSpPr>
            <p:cNvPr id="605" name="CustomShape 11"/>
            <p:cNvSpPr/>
            <p:nvPr/>
          </p:nvSpPr>
          <p:spPr>
            <a:xfrm>
              <a:off x="8351640" y="3251160"/>
              <a:ext cx="1134720" cy="778320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606" name="CustomShape 12"/>
            <p:cNvSpPr/>
            <p:nvPr/>
          </p:nvSpPr>
          <p:spPr>
            <a:xfrm>
              <a:off x="8229600" y="3257640"/>
              <a:ext cx="1256760" cy="7038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marL="457200">
                <a:lnSpc>
                  <a:spcPct val="100000"/>
                </a:lnSpc>
              </a:pPr>
              <a:r>
                <a:rPr b="1" lang="bg-BG" sz="3200" spc="-1" strike="noStrike">
                  <a:solidFill>
                    <a:srgbClr val="ffffff"/>
                  </a:solidFill>
                  <a:latin typeface="Calibri"/>
                </a:rPr>
                <a:t>3</a:t>
              </a:r>
              <a:endParaRPr b="0" lang="bg-BG" sz="3200" spc="-1" strike="noStrike">
                <a:latin typeface="Arial"/>
              </a:endParaRPr>
            </a:p>
          </p:txBody>
        </p:sp>
      </p:grpSp>
      <p:grpSp>
        <p:nvGrpSpPr>
          <p:cNvPr id="607" name="Group 13"/>
          <p:cNvGrpSpPr/>
          <p:nvPr/>
        </p:nvGrpSpPr>
        <p:grpSpPr>
          <a:xfrm>
            <a:off x="7162920" y="2495520"/>
            <a:ext cx="1256760" cy="778320"/>
            <a:chOff x="7162920" y="2495520"/>
            <a:chExt cx="1256760" cy="778320"/>
          </a:xfrm>
        </p:grpSpPr>
        <p:sp>
          <p:nvSpPr>
            <p:cNvPr id="608" name="CustomShape 14"/>
            <p:cNvSpPr/>
            <p:nvPr/>
          </p:nvSpPr>
          <p:spPr>
            <a:xfrm>
              <a:off x="7284960" y="2495520"/>
              <a:ext cx="1134720" cy="778320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609" name="CustomShape 15"/>
            <p:cNvSpPr/>
            <p:nvPr/>
          </p:nvSpPr>
          <p:spPr>
            <a:xfrm>
              <a:off x="7162920" y="2502000"/>
              <a:ext cx="1256760" cy="7038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marL="457200">
                <a:lnSpc>
                  <a:spcPct val="100000"/>
                </a:lnSpc>
              </a:pPr>
              <a:r>
                <a:rPr b="1" lang="bg-BG" sz="3200" spc="-1" strike="noStrike">
                  <a:solidFill>
                    <a:srgbClr val="ffffff"/>
                  </a:solidFill>
                  <a:latin typeface="Calibri"/>
                </a:rPr>
                <a:t>4</a:t>
              </a:r>
              <a:endParaRPr b="0" lang="bg-BG" sz="3200" spc="-1" strike="noStrike">
                <a:latin typeface="Arial"/>
              </a:endParaRPr>
            </a:p>
          </p:txBody>
        </p:sp>
      </p:grpSp>
      <p:grpSp>
        <p:nvGrpSpPr>
          <p:cNvPr id="610" name="Group 16"/>
          <p:cNvGrpSpPr/>
          <p:nvPr/>
        </p:nvGrpSpPr>
        <p:grpSpPr>
          <a:xfrm>
            <a:off x="8496360" y="2317680"/>
            <a:ext cx="1256760" cy="778320"/>
            <a:chOff x="8496360" y="2317680"/>
            <a:chExt cx="1256760" cy="778320"/>
          </a:xfrm>
        </p:grpSpPr>
        <p:sp>
          <p:nvSpPr>
            <p:cNvPr id="611" name="CustomShape 17"/>
            <p:cNvSpPr/>
            <p:nvPr/>
          </p:nvSpPr>
          <p:spPr>
            <a:xfrm>
              <a:off x="8618400" y="2317680"/>
              <a:ext cx="1134720" cy="778320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612" name="CustomShape 18"/>
            <p:cNvSpPr/>
            <p:nvPr/>
          </p:nvSpPr>
          <p:spPr>
            <a:xfrm>
              <a:off x="8496360" y="2324160"/>
              <a:ext cx="1256760" cy="7038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marL="457200">
                <a:lnSpc>
                  <a:spcPct val="100000"/>
                </a:lnSpc>
              </a:pPr>
              <a:r>
                <a:rPr b="1" lang="bg-BG" sz="3200" spc="-1" strike="noStrike">
                  <a:solidFill>
                    <a:srgbClr val="ffffff"/>
                  </a:solidFill>
                  <a:latin typeface="Calibri"/>
                </a:rPr>
                <a:t>5</a:t>
              </a:r>
              <a:endParaRPr b="0" lang="bg-BG" sz="3200" spc="-1" strike="noStrike">
                <a:latin typeface="Arial"/>
              </a:endParaRPr>
            </a:p>
          </p:txBody>
        </p:sp>
      </p:grpSp>
      <p:grpSp>
        <p:nvGrpSpPr>
          <p:cNvPr id="613" name="Group 19"/>
          <p:cNvGrpSpPr/>
          <p:nvPr/>
        </p:nvGrpSpPr>
        <p:grpSpPr>
          <a:xfrm>
            <a:off x="7518240" y="1473120"/>
            <a:ext cx="1257120" cy="778320"/>
            <a:chOff x="7518240" y="1473120"/>
            <a:chExt cx="1257120" cy="778320"/>
          </a:xfrm>
        </p:grpSpPr>
        <p:sp>
          <p:nvSpPr>
            <p:cNvPr id="614" name="CustomShape 20"/>
            <p:cNvSpPr/>
            <p:nvPr/>
          </p:nvSpPr>
          <p:spPr>
            <a:xfrm>
              <a:off x="7640640" y="1473120"/>
              <a:ext cx="1134720" cy="778320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615" name="CustomShape 21"/>
            <p:cNvSpPr/>
            <p:nvPr/>
          </p:nvSpPr>
          <p:spPr>
            <a:xfrm>
              <a:off x="7518240" y="1479600"/>
              <a:ext cx="1256760" cy="7038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marL="457200">
                <a:lnSpc>
                  <a:spcPct val="100000"/>
                </a:lnSpc>
              </a:pPr>
              <a:r>
                <a:rPr b="1" lang="bg-BG" sz="3200" spc="-1" strike="noStrike">
                  <a:solidFill>
                    <a:srgbClr val="ffffff"/>
                  </a:solidFill>
                  <a:latin typeface="Calibri"/>
                </a:rPr>
                <a:t>6</a:t>
              </a:r>
              <a:endParaRPr b="0" lang="bg-BG" sz="3200" spc="-1" strike="noStrike">
                <a:latin typeface="Arial"/>
              </a:endParaRPr>
            </a:p>
          </p:txBody>
        </p:sp>
      </p:grpSp>
      <p:grpSp>
        <p:nvGrpSpPr>
          <p:cNvPr id="616" name="Group 22"/>
          <p:cNvGrpSpPr/>
          <p:nvPr/>
        </p:nvGrpSpPr>
        <p:grpSpPr>
          <a:xfrm>
            <a:off x="8540640" y="1162080"/>
            <a:ext cx="1345680" cy="778320"/>
            <a:chOff x="8540640" y="1162080"/>
            <a:chExt cx="1345680" cy="778320"/>
          </a:xfrm>
        </p:grpSpPr>
        <p:sp>
          <p:nvSpPr>
            <p:cNvPr id="617" name="CustomShape 23"/>
            <p:cNvSpPr/>
            <p:nvPr/>
          </p:nvSpPr>
          <p:spPr>
            <a:xfrm>
              <a:off x="8751600" y="1162080"/>
              <a:ext cx="1134720" cy="778320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618" name="CustomShape 24"/>
            <p:cNvSpPr/>
            <p:nvPr/>
          </p:nvSpPr>
          <p:spPr>
            <a:xfrm>
              <a:off x="8540640" y="1168560"/>
              <a:ext cx="1256760" cy="7038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marL="457200">
                <a:lnSpc>
                  <a:spcPct val="100000"/>
                </a:lnSpc>
              </a:pPr>
              <a:r>
                <a:rPr b="1" lang="bg-BG" sz="3200" spc="-1" strike="noStrike">
                  <a:solidFill>
                    <a:srgbClr val="ffffff"/>
                  </a:solidFill>
                  <a:latin typeface="Calibri"/>
                </a:rPr>
                <a:t>…</a:t>
              </a:r>
              <a:endParaRPr b="0" lang="bg-BG" sz="3200" spc="-1" strike="noStrike">
                <a:latin typeface="Arial"/>
              </a:endParaRPr>
            </a:p>
          </p:txBody>
        </p:sp>
      </p:grpSp>
      <p:grpSp>
        <p:nvGrpSpPr>
          <p:cNvPr id="619" name="Group 25"/>
          <p:cNvGrpSpPr/>
          <p:nvPr/>
        </p:nvGrpSpPr>
        <p:grpSpPr>
          <a:xfrm>
            <a:off x="9918720" y="1581120"/>
            <a:ext cx="1364760" cy="778320"/>
            <a:chOff x="9918720" y="1581120"/>
            <a:chExt cx="1364760" cy="778320"/>
          </a:xfrm>
        </p:grpSpPr>
        <p:sp>
          <p:nvSpPr>
            <p:cNvPr id="620" name="CustomShape 26"/>
            <p:cNvSpPr/>
            <p:nvPr/>
          </p:nvSpPr>
          <p:spPr>
            <a:xfrm>
              <a:off x="10148760" y="1581120"/>
              <a:ext cx="1134720" cy="778320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621" name="CustomShape 27"/>
            <p:cNvSpPr/>
            <p:nvPr/>
          </p:nvSpPr>
          <p:spPr>
            <a:xfrm>
              <a:off x="9918720" y="1587600"/>
              <a:ext cx="1256760" cy="7038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marL="457200">
                <a:lnSpc>
                  <a:spcPct val="100000"/>
                </a:lnSpc>
              </a:pPr>
              <a:r>
                <a:rPr b="1" lang="bg-BG" sz="3200" spc="-1" strike="noStrike">
                  <a:solidFill>
                    <a:srgbClr val="ffffff"/>
                  </a:solidFill>
                  <a:latin typeface="Calibri"/>
                </a:rPr>
                <a:t>12</a:t>
              </a:r>
              <a:endParaRPr b="0" lang="bg-BG" sz="3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47" dur="indefinite" restart="never" nodeType="tmRoot">
          <p:childTnLst>
            <p:seq>
              <p:cTn id="348" dur="indefinite" nodeType="mainSeq">
                <p:childTnLst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3" dur="500"/>
                                        <p:tgtEl>
                                          <p:spTgt spid="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8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1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6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1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6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1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6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1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6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TextShape 1"/>
          <p:cNvSpPr txBox="1"/>
          <p:nvPr/>
        </p:nvSpPr>
        <p:spPr>
          <a:xfrm>
            <a:off x="190440" y="1196280"/>
            <a:ext cx="6234120" cy="313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Циклите в програмирането ни позволяват да повтаряме </a:t>
            </a:r>
            <a:r>
              <a:rPr b="1" lang="en-US" sz="3600" spc="-1" strike="noStrike">
                <a:solidFill>
                  <a:srgbClr val="ffa000"/>
                </a:solidFill>
                <a:latin typeface="Calibri"/>
              </a:rPr>
              <a:t>едни и същи действия 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определен брой пъти: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23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Какво е цикъл? (2)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24" name="CustomShape 3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E2AFF2E2-1E38-4D18-969E-F5FA7229190E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  <p:sp>
        <p:nvSpPr>
          <p:cNvPr id="625" name="CustomShape 4"/>
          <p:cNvSpPr/>
          <p:nvPr/>
        </p:nvSpPr>
        <p:spPr>
          <a:xfrm>
            <a:off x="705240" y="4783680"/>
            <a:ext cx="6897240" cy="1625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for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(let i = 1; i &lt;= 12; i += 1) {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console.log(</a:t>
            </a: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i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);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2800" spc="-1" strike="noStrike">
              <a:latin typeface="Arial"/>
            </a:endParaRPr>
          </a:p>
        </p:txBody>
      </p:sp>
      <p:grpSp>
        <p:nvGrpSpPr>
          <p:cNvPr id="626" name="Group 5"/>
          <p:cNvGrpSpPr/>
          <p:nvPr/>
        </p:nvGrpSpPr>
        <p:grpSpPr>
          <a:xfrm>
            <a:off x="7118280" y="1359000"/>
            <a:ext cx="4534200" cy="3156840"/>
            <a:chOff x="7118280" y="1359000"/>
            <a:chExt cx="4534200" cy="3156840"/>
          </a:xfrm>
        </p:grpSpPr>
        <p:sp>
          <p:nvSpPr>
            <p:cNvPr id="627" name="CustomShape 6"/>
            <p:cNvSpPr/>
            <p:nvPr/>
          </p:nvSpPr>
          <p:spPr>
            <a:xfrm>
              <a:off x="9784800" y="2672280"/>
              <a:ext cx="1847880" cy="5508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>
                <a:lnSpc>
                  <a:spcPct val="110000"/>
                </a:lnSpc>
              </a:pPr>
              <a:r>
                <a:rPr b="0" lang="bg-BG" sz="2000" spc="-1" strike="noStrike">
                  <a:solidFill>
                    <a:srgbClr val="fdffff"/>
                  </a:solidFill>
                  <a:latin typeface="Calibri"/>
                </a:rPr>
                <a:t>Принтиране</a:t>
              </a:r>
              <a:endParaRPr b="0" lang="bg-BG" sz="2000" spc="-1" strike="noStrike">
                <a:latin typeface="Arial"/>
              </a:endParaRPr>
            </a:p>
          </p:txBody>
        </p:sp>
        <p:sp>
          <p:nvSpPr>
            <p:cNvPr id="628" name="CustomShape 7"/>
            <p:cNvSpPr/>
            <p:nvPr/>
          </p:nvSpPr>
          <p:spPr>
            <a:xfrm>
              <a:off x="8721000" y="2385720"/>
              <a:ext cx="842760" cy="517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>
                <a:lnSpc>
                  <a:spcPct val="110000"/>
                </a:lnSpc>
              </a:pPr>
              <a:r>
                <a:rPr b="0" lang="bg-BG" sz="1800" spc="-1" strike="noStrike">
                  <a:solidFill>
                    <a:srgbClr val="234465"/>
                  </a:solidFill>
                  <a:latin typeface="Calibri"/>
                </a:rPr>
                <a:t>false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629" name="CustomShape 8"/>
            <p:cNvSpPr/>
            <p:nvPr/>
          </p:nvSpPr>
          <p:spPr>
            <a:xfrm>
              <a:off x="8832960" y="2899440"/>
              <a:ext cx="522720" cy="1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rgbClr val="f99c00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0" name="CustomShape 9"/>
            <p:cNvSpPr/>
            <p:nvPr/>
          </p:nvSpPr>
          <p:spPr>
            <a:xfrm>
              <a:off x="7132320" y="3934440"/>
              <a:ext cx="1688400" cy="55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80">
              <a:solidFill>
                <a:schemeClr val="tx1">
                  <a:lumMod val="75000"/>
                  <a:alpha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631" name="CustomShape 10"/>
            <p:cNvSpPr/>
            <p:nvPr/>
          </p:nvSpPr>
          <p:spPr>
            <a:xfrm>
              <a:off x="7132320" y="3934440"/>
              <a:ext cx="1688400" cy="5814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00000"/>
                </a:lnSpc>
              </a:pPr>
              <a:r>
                <a:rPr b="0" lang="bg-BG" sz="2000" spc="-1" strike="noStrike">
                  <a:solidFill>
                    <a:srgbClr val="ffffff"/>
                  </a:solidFill>
                  <a:latin typeface="Calibri"/>
                </a:rPr>
                <a:t>Print</a:t>
              </a:r>
              <a:r>
                <a:rPr b="0" lang="bg-BG" sz="2400" spc="-1" strike="noStrike">
                  <a:solidFill>
                    <a:srgbClr val="ffffff"/>
                  </a:solidFill>
                  <a:latin typeface="Calibri"/>
                </a:rPr>
                <a:t> i</a:t>
              </a:r>
              <a:endParaRPr b="0" lang="bg-BG" sz="2400" spc="-1" strike="noStrike">
                <a:latin typeface="Arial"/>
              </a:endParaRPr>
            </a:p>
          </p:txBody>
        </p:sp>
        <p:sp>
          <p:nvSpPr>
            <p:cNvPr id="632" name="CustomShape 11"/>
            <p:cNvSpPr/>
            <p:nvPr/>
          </p:nvSpPr>
          <p:spPr>
            <a:xfrm flipH="1" rot="10800000">
              <a:off x="7117920" y="4276080"/>
              <a:ext cx="33480" cy="1371600"/>
            </a:xfrm>
            <a:prstGeom prst="bentConnector4">
              <a:avLst>
                <a:gd name="adj1" fmla="val -1723297"/>
                <a:gd name="adj2" fmla="val 101181"/>
              </a:avLst>
            </a:prstGeom>
            <a:noFill/>
            <a:ln w="57240">
              <a:solidFill>
                <a:srgbClr val="f99c00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3" name="CustomShape 12"/>
            <p:cNvSpPr/>
            <p:nvPr/>
          </p:nvSpPr>
          <p:spPr>
            <a:xfrm>
              <a:off x="8004960" y="3378960"/>
              <a:ext cx="722160" cy="550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144000" rIns="144000" tIns="108000" bIns="108000"/>
            <a:p>
              <a:pPr>
                <a:lnSpc>
                  <a:spcPct val="110000"/>
                </a:lnSpc>
              </a:pPr>
              <a:r>
                <a:rPr b="0" lang="bg-BG" sz="2000" spc="-1" strike="noStrike">
                  <a:solidFill>
                    <a:srgbClr val="234465"/>
                  </a:solidFill>
                  <a:latin typeface="Calibri"/>
                </a:rPr>
                <a:t>true</a:t>
              </a:r>
              <a:endParaRPr b="0" lang="bg-BG" sz="2000" spc="-1" strike="noStrike">
                <a:latin typeface="Arial"/>
              </a:endParaRPr>
            </a:p>
          </p:txBody>
        </p:sp>
        <p:sp>
          <p:nvSpPr>
            <p:cNvPr id="634" name="CustomShape 13"/>
            <p:cNvSpPr/>
            <p:nvPr/>
          </p:nvSpPr>
          <p:spPr>
            <a:xfrm>
              <a:off x="9399600" y="2648880"/>
              <a:ext cx="2252880" cy="514800"/>
            </a:xfrm>
            <a:prstGeom prst="flowChartTerminator">
              <a:avLst/>
            </a:prstGeom>
            <a:solidFill>
              <a:schemeClr val="dk2">
                <a:alpha val="80000"/>
              </a:schemeClr>
            </a:solidFill>
            <a:ln w="19080">
              <a:solidFill>
                <a:schemeClr val="tx1">
                  <a:lumMod val="75000"/>
                  <a:alpha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  <p:txBody>
            <a:bodyPr anchor="ctr"/>
            <a:p>
              <a:pPr algn="ctr">
                <a:lnSpc>
                  <a:spcPct val="100000"/>
                </a:lnSpc>
              </a:pPr>
              <a:r>
                <a:rPr b="0" lang="bg-BG" sz="2000" spc="-1" strike="noStrike">
                  <a:solidFill>
                    <a:srgbClr val="ffffff"/>
                  </a:solidFill>
                  <a:latin typeface="Calibri"/>
                </a:rPr>
                <a:t>End loop</a:t>
              </a:r>
              <a:endParaRPr b="0" lang="bg-BG" sz="2000" spc="-1" strike="noStrike">
                <a:latin typeface="Arial"/>
              </a:endParaRPr>
            </a:p>
          </p:txBody>
        </p:sp>
        <p:sp>
          <p:nvSpPr>
            <p:cNvPr id="635" name="CustomShape 14"/>
            <p:cNvSpPr/>
            <p:nvPr/>
          </p:nvSpPr>
          <p:spPr>
            <a:xfrm>
              <a:off x="7132320" y="1359000"/>
              <a:ext cx="1688400" cy="55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80">
              <a:solidFill>
                <a:schemeClr val="tx1">
                  <a:lumMod val="75000"/>
                  <a:alpha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636" name="CustomShape 15"/>
            <p:cNvSpPr/>
            <p:nvPr/>
          </p:nvSpPr>
          <p:spPr>
            <a:xfrm>
              <a:off x="7132320" y="1370520"/>
              <a:ext cx="1688400" cy="521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00000"/>
                </a:lnSpc>
              </a:pPr>
              <a:r>
                <a:rPr b="0" lang="bg-BG" sz="2000" spc="-1" strike="noStrike">
                  <a:solidFill>
                    <a:srgbClr val="ffffff"/>
                  </a:solidFill>
                  <a:latin typeface="Consolas"/>
                </a:rPr>
                <a:t>i = 1</a:t>
              </a:r>
              <a:endParaRPr b="0" lang="bg-BG" sz="2000" spc="-1" strike="noStrike">
                <a:latin typeface="Arial"/>
              </a:endParaRPr>
            </a:p>
          </p:txBody>
        </p:sp>
        <p:grpSp>
          <p:nvGrpSpPr>
            <p:cNvPr id="637" name="Group 16"/>
            <p:cNvGrpSpPr/>
            <p:nvPr/>
          </p:nvGrpSpPr>
          <p:grpSpPr>
            <a:xfrm>
              <a:off x="7200000" y="2385720"/>
              <a:ext cx="1588680" cy="1041480"/>
              <a:chOff x="7200000" y="2385720"/>
              <a:chExt cx="1588680" cy="1041480"/>
            </a:xfrm>
          </p:grpSpPr>
          <p:sp>
            <p:nvSpPr>
              <p:cNvPr id="638" name="CustomShape 17"/>
              <p:cNvSpPr/>
              <p:nvPr/>
            </p:nvSpPr>
            <p:spPr>
              <a:xfrm>
                <a:off x="7200000" y="2385720"/>
                <a:ext cx="1588680" cy="1041480"/>
              </a:xfrm>
              <a:prstGeom prst="flowChartDecision">
                <a:avLst/>
              </a:prstGeom>
              <a:solidFill>
                <a:schemeClr val="dk2">
                  <a:alpha val="80000"/>
                </a:schemeClr>
              </a:solidFill>
              <a:ln w="19080">
                <a:solidFill>
                  <a:schemeClr val="tx1">
                    <a:lumMod val="75000"/>
                    <a:alpha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9" name="CustomShape 18"/>
              <p:cNvSpPr/>
              <p:nvPr/>
            </p:nvSpPr>
            <p:spPr>
              <a:xfrm>
                <a:off x="7239600" y="2671920"/>
                <a:ext cx="1509840" cy="394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bg-BG" sz="2000" spc="-1" strike="noStrike">
                    <a:solidFill>
                      <a:srgbClr val="ffffff"/>
                    </a:solidFill>
                    <a:latin typeface="Consolas"/>
                  </a:rPr>
                  <a:t>i &lt;= 12</a:t>
                </a:r>
                <a:endParaRPr b="0" lang="bg-BG" sz="2000" spc="-1" strike="noStrike">
                  <a:latin typeface="Arial"/>
                </a:endParaRPr>
              </a:p>
            </p:txBody>
          </p:sp>
        </p:grpSp>
        <p:sp>
          <p:nvSpPr>
            <p:cNvPr id="640" name="CustomShape 19"/>
            <p:cNvSpPr/>
            <p:nvPr/>
          </p:nvSpPr>
          <p:spPr>
            <a:xfrm rot="5400000">
              <a:off x="7801200" y="2156400"/>
              <a:ext cx="386640" cy="2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rgbClr val="f99c00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1" name="CustomShape 20"/>
            <p:cNvSpPr/>
            <p:nvPr/>
          </p:nvSpPr>
          <p:spPr>
            <a:xfrm rot="5400000">
              <a:off x="7801200" y="3647880"/>
              <a:ext cx="386640" cy="2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rgbClr val="f99c00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97" dur="indefinite" restart="never" nodeType="tmRoot">
          <p:childTnLst>
            <p:seq>
              <p:cTn id="398" dur="indefinite" nodeType="mainSeq">
                <p:childTnLst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3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8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Можем да повтаряме действия до определен момент чрез </a:t>
            </a:r>
            <a:br/>
            <a:r>
              <a:rPr b="1" lang="en-US" sz="3000" spc="-1" strike="noStrike">
                <a:solidFill>
                  <a:srgbClr val="ffa000"/>
                </a:solidFill>
                <a:latin typeface="Consolas"/>
              </a:rPr>
              <a:t>for</a:t>
            </a:r>
            <a:r>
              <a:rPr b="1" lang="en-US" sz="3000" spc="-1" strike="noStrike">
                <a:solidFill>
                  <a:srgbClr val="ffa000"/>
                </a:solidFill>
                <a:latin typeface="Calibri"/>
              </a:rPr>
              <a:t>-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цикли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	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43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onsolas"/>
              </a:rPr>
              <a:t>For-цикъл – конструкция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44" name="CustomShape 3"/>
          <p:cNvSpPr/>
          <p:nvPr/>
        </p:nvSpPr>
        <p:spPr>
          <a:xfrm>
            <a:off x="1820520" y="3268080"/>
            <a:ext cx="6840000" cy="1625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for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(let i = 1; i &lt;= 12; i += 1) {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console.log(</a:t>
            </a: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i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);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645" name="CustomShape 4"/>
          <p:cNvSpPr/>
          <p:nvPr/>
        </p:nvSpPr>
        <p:spPr>
          <a:xfrm>
            <a:off x="678960" y="2189160"/>
            <a:ext cx="2940480" cy="959760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80000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Ключова дума за конструкцията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646" name="CustomShape 5"/>
          <p:cNvSpPr/>
          <p:nvPr/>
        </p:nvSpPr>
        <p:spPr>
          <a:xfrm>
            <a:off x="4113360" y="2189160"/>
            <a:ext cx="2191680" cy="959760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chemeClr val="tx1">
              <a:alpha val="80000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Начална стойност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647" name="CustomShape 6"/>
          <p:cNvSpPr/>
          <p:nvPr/>
        </p:nvSpPr>
        <p:spPr>
          <a:xfrm>
            <a:off x="6591240" y="2189160"/>
            <a:ext cx="1980720" cy="959760"/>
          </a:xfrm>
          <a:prstGeom prst="wedgeRoundRectCallout">
            <a:avLst>
              <a:gd name="adj1" fmla="val -62436"/>
              <a:gd name="adj2" fmla="val 60663"/>
              <a:gd name="adj3" fmla="val 16667"/>
            </a:avLst>
          </a:prstGeom>
          <a:solidFill>
            <a:schemeClr val="tx1">
              <a:alpha val="80000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Крайна стойност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648" name="CustomShape 7"/>
          <p:cNvSpPr/>
          <p:nvPr/>
        </p:nvSpPr>
        <p:spPr>
          <a:xfrm>
            <a:off x="7974720" y="3856320"/>
            <a:ext cx="1403640" cy="703440"/>
          </a:xfrm>
          <a:custGeom>
            <a:avLst/>
            <a:gdLst/>
            <a:ahLst/>
            <a:rect l="l" t="t" r="r" b="b"/>
            <a:pathLst>
              <a:path w="1404050" h="703703">
                <a:moveTo>
                  <a:pt x="0" y="117286"/>
                </a:moveTo>
                <a:cubicBezTo>
                  <a:pt x="0" y="86180"/>
                  <a:pt x="12357" y="56348"/>
                  <a:pt x="34352" y="34352"/>
                </a:cubicBezTo>
                <a:cubicBezTo>
                  <a:pt x="56347" y="12357"/>
                  <a:pt x="86180" y="0"/>
                  <a:pt x="117286" y="0"/>
                </a:cubicBezTo>
                <a:lnTo>
                  <a:pt x="234008" y="0"/>
                </a:lnTo>
                <a:lnTo>
                  <a:pt x="234008" y="0"/>
                </a:lnTo>
                <a:lnTo>
                  <a:pt x="585021" y="0"/>
                </a:lnTo>
                <a:lnTo>
                  <a:pt x="1286764" y="0"/>
                </a:lnTo>
                <a:cubicBezTo>
                  <a:pt x="1317870" y="0"/>
                  <a:pt x="1347702" y="12357"/>
                  <a:pt x="1369698" y="34352"/>
                </a:cubicBezTo>
                <a:cubicBezTo>
                  <a:pt x="1391693" y="56347"/>
                  <a:pt x="1404050" y="86180"/>
                  <a:pt x="1404050" y="117286"/>
                </a:cubicBezTo>
                <a:lnTo>
                  <a:pt x="1404050" y="117284"/>
                </a:lnTo>
                <a:lnTo>
                  <a:pt x="1404050" y="117284"/>
                </a:lnTo>
                <a:lnTo>
                  <a:pt x="1404050" y="293210"/>
                </a:lnTo>
                <a:lnTo>
                  <a:pt x="1404050" y="586417"/>
                </a:lnTo>
                <a:cubicBezTo>
                  <a:pt x="1404050" y="617523"/>
                  <a:pt x="1391693" y="647355"/>
                  <a:pt x="1369698" y="669351"/>
                </a:cubicBezTo>
                <a:cubicBezTo>
                  <a:pt x="1347703" y="691346"/>
                  <a:pt x="1317870" y="703703"/>
                  <a:pt x="1286764" y="703703"/>
                </a:cubicBezTo>
                <a:lnTo>
                  <a:pt x="585021" y="703703"/>
                </a:lnTo>
                <a:lnTo>
                  <a:pt x="234008" y="703703"/>
                </a:lnTo>
                <a:lnTo>
                  <a:pt x="234008" y="703703"/>
                </a:lnTo>
                <a:lnTo>
                  <a:pt x="117286" y="703703"/>
                </a:lnTo>
                <a:cubicBezTo>
                  <a:pt x="86180" y="703703"/>
                  <a:pt x="56348" y="691346"/>
                  <a:pt x="34352" y="669351"/>
                </a:cubicBezTo>
                <a:cubicBezTo>
                  <a:pt x="12357" y="647356"/>
                  <a:pt x="0" y="617523"/>
                  <a:pt x="0" y="586417"/>
                </a:cubicBezTo>
                <a:lnTo>
                  <a:pt x="0" y="293210"/>
                </a:lnTo>
                <a:lnTo>
                  <a:pt x="0" y="117284"/>
                </a:lnTo>
                <a:lnTo>
                  <a:pt x="0" y="11728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Стъпка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649" name="CustomShape 8"/>
          <p:cNvSpPr/>
          <p:nvPr/>
        </p:nvSpPr>
        <p:spPr>
          <a:xfrm>
            <a:off x="2286000" y="3886200"/>
            <a:ext cx="2971440" cy="432360"/>
          </a:xfrm>
          <a:prstGeom prst="rect">
            <a:avLst/>
          </a:prstGeom>
          <a:noFill/>
          <a:ln w="5724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0" name="TextShape 9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DC75A4E-CEE6-4448-A685-859423C00F94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651" name="CustomShape 10"/>
          <p:cNvSpPr/>
          <p:nvPr/>
        </p:nvSpPr>
        <p:spPr>
          <a:xfrm>
            <a:off x="2228760" y="4673520"/>
            <a:ext cx="4889160" cy="959760"/>
          </a:xfrm>
          <a:custGeom>
            <a:avLst/>
            <a:gdLst/>
            <a:ahLst/>
            <a:rect l="l" t="t" r="r" b="b"/>
            <a:pathLst>
              <a:path w="4889500" h="960120">
                <a:moveTo>
                  <a:pt x="0" y="160023"/>
                </a:moveTo>
                <a:cubicBezTo>
                  <a:pt x="0" y="117582"/>
                  <a:pt x="16860" y="76880"/>
                  <a:pt x="46870" y="46870"/>
                </a:cubicBezTo>
                <a:cubicBezTo>
                  <a:pt x="76880" y="16860"/>
                  <a:pt x="117583" y="0"/>
                  <a:pt x="160023" y="1"/>
                </a:cubicBezTo>
                <a:lnTo>
                  <a:pt x="814917" y="0"/>
                </a:lnTo>
                <a:lnTo>
                  <a:pt x="2037292" y="0"/>
                </a:lnTo>
                <a:lnTo>
                  <a:pt x="4729477" y="0"/>
                </a:lnTo>
                <a:cubicBezTo>
                  <a:pt x="4771918" y="0"/>
                  <a:pt x="4812620" y="16860"/>
                  <a:pt x="4842630" y="46870"/>
                </a:cubicBezTo>
                <a:cubicBezTo>
                  <a:pt x="4872640" y="76880"/>
                  <a:pt x="4889500" y="117583"/>
                  <a:pt x="4889499" y="160023"/>
                </a:cubicBezTo>
                <a:cubicBezTo>
                  <a:pt x="4889499" y="160022"/>
                  <a:pt x="4889500" y="160021"/>
                  <a:pt x="4889500" y="160020"/>
                </a:cubicBezTo>
                <a:lnTo>
                  <a:pt x="4889500" y="160020"/>
                </a:lnTo>
                <a:lnTo>
                  <a:pt x="4889500" y="400050"/>
                </a:lnTo>
                <a:lnTo>
                  <a:pt x="4889500" y="800097"/>
                </a:lnTo>
                <a:cubicBezTo>
                  <a:pt x="4889500" y="842538"/>
                  <a:pt x="4872640" y="883240"/>
                  <a:pt x="4842630" y="913250"/>
                </a:cubicBezTo>
                <a:cubicBezTo>
                  <a:pt x="4812620" y="943260"/>
                  <a:pt x="4771917" y="960120"/>
                  <a:pt x="4729477" y="960120"/>
                </a:cubicBezTo>
                <a:lnTo>
                  <a:pt x="2037292" y="960120"/>
                </a:lnTo>
                <a:lnTo>
                  <a:pt x="814917" y="960120"/>
                </a:lnTo>
                <a:lnTo>
                  <a:pt x="814917" y="960120"/>
                </a:lnTo>
                <a:lnTo>
                  <a:pt x="160023" y="960120"/>
                </a:lnTo>
                <a:cubicBezTo>
                  <a:pt x="117582" y="960120"/>
                  <a:pt x="76880" y="943260"/>
                  <a:pt x="46870" y="913250"/>
                </a:cubicBezTo>
                <a:cubicBezTo>
                  <a:pt x="16860" y="883240"/>
                  <a:pt x="0" y="842537"/>
                  <a:pt x="0" y="800097"/>
                </a:cubicBezTo>
                <a:lnTo>
                  <a:pt x="0" y="400050"/>
                </a:lnTo>
                <a:lnTo>
                  <a:pt x="0" y="160020"/>
                </a:lnTo>
                <a:lnTo>
                  <a:pt x="0" y="160020"/>
                </a:lnTo>
                <a:lnTo>
                  <a:pt x="0" y="16002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Тяло на цикъла: </a:t>
            </a:r>
            <a:endParaRPr b="0" lang="bg-BG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блок от код за повторениe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652" name="CustomShape 11"/>
          <p:cNvSpPr/>
          <p:nvPr/>
        </p:nvSpPr>
        <p:spPr>
          <a:xfrm>
            <a:off x="6629400" y="3384720"/>
            <a:ext cx="1333080" cy="399600"/>
          </a:xfrm>
          <a:prstGeom prst="rect">
            <a:avLst/>
          </a:prstGeom>
          <a:noFill/>
          <a:ln w="5724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09" dur="indefinite" restart="never" nodeType="tmRoot">
          <p:childTnLst>
            <p:seq>
              <p:cTn id="410" dur="indefinite" nodeType="mainSeq">
                <p:childTnLst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5"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0"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5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0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5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8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3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6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Работа с по-сложни For-цикли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654" name="Picture 6" descr=""/>
          <p:cNvPicPr/>
          <p:nvPr/>
        </p:nvPicPr>
        <p:blipFill>
          <a:blip r:embed="rId1"/>
          <a:stretch/>
        </p:blipFill>
        <p:spPr>
          <a:xfrm>
            <a:off x="4952880" y="1676520"/>
            <a:ext cx="2659320" cy="2033640"/>
          </a:xfrm>
          <a:prstGeom prst="rect">
            <a:avLst/>
          </a:prstGeom>
          <a:ln>
            <a:noFill/>
          </a:ln>
        </p:spPr>
      </p:pic>
      <p:sp>
        <p:nvSpPr>
          <p:cNvPr id="655" name="TextShape 2"/>
          <p:cNvSpPr txBox="1"/>
          <p:nvPr/>
        </p:nvSpPr>
        <p:spPr>
          <a:xfrm>
            <a:off x="615240" y="558576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bg-BG" sz="4000" spc="-1" strike="noStrike">
                <a:solidFill>
                  <a:srgbClr val="234465"/>
                </a:solidFill>
                <a:latin typeface="Calibri"/>
              </a:rPr>
              <a:t>Цикли със стъпка</a:t>
            </a:r>
            <a:endParaRPr b="0" lang="bg-BG" sz="4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TextShape 1"/>
          <p:cNvSpPr txBox="1"/>
          <p:nvPr/>
        </p:nvSpPr>
        <p:spPr>
          <a:xfrm>
            <a:off x="196920" y="1371600"/>
            <a:ext cx="9048960" cy="52070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Преговор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Увеличаване и намаляване на стойността на променлива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Повторения на блокове код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Работа с по-сложни for-цикли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Работа с текст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Техники за използване на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for-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цикли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0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Съдържание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1" name="CustomShape 3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FA62420F-0A97-4EA7-BE60-5DDB6C49A18E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500"/>
                                        <p:tgtEl>
                                          <p:spTgt spid="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500"/>
                                        <p:tgtEl>
                                          <p:spTgt spid="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500"/>
                                        <p:tgtEl>
                                          <p:spTgt spid="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500"/>
                                        <p:tgtEl>
                                          <p:spTgt spid="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Напишете функция, която: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Получава цяло положително число </a:t>
            </a:r>
            <a:r>
              <a:rPr b="1" lang="en-US" sz="3400" spc="-1" strike="noStrike">
                <a:solidFill>
                  <a:srgbClr val="ffa000"/>
                </a:solidFill>
                <a:latin typeface="Consolas"/>
              </a:rPr>
              <a:t>n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Отпечатва числата от</a:t>
            </a:r>
            <a:r>
              <a:rPr b="0" lang="en-US" sz="3400" spc="-1" strike="noStrike">
                <a:solidFill>
                  <a:srgbClr val="ffa000"/>
                </a:solidFill>
                <a:latin typeface="Calibri"/>
              </a:rPr>
              <a:t> </a:t>
            </a:r>
            <a:r>
              <a:rPr b="1" lang="en-US" sz="3400" spc="-1" strike="noStrike">
                <a:solidFill>
                  <a:srgbClr val="ffa000"/>
                </a:solidFill>
                <a:latin typeface="Consolas"/>
              </a:rPr>
              <a:t>n</a:t>
            </a:r>
            <a:r>
              <a:rPr b="0" lang="en-US" sz="3400" spc="-1" strike="noStrike">
                <a:solidFill>
                  <a:srgbClr val="ffa000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до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3400" spc="-1" strike="noStrike">
                <a:solidFill>
                  <a:srgbClr val="ffa000"/>
                </a:solidFill>
                <a:latin typeface="Consolas"/>
              </a:rPr>
              <a:t>1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в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обратен ред (стъпка -1)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57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Числата от N до 1 в обратен ред – условие 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58" name="CustomShape 3"/>
          <p:cNvSpPr/>
          <p:nvPr/>
        </p:nvSpPr>
        <p:spPr>
          <a:xfrm>
            <a:off x="762120" y="4191120"/>
            <a:ext cx="1142640" cy="6742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2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100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659" name="CustomShape 4"/>
          <p:cNvSpPr/>
          <p:nvPr/>
        </p:nvSpPr>
        <p:spPr>
          <a:xfrm>
            <a:off x="2133720" y="4359240"/>
            <a:ext cx="53316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0" name="CustomShape 5"/>
          <p:cNvSpPr/>
          <p:nvPr/>
        </p:nvSpPr>
        <p:spPr>
          <a:xfrm>
            <a:off x="2895480" y="4200840"/>
            <a:ext cx="5409720" cy="6742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2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100, 99, 98, …, 3, 2, 1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661" name="TextShape 6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0B1F7DF-554E-47A6-B5CE-3D3E90A4C7A7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662" name="CustomShape 7"/>
          <p:cNvSpPr/>
          <p:nvPr/>
        </p:nvSpPr>
        <p:spPr>
          <a:xfrm>
            <a:off x="762120" y="5307120"/>
            <a:ext cx="1142640" cy="6742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2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8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663" name="CustomShape 8"/>
          <p:cNvSpPr/>
          <p:nvPr/>
        </p:nvSpPr>
        <p:spPr>
          <a:xfrm>
            <a:off x="2133720" y="5475240"/>
            <a:ext cx="53316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4" name="CustomShape 9"/>
          <p:cNvSpPr/>
          <p:nvPr/>
        </p:nvSpPr>
        <p:spPr>
          <a:xfrm>
            <a:off x="2895480" y="5316840"/>
            <a:ext cx="5409720" cy="6742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2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8, 7, 6, 5, 4, 3, 2, 1</a:t>
            </a:r>
            <a:endParaRPr b="0" lang="bg-BG" sz="32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47" dur="indefinite" restart="never" nodeType="tmRoot">
          <p:childTnLst>
            <p:seq>
              <p:cTn id="448" dur="indefinite" nodeType="mainSeq">
                <p:childTnLst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3" dur="500"/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6"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9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2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5"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8"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1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CustomShape 1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DE064F3E-FF1A-42EB-8614-D311369908A1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  <p:grpSp>
        <p:nvGrpSpPr>
          <p:cNvPr id="666" name="Group 2"/>
          <p:cNvGrpSpPr/>
          <p:nvPr/>
        </p:nvGrpSpPr>
        <p:grpSpPr>
          <a:xfrm>
            <a:off x="3379680" y="550800"/>
            <a:ext cx="2377080" cy="731160"/>
            <a:chOff x="3379680" y="550800"/>
            <a:chExt cx="2377080" cy="731160"/>
          </a:xfrm>
        </p:grpSpPr>
        <p:sp>
          <p:nvSpPr>
            <p:cNvPr id="667" name="CustomShape 3"/>
            <p:cNvSpPr/>
            <p:nvPr/>
          </p:nvSpPr>
          <p:spPr>
            <a:xfrm>
              <a:off x="3379680" y="550800"/>
              <a:ext cx="2377080" cy="73116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80">
              <a:solidFill>
                <a:schemeClr val="tx1">
                  <a:lumMod val="75000"/>
                  <a:alpha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668" name="CustomShape 4"/>
            <p:cNvSpPr/>
            <p:nvPr/>
          </p:nvSpPr>
          <p:spPr>
            <a:xfrm>
              <a:off x="3379680" y="622800"/>
              <a:ext cx="2377080" cy="5821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00000"/>
                </a:lnSpc>
              </a:pPr>
              <a:r>
                <a:rPr b="0" lang="bg-BG" sz="2400" spc="-1" strike="noStrike">
                  <a:solidFill>
                    <a:srgbClr val="ffffff"/>
                  </a:solidFill>
                  <a:latin typeface="Consolas"/>
                </a:rPr>
                <a:t>Read</a:t>
              </a:r>
              <a:r>
                <a:rPr b="0" lang="bg-BG" sz="2400" spc="-1" strike="noStrike">
                  <a:solidFill>
                    <a:srgbClr val="ffffff"/>
                  </a:solidFill>
                  <a:latin typeface="Calibri"/>
                </a:rPr>
                <a:t> n</a:t>
              </a:r>
              <a:endParaRPr b="0" lang="bg-BG" sz="2400" spc="-1" strike="noStrike">
                <a:latin typeface="Arial"/>
              </a:endParaRPr>
            </a:p>
          </p:txBody>
        </p:sp>
      </p:grpSp>
      <p:sp>
        <p:nvSpPr>
          <p:cNvPr id="669" name="CustomShape 5"/>
          <p:cNvSpPr/>
          <p:nvPr/>
        </p:nvSpPr>
        <p:spPr>
          <a:xfrm rot="5400000">
            <a:off x="4303080" y="1564560"/>
            <a:ext cx="53028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0" name="CustomShape 6"/>
          <p:cNvSpPr/>
          <p:nvPr/>
        </p:nvSpPr>
        <p:spPr>
          <a:xfrm>
            <a:off x="5724000" y="3290760"/>
            <a:ext cx="771480" cy="5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10000"/>
              </a:lnSpc>
            </a:pPr>
            <a:r>
              <a:rPr b="0" lang="bg-BG" sz="2000" spc="-1" strike="noStrike">
                <a:solidFill>
                  <a:srgbClr val="234465"/>
                </a:solidFill>
                <a:latin typeface="Calibri"/>
              </a:rPr>
              <a:t>false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671" name="CustomShape 7"/>
          <p:cNvSpPr/>
          <p:nvPr/>
        </p:nvSpPr>
        <p:spPr>
          <a:xfrm>
            <a:off x="5743440" y="3916800"/>
            <a:ext cx="732600" cy="1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72" name="Group 8"/>
          <p:cNvGrpSpPr/>
          <p:nvPr/>
        </p:nvGrpSpPr>
        <p:grpSpPr>
          <a:xfrm>
            <a:off x="3379680" y="5301360"/>
            <a:ext cx="2377080" cy="1019880"/>
            <a:chOff x="3379680" y="5301360"/>
            <a:chExt cx="2377080" cy="1019880"/>
          </a:xfrm>
        </p:grpSpPr>
        <p:sp>
          <p:nvSpPr>
            <p:cNvPr id="673" name="CustomShape 9"/>
            <p:cNvSpPr/>
            <p:nvPr/>
          </p:nvSpPr>
          <p:spPr>
            <a:xfrm>
              <a:off x="3379680" y="5301360"/>
              <a:ext cx="2377080" cy="100548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80">
              <a:solidFill>
                <a:schemeClr val="tx1">
                  <a:lumMod val="75000"/>
                  <a:alpha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674" name="CustomShape 10"/>
            <p:cNvSpPr/>
            <p:nvPr/>
          </p:nvSpPr>
          <p:spPr>
            <a:xfrm>
              <a:off x="3379680" y="5301360"/>
              <a:ext cx="2377080" cy="10198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0" lang="bg-BG" sz="2400" spc="-1" strike="noStrike">
                  <a:solidFill>
                    <a:srgbClr val="ffffff"/>
                  </a:solidFill>
                  <a:latin typeface="Consolas"/>
                </a:rPr>
                <a:t>print i;</a:t>
              </a:r>
              <a:endParaRPr b="0" lang="bg-BG" sz="2400" spc="-1" strike="noStrike">
                <a:latin typeface="Arial"/>
              </a:endParaRPr>
            </a:p>
            <a:p>
              <a:pPr algn="ctr">
                <a:lnSpc>
                  <a:spcPct val="110000"/>
                </a:lnSpc>
              </a:pPr>
              <a:r>
                <a:rPr b="0" lang="bg-BG" sz="2400" spc="-1" strike="noStrike">
                  <a:solidFill>
                    <a:srgbClr val="ffffff"/>
                  </a:solidFill>
                  <a:latin typeface="Consolas"/>
                </a:rPr>
                <a:t>i --;</a:t>
              </a:r>
              <a:endParaRPr b="0" lang="bg-BG" sz="2400" spc="-1" strike="noStrike">
                <a:latin typeface="Arial"/>
              </a:endParaRPr>
            </a:p>
          </p:txBody>
        </p:sp>
      </p:grpSp>
      <p:sp>
        <p:nvSpPr>
          <p:cNvPr id="675" name="CustomShape 11"/>
          <p:cNvSpPr/>
          <p:nvPr/>
        </p:nvSpPr>
        <p:spPr>
          <a:xfrm flipH="1" rot="10800000">
            <a:off x="3386880" y="5804280"/>
            <a:ext cx="47160" cy="1880640"/>
          </a:xfrm>
          <a:prstGeom prst="bentConnector4">
            <a:avLst>
              <a:gd name="adj1" fmla="val -2756391"/>
              <a:gd name="adj2" fmla="val 101181"/>
            </a:avLst>
          </a:prstGeom>
          <a:noFill/>
          <a:ln w="5724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6" name="CustomShape 12"/>
          <p:cNvSpPr/>
          <p:nvPr/>
        </p:nvSpPr>
        <p:spPr>
          <a:xfrm>
            <a:off x="4727160" y="4600440"/>
            <a:ext cx="723600" cy="5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44000" rIns="144000" tIns="108000" bIns="108000"/>
          <a:p>
            <a:pPr>
              <a:lnSpc>
                <a:spcPct val="110000"/>
              </a:lnSpc>
            </a:pPr>
            <a:r>
              <a:rPr b="0" lang="bg-BG" sz="2000" spc="-1" strike="noStrike">
                <a:solidFill>
                  <a:srgbClr val="234465"/>
                </a:solidFill>
                <a:latin typeface="Calibri"/>
              </a:rPr>
              <a:t>true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677" name="CustomShape 13"/>
          <p:cNvSpPr/>
          <p:nvPr/>
        </p:nvSpPr>
        <p:spPr>
          <a:xfrm>
            <a:off x="6537960" y="3573000"/>
            <a:ext cx="3157920" cy="70596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bg-BG" sz="2400" spc="-1" strike="noStrike">
                <a:solidFill>
                  <a:srgbClr val="ffffff"/>
                </a:solidFill>
                <a:latin typeface="Calibri"/>
              </a:rPr>
              <a:t>Exit the loop</a:t>
            </a:r>
            <a:endParaRPr b="0" lang="bg-BG" sz="2400" spc="-1" strike="noStrike">
              <a:latin typeface="Arial"/>
            </a:endParaRPr>
          </a:p>
        </p:txBody>
      </p:sp>
      <p:grpSp>
        <p:nvGrpSpPr>
          <p:cNvPr id="678" name="Group 14"/>
          <p:cNvGrpSpPr/>
          <p:nvPr/>
        </p:nvGrpSpPr>
        <p:grpSpPr>
          <a:xfrm>
            <a:off x="3379680" y="1858680"/>
            <a:ext cx="2377080" cy="731160"/>
            <a:chOff x="3379680" y="1858680"/>
            <a:chExt cx="2377080" cy="731160"/>
          </a:xfrm>
        </p:grpSpPr>
        <p:sp>
          <p:nvSpPr>
            <p:cNvPr id="679" name="CustomShape 15"/>
            <p:cNvSpPr/>
            <p:nvPr/>
          </p:nvSpPr>
          <p:spPr>
            <a:xfrm>
              <a:off x="3379680" y="1858680"/>
              <a:ext cx="2377080" cy="73116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80">
              <a:solidFill>
                <a:schemeClr val="tx1">
                  <a:lumMod val="75000"/>
                  <a:alpha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680" name="CustomShape 16"/>
            <p:cNvSpPr/>
            <p:nvPr/>
          </p:nvSpPr>
          <p:spPr>
            <a:xfrm>
              <a:off x="3379680" y="1930680"/>
              <a:ext cx="2377080" cy="5821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00000"/>
                </a:lnSpc>
              </a:pPr>
              <a:r>
                <a:rPr b="0" lang="bg-BG" sz="2400" spc="-1" strike="noStrike">
                  <a:solidFill>
                    <a:srgbClr val="ffffff"/>
                  </a:solidFill>
                  <a:latin typeface="Consolas"/>
                </a:rPr>
                <a:t> </a:t>
              </a:r>
              <a:r>
                <a:rPr b="0" lang="bg-BG" sz="2400" spc="-1" strike="noStrike">
                  <a:solidFill>
                    <a:srgbClr val="ffffff"/>
                  </a:solidFill>
                  <a:latin typeface="Consolas"/>
                </a:rPr>
                <a:t>i = n</a:t>
              </a:r>
              <a:endParaRPr b="0" lang="bg-BG" sz="2400" spc="-1" strike="noStrike">
                <a:latin typeface="Arial"/>
              </a:endParaRPr>
            </a:p>
          </p:txBody>
        </p:sp>
      </p:grpSp>
      <p:grpSp>
        <p:nvGrpSpPr>
          <p:cNvPr id="681" name="Group 17"/>
          <p:cNvGrpSpPr/>
          <p:nvPr/>
        </p:nvGrpSpPr>
        <p:grpSpPr>
          <a:xfrm>
            <a:off x="3454560" y="3212280"/>
            <a:ext cx="2226960" cy="1427760"/>
            <a:chOff x="3454560" y="3212280"/>
            <a:chExt cx="2226960" cy="1427760"/>
          </a:xfrm>
        </p:grpSpPr>
        <p:sp>
          <p:nvSpPr>
            <p:cNvPr id="682" name="CustomShape 18"/>
            <p:cNvSpPr/>
            <p:nvPr/>
          </p:nvSpPr>
          <p:spPr>
            <a:xfrm>
              <a:off x="3454560" y="3212280"/>
              <a:ext cx="2226960" cy="142776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80">
              <a:solidFill>
                <a:schemeClr val="tx1">
                  <a:lumMod val="75000"/>
                  <a:alpha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683" name="CustomShape 19"/>
            <p:cNvSpPr/>
            <p:nvPr/>
          </p:nvSpPr>
          <p:spPr>
            <a:xfrm>
              <a:off x="3510000" y="3695760"/>
              <a:ext cx="211644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bg-BG" sz="2400" spc="-1" strike="noStrike">
                  <a:solidFill>
                    <a:srgbClr val="ffffff"/>
                  </a:solidFill>
                  <a:latin typeface="Consolas"/>
                </a:rPr>
                <a:t>i &gt;= 1</a:t>
              </a:r>
              <a:endParaRPr b="0" lang="bg-BG" sz="2400" spc="-1" strike="noStrike">
                <a:latin typeface="Arial"/>
              </a:endParaRPr>
            </a:p>
          </p:txBody>
        </p:sp>
      </p:grpSp>
      <p:sp>
        <p:nvSpPr>
          <p:cNvPr id="684" name="CustomShape 20"/>
          <p:cNvSpPr/>
          <p:nvPr/>
        </p:nvSpPr>
        <p:spPr>
          <a:xfrm rot="5400000">
            <a:off x="4303080" y="2898000"/>
            <a:ext cx="53028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5" name="CustomShape 21"/>
          <p:cNvSpPr/>
          <p:nvPr/>
        </p:nvSpPr>
        <p:spPr>
          <a:xfrm rot="5400000">
            <a:off x="4303080" y="4942800"/>
            <a:ext cx="53028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72" dur="indefinite" restart="never" nodeType="tmRoot">
          <p:childTnLst>
            <p:seq>
              <p:cTn id="473" dur="indefinite" nodeType="mainSeq">
                <p:childTnLst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8" dur="3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3" dur="3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6" dur="3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1" dur="3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4" dur="3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9" dur="3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2" dur="3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5" dur="3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8" dur="3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3" dur="3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6" dur="3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9" dur="3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CustomShape 1"/>
          <p:cNvSpPr/>
          <p:nvPr/>
        </p:nvSpPr>
        <p:spPr>
          <a:xfrm>
            <a:off x="1550880" y="1558800"/>
            <a:ext cx="9715320" cy="38746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5000"/>
              </a:lnSpc>
            </a:pPr>
            <a:r>
              <a:rPr b="1" lang="bg-BG" sz="3600" spc="-1" strike="noStrike">
                <a:solidFill>
                  <a:srgbClr val="234465"/>
                </a:solidFill>
                <a:latin typeface="Consolas"/>
              </a:rPr>
              <a:t>function solve(input){</a:t>
            </a:r>
            <a:endParaRPr b="0" lang="bg-BG" sz="3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bg-BG" sz="36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3600" spc="-1" strike="noStrike">
                <a:solidFill>
                  <a:srgbClr val="234465"/>
                </a:solidFill>
                <a:latin typeface="Consolas"/>
              </a:rPr>
              <a:t>let n = Number(input[0]);</a:t>
            </a:r>
            <a:endParaRPr b="0" lang="bg-BG" sz="3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bg-BG" sz="36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3600" spc="-1" strike="noStrike">
                <a:solidFill>
                  <a:srgbClr val="234465"/>
                </a:solidFill>
                <a:latin typeface="Consolas"/>
              </a:rPr>
              <a:t>for (let i = n; i &gt;= 1; i--) {</a:t>
            </a:r>
            <a:endParaRPr b="0" lang="bg-BG" sz="3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bg-BG" sz="36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bg-BG" sz="3600" spc="-1" strike="noStrike">
                <a:solidFill>
                  <a:srgbClr val="234465"/>
                </a:solidFill>
                <a:latin typeface="Consolas"/>
              </a:rPr>
              <a:t>console.log(i);</a:t>
            </a:r>
            <a:endParaRPr b="0" lang="bg-BG" sz="3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bg-BG" sz="36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36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3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bg-BG" sz="36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687" name="CustomShape 2"/>
          <p:cNvSpPr/>
          <p:nvPr/>
        </p:nvSpPr>
        <p:spPr>
          <a:xfrm>
            <a:off x="6071760" y="2803320"/>
            <a:ext cx="1624320" cy="577440"/>
          </a:xfrm>
          <a:prstGeom prst="rect">
            <a:avLst/>
          </a:prstGeom>
          <a:noFill/>
          <a:ln w="507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8" name="CustomShape 3"/>
          <p:cNvSpPr/>
          <p:nvPr/>
        </p:nvSpPr>
        <p:spPr>
          <a:xfrm>
            <a:off x="8007480" y="2803320"/>
            <a:ext cx="952200" cy="557640"/>
          </a:xfrm>
          <a:prstGeom prst="rect">
            <a:avLst/>
          </a:prstGeom>
          <a:noFill/>
          <a:ln w="507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TextShape 4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 fontScale="70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Числата от N до 1 в обратен ред – решение 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90" name="CustomShape 5"/>
          <p:cNvSpPr/>
          <p:nvPr/>
        </p:nvSpPr>
        <p:spPr>
          <a:xfrm>
            <a:off x="7363080" y="3571200"/>
            <a:ext cx="3902760" cy="731160"/>
          </a:xfrm>
          <a:custGeom>
            <a:avLst/>
            <a:gdLst/>
            <a:ahLst/>
            <a:rect l="l" t="t" r="r" b="b"/>
            <a:pathLst>
              <a:path w="3903270" h="731520">
                <a:moveTo>
                  <a:pt x="0" y="121922"/>
                </a:moveTo>
                <a:cubicBezTo>
                  <a:pt x="0" y="54586"/>
                  <a:pt x="54586" y="0"/>
                  <a:pt x="121922" y="0"/>
                </a:cubicBezTo>
                <a:lnTo>
                  <a:pt x="650545" y="0"/>
                </a:lnTo>
                <a:lnTo>
                  <a:pt x="1626363" y="0"/>
                </a:lnTo>
                <a:lnTo>
                  <a:pt x="3781348" y="0"/>
                </a:lnTo>
                <a:cubicBezTo>
                  <a:pt x="3848684" y="0"/>
                  <a:pt x="3903270" y="54586"/>
                  <a:pt x="3903270" y="121922"/>
                </a:cubicBezTo>
                <a:lnTo>
                  <a:pt x="3903270" y="121920"/>
                </a:lnTo>
                <a:lnTo>
                  <a:pt x="3903270" y="121920"/>
                </a:lnTo>
                <a:lnTo>
                  <a:pt x="3903270" y="304800"/>
                </a:lnTo>
                <a:lnTo>
                  <a:pt x="3903270" y="609598"/>
                </a:lnTo>
                <a:cubicBezTo>
                  <a:pt x="3903270" y="676934"/>
                  <a:pt x="3848684" y="731520"/>
                  <a:pt x="3781348" y="731520"/>
                </a:cubicBezTo>
                <a:lnTo>
                  <a:pt x="1626363" y="731520"/>
                </a:lnTo>
                <a:lnTo>
                  <a:pt x="650545" y="731520"/>
                </a:lnTo>
                <a:lnTo>
                  <a:pt x="650545" y="731520"/>
                </a:lnTo>
                <a:lnTo>
                  <a:pt x="121922" y="731520"/>
                </a:lnTo>
                <a:cubicBezTo>
                  <a:pt x="54586" y="731520"/>
                  <a:pt x="0" y="676934"/>
                  <a:pt x="0" y="609598"/>
                </a:cubicBezTo>
                <a:lnTo>
                  <a:pt x="0" y="304800"/>
                </a:lnTo>
                <a:lnTo>
                  <a:pt x="0" y="121920"/>
                </a:lnTo>
                <a:lnTo>
                  <a:pt x="0" y="121920"/>
                </a:lnTo>
                <a:lnTo>
                  <a:pt x="0" y="121922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Намаляваща стъпка: -</a:t>
            </a: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691" name="CustomShape 6"/>
          <p:cNvSpPr/>
          <p:nvPr/>
        </p:nvSpPr>
        <p:spPr>
          <a:xfrm>
            <a:off x="3530880" y="4163400"/>
            <a:ext cx="3600000" cy="945360"/>
          </a:xfrm>
          <a:custGeom>
            <a:avLst/>
            <a:gdLst/>
            <a:ahLst/>
            <a:rect l="l" t="t" r="r" b="b"/>
            <a:pathLst>
              <a:path w="3600450" h="1055608">
                <a:moveTo>
                  <a:pt x="0" y="175938"/>
                </a:moveTo>
                <a:cubicBezTo>
                  <a:pt x="0" y="78770"/>
                  <a:pt x="78770" y="0"/>
                  <a:pt x="175938" y="0"/>
                </a:cubicBezTo>
                <a:lnTo>
                  <a:pt x="2100263" y="0"/>
                </a:lnTo>
                <a:lnTo>
                  <a:pt x="3000375" y="0"/>
                </a:lnTo>
                <a:lnTo>
                  <a:pt x="3424512" y="0"/>
                </a:lnTo>
                <a:cubicBezTo>
                  <a:pt x="3521680" y="0"/>
                  <a:pt x="3600450" y="78770"/>
                  <a:pt x="3600450" y="175938"/>
                </a:cubicBezTo>
                <a:lnTo>
                  <a:pt x="3600450" y="175935"/>
                </a:lnTo>
                <a:lnTo>
                  <a:pt x="3600450" y="175935"/>
                </a:lnTo>
                <a:lnTo>
                  <a:pt x="3600450" y="439837"/>
                </a:lnTo>
                <a:lnTo>
                  <a:pt x="3600450" y="879670"/>
                </a:lnTo>
                <a:cubicBezTo>
                  <a:pt x="3600450" y="976838"/>
                  <a:pt x="3521680" y="1055608"/>
                  <a:pt x="3424512" y="1055608"/>
                </a:cubicBezTo>
                <a:lnTo>
                  <a:pt x="3000375" y="1055608"/>
                </a:lnTo>
                <a:lnTo>
                  <a:pt x="2100263" y="1055608"/>
                </a:lnTo>
                <a:lnTo>
                  <a:pt x="2100263" y="1055608"/>
                </a:lnTo>
                <a:lnTo>
                  <a:pt x="175938" y="1055608"/>
                </a:lnTo>
                <a:cubicBezTo>
                  <a:pt x="78770" y="1055608"/>
                  <a:pt x="0" y="976838"/>
                  <a:pt x="0" y="879670"/>
                </a:cubicBezTo>
                <a:lnTo>
                  <a:pt x="0" y="439837"/>
                </a:lnTo>
                <a:lnTo>
                  <a:pt x="0" y="175935"/>
                </a:lnTo>
                <a:lnTo>
                  <a:pt x="0" y="175935"/>
                </a:lnTo>
                <a:lnTo>
                  <a:pt x="0" y="17593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Обърнато условие:</a:t>
            </a:r>
            <a:endParaRPr b="0" lang="bg-BG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onsolas"/>
              </a:rPr>
              <a:t> </a:t>
            </a:r>
            <a:r>
              <a:rPr b="1" lang="bg-BG" sz="2800" spc="-1" strike="noStrike">
                <a:solidFill>
                  <a:srgbClr val="ffffff"/>
                </a:solidFill>
                <a:latin typeface="Consolas"/>
              </a:rPr>
              <a:t>i &gt;= 1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692" name="TextShape 7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5306DB0-11FA-4026-9588-0860456C1FF4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520" dur="indefinite" restart="never" nodeType="tmRoot">
          <p:childTnLst>
            <p:seq>
              <p:cTn id="521" dur="indefinite" nodeType="mainSeq">
                <p:childTnLst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6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9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4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7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Напишете функция, която: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Получава цяло число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n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Отпечатва числата от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1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до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n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със стъпка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3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94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Числата от 1 до N през 3 – условие 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95" name="CustomShape 3"/>
          <p:cNvSpPr/>
          <p:nvPr/>
        </p:nvSpPr>
        <p:spPr>
          <a:xfrm>
            <a:off x="1093320" y="4181040"/>
            <a:ext cx="662040" cy="6742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2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10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696" name="CustomShape 4"/>
          <p:cNvSpPr/>
          <p:nvPr/>
        </p:nvSpPr>
        <p:spPr>
          <a:xfrm>
            <a:off x="1984680" y="4368960"/>
            <a:ext cx="402480" cy="354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7" name="CustomShape 5"/>
          <p:cNvSpPr/>
          <p:nvPr/>
        </p:nvSpPr>
        <p:spPr>
          <a:xfrm>
            <a:off x="2611800" y="4200840"/>
            <a:ext cx="2895120" cy="6742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2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1, 4, 7, 10</a:t>
            </a:r>
            <a:endParaRPr b="0" lang="bg-BG" sz="3200" spc="-1" strike="noStrike">
              <a:latin typeface="Arial"/>
            </a:endParaRPr>
          </a:p>
        </p:txBody>
      </p:sp>
      <p:pic>
        <p:nvPicPr>
          <p:cNvPr id="698" name="Picture 19" descr=""/>
          <p:cNvPicPr/>
          <p:nvPr/>
        </p:nvPicPr>
        <p:blipFill>
          <a:blip r:embed="rId1"/>
          <a:stretch/>
        </p:blipFill>
        <p:spPr>
          <a:xfrm>
            <a:off x="7772400" y="4268520"/>
            <a:ext cx="891720" cy="1985400"/>
          </a:xfrm>
          <a:prstGeom prst="rect">
            <a:avLst/>
          </a:prstGeom>
          <a:ln>
            <a:noFill/>
          </a:ln>
        </p:spPr>
      </p:pic>
      <p:sp>
        <p:nvSpPr>
          <p:cNvPr id="699" name="CustomShape 6"/>
          <p:cNvSpPr/>
          <p:nvPr/>
        </p:nvSpPr>
        <p:spPr>
          <a:xfrm flipH="1" rot="10395000">
            <a:off x="8249760" y="2995200"/>
            <a:ext cx="1805040" cy="8668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c000"/>
          </a:solidFill>
          <a:ln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00" name="Picture 12" descr=""/>
          <p:cNvPicPr/>
          <p:nvPr/>
        </p:nvPicPr>
        <p:blipFill>
          <a:blip r:embed="rId2"/>
          <a:stretch/>
        </p:blipFill>
        <p:spPr>
          <a:xfrm rot="21100200">
            <a:off x="9603720" y="4132440"/>
            <a:ext cx="1463400" cy="1977120"/>
          </a:xfrm>
          <a:prstGeom prst="rect">
            <a:avLst/>
          </a:prstGeom>
          <a:ln>
            <a:noFill/>
          </a:ln>
        </p:spPr>
      </p:pic>
      <p:sp>
        <p:nvSpPr>
          <p:cNvPr id="701" name="TextShape 7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FA0B3CA-DF6C-4E72-93CD-4A59C0DE7942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538" dur="indefinite" restart="never" nodeType="tmRoot">
          <p:childTnLst>
            <p:seq>
              <p:cTn id="539" dur="indefinite" nodeType="mainSeq">
                <p:childTnLst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4" dur="500"/>
                                        <p:tgtEl>
                                          <p:spTgt spid="6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7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0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3"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CustomShape 1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433929D8-D341-4A92-A7B5-24C4E99CCD2D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  <p:grpSp>
        <p:nvGrpSpPr>
          <p:cNvPr id="703" name="Group 2"/>
          <p:cNvGrpSpPr/>
          <p:nvPr/>
        </p:nvGrpSpPr>
        <p:grpSpPr>
          <a:xfrm>
            <a:off x="3379680" y="538200"/>
            <a:ext cx="2377080" cy="731160"/>
            <a:chOff x="3379680" y="538200"/>
            <a:chExt cx="2377080" cy="731160"/>
          </a:xfrm>
        </p:grpSpPr>
        <p:sp>
          <p:nvSpPr>
            <p:cNvPr id="704" name="CustomShape 3"/>
            <p:cNvSpPr/>
            <p:nvPr/>
          </p:nvSpPr>
          <p:spPr>
            <a:xfrm>
              <a:off x="3379680" y="538200"/>
              <a:ext cx="2377080" cy="73116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80">
              <a:solidFill>
                <a:schemeClr val="tx1">
                  <a:lumMod val="75000"/>
                  <a:alpha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705" name="CustomShape 4"/>
            <p:cNvSpPr/>
            <p:nvPr/>
          </p:nvSpPr>
          <p:spPr>
            <a:xfrm>
              <a:off x="3379680" y="610200"/>
              <a:ext cx="2377080" cy="5821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00000"/>
                </a:lnSpc>
              </a:pPr>
              <a:r>
                <a:rPr b="0" lang="bg-BG" sz="2400" spc="-1" strike="noStrike">
                  <a:solidFill>
                    <a:srgbClr val="ffffff"/>
                  </a:solidFill>
                  <a:latin typeface="Consolas"/>
                </a:rPr>
                <a:t>Read</a:t>
              </a:r>
              <a:r>
                <a:rPr b="0" lang="bg-BG" sz="2400" spc="-1" strike="noStrike">
                  <a:solidFill>
                    <a:srgbClr val="ffffff"/>
                  </a:solidFill>
                  <a:latin typeface="Calibri"/>
                </a:rPr>
                <a:t> n</a:t>
              </a:r>
              <a:endParaRPr b="0" lang="bg-BG" sz="2400" spc="-1" strike="noStrike">
                <a:latin typeface="Arial"/>
              </a:endParaRPr>
            </a:p>
          </p:txBody>
        </p:sp>
      </p:grpSp>
      <p:sp>
        <p:nvSpPr>
          <p:cNvPr id="706" name="CustomShape 5"/>
          <p:cNvSpPr/>
          <p:nvPr/>
        </p:nvSpPr>
        <p:spPr>
          <a:xfrm rot="5400000">
            <a:off x="4303080" y="1551960"/>
            <a:ext cx="53028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7" name="CustomShape 6"/>
          <p:cNvSpPr/>
          <p:nvPr/>
        </p:nvSpPr>
        <p:spPr>
          <a:xfrm>
            <a:off x="5724000" y="3278520"/>
            <a:ext cx="771480" cy="5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10000"/>
              </a:lnSpc>
            </a:pPr>
            <a:r>
              <a:rPr b="0" lang="bg-BG" sz="2000" spc="-1" strike="noStrike">
                <a:solidFill>
                  <a:srgbClr val="234465"/>
                </a:solidFill>
                <a:latin typeface="Calibri"/>
              </a:rPr>
              <a:t>false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708" name="CustomShape 7"/>
          <p:cNvSpPr/>
          <p:nvPr/>
        </p:nvSpPr>
        <p:spPr>
          <a:xfrm>
            <a:off x="5743440" y="3904200"/>
            <a:ext cx="732600" cy="1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09" name="Group 8"/>
          <p:cNvGrpSpPr/>
          <p:nvPr/>
        </p:nvGrpSpPr>
        <p:grpSpPr>
          <a:xfrm>
            <a:off x="3379680" y="5289120"/>
            <a:ext cx="2377080" cy="1020600"/>
            <a:chOff x="3379680" y="5289120"/>
            <a:chExt cx="2377080" cy="1020600"/>
          </a:xfrm>
        </p:grpSpPr>
        <p:sp>
          <p:nvSpPr>
            <p:cNvPr id="710" name="CustomShape 9"/>
            <p:cNvSpPr/>
            <p:nvPr/>
          </p:nvSpPr>
          <p:spPr>
            <a:xfrm>
              <a:off x="3379680" y="5289120"/>
              <a:ext cx="2377080" cy="100548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80">
              <a:solidFill>
                <a:schemeClr val="tx1">
                  <a:lumMod val="75000"/>
                  <a:alpha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711" name="CustomShape 10"/>
            <p:cNvSpPr/>
            <p:nvPr/>
          </p:nvSpPr>
          <p:spPr>
            <a:xfrm>
              <a:off x="3379680" y="5289120"/>
              <a:ext cx="2377080" cy="10206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0" lang="bg-BG" sz="2400" spc="-1" strike="noStrike">
                  <a:solidFill>
                    <a:srgbClr val="ffffff"/>
                  </a:solidFill>
                  <a:latin typeface="Consolas"/>
                </a:rPr>
                <a:t>print i;</a:t>
              </a:r>
              <a:endParaRPr b="0" lang="bg-BG" sz="2400" spc="-1" strike="noStrike">
                <a:latin typeface="Arial"/>
              </a:endParaRPr>
            </a:p>
            <a:p>
              <a:pPr algn="ctr">
                <a:lnSpc>
                  <a:spcPct val="110000"/>
                </a:lnSpc>
              </a:pPr>
              <a:r>
                <a:rPr b="0" lang="bg-BG" sz="2400" spc="-1" strike="noStrike">
                  <a:solidFill>
                    <a:srgbClr val="ffffff"/>
                  </a:solidFill>
                  <a:latin typeface="Consolas"/>
                </a:rPr>
                <a:t>i +=3;</a:t>
              </a:r>
              <a:endParaRPr b="0" lang="bg-BG" sz="2400" spc="-1" strike="noStrike">
                <a:latin typeface="Arial"/>
              </a:endParaRPr>
            </a:p>
          </p:txBody>
        </p:sp>
      </p:grpSp>
      <p:sp>
        <p:nvSpPr>
          <p:cNvPr id="712" name="CustomShape 11"/>
          <p:cNvSpPr/>
          <p:nvPr/>
        </p:nvSpPr>
        <p:spPr>
          <a:xfrm flipH="1" rot="10800000">
            <a:off x="3386880" y="5792040"/>
            <a:ext cx="47160" cy="1880640"/>
          </a:xfrm>
          <a:prstGeom prst="bentConnector4">
            <a:avLst>
              <a:gd name="adj1" fmla="val -2756391"/>
              <a:gd name="adj2" fmla="val 101181"/>
            </a:avLst>
          </a:prstGeom>
          <a:noFill/>
          <a:ln w="5724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3" name="CustomShape 12"/>
          <p:cNvSpPr/>
          <p:nvPr/>
        </p:nvSpPr>
        <p:spPr>
          <a:xfrm>
            <a:off x="4727160" y="4588200"/>
            <a:ext cx="723600" cy="5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44000" rIns="144000" tIns="108000" bIns="108000"/>
          <a:p>
            <a:pPr>
              <a:lnSpc>
                <a:spcPct val="110000"/>
              </a:lnSpc>
            </a:pPr>
            <a:r>
              <a:rPr b="0" lang="bg-BG" sz="2000" spc="-1" strike="noStrike">
                <a:solidFill>
                  <a:srgbClr val="234465"/>
                </a:solidFill>
                <a:latin typeface="Calibri"/>
              </a:rPr>
              <a:t>true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714" name="CustomShape 13"/>
          <p:cNvSpPr/>
          <p:nvPr/>
        </p:nvSpPr>
        <p:spPr>
          <a:xfrm>
            <a:off x="6537960" y="3560760"/>
            <a:ext cx="3157920" cy="70596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bg-BG" sz="2400" spc="-1" strike="noStrike">
                <a:solidFill>
                  <a:srgbClr val="ffffff"/>
                </a:solidFill>
                <a:latin typeface="Calibri"/>
              </a:rPr>
              <a:t>Exit the loop</a:t>
            </a:r>
            <a:endParaRPr b="0" lang="bg-BG" sz="2400" spc="-1" strike="noStrike">
              <a:latin typeface="Arial"/>
            </a:endParaRPr>
          </a:p>
        </p:txBody>
      </p:sp>
      <p:grpSp>
        <p:nvGrpSpPr>
          <p:cNvPr id="715" name="Group 14"/>
          <p:cNvGrpSpPr/>
          <p:nvPr/>
        </p:nvGrpSpPr>
        <p:grpSpPr>
          <a:xfrm>
            <a:off x="3379680" y="1846080"/>
            <a:ext cx="2377080" cy="731160"/>
            <a:chOff x="3379680" y="1846080"/>
            <a:chExt cx="2377080" cy="731160"/>
          </a:xfrm>
        </p:grpSpPr>
        <p:sp>
          <p:nvSpPr>
            <p:cNvPr id="716" name="CustomShape 15"/>
            <p:cNvSpPr/>
            <p:nvPr/>
          </p:nvSpPr>
          <p:spPr>
            <a:xfrm>
              <a:off x="3379680" y="1846080"/>
              <a:ext cx="2377080" cy="73116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80">
              <a:solidFill>
                <a:schemeClr val="tx1">
                  <a:lumMod val="75000"/>
                  <a:alpha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717" name="CustomShape 16"/>
            <p:cNvSpPr/>
            <p:nvPr/>
          </p:nvSpPr>
          <p:spPr>
            <a:xfrm>
              <a:off x="3379680" y="1918080"/>
              <a:ext cx="2377080" cy="5821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00000"/>
                </a:lnSpc>
              </a:pPr>
              <a:r>
                <a:rPr b="0" lang="bg-BG" sz="2400" spc="-1" strike="noStrike">
                  <a:solidFill>
                    <a:srgbClr val="ffffff"/>
                  </a:solidFill>
                  <a:latin typeface="Consolas"/>
                </a:rPr>
                <a:t> </a:t>
              </a:r>
              <a:r>
                <a:rPr b="0" lang="bg-BG" sz="2400" spc="-1" strike="noStrike">
                  <a:solidFill>
                    <a:srgbClr val="ffffff"/>
                  </a:solidFill>
                  <a:latin typeface="Consolas"/>
                </a:rPr>
                <a:t>i = 1</a:t>
              </a:r>
              <a:endParaRPr b="0" lang="bg-BG" sz="2400" spc="-1" strike="noStrike">
                <a:latin typeface="Arial"/>
              </a:endParaRPr>
            </a:p>
          </p:txBody>
        </p:sp>
      </p:grpSp>
      <p:grpSp>
        <p:nvGrpSpPr>
          <p:cNvPr id="718" name="Group 17"/>
          <p:cNvGrpSpPr/>
          <p:nvPr/>
        </p:nvGrpSpPr>
        <p:grpSpPr>
          <a:xfrm>
            <a:off x="3454560" y="3200040"/>
            <a:ext cx="2226960" cy="1427760"/>
            <a:chOff x="3454560" y="3200040"/>
            <a:chExt cx="2226960" cy="1427760"/>
          </a:xfrm>
        </p:grpSpPr>
        <p:sp>
          <p:nvSpPr>
            <p:cNvPr id="719" name="CustomShape 18"/>
            <p:cNvSpPr/>
            <p:nvPr/>
          </p:nvSpPr>
          <p:spPr>
            <a:xfrm>
              <a:off x="3454560" y="3200040"/>
              <a:ext cx="2226960" cy="142776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80">
              <a:solidFill>
                <a:schemeClr val="tx1">
                  <a:lumMod val="75000"/>
                  <a:alpha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720" name="CustomShape 19"/>
            <p:cNvSpPr/>
            <p:nvPr/>
          </p:nvSpPr>
          <p:spPr>
            <a:xfrm>
              <a:off x="3510000" y="3683160"/>
              <a:ext cx="211644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bg-BG" sz="2400" spc="-1" strike="noStrike">
                  <a:solidFill>
                    <a:srgbClr val="ffffff"/>
                  </a:solidFill>
                  <a:latin typeface="Consolas"/>
                </a:rPr>
                <a:t>i &lt;= n</a:t>
              </a:r>
              <a:endParaRPr b="0" lang="bg-BG" sz="2400" spc="-1" strike="noStrike">
                <a:latin typeface="Arial"/>
              </a:endParaRPr>
            </a:p>
          </p:txBody>
        </p:sp>
      </p:grpSp>
      <p:sp>
        <p:nvSpPr>
          <p:cNvPr id="721" name="CustomShape 20"/>
          <p:cNvSpPr/>
          <p:nvPr/>
        </p:nvSpPr>
        <p:spPr>
          <a:xfrm rot="5400000">
            <a:off x="4303080" y="2885760"/>
            <a:ext cx="53028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2" name="CustomShape 21"/>
          <p:cNvSpPr/>
          <p:nvPr/>
        </p:nvSpPr>
        <p:spPr>
          <a:xfrm rot="5400000">
            <a:off x="4303080" y="4930200"/>
            <a:ext cx="53028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554" dur="indefinite" restart="never" nodeType="tmRoot">
          <p:childTnLst>
            <p:seq>
              <p:cTn id="555" dur="indefinite" nodeType="mainSeq">
                <p:childTnLst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0" dur="3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5" dur="3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8" dur="3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3" dur="3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6" dur="3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1" dur="3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4" dur="3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7" dur="3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0" dur="3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5" dur="3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8" dur="3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1" dur="3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CustomShape 1"/>
          <p:cNvSpPr/>
          <p:nvPr/>
        </p:nvSpPr>
        <p:spPr>
          <a:xfrm>
            <a:off x="1428840" y="1526040"/>
            <a:ext cx="8845200" cy="403884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b="1" lang="bg-BG" sz="3600" spc="-1" strike="noStrike">
                <a:solidFill>
                  <a:srgbClr val="234465"/>
                </a:solidFill>
                <a:latin typeface="Consolas"/>
              </a:rPr>
              <a:t>function solve(input){</a:t>
            </a:r>
            <a:endParaRPr b="0" lang="bg-BG" sz="3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bg-BG" sz="36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3600" spc="-1" strike="noStrike">
                <a:solidFill>
                  <a:srgbClr val="234465"/>
                </a:solidFill>
                <a:latin typeface="Consolas"/>
              </a:rPr>
              <a:t>let n = Number(input[0]);</a:t>
            </a:r>
            <a:endParaRPr b="0" lang="bg-BG" sz="3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bg-BG" sz="36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3600" spc="-1" strike="noStrike">
                <a:solidFill>
                  <a:srgbClr val="234465"/>
                </a:solidFill>
                <a:latin typeface="Consolas"/>
              </a:rPr>
              <a:t>for (let i = 1; i &lt;= n; i += 3){</a:t>
            </a:r>
            <a:endParaRPr b="0" lang="bg-BG" sz="3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bg-BG" sz="36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bg-BG" sz="3600" spc="-1" strike="noStrike">
                <a:solidFill>
                  <a:srgbClr val="234465"/>
                </a:solidFill>
                <a:latin typeface="Consolas"/>
              </a:rPr>
              <a:t>console.log(i);</a:t>
            </a:r>
            <a:endParaRPr b="0" lang="bg-BG" sz="3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bg-BG" sz="36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36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3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bg-BG" sz="36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724" name="CustomShape 2"/>
          <p:cNvSpPr/>
          <p:nvPr/>
        </p:nvSpPr>
        <p:spPr>
          <a:xfrm>
            <a:off x="7918560" y="2940120"/>
            <a:ext cx="1644120" cy="577440"/>
          </a:xfrm>
          <a:prstGeom prst="rect">
            <a:avLst/>
          </a:prstGeom>
          <a:noFill/>
          <a:ln w="507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5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3679E3E-EC02-4D10-B338-262C7B20DBE6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726" name="TextShape 4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Числата от 1 до N през 3 – решение 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27" name="CustomShape 5"/>
          <p:cNvSpPr/>
          <p:nvPr/>
        </p:nvSpPr>
        <p:spPr>
          <a:xfrm>
            <a:off x="6273720" y="3881880"/>
            <a:ext cx="4622400" cy="639720"/>
          </a:xfrm>
          <a:custGeom>
            <a:avLst/>
            <a:gdLst/>
            <a:ahLst/>
            <a:rect l="l" t="t" r="r" b="b"/>
            <a:pathLst>
              <a:path w="4622800" h="548640">
                <a:moveTo>
                  <a:pt x="0" y="91442"/>
                </a:moveTo>
                <a:cubicBezTo>
                  <a:pt x="0" y="67190"/>
                  <a:pt x="9634" y="43931"/>
                  <a:pt x="26783" y="26783"/>
                </a:cubicBezTo>
                <a:cubicBezTo>
                  <a:pt x="43932" y="9634"/>
                  <a:pt x="67190" y="0"/>
                  <a:pt x="91442" y="0"/>
                </a:cubicBezTo>
                <a:lnTo>
                  <a:pt x="770467" y="0"/>
                </a:lnTo>
                <a:lnTo>
                  <a:pt x="1926167" y="0"/>
                </a:lnTo>
                <a:lnTo>
                  <a:pt x="4531358" y="0"/>
                </a:lnTo>
                <a:cubicBezTo>
                  <a:pt x="4555610" y="0"/>
                  <a:pt x="4578869" y="9634"/>
                  <a:pt x="4596017" y="26783"/>
                </a:cubicBezTo>
                <a:cubicBezTo>
                  <a:pt x="4613166" y="43932"/>
                  <a:pt x="4622800" y="67190"/>
                  <a:pt x="4622800" y="91442"/>
                </a:cubicBezTo>
                <a:lnTo>
                  <a:pt x="4622800" y="91440"/>
                </a:lnTo>
                <a:lnTo>
                  <a:pt x="4622800" y="91440"/>
                </a:lnTo>
                <a:lnTo>
                  <a:pt x="4622800" y="228600"/>
                </a:lnTo>
                <a:lnTo>
                  <a:pt x="4622800" y="457198"/>
                </a:lnTo>
                <a:cubicBezTo>
                  <a:pt x="4622800" y="481450"/>
                  <a:pt x="4613166" y="504709"/>
                  <a:pt x="4596017" y="521857"/>
                </a:cubicBezTo>
                <a:cubicBezTo>
                  <a:pt x="4578868" y="539006"/>
                  <a:pt x="4555610" y="548640"/>
                  <a:pt x="4531358" y="548640"/>
                </a:cubicBezTo>
                <a:lnTo>
                  <a:pt x="1926167" y="548640"/>
                </a:lnTo>
                <a:lnTo>
                  <a:pt x="770467" y="548640"/>
                </a:lnTo>
                <a:lnTo>
                  <a:pt x="770467" y="548640"/>
                </a:lnTo>
                <a:lnTo>
                  <a:pt x="91442" y="548640"/>
                </a:lnTo>
                <a:cubicBezTo>
                  <a:pt x="67190" y="548640"/>
                  <a:pt x="43931" y="539006"/>
                  <a:pt x="26783" y="521857"/>
                </a:cubicBezTo>
                <a:cubicBezTo>
                  <a:pt x="9634" y="504708"/>
                  <a:pt x="0" y="481450"/>
                  <a:pt x="0" y="457198"/>
                </a:cubicBezTo>
                <a:lnTo>
                  <a:pt x="0" y="228600"/>
                </a:lnTo>
                <a:lnTo>
                  <a:pt x="0" y="91440"/>
                </a:lnTo>
                <a:lnTo>
                  <a:pt x="0" y="91440"/>
                </a:lnTo>
                <a:lnTo>
                  <a:pt x="0" y="91442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Задаване на стъпка 3 </a:t>
            </a:r>
            <a:endParaRPr b="0" lang="bg-BG" sz="28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602" dur="indefinite" restart="never" nodeType="tmRoot">
          <p:childTnLst>
            <p:seq>
              <p:cTn id="603" dur="indefinite" nodeType="mainSeq">
                <p:childTnLst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8"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1"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Напишете функция, която: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Получава цяло число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n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Отпечатва четните степени на </a:t>
            </a: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2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до </a:t>
            </a: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2</a:t>
            </a:r>
            <a:r>
              <a:rPr b="1" lang="en-US" sz="3200" spc="-1" strike="noStrike" baseline="30000">
                <a:solidFill>
                  <a:srgbClr val="ffa000"/>
                </a:solidFill>
                <a:latin typeface="Calibri"/>
              </a:rPr>
              <a:t>n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: 2</a:t>
            </a:r>
            <a:r>
              <a:rPr b="0" lang="en-US" sz="3200" spc="-1" strike="noStrike" baseline="30000">
                <a:solidFill>
                  <a:srgbClr val="234465"/>
                </a:solidFill>
                <a:latin typeface="Calibri"/>
              </a:rPr>
              <a:t>0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, 2</a:t>
            </a:r>
            <a:r>
              <a:rPr b="0" lang="en-US" sz="3200" spc="-1" strike="noStrike" baseline="30000">
                <a:solidFill>
                  <a:srgbClr val="234465"/>
                </a:solidFill>
                <a:latin typeface="Calibri"/>
              </a:rPr>
              <a:t>2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, 2</a:t>
            </a:r>
            <a:r>
              <a:rPr b="0" lang="en-US" sz="3200" spc="-1" strike="noStrike" baseline="30000">
                <a:solidFill>
                  <a:srgbClr val="234465"/>
                </a:solidFill>
                <a:latin typeface="Calibri"/>
              </a:rPr>
              <a:t>4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, 2</a:t>
            </a:r>
            <a:r>
              <a:rPr b="0" lang="en-US" sz="3200" spc="-1" strike="noStrike" baseline="30000">
                <a:solidFill>
                  <a:srgbClr val="234465"/>
                </a:solidFill>
                <a:latin typeface="Calibri"/>
              </a:rPr>
              <a:t>8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, …, </a:t>
            </a: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2</a:t>
            </a:r>
            <a:r>
              <a:rPr b="1" lang="en-US" sz="3200" spc="-1" strike="noStrike" baseline="30000">
                <a:solidFill>
                  <a:srgbClr val="234465"/>
                </a:solidFill>
                <a:latin typeface="Calibri"/>
              </a:rPr>
              <a:t>n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Примерен вход и изход: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29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Четни степени на 2 – условие 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30" name="CustomShape 3"/>
          <p:cNvSpPr/>
          <p:nvPr/>
        </p:nvSpPr>
        <p:spPr>
          <a:xfrm>
            <a:off x="1143000" y="4191120"/>
            <a:ext cx="685440" cy="6742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2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10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731" name="CustomShape 4"/>
          <p:cNvSpPr/>
          <p:nvPr/>
        </p:nvSpPr>
        <p:spPr>
          <a:xfrm>
            <a:off x="2051640" y="4359240"/>
            <a:ext cx="32652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CustomShape 5"/>
          <p:cNvSpPr/>
          <p:nvPr/>
        </p:nvSpPr>
        <p:spPr>
          <a:xfrm>
            <a:off x="2601360" y="4191120"/>
            <a:ext cx="4343040" cy="6742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2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1, 4, 16 , …, 1024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733" name="CustomShape 6"/>
          <p:cNvSpPr/>
          <p:nvPr/>
        </p:nvSpPr>
        <p:spPr>
          <a:xfrm>
            <a:off x="1143000" y="5400720"/>
            <a:ext cx="685440" cy="6742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2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7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734" name="CustomShape 7"/>
          <p:cNvSpPr/>
          <p:nvPr/>
        </p:nvSpPr>
        <p:spPr>
          <a:xfrm>
            <a:off x="2051640" y="5568840"/>
            <a:ext cx="32652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5" name="CustomShape 8"/>
          <p:cNvSpPr/>
          <p:nvPr/>
        </p:nvSpPr>
        <p:spPr>
          <a:xfrm>
            <a:off x="2601360" y="5400720"/>
            <a:ext cx="3841920" cy="6742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2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1, 4, 16 , …, 64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736" name="TextShape 9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77F48E1-21B7-41B3-B92F-122C8230D97D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612" dur="indefinite" restart="never" nodeType="tmRoot">
          <p:childTnLst>
            <p:seq>
              <p:cTn id="613" dur="indefinite" nodeType="mainSeq">
                <p:childTnLst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8" dur="500"/>
                                        <p:tgtEl>
                                          <p:spTgt spid="7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1"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4"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7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2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5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8"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CustomShape 1"/>
          <p:cNvSpPr/>
          <p:nvPr/>
        </p:nvSpPr>
        <p:spPr>
          <a:xfrm>
            <a:off x="1473120" y="1274040"/>
            <a:ext cx="9156240" cy="47674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function solve(input){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let n = Number(input[0]);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let num = 1;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for (int i = 0; i &lt;= n; i += 2) {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console.log(num);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num = num * 2 * 2;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738" name="CustomShape 2"/>
          <p:cNvSpPr/>
          <p:nvPr/>
        </p:nvSpPr>
        <p:spPr>
          <a:xfrm flipV="1">
            <a:off x="7251840" y="3095640"/>
            <a:ext cx="1510920" cy="533160"/>
          </a:xfrm>
          <a:prstGeom prst="rect">
            <a:avLst/>
          </a:prstGeom>
          <a:noFill/>
          <a:ln w="507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9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D3D6BB9-D214-4F86-9C7D-C1D98FA481E4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740" name="TextShape 4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Четни степени на 2 – решение 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41" name="CustomShape 5"/>
          <p:cNvSpPr/>
          <p:nvPr/>
        </p:nvSpPr>
        <p:spPr>
          <a:xfrm>
            <a:off x="8051760" y="3975840"/>
            <a:ext cx="2133360" cy="942840"/>
          </a:xfrm>
          <a:custGeom>
            <a:avLst/>
            <a:gdLst/>
            <a:ahLst/>
            <a:rect l="l" t="t" r="r" b="b"/>
            <a:pathLst>
              <a:path w="2133600" h="943057">
                <a:moveTo>
                  <a:pt x="0" y="157179"/>
                </a:moveTo>
                <a:cubicBezTo>
                  <a:pt x="0" y="115493"/>
                  <a:pt x="16560" y="75513"/>
                  <a:pt x="46037" y="46037"/>
                </a:cubicBezTo>
                <a:cubicBezTo>
                  <a:pt x="75514" y="16560"/>
                  <a:pt x="115493" y="0"/>
                  <a:pt x="157179" y="0"/>
                </a:cubicBezTo>
                <a:lnTo>
                  <a:pt x="355600" y="0"/>
                </a:lnTo>
                <a:lnTo>
                  <a:pt x="889000" y="0"/>
                </a:lnTo>
                <a:lnTo>
                  <a:pt x="1976421" y="0"/>
                </a:lnTo>
                <a:cubicBezTo>
                  <a:pt x="2018107" y="0"/>
                  <a:pt x="2058087" y="16560"/>
                  <a:pt x="2087563" y="46037"/>
                </a:cubicBezTo>
                <a:cubicBezTo>
                  <a:pt x="2117040" y="75514"/>
                  <a:pt x="2133600" y="115493"/>
                  <a:pt x="2133600" y="157179"/>
                </a:cubicBezTo>
                <a:lnTo>
                  <a:pt x="2133600" y="157176"/>
                </a:lnTo>
                <a:lnTo>
                  <a:pt x="2133600" y="157176"/>
                </a:lnTo>
                <a:lnTo>
                  <a:pt x="2133600" y="392940"/>
                </a:lnTo>
                <a:lnTo>
                  <a:pt x="2133600" y="785878"/>
                </a:lnTo>
                <a:cubicBezTo>
                  <a:pt x="2133600" y="827564"/>
                  <a:pt x="2117040" y="867544"/>
                  <a:pt x="2087563" y="897020"/>
                </a:cubicBezTo>
                <a:cubicBezTo>
                  <a:pt x="2058086" y="926497"/>
                  <a:pt x="2018107" y="943057"/>
                  <a:pt x="1976421" y="943057"/>
                </a:cubicBezTo>
                <a:lnTo>
                  <a:pt x="889000" y="943057"/>
                </a:lnTo>
                <a:lnTo>
                  <a:pt x="355600" y="943057"/>
                </a:lnTo>
                <a:lnTo>
                  <a:pt x="355600" y="943057"/>
                </a:lnTo>
                <a:lnTo>
                  <a:pt x="157179" y="943057"/>
                </a:lnTo>
                <a:cubicBezTo>
                  <a:pt x="115493" y="943057"/>
                  <a:pt x="75513" y="926497"/>
                  <a:pt x="46037" y="897020"/>
                </a:cubicBezTo>
                <a:cubicBezTo>
                  <a:pt x="16560" y="867543"/>
                  <a:pt x="0" y="827564"/>
                  <a:pt x="0" y="785878"/>
                </a:cubicBezTo>
                <a:lnTo>
                  <a:pt x="0" y="392940"/>
                </a:lnTo>
                <a:lnTo>
                  <a:pt x="0" y="157176"/>
                </a:lnTo>
                <a:lnTo>
                  <a:pt x="0" y="157176"/>
                </a:lnTo>
                <a:lnTo>
                  <a:pt x="0" y="157179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Ползваме стъпка 2</a:t>
            </a:r>
            <a:endParaRPr b="0" lang="bg-BG" sz="28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639" dur="indefinite" restart="never" nodeType="tmRoot">
          <p:childTnLst>
            <p:seq>
              <p:cTn id="640" dur="indefinite" nodeType="mainSeq">
                <p:childTnLst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5" dur="500"/>
                                        <p:tgtEl>
                                          <p:spTgt spid="7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8" dur="500"/>
                                        <p:tgtEl>
                                          <p:spTgt spid="7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1" dur="500"/>
                                        <p:tgtEl>
                                          <p:spTgt spid="7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>
                      <p:stCondLst>
                        <p:cond delay="indefinite"/>
                      </p:stCondLst>
                      <p:childTnLst>
                        <p:par>
                          <p:cTn id="653" fill="hold">
                            <p:stCondLst>
                              <p:cond delay="0"/>
                            </p:stCondLst>
                            <p:childTnLst>
                              <p:par>
                                <p:cTn id="6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6"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9"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4" dur="500"/>
                                        <p:tgtEl>
                                          <p:spTgt spid="7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7" dur="500"/>
                                        <p:tgtEl>
                                          <p:spTgt spid="7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Работа с текст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743" name="Picture 9" descr=""/>
          <p:cNvPicPr/>
          <p:nvPr/>
        </p:nvPicPr>
        <p:blipFill>
          <a:blip r:embed="rId1"/>
          <a:stretch/>
        </p:blipFill>
        <p:spPr>
          <a:xfrm flipH="1">
            <a:off x="4877280" y="1447920"/>
            <a:ext cx="2666520" cy="226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Можем да вземем дължината на текст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Можем да вземем  символ от текст по индекс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45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Работа с текст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46" name="CustomShape 3"/>
          <p:cNvSpPr/>
          <p:nvPr/>
        </p:nvSpPr>
        <p:spPr>
          <a:xfrm>
            <a:off x="600480" y="4163760"/>
            <a:ext cx="5990400" cy="11617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let text = 'SoftUni';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let letter = text</a:t>
            </a:r>
            <a:r>
              <a:rPr b="1" lang="bg-BG" sz="3200" spc="-1" strike="noStrike">
                <a:solidFill>
                  <a:srgbClr val="ffa000"/>
                </a:solidFill>
                <a:latin typeface="Consolas"/>
              </a:rPr>
              <a:t>[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4</a:t>
            </a:r>
            <a:r>
              <a:rPr b="1" lang="bg-BG" sz="3200" spc="-1" strike="noStrike">
                <a:solidFill>
                  <a:srgbClr val="ffa000"/>
                </a:solidFill>
                <a:latin typeface="Consolas"/>
              </a:rPr>
              <a:t>]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;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	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747" name="CustomShape 4"/>
          <p:cNvSpPr/>
          <p:nvPr/>
        </p:nvSpPr>
        <p:spPr>
          <a:xfrm>
            <a:off x="593640" y="1954800"/>
            <a:ext cx="6698520" cy="11617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let text = 'SoftUni';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let length = text.</a:t>
            </a:r>
            <a:r>
              <a:rPr b="1" lang="bg-BG" sz="3200" spc="-1" strike="noStrike">
                <a:solidFill>
                  <a:srgbClr val="ffa000"/>
                </a:solidFill>
                <a:latin typeface="Consolas"/>
              </a:rPr>
              <a:t>length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;  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748" name="CustomShape 5"/>
          <p:cNvSpPr/>
          <p:nvPr/>
        </p:nvSpPr>
        <p:spPr>
          <a:xfrm>
            <a:off x="6280920" y="2474280"/>
            <a:ext cx="1122120" cy="684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10000"/>
              </a:lnSpc>
            </a:pPr>
            <a:r>
              <a:rPr b="1" lang="bg-BG" sz="2800" spc="-1" strike="noStrike">
                <a:solidFill>
                  <a:srgbClr val="00b050"/>
                </a:solidFill>
                <a:latin typeface="Consolas"/>
              </a:rPr>
              <a:t>// 7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749" name="CustomShape 6"/>
          <p:cNvSpPr/>
          <p:nvPr/>
        </p:nvSpPr>
        <p:spPr>
          <a:xfrm>
            <a:off x="5480640" y="4683240"/>
            <a:ext cx="1599840" cy="684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10000"/>
              </a:lnSpc>
            </a:pPr>
            <a:r>
              <a:rPr b="1" lang="bg-BG" sz="2800" spc="-1" strike="noStrike">
                <a:solidFill>
                  <a:srgbClr val="00b050"/>
                </a:solidFill>
                <a:latin typeface="Consolas"/>
              </a:rPr>
              <a:t>// U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750" name="TextShape 7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701C514-2D02-45DB-AEE8-14FD8C456FEB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668" dur="indefinite" restart="never" nodeType="tmRoot">
          <p:childTnLst>
            <p:seq>
              <p:cTn id="669" dur="indefinite" nodeType="mainSeq">
                <p:childTnLst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4"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9" dur="500"/>
                                        <p:tgtEl>
                                          <p:spTgt spid="7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0" fill="hold">
                      <p:stCondLst>
                        <p:cond delay="indefinite"/>
                      </p:stCondLst>
                      <p:childTnLst>
                        <p:par>
                          <p:cTn id="681" fill="hold">
                            <p:stCondLst>
                              <p:cond delay="0"/>
                            </p:stCondLst>
                            <p:childTnLst>
                              <p:par>
                                <p:cTn id="6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4"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9"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Преговор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43" name="Picture 2" descr=""/>
          <p:cNvPicPr/>
          <p:nvPr/>
        </p:nvPicPr>
        <p:blipFill>
          <a:blip r:embed="rId1"/>
          <a:stretch/>
        </p:blipFill>
        <p:spPr>
          <a:xfrm>
            <a:off x="5257800" y="1384920"/>
            <a:ext cx="2285640" cy="228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Напишете функция, която 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получава текст(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стринг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)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печата всеки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символ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от текста на отделен ред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Примерен вход и изход: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marL="609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52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Поток от символи – условие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53" name="CustomShape 3"/>
          <p:cNvSpPr/>
          <p:nvPr/>
        </p:nvSpPr>
        <p:spPr>
          <a:xfrm>
            <a:off x="5253120" y="4751640"/>
            <a:ext cx="1623600" cy="5169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softuni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754" name="CustomShape 4"/>
          <p:cNvSpPr/>
          <p:nvPr/>
        </p:nvSpPr>
        <p:spPr>
          <a:xfrm>
            <a:off x="7708320" y="3483360"/>
            <a:ext cx="609120" cy="30765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s</a:t>
            </a:r>
            <a:endParaRPr b="0" lang="bg-BG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o</a:t>
            </a:r>
            <a:endParaRPr b="0" lang="bg-BG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f</a:t>
            </a:r>
            <a:endParaRPr b="0" lang="bg-BG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t</a:t>
            </a:r>
            <a:endParaRPr b="0" lang="bg-BG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u</a:t>
            </a:r>
            <a:endParaRPr b="0" lang="bg-BG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n</a:t>
            </a:r>
            <a:endParaRPr b="0" lang="bg-BG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i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755" name="CustomShape 5"/>
          <p:cNvSpPr/>
          <p:nvPr/>
        </p:nvSpPr>
        <p:spPr>
          <a:xfrm>
            <a:off x="7050600" y="4861080"/>
            <a:ext cx="45684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6" name="CustomShape 6"/>
          <p:cNvSpPr/>
          <p:nvPr/>
        </p:nvSpPr>
        <p:spPr>
          <a:xfrm>
            <a:off x="822240" y="4776120"/>
            <a:ext cx="1173960" cy="5169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hello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757" name="CustomShape 7"/>
          <p:cNvSpPr/>
          <p:nvPr/>
        </p:nvSpPr>
        <p:spPr>
          <a:xfrm>
            <a:off x="2897640" y="3996000"/>
            <a:ext cx="609120" cy="22233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h</a:t>
            </a:r>
            <a:endParaRPr b="0" lang="bg-BG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e</a:t>
            </a:r>
            <a:endParaRPr b="0" lang="bg-BG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l</a:t>
            </a:r>
            <a:endParaRPr b="0" lang="bg-BG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l</a:t>
            </a:r>
            <a:endParaRPr b="0" lang="bg-BG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o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758" name="CustomShape 8"/>
          <p:cNvSpPr/>
          <p:nvPr/>
        </p:nvSpPr>
        <p:spPr>
          <a:xfrm>
            <a:off x="2198160" y="4885200"/>
            <a:ext cx="45684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9" name="TextShape 9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0158144-E484-4F31-956D-3DA32DD5E140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690" dur="indefinite" restart="never" nodeType="tmRoot">
          <p:childTnLst>
            <p:seq>
              <p:cTn id="691" dur="indefinite" nodeType="mainSeq">
                <p:childTnLst>
                  <p:par>
                    <p:cTn id="692" fill="hold">
                      <p:stCondLst>
                        <p:cond delay="indefinite"/>
                      </p:stCondLst>
                      <p:childTnLst>
                        <p:par>
                          <p:cTn id="693" fill="hold">
                            <p:stCondLst>
                              <p:cond delay="0"/>
                            </p:stCondLst>
                            <p:childTnLst>
                              <p:par>
                                <p:cTn id="6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6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9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2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7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0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3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TextShape 1"/>
          <p:cNvSpPr txBox="1"/>
          <p:nvPr/>
        </p:nvSpPr>
        <p:spPr>
          <a:xfrm>
            <a:off x="762120" y="1695600"/>
            <a:ext cx="10623240" cy="3541680"/>
          </a:xfrm>
          <a:prstGeom prst="rect">
            <a:avLst/>
          </a:prstGeom>
          <a:solidFill>
            <a:srgbClr val="a3abbc">
              <a:alpha val="15000"/>
            </a:srgbClr>
          </a:solidFill>
          <a:ln w="12600">
            <a:solidFill>
              <a:srgbClr val="a3abbc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234465"/>
                </a:solidFill>
                <a:latin typeface="Consolas"/>
              </a:rPr>
              <a:t>function solve (input) {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3600" spc="-1" strike="noStrike">
                <a:solidFill>
                  <a:srgbClr val="234465"/>
                </a:solidFill>
                <a:latin typeface="Consolas"/>
              </a:rPr>
              <a:t>let text = input[0];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3600" spc="-1" strike="noStrike">
                <a:solidFill>
                  <a:srgbClr val="234465"/>
                </a:solidFill>
                <a:latin typeface="Consolas"/>
              </a:rPr>
              <a:t>for (let i = 0; i &lt; text.length; i++) {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3600" spc="-1" strike="noStrike">
                <a:solidFill>
                  <a:srgbClr val="234465"/>
                </a:solidFill>
                <a:latin typeface="Consolas"/>
              </a:rPr>
              <a:t>console.log(text[i]);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36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61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Поток от символи – решение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62" name="CustomShape 3"/>
          <p:cNvSpPr/>
          <p:nvPr/>
        </p:nvSpPr>
        <p:spPr>
          <a:xfrm>
            <a:off x="8182440" y="1269000"/>
            <a:ext cx="3625200" cy="1465920"/>
          </a:xfrm>
          <a:prstGeom prst="wedgeRoundRectCallout">
            <a:avLst>
              <a:gd name="adj1" fmla="val -60002"/>
              <a:gd name="adj2" fmla="val 55831"/>
              <a:gd name="adj3" fmla="val 16667"/>
            </a:avLst>
          </a:prstGeom>
          <a:solidFill>
            <a:schemeClr val="tx1">
              <a:alpha val="80000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Взимаме дължината на текста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763" name="CustomShape 4"/>
          <p:cNvSpPr/>
          <p:nvPr/>
        </p:nvSpPr>
        <p:spPr>
          <a:xfrm>
            <a:off x="6073920" y="4017960"/>
            <a:ext cx="3921120" cy="1144440"/>
          </a:xfrm>
          <a:prstGeom prst="wedgeRoundRectCallout">
            <a:avLst>
              <a:gd name="adj1" fmla="val -59421"/>
              <a:gd name="adj2" fmla="val -40874"/>
              <a:gd name="adj3" fmla="val 16667"/>
            </a:avLst>
          </a:prstGeom>
          <a:solidFill>
            <a:schemeClr val="tx1">
              <a:alpha val="80000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Взимаме всеки символ по индекс </a:t>
            </a:r>
            <a:r>
              <a:rPr b="1" lang="bg-BG" sz="2800" spc="-1" strike="noStrike">
                <a:solidFill>
                  <a:srgbClr val="ffffff"/>
                </a:solidFill>
                <a:latin typeface="Consolas"/>
              </a:rPr>
              <a:t>i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764" name="CustomShape 5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32B40109-85FE-456D-82D3-AC5B96F68AF2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714" dur="indefinite" restart="never" nodeType="tmRoot">
          <p:childTnLst>
            <p:seq>
              <p:cTn id="715" dur="indefinite" nodeType="mainSeq">
                <p:childTnLst>
                  <p:par>
                    <p:cTn id="716" fill="hold">
                      <p:stCondLst>
                        <p:cond delay="indefinite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0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1" fill="hold">
                      <p:stCondLst>
                        <p:cond delay="indefinite"/>
                      </p:stCondLst>
                      <p:childTnLst>
                        <p:par>
                          <p:cTn id="722" fill="hold">
                            <p:stCondLst>
                              <p:cond delay="0"/>
                            </p:stCondLst>
                            <p:childTnLst>
                              <p:par>
                                <p:cTn id="7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5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Можем да вземем  символ от текст по индекс, като използваме метода </a:t>
            </a:r>
            <a:r>
              <a:rPr b="1" lang="en-US" sz="3600" spc="-1" strike="noStrike">
                <a:solidFill>
                  <a:srgbClr val="ffa000"/>
                </a:solidFill>
                <a:latin typeface="Calibri"/>
              </a:rPr>
              <a:t>charAt(index)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 – където index е число (индекса), от който ще вземем съответната буквата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66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Работа с текст – charAt(index)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67" name="CustomShape 3"/>
          <p:cNvSpPr/>
          <p:nvPr/>
        </p:nvSpPr>
        <p:spPr>
          <a:xfrm>
            <a:off x="740880" y="3352680"/>
            <a:ext cx="7851240" cy="116244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let text = 'SoftUni';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let letter = text</a:t>
            </a:r>
            <a:r>
              <a:rPr b="1" lang="bg-BG" sz="3200" spc="-1" strike="noStrike">
                <a:solidFill>
                  <a:srgbClr val="ffa000"/>
                </a:solidFill>
                <a:latin typeface="Consolas"/>
              </a:rPr>
              <a:t>.charAt(4)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;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	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768" name="CustomShape 4"/>
          <p:cNvSpPr/>
          <p:nvPr/>
        </p:nvSpPr>
        <p:spPr>
          <a:xfrm>
            <a:off x="7207200" y="3607560"/>
            <a:ext cx="1599840" cy="684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10000"/>
              </a:lnSpc>
            </a:pPr>
            <a:r>
              <a:rPr b="1" lang="bg-BG" sz="2800" spc="-1" strike="noStrike">
                <a:solidFill>
                  <a:srgbClr val="00b050"/>
                </a:solidFill>
                <a:latin typeface="Consolas"/>
              </a:rPr>
              <a:t>// U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769" name="TextShape 5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82CE3C1-AAD7-4BE3-BEE0-8D8A07275959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726" dur="indefinite" restart="never" nodeType="tmRoot">
          <p:childTnLst>
            <p:seq>
              <p:cTn id="727" dur="indefinite" nodeType="mainSeq">
                <p:childTnLst>
                  <p:par>
                    <p:cTn id="728" fill="hold">
                      <p:stCondLst>
                        <p:cond delay="indefinite"/>
                      </p:stCondLst>
                      <p:childTnLst>
                        <p:par>
                          <p:cTn id="729" fill="hold">
                            <p:stCondLst>
                              <p:cond delay="0"/>
                            </p:stCondLst>
                            <p:childTnLst>
                              <p:par>
                                <p:cTn id="7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2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3" fill="hold">
                      <p:stCondLst>
                        <p:cond delay="indefinite"/>
                      </p:stCondLst>
                      <p:childTnLst>
                        <p:par>
                          <p:cTn id="734" fill="hold">
                            <p:stCondLst>
                              <p:cond delay="0"/>
                            </p:stCondLst>
                            <p:childTnLst>
                              <p:par>
                                <p:cTn id="7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7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Напишете функция, която: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Получава текст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Извежда сумата на гласните букви според таблицата по-долу: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609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609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71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Сумиране на гласни букви – условие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72" name="CustomShape 3"/>
          <p:cNvSpPr/>
          <p:nvPr/>
        </p:nvSpPr>
        <p:spPr>
          <a:xfrm>
            <a:off x="650160" y="5135040"/>
            <a:ext cx="1434600" cy="51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h</a:t>
            </a: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e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ll</a:t>
            </a: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o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773" name="CustomShape 4"/>
          <p:cNvSpPr/>
          <p:nvPr/>
        </p:nvSpPr>
        <p:spPr>
          <a:xfrm>
            <a:off x="2939760" y="5151240"/>
            <a:ext cx="429480" cy="51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6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774" name="CustomShape 5"/>
          <p:cNvSpPr/>
          <p:nvPr/>
        </p:nvSpPr>
        <p:spPr>
          <a:xfrm>
            <a:off x="2314440" y="5260320"/>
            <a:ext cx="45684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CustomShape 6"/>
          <p:cNvSpPr/>
          <p:nvPr/>
        </p:nvSpPr>
        <p:spPr>
          <a:xfrm>
            <a:off x="3576960" y="5137920"/>
            <a:ext cx="24930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(e+o = 2+4 = 6)</a:t>
            </a:r>
            <a:endParaRPr b="0" lang="bg-BG" sz="3000" spc="-1" strike="noStrike">
              <a:latin typeface="Arial"/>
            </a:endParaRPr>
          </a:p>
        </p:txBody>
      </p:sp>
      <p:sp>
        <p:nvSpPr>
          <p:cNvPr id="776" name="CustomShape 7"/>
          <p:cNvSpPr/>
          <p:nvPr/>
        </p:nvSpPr>
        <p:spPr>
          <a:xfrm>
            <a:off x="7010640" y="5152680"/>
            <a:ext cx="1063440" cy="51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h</a:t>
            </a: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i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777" name="CustomShape 8"/>
          <p:cNvSpPr/>
          <p:nvPr/>
        </p:nvSpPr>
        <p:spPr>
          <a:xfrm>
            <a:off x="8929080" y="5151240"/>
            <a:ext cx="429480" cy="51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3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778" name="CustomShape 9"/>
          <p:cNvSpPr/>
          <p:nvPr/>
        </p:nvSpPr>
        <p:spPr>
          <a:xfrm>
            <a:off x="8273160" y="5260320"/>
            <a:ext cx="45684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9" name="CustomShape 10"/>
          <p:cNvSpPr/>
          <p:nvPr/>
        </p:nvSpPr>
        <p:spPr>
          <a:xfrm>
            <a:off x="9682560" y="5102640"/>
            <a:ext cx="105732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(i = 3)</a:t>
            </a:r>
            <a:endParaRPr b="0" lang="bg-BG" sz="3000" spc="-1" strike="noStrike">
              <a:latin typeface="Arial"/>
            </a:endParaRPr>
          </a:p>
        </p:txBody>
      </p:sp>
      <p:sp>
        <p:nvSpPr>
          <p:cNvPr id="780" name="CustomShape 11"/>
          <p:cNvSpPr/>
          <p:nvPr/>
        </p:nvSpPr>
        <p:spPr>
          <a:xfrm>
            <a:off x="650160" y="5997600"/>
            <a:ext cx="1434600" cy="51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b</a:t>
            </a: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a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mb</a:t>
            </a: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oo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781" name="CustomShape 12"/>
          <p:cNvSpPr/>
          <p:nvPr/>
        </p:nvSpPr>
        <p:spPr>
          <a:xfrm>
            <a:off x="2939760" y="5996160"/>
            <a:ext cx="429480" cy="51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9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782" name="CustomShape 13"/>
          <p:cNvSpPr/>
          <p:nvPr/>
        </p:nvSpPr>
        <p:spPr>
          <a:xfrm>
            <a:off x="2282400" y="6122880"/>
            <a:ext cx="45684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3" name="CustomShape 14"/>
          <p:cNvSpPr/>
          <p:nvPr/>
        </p:nvSpPr>
        <p:spPr>
          <a:xfrm>
            <a:off x="3496680" y="5967000"/>
            <a:ext cx="326268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(a+o+o = 1+4+4 = 9)</a:t>
            </a:r>
            <a:endParaRPr b="0" lang="bg-BG" sz="3000" spc="-1" strike="noStrike">
              <a:latin typeface="Arial"/>
            </a:endParaRPr>
          </a:p>
        </p:txBody>
      </p:sp>
      <p:sp>
        <p:nvSpPr>
          <p:cNvPr id="784" name="CustomShape 15"/>
          <p:cNvSpPr/>
          <p:nvPr/>
        </p:nvSpPr>
        <p:spPr>
          <a:xfrm>
            <a:off x="7010640" y="6015240"/>
            <a:ext cx="1063440" cy="51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b</a:t>
            </a: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ee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r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785" name="CustomShape 16"/>
          <p:cNvSpPr/>
          <p:nvPr/>
        </p:nvSpPr>
        <p:spPr>
          <a:xfrm>
            <a:off x="8929080" y="6013800"/>
            <a:ext cx="429480" cy="51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4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786" name="CustomShape 17"/>
          <p:cNvSpPr/>
          <p:nvPr/>
        </p:nvSpPr>
        <p:spPr>
          <a:xfrm>
            <a:off x="8273160" y="6122880"/>
            <a:ext cx="45684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7" name="CustomShape 18"/>
          <p:cNvSpPr/>
          <p:nvPr/>
        </p:nvSpPr>
        <p:spPr>
          <a:xfrm>
            <a:off x="9504720" y="5999760"/>
            <a:ext cx="248076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(e+e = 2+2 = 4)</a:t>
            </a:r>
            <a:endParaRPr b="0" lang="bg-BG" sz="3000" spc="-1" strike="noStrike">
              <a:latin typeface="Arial"/>
            </a:endParaRPr>
          </a:p>
        </p:txBody>
      </p:sp>
      <p:graphicFrame>
        <p:nvGraphicFramePr>
          <p:cNvPr id="788" name="Table 19"/>
          <p:cNvGraphicFramePr/>
          <p:nvPr/>
        </p:nvGraphicFramePr>
        <p:xfrm>
          <a:off x="3364920" y="3224880"/>
          <a:ext cx="5169240" cy="1042200"/>
        </p:xfrm>
        <a:graphic>
          <a:graphicData uri="http://schemas.openxmlformats.org/drawingml/2006/table">
            <a:tbl>
              <a:tblPr/>
              <a:tblGrid>
                <a:gridCol w="1033920"/>
                <a:gridCol w="1033920"/>
                <a:gridCol w="1033920"/>
                <a:gridCol w="1033920"/>
                <a:gridCol w="1033920"/>
              </a:tblGrid>
              <a:tr h="5792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32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a</a:t>
                      </a:r>
                      <a:endParaRPr b="0" lang="bg-BG" sz="32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32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e</a:t>
                      </a:r>
                      <a:endParaRPr b="0" lang="bg-BG" sz="32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32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i</a:t>
                      </a:r>
                      <a:endParaRPr b="0" lang="bg-BG" sz="32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32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o</a:t>
                      </a:r>
                      <a:endParaRPr b="0" lang="bg-BG" sz="32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32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u</a:t>
                      </a:r>
                      <a:endParaRPr b="0" lang="bg-BG" sz="32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a3abbc">
                        <a:alpha val="50000"/>
                      </a:srgbClr>
                    </a:solidFill>
                  </a:tcPr>
                </a:tc>
              </a:tr>
              <a:tr h="5792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bg-BG" sz="32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1</a:t>
                      </a:r>
                      <a:endParaRPr b="0" lang="bg-BG" sz="3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bg-BG" sz="32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2</a:t>
                      </a:r>
                      <a:endParaRPr b="0" lang="bg-BG" sz="3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bg-BG" sz="32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3</a:t>
                      </a:r>
                      <a:endParaRPr b="0" lang="bg-BG" sz="3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bg-BG" sz="32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4</a:t>
                      </a:r>
                      <a:endParaRPr b="0" lang="bg-BG" sz="3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bg-BG" sz="32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5</a:t>
                      </a:r>
                      <a:endParaRPr b="0" lang="bg-BG" sz="3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789" name="TextShape 20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6FA2A69-15DA-4610-8D6E-BC3CDC3059DB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738" dur="indefinite" restart="never" nodeType="tmRoot">
          <p:childTnLst>
            <p:seq>
              <p:cTn id="739" dur="indefinite" nodeType="mainSeq">
                <p:childTnLst>
                  <p:par>
                    <p:cTn id="740" fill="hold">
                      <p:stCondLst>
                        <p:cond delay="indefinite"/>
                      </p:stCondLst>
                      <p:childTnLst>
                        <p:par>
                          <p:cTn id="741" fill="hold">
                            <p:stCondLst>
                              <p:cond delay="0"/>
                            </p:stCondLst>
                            <p:childTnLst>
                              <p:par>
                                <p:cTn id="7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4" dur="500"/>
                                        <p:tgtEl>
                                          <p:spTgt spid="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5" fill="hold">
                      <p:stCondLst>
                        <p:cond delay="indefinite"/>
                      </p:stCondLst>
                      <p:childTnLst>
                        <p:par>
                          <p:cTn id="746" fill="hold">
                            <p:stCondLst>
                              <p:cond delay="0"/>
                            </p:stCondLst>
                            <p:childTnLst>
                              <p:par>
                                <p:cTn id="7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9"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2"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5"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6" fill="hold">
                      <p:stCondLst>
                        <p:cond delay="indefinite"/>
                      </p:stCondLst>
                      <p:childTnLst>
                        <p:par>
                          <p:cTn id="757" fill="hold">
                            <p:stCondLst>
                              <p:cond delay="0"/>
                            </p:stCondLst>
                            <p:childTnLst>
                              <p:par>
                                <p:cTn id="7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0" dur="500"/>
                                        <p:tgtEl>
                                          <p:spTgt spid="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1" fill="hold">
                      <p:stCondLst>
                        <p:cond delay="indefinite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5"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8"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1"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2" fill="hold">
                      <p:stCondLst>
                        <p:cond delay="indefinite"/>
                      </p:stCondLst>
                      <p:childTnLst>
                        <p:par>
                          <p:cTn id="773" fill="hold">
                            <p:stCondLst>
                              <p:cond delay="0"/>
                            </p:stCondLst>
                            <p:childTnLst>
                              <p:par>
                                <p:cTn id="77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6" dur="500"/>
                                        <p:tgtEl>
                                          <p:spTgt spid="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7" fill="hold">
                      <p:stCondLst>
                        <p:cond delay="indefinite"/>
                      </p:stCondLst>
                      <p:childTnLst>
                        <p:par>
                          <p:cTn id="778" fill="hold">
                            <p:stCondLst>
                              <p:cond delay="0"/>
                            </p:stCondLst>
                            <p:childTnLst>
                              <p:par>
                                <p:cTn id="7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1"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4"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7"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8" fill="hold">
                      <p:stCondLst>
                        <p:cond delay="indefinite"/>
                      </p:stCondLst>
                      <p:childTnLst>
                        <p:par>
                          <p:cTn id="789" fill="hold">
                            <p:stCondLst>
                              <p:cond delay="0"/>
                            </p:stCondLst>
                            <p:childTnLst>
                              <p:par>
                                <p:cTn id="7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2" dur="500"/>
                                        <p:tgtEl>
                                          <p:spTgt spid="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3" fill="hold">
                      <p:stCondLst>
                        <p:cond delay="indefinite"/>
                      </p:stCondLst>
                      <p:childTnLst>
                        <p:par>
                          <p:cTn id="794" fill="hold">
                            <p:stCondLst>
                              <p:cond delay="0"/>
                            </p:stCondLst>
                            <p:childTnLst>
                              <p:par>
                                <p:cTn id="7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7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0" dur="5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3"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4" fill="hold">
                      <p:stCondLst>
                        <p:cond delay="indefinite"/>
                      </p:stCondLst>
                      <p:childTnLst>
                        <p:par>
                          <p:cTn id="805" fill="hold">
                            <p:stCondLst>
                              <p:cond delay="0"/>
                            </p:stCondLst>
                            <p:childTnLst>
                              <p:par>
                                <p:cTn id="80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8" dur="500"/>
                                        <p:tgtEl>
                                          <p:spTgt spid="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TextShape 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Сумиране на гласни букви – решение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91" name="CustomShape 2"/>
          <p:cNvSpPr/>
          <p:nvPr/>
        </p:nvSpPr>
        <p:spPr>
          <a:xfrm>
            <a:off x="1145880" y="1186560"/>
            <a:ext cx="9245160" cy="55206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bg-BG" sz="2700" spc="-1" strike="noStrike">
                <a:solidFill>
                  <a:srgbClr val="234465"/>
                </a:solidFill>
                <a:latin typeface="Consolas"/>
              </a:rPr>
              <a:t>function solve(input){</a:t>
            </a:r>
            <a:endParaRPr b="0" lang="bg-BG" sz="27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7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700" spc="-1" strike="noStrike">
                <a:solidFill>
                  <a:srgbClr val="234465"/>
                </a:solidFill>
                <a:latin typeface="Consolas"/>
              </a:rPr>
              <a:t>let sum = 0;</a:t>
            </a:r>
            <a:endParaRPr b="0" lang="bg-BG" sz="27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7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700" spc="-1" strike="noStrike">
                <a:solidFill>
                  <a:srgbClr val="234465"/>
                </a:solidFill>
                <a:latin typeface="Consolas"/>
              </a:rPr>
              <a:t>let text = input[0];</a:t>
            </a:r>
            <a:endParaRPr b="0" lang="bg-BG" sz="27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7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700" spc="-1" strike="noStrike">
                <a:solidFill>
                  <a:srgbClr val="234465"/>
                </a:solidFill>
                <a:latin typeface="Consolas"/>
              </a:rPr>
              <a:t>for (let i = 0; i &lt; text.length; i++) {</a:t>
            </a:r>
            <a:endParaRPr b="0" lang="bg-BG" sz="27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7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bg-BG" sz="2700" spc="-1" strike="noStrike">
                <a:solidFill>
                  <a:srgbClr val="234465"/>
                </a:solidFill>
                <a:latin typeface="Consolas"/>
              </a:rPr>
              <a:t>switch (text.</a:t>
            </a:r>
            <a:r>
              <a:rPr b="1" lang="bg-BG" sz="2700" spc="-1" strike="noStrike">
                <a:solidFill>
                  <a:srgbClr val="ffa000"/>
                </a:solidFill>
                <a:latin typeface="Consolas"/>
              </a:rPr>
              <a:t>charAt(i)</a:t>
            </a:r>
            <a:r>
              <a:rPr b="1" lang="bg-BG" sz="2700" spc="-1" strike="noStrike">
                <a:solidFill>
                  <a:srgbClr val="234465"/>
                </a:solidFill>
                <a:latin typeface="Consolas"/>
              </a:rPr>
              <a:t>) {</a:t>
            </a:r>
            <a:endParaRPr b="0" lang="bg-BG" sz="27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7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bg-BG" sz="2700" spc="-1" strike="noStrike">
                <a:solidFill>
                  <a:srgbClr val="234465"/>
                </a:solidFill>
                <a:latin typeface="Consolas"/>
              </a:rPr>
              <a:t>case 'a': sum += 1; break;</a:t>
            </a:r>
            <a:endParaRPr b="0" lang="bg-BG" sz="27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7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bg-BG" sz="2700" spc="-1" strike="noStrike">
                <a:solidFill>
                  <a:srgbClr val="234465"/>
                </a:solidFill>
                <a:latin typeface="Consolas"/>
              </a:rPr>
              <a:t>case 'e': sum += 2; break;</a:t>
            </a:r>
            <a:endParaRPr b="0" lang="bg-BG" sz="27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700" spc="-1" strike="noStrike">
                <a:solidFill>
                  <a:srgbClr val="7030a0"/>
                </a:solidFill>
                <a:latin typeface="Consolas"/>
              </a:rPr>
              <a:t>      </a:t>
            </a:r>
            <a:r>
              <a:rPr b="1" lang="bg-BG" sz="2700" spc="-1" strike="noStrike">
                <a:solidFill>
                  <a:srgbClr val="00b050"/>
                </a:solidFill>
                <a:latin typeface="Consolas"/>
              </a:rPr>
              <a:t>// TODO: Add cases for the other vowels.</a:t>
            </a:r>
            <a:endParaRPr b="0" lang="bg-BG" sz="27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7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bg-BG" sz="27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27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7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7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27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7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700" spc="-1" strike="noStrike">
                <a:solidFill>
                  <a:srgbClr val="234465"/>
                </a:solidFill>
                <a:latin typeface="Consolas"/>
              </a:rPr>
              <a:t>console.log("Vowels sum = " + sum);</a:t>
            </a:r>
            <a:endParaRPr b="0" lang="bg-BG" sz="27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7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2700" spc="-1" strike="noStrike">
              <a:latin typeface="Arial"/>
            </a:endParaRPr>
          </a:p>
        </p:txBody>
      </p:sp>
      <p:sp>
        <p:nvSpPr>
          <p:cNvPr id="792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5905B50-219A-472E-98C7-8EE2C3F690EF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809" dur="indefinite" restart="never" nodeType="tmRoot">
          <p:childTnLst>
            <p:seq>
              <p:cTn id="810" dur="indefinite" nodeType="mainSeq">
                <p:childTnLst>
                  <p:par>
                    <p:cTn id="811" fill="hold">
                      <p:stCondLst>
                        <p:cond delay="indefinite"/>
                      </p:stCondLst>
                      <p:childTnLst>
                        <p:par>
                          <p:cTn id="812" fill="hold">
                            <p:stCondLst>
                              <p:cond delay="0"/>
                            </p:stCondLst>
                            <p:childTnLst>
                              <p:par>
                                <p:cTn id="8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5" dur="500"/>
                                        <p:tgtEl>
                                          <p:spTgt spid="7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6" fill="hold">
                      <p:stCondLst>
                        <p:cond delay="indefinite"/>
                      </p:stCondLst>
                      <p:childTnLst>
                        <p:par>
                          <p:cTn id="817" fill="hold">
                            <p:stCondLst>
                              <p:cond delay="0"/>
                            </p:stCondLst>
                            <p:childTnLst>
                              <p:par>
                                <p:cTn id="8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0" dur="500"/>
                                        <p:tgtEl>
                                          <p:spTgt spid="7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3" dur="500"/>
                                        <p:tgtEl>
                                          <p:spTgt spid="7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6" dur="500"/>
                                        <p:tgtEl>
                                          <p:spTgt spid="7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7" fill="hold">
                      <p:stCondLst>
                        <p:cond delay="indefinite"/>
                      </p:stCondLst>
                      <p:childTnLst>
                        <p:par>
                          <p:cTn id="828" fill="hold">
                            <p:stCondLst>
                              <p:cond delay="0"/>
                            </p:stCondLst>
                            <p:childTnLst>
                              <p:par>
                                <p:cTn id="8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1" dur="500"/>
                                        <p:tgtEl>
                                          <p:spTgt spid="7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4" dur="500"/>
                                        <p:tgtEl>
                                          <p:spTgt spid="7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7" dur="500"/>
                                        <p:tgtEl>
                                          <p:spTgt spid="7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8" fill="hold">
                      <p:stCondLst>
                        <p:cond delay="indefinite"/>
                      </p:stCondLst>
                      <p:childTnLst>
                        <p:par>
                          <p:cTn id="839" fill="hold">
                            <p:stCondLst>
                              <p:cond delay="0"/>
                            </p:stCondLst>
                            <p:childTnLst>
                              <p:par>
                                <p:cTn id="8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2" dur="500"/>
                                        <p:tgtEl>
                                          <p:spTgt spid="7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3" fill="hold">
                      <p:stCondLst>
                        <p:cond delay="indefinite"/>
                      </p:stCondLst>
                      <p:childTnLst>
                        <p:par>
                          <p:cTn id="844" fill="hold">
                            <p:stCondLst>
                              <p:cond delay="0"/>
                            </p:stCondLst>
                            <p:childTnLst>
                              <p:par>
                                <p:cTn id="8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7" dur="500"/>
                                        <p:tgtEl>
                                          <p:spTgt spid="7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TextShape 1"/>
          <p:cNvSpPr txBox="1"/>
          <p:nvPr/>
        </p:nvSpPr>
        <p:spPr>
          <a:xfrm>
            <a:off x="615240" y="4704840"/>
            <a:ext cx="1110564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Техники за използване на For-цикли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94" name="TextShape 2"/>
          <p:cNvSpPr txBox="1"/>
          <p:nvPr/>
        </p:nvSpPr>
        <p:spPr>
          <a:xfrm>
            <a:off x="615240" y="558576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bg-BG" sz="4000" spc="-1" strike="noStrike">
                <a:solidFill>
                  <a:srgbClr val="234465"/>
                </a:solidFill>
                <a:latin typeface="Calibri"/>
              </a:rPr>
              <a:t>Задачи с цикли</a:t>
            </a:r>
            <a:endParaRPr b="0" lang="bg-BG" sz="4000" spc="-1" strike="noStrike">
              <a:latin typeface="Arial"/>
            </a:endParaRPr>
          </a:p>
        </p:txBody>
      </p:sp>
      <p:pic>
        <p:nvPicPr>
          <p:cNvPr id="795" name="Picture 5" descr=""/>
          <p:cNvPicPr/>
          <p:nvPr/>
        </p:nvPicPr>
        <p:blipFill>
          <a:blip r:embed="rId1"/>
          <a:stretch/>
        </p:blipFill>
        <p:spPr>
          <a:xfrm>
            <a:off x="4714560" y="1523880"/>
            <a:ext cx="2762640" cy="229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Напишете функция, която: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Получава цяло число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n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Сумира отделните цифри в него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Извежда пресметнатата сума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97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Сумиране на числа – условие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98" name="CustomShape 3"/>
          <p:cNvSpPr/>
          <p:nvPr/>
        </p:nvSpPr>
        <p:spPr>
          <a:xfrm>
            <a:off x="2808360" y="5027040"/>
            <a:ext cx="5420880" cy="5331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The sum of the digits is:10</a:t>
            </a:r>
            <a:endParaRPr b="0" lang="bg-BG" sz="2600" spc="-1" strike="noStrike">
              <a:latin typeface="Arial"/>
            </a:endParaRPr>
          </a:p>
        </p:txBody>
      </p:sp>
      <p:sp>
        <p:nvSpPr>
          <p:cNvPr id="799" name="CustomShape 4"/>
          <p:cNvSpPr/>
          <p:nvPr/>
        </p:nvSpPr>
        <p:spPr>
          <a:xfrm>
            <a:off x="2205000" y="5141520"/>
            <a:ext cx="45684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0" name="TextShape 5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8047418-BAC2-44E6-9060-5B77B2334179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801" name="CustomShape 6"/>
          <p:cNvSpPr/>
          <p:nvPr/>
        </p:nvSpPr>
        <p:spPr>
          <a:xfrm>
            <a:off x="717480" y="5027040"/>
            <a:ext cx="1377720" cy="5331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1234</a:t>
            </a:r>
            <a:endParaRPr b="0" lang="bg-BG" sz="2600" spc="-1" strike="noStrike">
              <a:latin typeface="Arial"/>
            </a:endParaRPr>
          </a:p>
        </p:txBody>
      </p:sp>
      <p:sp>
        <p:nvSpPr>
          <p:cNvPr id="802" name="CustomShape 7"/>
          <p:cNvSpPr/>
          <p:nvPr/>
        </p:nvSpPr>
        <p:spPr>
          <a:xfrm>
            <a:off x="2808360" y="5740560"/>
            <a:ext cx="5420880" cy="5331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The sum of the digits is:33</a:t>
            </a:r>
            <a:endParaRPr b="0" lang="bg-BG" sz="2600" spc="-1" strike="noStrike">
              <a:latin typeface="Arial"/>
            </a:endParaRPr>
          </a:p>
        </p:txBody>
      </p:sp>
      <p:sp>
        <p:nvSpPr>
          <p:cNvPr id="803" name="CustomShape 8"/>
          <p:cNvSpPr/>
          <p:nvPr/>
        </p:nvSpPr>
        <p:spPr>
          <a:xfrm>
            <a:off x="2205000" y="5854680"/>
            <a:ext cx="45684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4" name="CustomShape 9"/>
          <p:cNvSpPr/>
          <p:nvPr/>
        </p:nvSpPr>
        <p:spPr>
          <a:xfrm>
            <a:off x="717480" y="5740560"/>
            <a:ext cx="1377720" cy="5331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564891</a:t>
            </a:r>
            <a:endParaRPr b="0" lang="bg-BG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48" dur="indefinite" restart="never" nodeType="tmRoot">
          <p:childTnLst>
            <p:seq>
              <p:cTn id="849" dur="indefinite" nodeType="mainSeq">
                <p:childTnLst>
                  <p:par>
                    <p:cTn id="850" fill="hold">
                      <p:stCondLst>
                        <p:cond delay="indefinite"/>
                      </p:stCondLst>
                      <p:childTnLst>
                        <p:par>
                          <p:cTn id="851" fill="hold">
                            <p:stCondLst>
                              <p:cond delay="0"/>
                            </p:stCondLst>
                            <p:childTnLst>
                              <p:par>
                                <p:cTn id="8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4" dur="500"/>
                                        <p:tgtEl>
                                          <p:spTgt spid="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5" fill="hold">
                      <p:stCondLst>
                        <p:cond delay="indefinite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9" dur="500"/>
                                        <p:tgtEl>
                                          <p:spTgt spid="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0" fill="hold">
                      <p:stCondLst>
                        <p:cond delay="indefinite"/>
                      </p:stCondLst>
                      <p:childTnLst>
                        <p:par>
                          <p:cTn id="861" fill="hold">
                            <p:stCondLst>
                              <p:cond delay="0"/>
                            </p:stCondLst>
                            <p:childTnLst>
                              <p:par>
                                <p:cTn id="8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4" dur="500"/>
                                        <p:tgtEl>
                                          <p:spTgt spid="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7"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0"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3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6"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9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2"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CustomShape 1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3F1683D0-0FB9-4693-A3ED-F192AF78C3F9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  <p:grpSp>
        <p:nvGrpSpPr>
          <p:cNvPr id="806" name="Group 2"/>
          <p:cNvGrpSpPr/>
          <p:nvPr/>
        </p:nvGrpSpPr>
        <p:grpSpPr>
          <a:xfrm>
            <a:off x="3575160" y="406440"/>
            <a:ext cx="2377080" cy="731160"/>
            <a:chOff x="3575160" y="406440"/>
            <a:chExt cx="2377080" cy="731160"/>
          </a:xfrm>
        </p:grpSpPr>
        <p:sp>
          <p:nvSpPr>
            <p:cNvPr id="807" name="CustomShape 3"/>
            <p:cNvSpPr/>
            <p:nvPr/>
          </p:nvSpPr>
          <p:spPr>
            <a:xfrm>
              <a:off x="3575160" y="406440"/>
              <a:ext cx="2377080" cy="73116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80">
              <a:solidFill>
                <a:schemeClr val="tx1">
                  <a:lumMod val="75000"/>
                  <a:alpha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808" name="CustomShape 4"/>
            <p:cNvSpPr/>
            <p:nvPr/>
          </p:nvSpPr>
          <p:spPr>
            <a:xfrm>
              <a:off x="3575160" y="478440"/>
              <a:ext cx="2377080" cy="5821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00000"/>
                </a:lnSpc>
              </a:pPr>
              <a:r>
                <a:rPr b="0" lang="bg-BG" sz="2400" spc="-1" strike="noStrike">
                  <a:solidFill>
                    <a:srgbClr val="ffffff"/>
                  </a:solidFill>
                  <a:latin typeface="Consolas"/>
                </a:rPr>
                <a:t>Read</a:t>
              </a:r>
              <a:r>
                <a:rPr b="0" lang="bg-BG" sz="2400" spc="-1" strike="noStrike">
                  <a:solidFill>
                    <a:srgbClr val="ffffff"/>
                  </a:solidFill>
                  <a:latin typeface="Calibri"/>
                </a:rPr>
                <a:t> input</a:t>
              </a:r>
              <a:endParaRPr b="0" lang="bg-BG" sz="2400" spc="-1" strike="noStrike">
                <a:latin typeface="Arial"/>
              </a:endParaRPr>
            </a:p>
          </p:txBody>
        </p:sp>
      </p:grpSp>
      <p:sp>
        <p:nvSpPr>
          <p:cNvPr id="809" name="CustomShape 5"/>
          <p:cNvSpPr/>
          <p:nvPr/>
        </p:nvSpPr>
        <p:spPr>
          <a:xfrm rot="5400000">
            <a:off x="4498560" y="1454040"/>
            <a:ext cx="53028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0" name="CustomShape 6"/>
          <p:cNvSpPr/>
          <p:nvPr/>
        </p:nvSpPr>
        <p:spPr>
          <a:xfrm>
            <a:off x="5857560" y="3401280"/>
            <a:ext cx="771480" cy="5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10000"/>
              </a:lnSpc>
            </a:pPr>
            <a:r>
              <a:rPr b="0" lang="bg-BG" sz="2000" spc="-1" strike="noStrike">
                <a:solidFill>
                  <a:srgbClr val="234465"/>
                </a:solidFill>
                <a:latin typeface="Calibri"/>
              </a:rPr>
              <a:t>false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811" name="CustomShape 7"/>
          <p:cNvSpPr/>
          <p:nvPr/>
        </p:nvSpPr>
        <p:spPr>
          <a:xfrm>
            <a:off x="5921280" y="4026960"/>
            <a:ext cx="732600" cy="1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12" name="Group 8"/>
          <p:cNvGrpSpPr/>
          <p:nvPr/>
        </p:nvGrpSpPr>
        <p:grpSpPr>
          <a:xfrm>
            <a:off x="3117960" y="5376600"/>
            <a:ext cx="3291480" cy="1020600"/>
            <a:chOff x="3117960" y="5376600"/>
            <a:chExt cx="3291480" cy="1020600"/>
          </a:xfrm>
        </p:grpSpPr>
        <p:sp>
          <p:nvSpPr>
            <p:cNvPr id="813" name="CustomShape 9"/>
            <p:cNvSpPr/>
            <p:nvPr/>
          </p:nvSpPr>
          <p:spPr>
            <a:xfrm>
              <a:off x="3117960" y="5388840"/>
              <a:ext cx="3291480" cy="100548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80">
              <a:solidFill>
                <a:schemeClr val="tx1">
                  <a:lumMod val="75000"/>
                  <a:alpha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814" name="CustomShape 10"/>
            <p:cNvSpPr/>
            <p:nvPr/>
          </p:nvSpPr>
          <p:spPr>
            <a:xfrm>
              <a:off x="3119040" y="5376600"/>
              <a:ext cx="3288960" cy="10206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0" lang="bg-BG" sz="2400" spc="-1" strike="noStrike">
                  <a:solidFill>
                    <a:srgbClr val="ffffff"/>
                  </a:solidFill>
                  <a:latin typeface="Consolas"/>
                </a:rPr>
                <a:t>Read a number;</a:t>
              </a:r>
              <a:endParaRPr b="0" lang="bg-BG" sz="2400" spc="-1" strike="noStrike">
                <a:latin typeface="Arial"/>
              </a:endParaRPr>
            </a:p>
            <a:p>
              <a:pPr algn="ctr">
                <a:lnSpc>
                  <a:spcPct val="110000"/>
                </a:lnSpc>
              </a:pPr>
              <a:r>
                <a:rPr b="0" lang="bg-BG" sz="2400" spc="-1" strike="noStrike">
                  <a:solidFill>
                    <a:srgbClr val="ffffff"/>
                  </a:solidFill>
                  <a:latin typeface="Consolas"/>
                </a:rPr>
                <a:t>Add it to the sum</a:t>
              </a:r>
              <a:endParaRPr b="0" lang="bg-BG" sz="2400" spc="-1" strike="noStrike">
                <a:latin typeface="Arial"/>
              </a:endParaRPr>
            </a:p>
          </p:txBody>
        </p:sp>
      </p:grpSp>
      <p:sp>
        <p:nvSpPr>
          <p:cNvPr id="815" name="CustomShape 11"/>
          <p:cNvSpPr/>
          <p:nvPr/>
        </p:nvSpPr>
        <p:spPr>
          <a:xfrm flipH="1" rot="10800000">
            <a:off x="3615840" y="5891760"/>
            <a:ext cx="587160" cy="1854720"/>
          </a:xfrm>
          <a:prstGeom prst="bentConnector3">
            <a:avLst>
              <a:gd name="adj1" fmla="val -38908"/>
            </a:avLst>
          </a:prstGeom>
          <a:noFill/>
          <a:ln w="5724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6" name="CustomShape 12"/>
          <p:cNvSpPr/>
          <p:nvPr/>
        </p:nvSpPr>
        <p:spPr>
          <a:xfrm>
            <a:off x="4790160" y="4728600"/>
            <a:ext cx="767160" cy="5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10000"/>
              </a:lnSpc>
            </a:pPr>
            <a:r>
              <a:rPr b="0" lang="bg-BG" sz="2000" spc="-1" strike="noStrike">
                <a:solidFill>
                  <a:srgbClr val="234465"/>
                </a:solidFill>
                <a:latin typeface="Calibri"/>
              </a:rPr>
              <a:t>true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817" name="CustomShape 13"/>
          <p:cNvSpPr/>
          <p:nvPr/>
        </p:nvSpPr>
        <p:spPr>
          <a:xfrm>
            <a:off x="6715800" y="3683520"/>
            <a:ext cx="3157920" cy="70596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bg-BG" sz="2400" spc="-1" strike="noStrike">
                <a:solidFill>
                  <a:srgbClr val="ffffff"/>
                </a:solidFill>
                <a:latin typeface="Calibri"/>
              </a:rPr>
              <a:t>Print the sum</a:t>
            </a:r>
            <a:endParaRPr b="0" lang="bg-BG" sz="2400" spc="-1" strike="noStrike">
              <a:latin typeface="Arial"/>
            </a:endParaRPr>
          </a:p>
        </p:txBody>
      </p:sp>
      <p:grpSp>
        <p:nvGrpSpPr>
          <p:cNvPr id="818" name="Group 14"/>
          <p:cNvGrpSpPr/>
          <p:nvPr/>
        </p:nvGrpSpPr>
        <p:grpSpPr>
          <a:xfrm>
            <a:off x="3540600" y="1773720"/>
            <a:ext cx="2411640" cy="765720"/>
            <a:chOff x="3540600" y="1773720"/>
            <a:chExt cx="2411640" cy="765720"/>
          </a:xfrm>
        </p:grpSpPr>
        <p:sp>
          <p:nvSpPr>
            <p:cNvPr id="819" name="CustomShape 15"/>
            <p:cNvSpPr/>
            <p:nvPr/>
          </p:nvSpPr>
          <p:spPr>
            <a:xfrm>
              <a:off x="3575160" y="1773720"/>
              <a:ext cx="2377080" cy="7657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80">
              <a:solidFill>
                <a:schemeClr val="tx1">
                  <a:lumMod val="75000"/>
                  <a:alpha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820" name="CustomShape 16"/>
            <p:cNvSpPr/>
            <p:nvPr/>
          </p:nvSpPr>
          <p:spPr>
            <a:xfrm>
              <a:off x="3540600" y="1873080"/>
              <a:ext cx="2377080" cy="5814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00000"/>
                </a:lnSpc>
              </a:pPr>
              <a:r>
                <a:rPr b="0" lang="bg-BG" sz="2400" spc="-1" strike="noStrike">
                  <a:solidFill>
                    <a:srgbClr val="ffffff"/>
                  </a:solidFill>
                  <a:latin typeface="Consolas"/>
                </a:rPr>
                <a:t>sum = 0</a:t>
              </a:r>
              <a:endParaRPr b="0" lang="bg-BG" sz="2400" spc="-1" strike="noStrike">
                <a:latin typeface="Arial"/>
              </a:endParaRPr>
            </a:p>
          </p:txBody>
        </p:sp>
      </p:grpSp>
      <p:grpSp>
        <p:nvGrpSpPr>
          <p:cNvPr id="821" name="Group 17"/>
          <p:cNvGrpSpPr/>
          <p:nvPr/>
        </p:nvGrpSpPr>
        <p:grpSpPr>
          <a:xfrm>
            <a:off x="3384720" y="3322800"/>
            <a:ext cx="2933280" cy="1427760"/>
            <a:chOff x="3384720" y="3322800"/>
            <a:chExt cx="2933280" cy="1427760"/>
          </a:xfrm>
        </p:grpSpPr>
        <p:sp>
          <p:nvSpPr>
            <p:cNvPr id="822" name="CustomShape 18"/>
            <p:cNvSpPr/>
            <p:nvPr/>
          </p:nvSpPr>
          <p:spPr>
            <a:xfrm>
              <a:off x="3650040" y="3322800"/>
              <a:ext cx="2226960" cy="142776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80">
              <a:solidFill>
                <a:schemeClr val="tx1">
                  <a:lumMod val="75000"/>
                  <a:alpha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823" name="CustomShape 19"/>
            <p:cNvSpPr/>
            <p:nvPr/>
          </p:nvSpPr>
          <p:spPr>
            <a:xfrm>
              <a:off x="3384720" y="3859920"/>
              <a:ext cx="293328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bg-BG" sz="1600" spc="-1" strike="noStrike">
                  <a:solidFill>
                    <a:srgbClr val="ffffff"/>
                  </a:solidFill>
                  <a:latin typeface="Consolas"/>
                </a:rPr>
                <a:t>i &lt;= input.length</a:t>
              </a:r>
              <a:endParaRPr b="0" lang="bg-BG" sz="1600" spc="-1" strike="noStrike">
                <a:latin typeface="Arial"/>
              </a:endParaRPr>
            </a:p>
          </p:txBody>
        </p:sp>
      </p:grpSp>
      <p:sp>
        <p:nvSpPr>
          <p:cNvPr id="824" name="CustomShape 20"/>
          <p:cNvSpPr/>
          <p:nvPr/>
        </p:nvSpPr>
        <p:spPr>
          <a:xfrm rot="5400000">
            <a:off x="4385880" y="2916360"/>
            <a:ext cx="752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5" name="CustomShape 21"/>
          <p:cNvSpPr/>
          <p:nvPr/>
        </p:nvSpPr>
        <p:spPr>
          <a:xfrm rot="5400000">
            <a:off x="4498560" y="5073120"/>
            <a:ext cx="53028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99c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83" dur="indefinite" restart="never" nodeType="tmRoot">
          <p:childTnLst>
            <p:seq>
              <p:cTn id="884" dur="indefinite" nodeType="mainSeq">
                <p:childTnLst>
                  <p:par>
                    <p:cTn id="885" fill="hold">
                      <p:stCondLst>
                        <p:cond delay="indefinite"/>
                      </p:stCondLst>
                      <p:childTnLst>
                        <p:par>
                          <p:cTn id="886" fill="hold">
                            <p:stCondLst>
                              <p:cond delay="0"/>
                            </p:stCondLst>
                            <p:childTnLst>
                              <p:par>
                                <p:cTn id="8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9" dur="3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0" fill="hold">
                      <p:stCondLst>
                        <p:cond delay="indefinite"/>
                      </p:stCondLst>
                      <p:childTnLst>
                        <p:par>
                          <p:cTn id="891" fill="hold">
                            <p:stCondLst>
                              <p:cond delay="0"/>
                            </p:stCondLst>
                            <p:childTnLst>
                              <p:par>
                                <p:cTn id="8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4" dur="3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7" dur="3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8" fill="hold">
                      <p:stCondLst>
                        <p:cond delay="indefinite"/>
                      </p:stCondLst>
                      <p:childTnLst>
                        <p:par>
                          <p:cTn id="899" fill="hold">
                            <p:stCondLst>
                              <p:cond delay="0"/>
                            </p:stCondLst>
                            <p:childTnLst>
                              <p:par>
                                <p:cTn id="9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2" dur="3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5" dur="3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6" fill="hold">
                      <p:stCondLst>
                        <p:cond delay="indefinite"/>
                      </p:stCondLst>
                      <p:childTnLst>
                        <p:par>
                          <p:cTn id="907" fill="hold">
                            <p:stCondLst>
                              <p:cond delay="0"/>
                            </p:stCondLst>
                            <p:childTnLst>
                              <p:par>
                                <p:cTn id="90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0" dur="3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3" dur="3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6" dur="3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9" dur="3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0" fill="hold">
                      <p:stCondLst>
                        <p:cond delay="indefinite"/>
                      </p:stCondLst>
                      <p:childTnLst>
                        <p:par>
                          <p:cTn id="921" fill="hold">
                            <p:stCondLst>
                              <p:cond delay="0"/>
                            </p:stCondLst>
                            <p:childTnLst>
                              <p:par>
                                <p:cTn id="9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4" dur="3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7" dur="3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0" dur="3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TextShape 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Сумиране на числа – решение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27" name="CustomShape 2"/>
          <p:cNvSpPr/>
          <p:nvPr/>
        </p:nvSpPr>
        <p:spPr>
          <a:xfrm>
            <a:off x="1050840" y="1562040"/>
            <a:ext cx="10089720" cy="43563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function sum(input){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let number = input[0];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let sum = 0;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  </a:t>
            </a: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for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(let i = 0; i &lt; number.length; i++) </a:t>
            </a: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{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sum += Number(number[i]);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  </a:t>
            </a: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}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console.log(`The sum of the digits is:${sum}`);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828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0C7F431-ED8E-44F6-8F59-8F50FA33DE45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31" dur="indefinite" restart="never" nodeType="tmRoot">
          <p:childTnLst>
            <p:seq>
              <p:cTn id="932" dur="indefinite" nodeType="mainSeq">
                <p:childTnLst>
                  <p:par>
                    <p:cTn id="933" fill="hold">
                      <p:stCondLst>
                        <p:cond delay="indefinite"/>
                      </p:stCondLst>
                      <p:childTnLst>
                        <p:par>
                          <p:cTn id="934" fill="hold">
                            <p:stCondLst>
                              <p:cond delay="0"/>
                            </p:stCondLst>
                            <p:childTnLst>
                              <p:par>
                                <p:cTn id="9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7" dur="500"/>
                                        <p:tgtEl>
                                          <p:spTgt spid="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0" dur="500"/>
                                        <p:tgtEl>
                                          <p:spTgt spid="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3" dur="500"/>
                                        <p:tgtEl>
                                          <p:spTgt spid="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6" dur="500"/>
                                        <p:tgtEl>
                                          <p:spTgt spid="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9" dur="500"/>
                                        <p:tgtEl>
                                          <p:spTgt spid="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Напишете функция, която: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99"/>
              </a:spcBef>
              <a:spcAft>
                <a:spcPts val="99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Получава два аргумента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(n, m) 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– цели числа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Открива всички числа в диапазона между двете входни,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които се делят на 9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Принтира на първия ред резултата от сумата на числата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Принтира на втория ред отговарящите на условието числа, разделени с интервал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Примерен вход и изход: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30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Числа, които се делят на 9 – условие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31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E77F35C-4F66-403C-BEA5-F01B84D2F142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832" name="CustomShape 4"/>
          <p:cNvSpPr/>
          <p:nvPr/>
        </p:nvSpPr>
        <p:spPr>
          <a:xfrm>
            <a:off x="762120" y="5816160"/>
            <a:ext cx="2268000" cy="5590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(100, 200)</a:t>
            </a:r>
            <a:endParaRPr b="0" lang="bg-BG" sz="2600" spc="-1" strike="noStrike">
              <a:latin typeface="Arial"/>
            </a:endParaRPr>
          </a:p>
        </p:txBody>
      </p:sp>
      <p:sp>
        <p:nvSpPr>
          <p:cNvPr id="833" name="CustomShape 5"/>
          <p:cNvSpPr/>
          <p:nvPr/>
        </p:nvSpPr>
        <p:spPr>
          <a:xfrm>
            <a:off x="4851360" y="5562720"/>
            <a:ext cx="7111800" cy="106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The sum: 1683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108 117 126 135 144 153 162 171 180 189 198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834" name="CustomShape 6"/>
          <p:cNvSpPr/>
          <p:nvPr/>
        </p:nvSpPr>
        <p:spPr>
          <a:xfrm>
            <a:off x="3712320" y="5943600"/>
            <a:ext cx="45684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0" dur="indefinite" restart="never" nodeType="tmRoot">
          <p:childTnLst>
            <p:seq>
              <p:cTn id="951" dur="indefinite" nodeType="mainSeq">
                <p:childTnLst>
                  <p:par>
                    <p:cTn id="952" fill="hold">
                      <p:stCondLst>
                        <p:cond delay="indefinite"/>
                      </p:stCondLst>
                      <p:childTnLst>
                        <p:par>
                          <p:cTn id="953" fill="hold">
                            <p:stCondLst>
                              <p:cond delay="0"/>
                            </p:stCondLst>
                            <p:childTnLst>
                              <p:par>
                                <p:cTn id="9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6" fill="hold">
                      <p:stCondLst>
                        <p:cond delay="indefinite"/>
                      </p:stCondLst>
                      <p:childTnLst>
                        <p:par>
                          <p:cTn id="957" fill="hold">
                            <p:stCondLst>
                              <p:cond delay="0"/>
                            </p:stCondLst>
                            <p:childTnLst>
                              <p:par>
                                <p:cTn id="9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0" fill="hold">
                      <p:stCondLst>
                        <p:cond delay="indefinite"/>
                      </p:stCondLst>
                      <p:childTnLst>
                        <p:par>
                          <p:cTn id="961" fill="hold">
                            <p:stCondLst>
                              <p:cond delay="0"/>
                            </p:stCondLst>
                            <p:childTnLst>
                              <p:par>
                                <p:cTn id="9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4" fill="hold">
                      <p:stCondLst>
                        <p:cond delay="indefinite"/>
                      </p:stCondLst>
                      <p:childTnLst>
                        <p:par>
                          <p:cTn id="965" fill="hold">
                            <p:stCondLst>
                              <p:cond delay="0"/>
                            </p:stCondLst>
                            <p:childTnLst>
                              <p:par>
                                <p:cTn id="9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8" fill="hold">
                      <p:stCondLst>
                        <p:cond delay="indefinite"/>
                      </p:stCondLst>
                      <p:childTnLst>
                        <p:par>
                          <p:cTn id="969" fill="hold">
                            <p:stCondLst>
                              <p:cond delay="0"/>
                            </p:stCondLst>
                            <p:childTnLst>
                              <p:par>
                                <p:cTn id="9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Shape 1"/>
          <p:cNvSpPr txBox="1"/>
          <p:nvPr/>
        </p:nvSpPr>
        <p:spPr>
          <a:xfrm>
            <a:off x="673200" y="2406600"/>
            <a:ext cx="3562920" cy="407556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a = 5;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switch (a){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case 5: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case 6: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a = a + 1;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break;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default: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a = a + 2;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break;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5" name="TextShape 2"/>
          <p:cNvSpPr txBox="1"/>
          <p:nvPr/>
        </p:nvSpPr>
        <p:spPr>
          <a:xfrm>
            <a:off x="190440" y="1196280"/>
            <a:ext cx="11810880" cy="5560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1. Каква ще е стойността на променливата </a:t>
            </a:r>
            <a:r>
              <a:rPr b="1" lang="en-US" sz="3400" spc="-1" strike="noStrike">
                <a:solidFill>
                  <a:srgbClr val="234465"/>
                </a:solidFill>
                <a:latin typeface="Calibri"/>
              </a:rPr>
              <a:t>а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след </a:t>
            </a:r>
            <a:br/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изпълнението на следната програма: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6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Преговор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447" name="Group 4"/>
          <p:cNvGrpSpPr/>
          <p:nvPr/>
        </p:nvGrpSpPr>
        <p:grpSpPr>
          <a:xfrm>
            <a:off x="8229600" y="2028960"/>
            <a:ext cx="2636640" cy="1926720"/>
            <a:chOff x="8229600" y="2028960"/>
            <a:chExt cx="2636640" cy="1926720"/>
          </a:xfrm>
        </p:grpSpPr>
        <p:sp>
          <p:nvSpPr>
            <p:cNvPr id="448" name="CustomShape 5"/>
            <p:cNvSpPr/>
            <p:nvPr/>
          </p:nvSpPr>
          <p:spPr>
            <a:xfrm>
              <a:off x="8229600" y="2028960"/>
              <a:ext cx="2636640" cy="1926720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449" name="CustomShape 6"/>
            <p:cNvSpPr/>
            <p:nvPr/>
          </p:nvSpPr>
          <p:spPr>
            <a:xfrm>
              <a:off x="8798400" y="2646720"/>
              <a:ext cx="1559520" cy="765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marL="457200">
                <a:lnSpc>
                  <a:spcPct val="100000"/>
                </a:lnSpc>
              </a:pPr>
              <a:r>
                <a:rPr b="1" lang="bg-BG" sz="3600" spc="-1" strike="noStrike">
                  <a:solidFill>
                    <a:srgbClr val="ffffff"/>
                  </a:solidFill>
                  <a:latin typeface="Calibri"/>
                </a:rPr>
                <a:t>5</a:t>
              </a:r>
              <a:endParaRPr b="0" lang="bg-BG" sz="3600" spc="-1" strike="noStrike">
                <a:latin typeface="Arial"/>
              </a:endParaRPr>
            </a:p>
          </p:txBody>
        </p:sp>
      </p:grpSp>
      <p:grpSp>
        <p:nvGrpSpPr>
          <p:cNvPr id="450" name="Group 7"/>
          <p:cNvGrpSpPr/>
          <p:nvPr/>
        </p:nvGrpSpPr>
        <p:grpSpPr>
          <a:xfrm>
            <a:off x="8319240" y="4396320"/>
            <a:ext cx="2752200" cy="1139400"/>
            <a:chOff x="8319240" y="4396320"/>
            <a:chExt cx="2752200" cy="1139400"/>
          </a:xfrm>
        </p:grpSpPr>
        <p:sp>
          <p:nvSpPr>
            <p:cNvPr id="451" name="CustomShape 8"/>
            <p:cNvSpPr/>
            <p:nvPr/>
          </p:nvSpPr>
          <p:spPr>
            <a:xfrm>
              <a:off x="8349840" y="4396320"/>
              <a:ext cx="2721600" cy="1139400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452" name="CustomShape 9"/>
            <p:cNvSpPr/>
            <p:nvPr/>
          </p:nvSpPr>
          <p:spPr>
            <a:xfrm>
              <a:off x="8319240" y="4572360"/>
              <a:ext cx="2692440" cy="885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4000" spc="-1" strike="noStrike">
                  <a:solidFill>
                    <a:srgbClr val="ffffff"/>
                  </a:solidFill>
                  <a:latin typeface="Calibri"/>
                </a:rPr>
                <a:t>7</a:t>
              </a:r>
              <a:endParaRPr b="0" lang="bg-BG" sz="4000" spc="-1" strike="noStrike">
                <a:latin typeface="Arial"/>
              </a:endParaRPr>
            </a:p>
          </p:txBody>
        </p:sp>
      </p:grpSp>
      <p:grpSp>
        <p:nvGrpSpPr>
          <p:cNvPr id="453" name="Group 10"/>
          <p:cNvGrpSpPr/>
          <p:nvPr/>
        </p:nvGrpSpPr>
        <p:grpSpPr>
          <a:xfrm>
            <a:off x="4943880" y="2895480"/>
            <a:ext cx="2636640" cy="1318320"/>
            <a:chOff x="4943880" y="2895480"/>
            <a:chExt cx="2636640" cy="1318320"/>
          </a:xfrm>
        </p:grpSpPr>
        <p:sp>
          <p:nvSpPr>
            <p:cNvPr id="454" name="CustomShape 11"/>
            <p:cNvSpPr/>
            <p:nvPr/>
          </p:nvSpPr>
          <p:spPr>
            <a:xfrm>
              <a:off x="4943880" y="2895480"/>
              <a:ext cx="2636640" cy="1318320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455" name="CustomShape 12"/>
            <p:cNvSpPr/>
            <p:nvPr/>
          </p:nvSpPr>
          <p:spPr>
            <a:xfrm>
              <a:off x="5995080" y="3183480"/>
              <a:ext cx="828360" cy="819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>
                <a:lnSpc>
                  <a:spcPct val="110000"/>
                </a:lnSpc>
              </a:pPr>
              <a:r>
                <a:rPr b="1" lang="bg-BG" sz="3600" spc="-1" strike="noStrike">
                  <a:solidFill>
                    <a:srgbClr val="ffffff"/>
                  </a:solidFill>
                  <a:latin typeface="Calibri"/>
                </a:rPr>
                <a:t>0</a:t>
              </a:r>
              <a:endParaRPr b="0" lang="bg-BG" sz="3600" spc="-1" strike="noStrike">
                <a:latin typeface="Arial"/>
              </a:endParaRPr>
            </a:p>
          </p:txBody>
        </p:sp>
      </p:grpSp>
      <p:grpSp>
        <p:nvGrpSpPr>
          <p:cNvPr id="456" name="Group 13"/>
          <p:cNvGrpSpPr/>
          <p:nvPr/>
        </p:nvGrpSpPr>
        <p:grpSpPr>
          <a:xfrm>
            <a:off x="5410080" y="4876920"/>
            <a:ext cx="2721600" cy="1318320"/>
            <a:chOff x="5410080" y="4876920"/>
            <a:chExt cx="2721600" cy="1318320"/>
          </a:xfrm>
        </p:grpSpPr>
        <p:sp>
          <p:nvSpPr>
            <p:cNvPr id="457" name="CustomShape 14"/>
            <p:cNvSpPr/>
            <p:nvPr/>
          </p:nvSpPr>
          <p:spPr>
            <a:xfrm>
              <a:off x="5410080" y="4876920"/>
              <a:ext cx="2721600" cy="131832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458" name="CustomShape 15"/>
            <p:cNvSpPr/>
            <p:nvPr/>
          </p:nvSpPr>
          <p:spPr>
            <a:xfrm>
              <a:off x="5542920" y="5105520"/>
              <a:ext cx="2456280" cy="885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4000" spc="-1" strike="noStrike">
                  <a:solidFill>
                    <a:srgbClr val="ffffff"/>
                  </a:solidFill>
                  <a:latin typeface="Calibri"/>
                </a:rPr>
                <a:t>6</a:t>
              </a:r>
              <a:endParaRPr b="0" lang="bg-BG" sz="4000" spc="-1" strike="noStrike">
                <a:latin typeface="Arial"/>
              </a:endParaRPr>
            </a:p>
          </p:txBody>
        </p:sp>
      </p:grpSp>
      <p:sp>
        <p:nvSpPr>
          <p:cNvPr id="459" name="CustomShape 16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8EF6FF2F-86EC-4FD8-878E-564C16689B06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2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5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8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TextShape 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Числа, които се делят на 9 – решение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36" name="CustomShape 2"/>
          <p:cNvSpPr/>
          <p:nvPr/>
        </p:nvSpPr>
        <p:spPr>
          <a:xfrm>
            <a:off x="1050840" y="1117440"/>
            <a:ext cx="10089720" cy="5211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function solve(input){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let n = Number(input[0]);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let m = Number(input[1]);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let sum = 0;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let outputNumbers = '';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for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(let i = n; i &lt; m; i++) 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{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if(i % 9 === 0){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bg-BG" sz="2400" spc="-1" strike="noStrike">
                <a:solidFill>
                  <a:srgbClr val="00b050"/>
                </a:solidFill>
                <a:latin typeface="Consolas"/>
              </a:rPr>
              <a:t> </a:t>
            </a:r>
            <a:r>
              <a:rPr b="1" lang="bg-BG" sz="2400" spc="-1" strike="noStrike">
                <a:solidFill>
                  <a:srgbClr val="00b050"/>
                </a:solidFill>
                <a:latin typeface="Consolas"/>
              </a:rPr>
              <a:t>// TODO: Add the number to the sum.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bg-BG" sz="2400" spc="-1" strike="noStrike">
                <a:solidFill>
                  <a:srgbClr val="00b050"/>
                </a:solidFill>
                <a:latin typeface="Consolas"/>
              </a:rPr>
              <a:t> </a:t>
            </a:r>
            <a:r>
              <a:rPr b="1" lang="bg-BG" sz="2400" spc="-1" strike="noStrike">
                <a:solidFill>
                  <a:srgbClr val="00b050"/>
                </a:solidFill>
                <a:latin typeface="Consolas"/>
              </a:rPr>
              <a:t>// TODO: Add the number to the outputNumbers.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}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console.log(</a:t>
            </a:r>
            <a:r>
              <a:rPr b="1" lang="bg-BG" sz="2400" spc="-1" strike="noStrike">
                <a:solidFill>
                  <a:srgbClr val="00b050"/>
                </a:solidFill>
                <a:latin typeface="Consolas"/>
              </a:rPr>
              <a:t>// TODO: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console.log(</a:t>
            </a:r>
            <a:r>
              <a:rPr b="1" lang="bg-BG" sz="2400" spc="-1" strike="noStrike">
                <a:solidFill>
                  <a:srgbClr val="00b050"/>
                </a:solidFill>
                <a:latin typeface="Consolas"/>
              </a:rPr>
              <a:t>// TODO: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837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0DE0BF4-28C4-4DC5-8F05-0A98A55D0A9F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76" dur="indefinite" restart="never" nodeType="tmRoot">
          <p:childTnLst>
            <p:seq>
              <p:cTn id="977" dur="indefinite" nodeType="mainSeq">
                <p:childTnLst>
                  <p:par>
                    <p:cTn id="978" fill="hold">
                      <p:stCondLst>
                        <p:cond delay="indefinite"/>
                      </p:stCondLst>
                      <p:childTnLst>
                        <p:par>
                          <p:cTn id="979" fill="hold">
                            <p:stCondLst>
                              <p:cond delay="0"/>
                            </p:stCondLst>
                            <p:childTnLst>
                              <p:par>
                                <p:cTn id="9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2" dur="500"/>
                                        <p:tgtEl>
                                          <p:spTgt spid="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5" dur="500"/>
                                        <p:tgtEl>
                                          <p:spTgt spid="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8" dur="500"/>
                                        <p:tgtEl>
                                          <p:spTgt spid="8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1" dur="500"/>
                                        <p:tgtEl>
                                          <p:spTgt spid="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4" dur="500"/>
                                        <p:tgtEl>
                                          <p:spTgt spid="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7" dur="500"/>
                                        <p:tgtEl>
                                          <p:spTgt spid="8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0" dur="500"/>
                                        <p:tgtEl>
                                          <p:spTgt spid="8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3" dur="500"/>
                                        <p:tgtEl>
                                          <p:spTgt spid="8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6" dur="500"/>
                                        <p:tgtEl>
                                          <p:spTgt spid="8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39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Какво научихме днес?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840" name="Group 3"/>
          <p:cNvGrpSpPr/>
          <p:nvPr/>
        </p:nvGrpSpPr>
        <p:grpSpPr>
          <a:xfrm>
            <a:off x="343800" y="1251360"/>
            <a:ext cx="8632800" cy="5299920"/>
            <a:chOff x="343800" y="1251360"/>
            <a:chExt cx="8632800" cy="5299920"/>
          </a:xfrm>
        </p:grpSpPr>
        <p:sp>
          <p:nvSpPr>
            <p:cNvPr id="841" name="CustomShape 4"/>
            <p:cNvSpPr/>
            <p:nvPr/>
          </p:nvSpPr>
          <p:spPr>
            <a:xfrm>
              <a:off x="343800" y="1251360"/>
              <a:ext cx="8632800" cy="529992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2" name="CustomShape 5"/>
            <p:cNvSpPr/>
            <p:nvPr/>
          </p:nvSpPr>
          <p:spPr>
            <a:xfrm>
              <a:off x="500040" y="1548000"/>
              <a:ext cx="194400" cy="470628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3" name="CustomShape 6"/>
            <p:cNvSpPr/>
            <p:nvPr/>
          </p:nvSpPr>
          <p:spPr>
            <a:xfrm rot="5400000">
              <a:off x="8216280" y="1550160"/>
              <a:ext cx="729360" cy="54144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844" name="Picture 12" descr=""/>
          <p:cNvPicPr/>
          <p:nvPr/>
        </p:nvPicPr>
        <p:blipFill>
          <a:blip r:embed="rId1"/>
          <a:stretch/>
        </p:blipFill>
        <p:spPr>
          <a:xfrm flipH="1">
            <a:off x="8928720" y="3276720"/>
            <a:ext cx="2882160" cy="3119400"/>
          </a:xfrm>
          <a:prstGeom prst="rect">
            <a:avLst/>
          </a:prstGeom>
          <a:ln>
            <a:noFill/>
          </a:ln>
        </p:spPr>
      </p:pic>
      <p:sp>
        <p:nvSpPr>
          <p:cNvPr id="845" name="CustomShape 7"/>
          <p:cNvSpPr/>
          <p:nvPr/>
        </p:nvSpPr>
        <p:spPr>
          <a:xfrm>
            <a:off x="709560" y="1668240"/>
            <a:ext cx="8287920" cy="48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456480" indent="-456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bg-BG" sz="3600" spc="-1" strike="noStrike">
                <a:solidFill>
                  <a:srgbClr val="ffffff"/>
                </a:solidFill>
                <a:latin typeface="Calibri"/>
              </a:rPr>
              <a:t>Повторение на блок код с </a:t>
            </a:r>
            <a:r>
              <a:rPr b="1" lang="bg-BG" sz="3600" spc="-1" strike="noStrike">
                <a:solidFill>
                  <a:srgbClr val="ffa000"/>
                </a:solidFill>
                <a:latin typeface="Calibri"/>
              </a:rPr>
              <a:t>for</a:t>
            </a:r>
            <a:r>
              <a:rPr b="0" lang="bg-BG" sz="3600" spc="-1" strike="noStrike">
                <a:solidFill>
                  <a:srgbClr val="ffffff"/>
                </a:solidFill>
                <a:latin typeface="Calibri"/>
              </a:rPr>
              <a:t>-цикъл</a:t>
            </a:r>
            <a:endParaRPr b="0" lang="bg-BG" sz="3600" spc="-1" strike="noStrike">
              <a:latin typeface="Arial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bg-BG" sz="3600" spc="-1" strike="noStrike">
                <a:solidFill>
                  <a:srgbClr val="ffffff"/>
                </a:solidFill>
                <a:latin typeface="Calibri"/>
              </a:rPr>
              <a:t>Цикли със стъпка</a:t>
            </a:r>
            <a:endParaRPr b="0" lang="bg-BG" sz="3600" spc="-1" strike="noStrike">
              <a:latin typeface="Arial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ffffff"/>
                </a:solidFill>
                <a:latin typeface="Calibri"/>
              </a:rPr>
              <a:t>Цикли с увеличаваща стъпка</a:t>
            </a:r>
            <a:endParaRPr b="0" lang="bg-BG" sz="3400" spc="-1" strike="noStrike">
              <a:latin typeface="Arial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ffffff"/>
                </a:solidFill>
                <a:latin typeface="Calibri"/>
              </a:rPr>
              <a:t>Цикли с намаляваща стъпка</a:t>
            </a:r>
            <a:endParaRPr b="0" lang="bg-BG" sz="3400" spc="-1" strike="noStrike">
              <a:latin typeface="Arial"/>
            </a:endParaRPr>
          </a:p>
          <a:p>
            <a:pPr marL="456480" indent="-456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bg-BG" sz="36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bg-BG" sz="3600" spc="-1" strike="noStrike">
                <a:solidFill>
                  <a:srgbClr val="ffffff"/>
                </a:solidFill>
                <a:latin typeface="Calibri"/>
              </a:rPr>
              <a:t>Вземане на символ по индекс от текст</a:t>
            </a:r>
            <a:endParaRPr b="0" lang="bg-BG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bg-BG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bg-BG" sz="3600" spc="-1" strike="noStrike">
              <a:latin typeface="Arial"/>
            </a:endParaRPr>
          </a:p>
        </p:txBody>
      </p:sp>
      <p:sp>
        <p:nvSpPr>
          <p:cNvPr id="846" name="TextShape 8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183704A-88B5-4E33-A017-35FAE5A6D11D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007" dur="indefinite" restart="never" nodeType="tmRoot">
          <p:childTnLst>
            <p:seq>
              <p:cTn id="1008" dur="indefinite" nodeType="mainSeq">
                <p:childTnLst>
                  <p:par>
                    <p:cTn id="1009" fill="hold">
                      <p:stCondLst>
                        <p:cond delay="indefinite"/>
                      </p:stCondLst>
                      <p:childTnLst>
                        <p:par>
                          <p:cTn id="1010" fill="hold">
                            <p:stCondLst>
                              <p:cond delay="0"/>
                            </p:stCondLst>
                            <p:childTnLst>
                              <p:par>
                                <p:cTn id="10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3" dur="500"/>
                                        <p:tgtEl>
                                          <p:spTgt spid="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6" dur="500"/>
                                        <p:tgtEl>
                                          <p:spTgt spid="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7" fill="hold">
                      <p:stCondLst>
                        <p:cond delay="indefinite"/>
                      </p:stCondLst>
                      <p:childTnLst>
                        <p:par>
                          <p:cTn id="1018" fill="hold">
                            <p:stCondLst>
                              <p:cond delay="0"/>
                            </p:stCondLst>
                            <p:childTnLst>
                              <p:par>
                                <p:cTn id="10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1" dur="500"/>
                                        <p:tgtEl>
                                          <p:spTgt spid="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2" fill="hold">
                      <p:stCondLst>
                        <p:cond delay="indefinite"/>
                      </p:stCondLst>
                      <p:childTnLst>
                        <p:par>
                          <p:cTn id="1023" fill="hold">
                            <p:stCondLst>
                              <p:cond delay="0"/>
                            </p:stCondLst>
                            <p:childTnLst>
                              <p:par>
                                <p:cTn id="10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6" dur="500"/>
                                        <p:tgtEl>
                                          <p:spTgt spid="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TextShape 1"/>
          <p:cNvSpPr txBox="1"/>
          <p:nvPr/>
        </p:nvSpPr>
        <p:spPr>
          <a:xfrm>
            <a:off x="809640" y="703080"/>
            <a:ext cx="5915880" cy="1032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8800" spc="-1" strike="noStrike">
                <a:solidFill>
                  <a:srgbClr val="234465"/>
                </a:solidFill>
                <a:latin typeface="Calibri"/>
              </a:rPr>
              <a:t>Въпроси?</a:t>
            </a:r>
            <a:endParaRPr b="0" lang="en-US" sz="8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TextShape 1"/>
          <p:cNvSpPr txBox="1"/>
          <p:nvPr/>
        </p:nvSpPr>
        <p:spPr>
          <a:xfrm>
            <a:off x="190440" y="1269000"/>
            <a:ext cx="11817720" cy="54554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Този курс (презентации, примери, демонстрационен код, упражнения, домашни, видео и други активи) представлява </a:t>
            </a:r>
            <a:r>
              <a:rPr b="1" lang="en-US" sz="3400" spc="-1" strike="noStrike">
                <a:solidFill>
                  <a:srgbClr val="234465"/>
                </a:solidFill>
                <a:latin typeface="Calibri"/>
              </a:rPr>
              <a:t>защитено авторско съдържание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Нерегламентирано копиране, разпространение или използване е незаконно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© СофтУни – 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https://softuni.org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© Софтуерен университет – 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https://softuni.bg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849" name="Picture License" descr=""/>
          <p:cNvPicPr/>
          <p:nvPr/>
        </p:nvPicPr>
        <p:blipFill>
          <a:blip r:embed="rId3"/>
          <a:stretch/>
        </p:blipFill>
        <p:spPr>
          <a:xfrm>
            <a:off x="9745200" y="4445280"/>
            <a:ext cx="1930680" cy="2043360"/>
          </a:xfrm>
          <a:prstGeom prst="rect">
            <a:avLst/>
          </a:prstGeom>
          <a:ln>
            <a:noFill/>
          </a:ln>
        </p:spPr>
      </p:pic>
      <p:sp>
        <p:nvSpPr>
          <p:cNvPr id="850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Лиценз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51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CCA2B79-E1E5-4F48-AA92-3CF84B295DDD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TextShape 1"/>
          <p:cNvSpPr txBox="1"/>
          <p:nvPr/>
        </p:nvSpPr>
        <p:spPr>
          <a:xfrm>
            <a:off x="190440" y="1179000"/>
            <a:ext cx="9865080" cy="54896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Софтуерен университет – качествено образование, професия и работа за софтуерни инженери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softuni.bg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Фондация "Софтуерен университет"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softuni.foundation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Софтуерен университет @ Facebook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3"/>
              </a:rPr>
              <a:t>facebook.com/SoftwareUniversity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Дискусионни форуми на СофтУни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4"/>
              </a:rPr>
              <a:t>forum.softuni.bg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53" name="TextShape 2"/>
          <p:cNvSpPr txBox="1"/>
          <p:nvPr/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 fontScale="70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Обучения в Софтуерен университет (СофтУни)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54" name="CustomShape 3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64AB66FC-15BE-4535-9C24-3F6E9E66C47D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extShape 1"/>
          <p:cNvSpPr txBox="1"/>
          <p:nvPr/>
        </p:nvSpPr>
        <p:spPr>
          <a:xfrm>
            <a:off x="2576880" y="1784520"/>
            <a:ext cx="7030080" cy="62208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console.log(!(5 == 5) &amp;&amp; (4 + 1 == 5));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1" name="TextShape 2"/>
          <p:cNvSpPr txBox="1"/>
          <p:nvPr/>
        </p:nvSpPr>
        <p:spPr>
          <a:xfrm>
            <a:off x="190440" y="1196280"/>
            <a:ext cx="11810880" cy="5560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2. Какво ще се отпечата на конзолата, ако изпълним следната команда: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2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Преговор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463" name="Group 4"/>
          <p:cNvGrpSpPr/>
          <p:nvPr/>
        </p:nvGrpSpPr>
        <p:grpSpPr>
          <a:xfrm>
            <a:off x="530640" y="4449240"/>
            <a:ext cx="3250440" cy="1729440"/>
            <a:chOff x="530640" y="4449240"/>
            <a:chExt cx="3250440" cy="1729440"/>
          </a:xfrm>
        </p:grpSpPr>
        <p:sp>
          <p:nvSpPr>
            <p:cNvPr id="464" name="CustomShape 5"/>
            <p:cNvSpPr/>
            <p:nvPr/>
          </p:nvSpPr>
          <p:spPr>
            <a:xfrm>
              <a:off x="530640" y="4449240"/>
              <a:ext cx="3250440" cy="1729440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465" name="CustomShape 6"/>
            <p:cNvSpPr/>
            <p:nvPr/>
          </p:nvSpPr>
          <p:spPr>
            <a:xfrm>
              <a:off x="871920" y="4624200"/>
              <a:ext cx="2491200" cy="1423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3600" spc="-1" strike="noStrike">
                  <a:solidFill>
                    <a:srgbClr val="ffffff"/>
                  </a:solidFill>
                  <a:latin typeface="Calibri"/>
                </a:rPr>
                <a:t>Runtime error</a:t>
              </a:r>
              <a:endParaRPr b="0" lang="bg-BG" sz="3600" spc="-1" strike="noStrike">
                <a:latin typeface="Arial"/>
              </a:endParaRPr>
            </a:p>
          </p:txBody>
        </p:sp>
      </p:grpSp>
      <p:grpSp>
        <p:nvGrpSpPr>
          <p:cNvPr id="466" name="Group 7"/>
          <p:cNvGrpSpPr/>
          <p:nvPr/>
        </p:nvGrpSpPr>
        <p:grpSpPr>
          <a:xfrm>
            <a:off x="7601760" y="4584960"/>
            <a:ext cx="3804120" cy="1673280"/>
            <a:chOff x="7601760" y="4584960"/>
            <a:chExt cx="3804120" cy="1673280"/>
          </a:xfrm>
        </p:grpSpPr>
        <p:sp>
          <p:nvSpPr>
            <p:cNvPr id="467" name="CustomShape 8"/>
            <p:cNvSpPr/>
            <p:nvPr/>
          </p:nvSpPr>
          <p:spPr>
            <a:xfrm>
              <a:off x="7601760" y="4584960"/>
              <a:ext cx="3804120" cy="1673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468" name="CustomShape 9"/>
            <p:cNvSpPr/>
            <p:nvPr/>
          </p:nvSpPr>
          <p:spPr>
            <a:xfrm>
              <a:off x="7891920" y="4790160"/>
              <a:ext cx="3250440" cy="1422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3600" spc="-1" strike="noStrike">
                  <a:solidFill>
                    <a:srgbClr val="ffffff"/>
                  </a:solidFill>
                  <a:latin typeface="Calibri"/>
                </a:rPr>
                <a:t>Compile time error</a:t>
              </a:r>
              <a:endParaRPr b="0" lang="bg-BG" sz="3600" spc="-1" strike="noStrike">
                <a:latin typeface="Arial"/>
              </a:endParaRPr>
            </a:p>
          </p:txBody>
        </p:sp>
      </p:grpSp>
      <p:grpSp>
        <p:nvGrpSpPr>
          <p:cNvPr id="469" name="Group 10"/>
          <p:cNvGrpSpPr/>
          <p:nvPr/>
        </p:nvGrpSpPr>
        <p:grpSpPr>
          <a:xfrm>
            <a:off x="2653920" y="3008520"/>
            <a:ext cx="2931120" cy="2343960"/>
            <a:chOff x="2653920" y="3008520"/>
            <a:chExt cx="2931120" cy="2343960"/>
          </a:xfrm>
        </p:grpSpPr>
        <p:sp>
          <p:nvSpPr>
            <p:cNvPr id="470" name="CustomShape 11"/>
            <p:cNvSpPr/>
            <p:nvPr/>
          </p:nvSpPr>
          <p:spPr>
            <a:xfrm>
              <a:off x="2653920" y="3008520"/>
              <a:ext cx="2931120" cy="2343960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471" name="CustomShape 12"/>
            <p:cNvSpPr/>
            <p:nvPr/>
          </p:nvSpPr>
          <p:spPr>
            <a:xfrm>
              <a:off x="3073320" y="3740040"/>
              <a:ext cx="2247840" cy="8258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marL="457200">
                <a:lnSpc>
                  <a:spcPct val="100000"/>
                </a:lnSpc>
              </a:pPr>
              <a:r>
                <a:rPr b="1" lang="bg-BG" sz="4000" spc="-1" strike="noStrike">
                  <a:solidFill>
                    <a:srgbClr val="ffffff"/>
                  </a:solidFill>
                  <a:latin typeface="Calibri"/>
                </a:rPr>
                <a:t>True</a:t>
              </a:r>
              <a:endParaRPr b="0" lang="bg-BG" sz="4000" spc="-1" strike="noStrike">
                <a:latin typeface="Arial"/>
              </a:endParaRPr>
            </a:p>
          </p:txBody>
        </p:sp>
      </p:grpSp>
      <p:grpSp>
        <p:nvGrpSpPr>
          <p:cNvPr id="472" name="Group 13"/>
          <p:cNvGrpSpPr/>
          <p:nvPr/>
        </p:nvGrpSpPr>
        <p:grpSpPr>
          <a:xfrm>
            <a:off x="5486760" y="3102480"/>
            <a:ext cx="3086640" cy="2429640"/>
            <a:chOff x="5486760" y="3102480"/>
            <a:chExt cx="3086640" cy="2429640"/>
          </a:xfrm>
        </p:grpSpPr>
        <p:sp>
          <p:nvSpPr>
            <p:cNvPr id="473" name="CustomShape 14"/>
            <p:cNvSpPr/>
            <p:nvPr/>
          </p:nvSpPr>
          <p:spPr>
            <a:xfrm>
              <a:off x="5486760" y="3102480"/>
              <a:ext cx="3086640" cy="242964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chemeClr val="tx1">
                <a:lumMod val="60000"/>
                <a:lumOff val="4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474" name="CustomShape 15"/>
            <p:cNvSpPr/>
            <p:nvPr/>
          </p:nvSpPr>
          <p:spPr>
            <a:xfrm>
              <a:off x="6331320" y="3889440"/>
              <a:ext cx="1800000" cy="885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>
                <a:lnSpc>
                  <a:spcPct val="110000"/>
                </a:lnSpc>
              </a:pPr>
              <a:r>
                <a:rPr b="1" lang="bg-BG" sz="4000" spc="-1" strike="noStrike">
                  <a:solidFill>
                    <a:srgbClr val="ffffff"/>
                  </a:solidFill>
                  <a:latin typeface="Calibri"/>
                </a:rPr>
                <a:t>False</a:t>
              </a:r>
              <a:endParaRPr b="0" lang="bg-BG" sz="4000" spc="-1" strike="noStrike">
                <a:latin typeface="Arial"/>
              </a:endParaRPr>
            </a:p>
          </p:txBody>
        </p:sp>
      </p:grpSp>
      <p:sp>
        <p:nvSpPr>
          <p:cNvPr id="475" name="CustomShape 16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E412DB7A-7FB9-4492-B739-E79F1ED5DE06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60" dur="indefinite" restart="never" nodeType="tmRoot">
          <p:childTnLst>
            <p:seq>
              <p:cTn id="61" dur="indefinite" nodeType="mainSeq">
                <p:childTnLst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5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8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1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TextShape 1"/>
          <p:cNvSpPr txBox="1"/>
          <p:nvPr/>
        </p:nvSpPr>
        <p:spPr>
          <a:xfrm>
            <a:off x="2584440" y="1784520"/>
            <a:ext cx="6541200" cy="62208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console.log(!(3 == 3) || (3 == 5));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7" name="TextShape 2"/>
          <p:cNvSpPr txBox="1"/>
          <p:nvPr/>
        </p:nvSpPr>
        <p:spPr>
          <a:xfrm>
            <a:off x="190440" y="1196280"/>
            <a:ext cx="11810880" cy="5560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3. Какво ще се отпечата на конзолата, ако изпълним следната                 команда: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8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Преговор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479" name="Group 4"/>
          <p:cNvGrpSpPr/>
          <p:nvPr/>
        </p:nvGrpSpPr>
        <p:grpSpPr>
          <a:xfrm>
            <a:off x="7315200" y="4346280"/>
            <a:ext cx="3893040" cy="2023200"/>
            <a:chOff x="7315200" y="4346280"/>
            <a:chExt cx="3893040" cy="2023200"/>
          </a:xfrm>
        </p:grpSpPr>
        <p:sp>
          <p:nvSpPr>
            <p:cNvPr id="480" name="CustomShape 5"/>
            <p:cNvSpPr/>
            <p:nvPr/>
          </p:nvSpPr>
          <p:spPr>
            <a:xfrm>
              <a:off x="7315200" y="4346280"/>
              <a:ext cx="3893040" cy="202320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481" name="CustomShape 6"/>
            <p:cNvSpPr/>
            <p:nvPr/>
          </p:nvSpPr>
          <p:spPr>
            <a:xfrm>
              <a:off x="7616160" y="4630320"/>
              <a:ext cx="3326040" cy="1556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4000" spc="-1" strike="noStrike">
                  <a:solidFill>
                    <a:srgbClr val="ffffff"/>
                  </a:solidFill>
                  <a:latin typeface="Calibri"/>
                </a:rPr>
                <a:t>Compile time error</a:t>
              </a:r>
              <a:endParaRPr b="0" lang="bg-BG" sz="4000" spc="-1" strike="noStrike">
                <a:latin typeface="Arial"/>
              </a:endParaRPr>
            </a:p>
          </p:txBody>
        </p:sp>
      </p:grpSp>
      <p:grpSp>
        <p:nvGrpSpPr>
          <p:cNvPr id="482" name="Group 7"/>
          <p:cNvGrpSpPr/>
          <p:nvPr/>
        </p:nvGrpSpPr>
        <p:grpSpPr>
          <a:xfrm>
            <a:off x="803880" y="3759480"/>
            <a:ext cx="3008160" cy="2720160"/>
            <a:chOff x="803880" y="3759480"/>
            <a:chExt cx="3008160" cy="2720160"/>
          </a:xfrm>
        </p:grpSpPr>
        <p:sp>
          <p:nvSpPr>
            <p:cNvPr id="483" name="CustomShape 8"/>
            <p:cNvSpPr/>
            <p:nvPr/>
          </p:nvSpPr>
          <p:spPr>
            <a:xfrm>
              <a:off x="803880" y="3759480"/>
              <a:ext cx="3008160" cy="2720160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>
                <a:lumMod val="60000"/>
                <a:lumOff val="4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484" name="CustomShape 9"/>
            <p:cNvSpPr/>
            <p:nvPr/>
          </p:nvSpPr>
          <p:spPr>
            <a:xfrm>
              <a:off x="1025280" y="4670640"/>
              <a:ext cx="2307240" cy="886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marL="457200">
                <a:lnSpc>
                  <a:spcPct val="100000"/>
                </a:lnSpc>
              </a:pPr>
              <a:r>
                <a:rPr b="1" lang="bg-BG" sz="4400" spc="-1" strike="noStrike">
                  <a:solidFill>
                    <a:srgbClr val="ffffff"/>
                  </a:solidFill>
                  <a:latin typeface="Calibri"/>
                </a:rPr>
                <a:t>True</a:t>
              </a:r>
              <a:endParaRPr b="0" lang="bg-BG" sz="4400" spc="-1" strike="noStrike">
                <a:latin typeface="Arial"/>
              </a:endParaRPr>
            </a:p>
          </p:txBody>
        </p:sp>
      </p:grpSp>
      <p:grpSp>
        <p:nvGrpSpPr>
          <p:cNvPr id="485" name="Group 10"/>
          <p:cNvGrpSpPr/>
          <p:nvPr/>
        </p:nvGrpSpPr>
        <p:grpSpPr>
          <a:xfrm>
            <a:off x="2544120" y="2953800"/>
            <a:ext cx="3530520" cy="2023200"/>
            <a:chOff x="2544120" y="2953800"/>
            <a:chExt cx="3530520" cy="2023200"/>
          </a:xfrm>
        </p:grpSpPr>
        <p:sp>
          <p:nvSpPr>
            <p:cNvPr id="486" name="CustomShape 11"/>
            <p:cNvSpPr/>
            <p:nvPr/>
          </p:nvSpPr>
          <p:spPr>
            <a:xfrm>
              <a:off x="2544120" y="2953800"/>
              <a:ext cx="3530520" cy="2023200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487" name="CustomShape 12"/>
            <p:cNvSpPr/>
            <p:nvPr/>
          </p:nvSpPr>
          <p:spPr>
            <a:xfrm>
              <a:off x="2921760" y="3153240"/>
              <a:ext cx="2706120" cy="1556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4000" spc="-1" strike="noStrike">
                  <a:solidFill>
                    <a:srgbClr val="ffffff"/>
                  </a:solidFill>
                  <a:latin typeface="Calibri"/>
                </a:rPr>
                <a:t>Runtime error</a:t>
              </a:r>
              <a:endParaRPr b="0" lang="bg-BG" sz="4000" spc="-1" strike="noStrike">
                <a:latin typeface="Arial"/>
              </a:endParaRPr>
            </a:p>
          </p:txBody>
        </p:sp>
      </p:grpSp>
      <p:grpSp>
        <p:nvGrpSpPr>
          <p:cNvPr id="488" name="Group 13"/>
          <p:cNvGrpSpPr/>
          <p:nvPr/>
        </p:nvGrpSpPr>
        <p:grpSpPr>
          <a:xfrm>
            <a:off x="5429160" y="2652840"/>
            <a:ext cx="2877480" cy="2501280"/>
            <a:chOff x="5429160" y="2652840"/>
            <a:chExt cx="2877480" cy="2501280"/>
          </a:xfrm>
        </p:grpSpPr>
        <p:sp>
          <p:nvSpPr>
            <p:cNvPr id="489" name="CustomShape 14"/>
            <p:cNvSpPr/>
            <p:nvPr/>
          </p:nvSpPr>
          <p:spPr>
            <a:xfrm>
              <a:off x="5429160" y="2652840"/>
              <a:ext cx="2877480" cy="2501280"/>
            </a:xfrm>
            <a:prstGeom prst="wedgeEllipseCallout">
              <a:avLst>
                <a:gd name="adj1" fmla="val -8754"/>
                <a:gd name="adj2" fmla="val 66116"/>
              </a:avLst>
            </a:prstGeom>
            <a:solidFill>
              <a:schemeClr val="tx1">
                <a:lumMod val="60000"/>
                <a:lumOff val="4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490" name="CustomShape 15"/>
            <p:cNvSpPr/>
            <p:nvPr/>
          </p:nvSpPr>
          <p:spPr>
            <a:xfrm>
              <a:off x="6137280" y="3459600"/>
              <a:ext cx="1677960" cy="952920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>
                <a:lnSpc>
                  <a:spcPct val="110000"/>
                </a:lnSpc>
              </a:pPr>
              <a:r>
                <a:rPr b="1" lang="bg-BG" sz="4400" spc="-1" strike="noStrike">
                  <a:solidFill>
                    <a:srgbClr val="ffffff"/>
                  </a:solidFill>
                  <a:latin typeface="Calibri"/>
                </a:rPr>
                <a:t>False</a:t>
              </a:r>
              <a:endParaRPr b="0" lang="bg-BG" sz="4400" spc="-1" strike="noStrike">
                <a:latin typeface="Arial"/>
              </a:endParaRPr>
            </a:p>
          </p:txBody>
        </p:sp>
      </p:grpSp>
      <p:sp>
        <p:nvSpPr>
          <p:cNvPr id="491" name="CustomShape 16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6D0BD136-CDD4-417D-A2A6-F078E4C90296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93" dur="indefinite" restart="never" nodeType="tmRoot">
          <p:childTnLst>
            <p:seq>
              <p:cTn id="94" dur="indefinite" nodeType="mainSeq">
                <p:childTnLst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8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1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4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Shape 1"/>
          <p:cNvSpPr txBox="1"/>
          <p:nvPr/>
        </p:nvSpPr>
        <p:spPr>
          <a:xfrm>
            <a:off x="190440" y="1196280"/>
            <a:ext cx="11810880" cy="5560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4. Какво ще се отпечата на конзолата, ако изпълним следната    проверка: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3" name="TextShape 2"/>
          <p:cNvSpPr txBox="1"/>
          <p:nvPr/>
        </p:nvSpPr>
        <p:spPr>
          <a:xfrm>
            <a:off x="2584440" y="1784520"/>
            <a:ext cx="6019560" cy="622080"/>
          </a:xfrm>
          <a:prstGeom prst="rect">
            <a:avLst/>
          </a:prstGeom>
          <a:solidFill>
            <a:srgbClr val="a3abbc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console.log(!(3 &gt; 5) || (1 == 1));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4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Преговор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495" name="Group 4"/>
          <p:cNvGrpSpPr/>
          <p:nvPr/>
        </p:nvGrpSpPr>
        <p:grpSpPr>
          <a:xfrm>
            <a:off x="888480" y="3139920"/>
            <a:ext cx="3708720" cy="1802520"/>
            <a:chOff x="888480" y="3139920"/>
            <a:chExt cx="3708720" cy="1802520"/>
          </a:xfrm>
        </p:grpSpPr>
        <p:sp>
          <p:nvSpPr>
            <p:cNvPr id="496" name="CustomShape 5"/>
            <p:cNvSpPr/>
            <p:nvPr/>
          </p:nvSpPr>
          <p:spPr>
            <a:xfrm>
              <a:off x="888480" y="3139920"/>
              <a:ext cx="3708720" cy="1802520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497" name="CustomShape 6"/>
            <p:cNvSpPr/>
            <p:nvPr/>
          </p:nvSpPr>
          <p:spPr>
            <a:xfrm>
              <a:off x="1158480" y="3364920"/>
              <a:ext cx="3168720" cy="1557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4000" spc="-1" strike="noStrike">
                  <a:solidFill>
                    <a:srgbClr val="ffffff"/>
                  </a:solidFill>
                  <a:latin typeface="Calibri"/>
                </a:rPr>
                <a:t>Compile time error</a:t>
              </a:r>
              <a:endParaRPr b="0" lang="bg-BG" sz="4000" spc="-1" strike="noStrike">
                <a:latin typeface="Arial"/>
              </a:endParaRPr>
            </a:p>
          </p:txBody>
        </p:sp>
      </p:grpSp>
      <p:grpSp>
        <p:nvGrpSpPr>
          <p:cNvPr id="498" name="Group 7"/>
          <p:cNvGrpSpPr/>
          <p:nvPr/>
        </p:nvGrpSpPr>
        <p:grpSpPr>
          <a:xfrm>
            <a:off x="8001000" y="3661200"/>
            <a:ext cx="3008160" cy="2720160"/>
            <a:chOff x="8001000" y="3661200"/>
            <a:chExt cx="3008160" cy="2720160"/>
          </a:xfrm>
        </p:grpSpPr>
        <p:sp>
          <p:nvSpPr>
            <p:cNvPr id="499" name="CustomShape 8"/>
            <p:cNvSpPr/>
            <p:nvPr/>
          </p:nvSpPr>
          <p:spPr>
            <a:xfrm>
              <a:off x="8001000" y="3661200"/>
              <a:ext cx="3008160" cy="2720160"/>
            </a:xfrm>
            <a:prstGeom prst="wedgeEllipseCallout">
              <a:avLst>
                <a:gd name="adj1" fmla="val -34900"/>
                <a:gd name="adj2" fmla="val 52290"/>
              </a:avLst>
            </a:prstGeom>
            <a:solidFill>
              <a:schemeClr val="tx1">
                <a:lumMod val="60000"/>
                <a:lumOff val="4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00" name="CustomShape 9"/>
            <p:cNvSpPr/>
            <p:nvPr/>
          </p:nvSpPr>
          <p:spPr>
            <a:xfrm>
              <a:off x="8396640" y="4578480"/>
              <a:ext cx="2307240" cy="886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marL="457200">
                <a:lnSpc>
                  <a:spcPct val="100000"/>
                </a:lnSpc>
              </a:pPr>
              <a:r>
                <a:rPr b="1" lang="bg-BG" sz="4400" spc="-1" strike="noStrike">
                  <a:solidFill>
                    <a:srgbClr val="ffffff"/>
                  </a:solidFill>
                  <a:latin typeface="Calibri"/>
                </a:rPr>
                <a:t>True</a:t>
              </a:r>
              <a:endParaRPr b="0" lang="bg-BG" sz="4400" spc="-1" strike="noStrike">
                <a:latin typeface="Arial"/>
              </a:endParaRPr>
            </a:p>
          </p:txBody>
        </p:sp>
      </p:grpSp>
      <p:grpSp>
        <p:nvGrpSpPr>
          <p:cNvPr id="501" name="Group 10"/>
          <p:cNvGrpSpPr/>
          <p:nvPr/>
        </p:nvGrpSpPr>
        <p:grpSpPr>
          <a:xfrm>
            <a:off x="5423760" y="2932920"/>
            <a:ext cx="3530520" cy="2023200"/>
            <a:chOff x="5423760" y="2932920"/>
            <a:chExt cx="3530520" cy="2023200"/>
          </a:xfrm>
        </p:grpSpPr>
        <p:sp>
          <p:nvSpPr>
            <p:cNvPr id="502" name="CustomShape 11"/>
            <p:cNvSpPr/>
            <p:nvPr/>
          </p:nvSpPr>
          <p:spPr>
            <a:xfrm>
              <a:off x="5423760" y="2932920"/>
              <a:ext cx="3530520" cy="2023200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03" name="CustomShape 12"/>
            <p:cNvSpPr/>
            <p:nvPr/>
          </p:nvSpPr>
          <p:spPr>
            <a:xfrm>
              <a:off x="5801400" y="3132720"/>
              <a:ext cx="2706120" cy="1556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4000" spc="-1" strike="noStrike">
                  <a:solidFill>
                    <a:srgbClr val="ffffff"/>
                  </a:solidFill>
                  <a:latin typeface="Calibri"/>
                </a:rPr>
                <a:t>Runtime error</a:t>
              </a:r>
              <a:endParaRPr b="0" lang="bg-BG" sz="4000" spc="-1" strike="noStrike">
                <a:latin typeface="Arial"/>
              </a:endParaRPr>
            </a:p>
          </p:txBody>
        </p:sp>
      </p:grpSp>
      <p:grpSp>
        <p:nvGrpSpPr>
          <p:cNvPr id="504" name="Group 13"/>
          <p:cNvGrpSpPr/>
          <p:nvPr/>
        </p:nvGrpSpPr>
        <p:grpSpPr>
          <a:xfrm>
            <a:off x="3507840" y="3994560"/>
            <a:ext cx="2877480" cy="2501280"/>
            <a:chOff x="3507840" y="3994560"/>
            <a:chExt cx="2877480" cy="2501280"/>
          </a:xfrm>
        </p:grpSpPr>
        <p:sp>
          <p:nvSpPr>
            <p:cNvPr id="505" name="CustomShape 14"/>
            <p:cNvSpPr/>
            <p:nvPr/>
          </p:nvSpPr>
          <p:spPr>
            <a:xfrm>
              <a:off x="3507840" y="3994560"/>
              <a:ext cx="2877480" cy="2501280"/>
            </a:xfrm>
            <a:prstGeom prst="wedgeEllipseCallout">
              <a:avLst>
                <a:gd name="adj1" fmla="val 20553"/>
                <a:gd name="adj2" fmla="val 58663"/>
              </a:avLst>
            </a:prstGeom>
            <a:solidFill>
              <a:schemeClr val="tx1">
                <a:lumMod val="60000"/>
                <a:lumOff val="4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06" name="CustomShape 15"/>
            <p:cNvSpPr/>
            <p:nvPr/>
          </p:nvSpPr>
          <p:spPr>
            <a:xfrm>
              <a:off x="4215960" y="4801320"/>
              <a:ext cx="1677960" cy="9529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>
                <a:lnSpc>
                  <a:spcPct val="110000"/>
                </a:lnSpc>
              </a:pPr>
              <a:r>
                <a:rPr b="1" lang="bg-BG" sz="4400" spc="-1" strike="noStrike">
                  <a:solidFill>
                    <a:srgbClr val="ffffff"/>
                  </a:solidFill>
                  <a:latin typeface="Calibri"/>
                </a:rPr>
                <a:t>False</a:t>
              </a:r>
              <a:endParaRPr b="0" lang="bg-BG" sz="4400" spc="-1" strike="noStrike">
                <a:latin typeface="Arial"/>
              </a:endParaRPr>
            </a:p>
          </p:txBody>
        </p:sp>
      </p:grpSp>
      <p:sp>
        <p:nvSpPr>
          <p:cNvPr id="507" name="CustomShape 16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A1DD0BE3-A681-4416-9A12-B25AB87636F9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26" dur="indefinite" restart="never" nodeType="tmRoot">
          <p:childTnLst>
            <p:seq>
              <p:cTn id="127" dur="indefinite" nodeType="mainSeq">
                <p:childTnLst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7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2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7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1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4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7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roup 1"/>
          <p:cNvGrpSpPr/>
          <p:nvPr/>
        </p:nvGrpSpPr>
        <p:grpSpPr>
          <a:xfrm>
            <a:off x="7130880" y="4452840"/>
            <a:ext cx="2721600" cy="1335240"/>
            <a:chOff x="7130880" y="4452840"/>
            <a:chExt cx="2721600" cy="1335240"/>
          </a:xfrm>
        </p:grpSpPr>
        <p:sp>
          <p:nvSpPr>
            <p:cNvPr id="509" name="CustomShape 2"/>
            <p:cNvSpPr/>
            <p:nvPr/>
          </p:nvSpPr>
          <p:spPr>
            <a:xfrm>
              <a:off x="7130880" y="4452840"/>
              <a:ext cx="2721600" cy="131832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10" name="CustomShape 3"/>
            <p:cNvSpPr/>
            <p:nvPr/>
          </p:nvSpPr>
          <p:spPr>
            <a:xfrm>
              <a:off x="7263720" y="4500360"/>
              <a:ext cx="2456280" cy="1287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3200" spc="-1" strike="noStrike">
                  <a:solidFill>
                    <a:srgbClr val="ffffff"/>
                  </a:solidFill>
                  <a:latin typeface="Calibri"/>
                </a:rPr>
                <a:t>Compile time error</a:t>
              </a:r>
              <a:endParaRPr b="0" lang="bg-BG" sz="3200" spc="-1" strike="noStrike">
                <a:latin typeface="Arial"/>
              </a:endParaRPr>
            </a:p>
          </p:txBody>
        </p:sp>
      </p:grpSp>
      <p:sp>
        <p:nvSpPr>
          <p:cNvPr id="511" name="TextShape 4"/>
          <p:cNvSpPr txBox="1"/>
          <p:nvPr/>
        </p:nvSpPr>
        <p:spPr>
          <a:xfrm>
            <a:off x="184320" y="1190160"/>
            <a:ext cx="11807640" cy="51854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5. Какво ще се отпечата на конзолата, ако изпълним следната логическа проверка: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2" name="TextShape 5"/>
          <p:cNvSpPr txBox="1"/>
          <p:nvPr/>
        </p:nvSpPr>
        <p:spPr>
          <a:xfrm>
            <a:off x="702720" y="2509560"/>
            <a:ext cx="5348520" cy="3296160"/>
          </a:xfrm>
          <a:prstGeom prst="rect">
            <a:avLst/>
          </a:prstGeom>
          <a:solidFill>
            <a:srgbClr val="a3abbc">
              <a:alpha val="15000"/>
            </a:srgbClr>
          </a:solidFill>
          <a:ln w="12600">
            <a:solidFill>
              <a:srgbClr val="adb4c3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number = 101;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if (number &gt;= 1)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console.log("Larger than 1");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if (number &lt;= 101)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console.log("Less than 101");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console.log("Equal to 101");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3" name="TextShape 6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Преговор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514" name="Group 7"/>
          <p:cNvGrpSpPr/>
          <p:nvPr/>
        </p:nvGrpSpPr>
        <p:grpSpPr>
          <a:xfrm>
            <a:off x="8902800" y="3271320"/>
            <a:ext cx="3657240" cy="1926720"/>
            <a:chOff x="8902800" y="3271320"/>
            <a:chExt cx="3657240" cy="1926720"/>
          </a:xfrm>
        </p:grpSpPr>
        <p:sp>
          <p:nvSpPr>
            <p:cNvPr id="515" name="CustomShape 8"/>
            <p:cNvSpPr/>
            <p:nvPr/>
          </p:nvSpPr>
          <p:spPr>
            <a:xfrm>
              <a:off x="9256320" y="3271320"/>
              <a:ext cx="2977920" cy="1926720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chemeClr val="tx1">
                <a:lumMod val="60000"/>
                <a:lumOff val="4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16" name="CustomShape 9"/>
            <p:cNvSpPr/>
            <p:nvPr/>
          </p:nvSpPr>
          <p:spPr>
            <a:xfrm>
              <a:off x="8902800" y="3874680"/>
              <a:ext cx="3657240" cy="765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marL="457200">
                <a:lnSpc>
                  <a:spcPct val="100000"/>
                </a:lnSpc>
              </a:pPr>
              <a:r>
                <a:rPr b="1" lang="bg-BG" sz="3600" spc="-1" strike="noStrike">
                  <a:solidFill>
                    <a:srgbClr val="ffffff"/>
                  </a:solidFill>
                  <a:latin typeface="Calibri"/>
                </a:rPr>
                <a:t>Equal to 101</a:t>
              </a:r>
              <a:endParaRPr b="0" lang="bg-BG" sz="3600" spc="-1" strike="noStrike">
                <a:latin typeface="Arial"/>
              </a:endParaRPr>
            </a:p>
          </p:txBody>
        </p:sp>
      </p:grpSp>
      <p:grpSp>
        <p:nvGrpSpPr>
          <p:cNvPr id="517" name="Group 10"/>
          <p:cNvGrpSpPr/>
          <p:nvPr/>
        </p:nvGrpSpPr>
        <p:grpSpPr>
          <a:xfrm>
            <a:off x="6095880" y="2392920"/>
            <a:ext cx="3153240" cy="1245960"/>
            <a:chOff x="6095880" y="2392920"/>
            <a:chExt cx="3153240" cy="1245960"/>
          </a:xfrm>
        </p:grpSpPr>
        <p:sp>
          <p:nvSpPr>
            <p:cNvPr id="518" name="CustomShape 11"/>
            <p:cNvSpPr/>
            <p:nvPr/>
          </p:nvSpPr>
          <p:spPr>
            <a:xfrm>
              <a:off x="6095880" y="2392920"/>
              <a:ext cx="3153240" cy="1245960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19" name="CustomShape 12"/>
            <p:cNvSpPr/>
            <p:nvPr/>
          </p:nvSpPr>
          <p:spPr>
            <a:xfrm>
              <a:off x="6129720" y="2624400"/>
              <a:ext cx="3119400" cy="819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3600" spc="-1" strike="noStrike">
                  <a:solidFill>
                    <a:srgbClr val="ffffff"/>
                  </a:solidFill>
                  <a:latin typeface="Calibri"/>
                </a:rPr>
                <a:t>Larger than 1</a:t>
              </a:r>
              <a:endParaRPr b="0" lang="bg-BG" sz="3600" spc="-1" strike="noStrike">
                <a:latin typeface="Arial"/>
              </a:endParaRPr>
            </a:p>
          </p:txBody>
        </p:sp>
      </p:grpSp>
      <p:grpSp>
        <p:nvGrpSpPr>
          <p:cNvPr id="520" name="Group 13"/>
          <p:cNvGrpSpPr/>
          <p:nvPr/>
        </p:nvGrpSpPr>
        <p:grpSpPr>
          <a:xfrm>
            <a:off x="8979120" y="1863720"/>
            <a:ext cx="3072960" cy="1294920"/>
            <a:chOff x="8979120" y="1863720"/>
            <a:chExt cx="3072960" cy="1294920"/>
          </a:xfrm>
        </p:grpSpPr>
        <p:sp>
          <p:nvSpPr>
            <p:cNvPr id="521" name="CustomShape 14"/>
            <p:cNvSpPr/>
            <p:nvPr/>
          </p:nvSpPr>
          <p:spPr>
            <a:xfrm>
              <a:off x="9020160" y="1863720"/>
              <a:ext cx="3028320" cy="1294920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22" name="CustomShape 15"/>
            <p:cNvSpPr/>
            <p:nvPr/>
          </p:nvSpPr>
          <p:spPr>
            <a:xfrm>
              <a:off x="8979120" y="2184480"/>
              <a:ext cx="3072960" cy="66816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  <p:txBody>
            <a:bodyPr anchor="ctr"/>
            <a:p>
              <a:pPr algn="ctr">
                <a:lnSpc>
                  <a:spcPct val="110000"/>
                </a:lnSpc>
              </a:pPr>
              <a:r>
                <a:rPr b="1" lang="bg-BG" sz="3200" spc="-1" strike="noStrike">
                  <a:solidFill>
                    <a:srgbClr val="ffffff"/>
                  </a:solidFill>
                  <a:latin typeface="Calibri"/>
                </a:rPr>
                <a:t>Less than 101</a:t>
              </a:r>
              <a:endParaRPr b="0" lang="bg-BG" sz="3200" spc="-1" strike="noStrike">
                <a:latin typeface="Arial"/>
              </a:endParaRPr>
            </a:p>
          </p:txBody>
        </p:sp>
      </p:grpSp>
      <p:sp>
        <p:nvSpPr>
          <p:cNvPr id="523" name="CustomShape 16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59804287-3F24-470C-8D57-216DFCF5019E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59" dur="indefinite" restart="never" nodeType="tmRoot">
          <p:childTnLst>
            <p:seq>
              <p:cTn id="160" dur="indefinite" nodeType="mainSeq">
                <p:childTnLst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5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0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5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0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4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Shape 1"/>
          <p:cNvSpPr txBox="1"/>
          <p:nvPr/>
        </p:nvSpPr>
        <p:spPr>
          <a:xfrm>
            <a:off x="190440" y="1196280"/>
            <a:ext cx="11810880" cy="5560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6. Какво ще се отпечата на конзолата, ако изпълним следната логическа проверка: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5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Преговор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526" name="Group 3"/>
          <p:cNvGrpSpPr/>
          <p:nvPr/>
        </p:nvGrpSpPr>
        <p:grpSpPr>
          <a:xfrm>
            <a:off x="8721000" y="4038480"/>
            <a:ext cx="3150720" cy="1476360"/>
            <a:chOff x="8721000" y="4038480"/>
            <a:chExt cx="3150720" cy="1476360"/>
          </a:xfrm>
        </p:grpSpPr>
        <p:sp>
          <p:nvSpPr>
            <p:cNvPr id="527" name="CustomShape 4"/>
            <p:cNvSpPr/>
            <p:nvPr/>
          </p:nvSpPr>
          <p:spPr>
            <a:xfrm>
              <a:off x="8721000" y="4038480"/>
              <a:ext cx="3150720" cy="147636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28" name="CustomShape 5"/>
            <p:cNvSpPr/>
            <p:nvPr/>
          </p:nvSpPr>
          <p:spPr>
            <a:xfrm>
              <a:off x="8870400" y="4184640"/>
              <a:ext cx="2843280" cy="1287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3200" spc="-1" strike="noStrike">
                  <a:solidFill>
                    <a:srgbClr val="ffffff"/>
                  </a:solidFill>
                  <a:latin typeface="Calibri"/>
                </a:rPr>
                <a:t>Compile time error</a:t>
              </a:r>
              <a:endParaRPr b="0" lang="bg-BG" sz="3200" spc="-1" strike="noStrike">
                <a:latin typeface="Arial"/>
              </a:endParaRPr>
            </a:p>
          </p:txBody>
        </p:sp>
      </p:grpSp>
      <p:grpSp>
        <p:nvGrpSpPr>
          <p:cNvPr id="529" name="Group 6"/>
          <p:cNvGrpSpPr/>
          <p:nvPr/>
        </p:nvGrpSpPr>
        <p:grpSpPr>
          <a:xfrm>
            <a:off x="6095880" y="4193640"/>
            <a:ext cx="2891160" cy="1901520"/>
            <a:chOff x="6095880" y="4193640"/>
            <a:chExt cx="2891160" cy="1901520"/>
          </a:xfrm>
        </p:grpSpPr>
        <p:sp>
          <p:nvSpPr>
            <p:cNvPr id="530" name="CustomShape 7"/>
            <p:cNvSpPr/>
            <p:nvPr/>
          </p:nvSpPr>
          <p:spPr>
            <a:xfrm>
              <a:off x="6376680" y="4193640"/>
              <a:ext cx="2610360" cy="1901520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31" name="CustomShape 8"/>
            <p:cNvSpPr/>
            <p:nvPr/>
          </p:nvSpPr>
          <p:spPr>
            <a:xfrm>
              <a:off x="6095880" y="4758480"/>
              <a:ext cx="2891160" cy="765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marL="457200">
                <a:lnSpc>
                  <a:spcPct val="100000"/>
                </a:lnSpc>
              </a:pPr>
              <a:r>
                <a:rPr b="1" lang="bg-BG" sz="3600" spc="-1" strike="noStrike">
                  <a:solidFill>
                    <a:srgbClr val="ffffff"/>
                  </a:solidFill>
                  <a:latin typeface="Calibri"/>
                </a:rPr>
                <a:t>No output</a:t>
              </a:r>
              <a:endParaRPr b="0" lang="bg-BG" sz="3600" spc="-1" strike="noStrike">
                <a:latin typeface="Arial"/>
              </a:endParaRPr>
            </a:p>
          </p:txBody>
        </p:sp>
      </p:grpSp>
      <p:grpSp>
        <p:nvGrpSpPr>
          <p:cNvPr id="532" name="Group 9"/>
          <p:cNvGrpSpPr/>
          <p:nvPr/>
        </p:nvGrpSpPr>
        <p:grpSpPr>
          <a:xfrm>
            <a:off x="6109200" y="2849760"/>
            <a:ext cx="2750760" cy="1266480"/>
            <a:chOff x="6109200" y="2849760"/>
            <a:chExt cx="2750760" cy="1266480"/>
          </a:xfrm>
        </p:grpSpPr>
        <p:sp>
          <p:nvSpPr>
            <p:cNvPr id="533" name="CustomShape 10"/>
            <p:cNvSpPr/>
            <p:nvPr/>
          </p:nvSpPr>
          <p:spPr>
            <a:xfrm>
              <a:off x="6197760" y="2849760"/>
              <a:ext cx="2533680" cy="1266480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34" name="CustomShape 11"/>
            <p:cNvSpPr/>
            <p:nvPr/>
          </p:nvSpPr>
          <p:spPr>
            <a:xfrm>
              <a:off x="6109200" y="3069000"/>
              <a:ext cx="2750760" cy="819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3600" spc="-1" strike="noStrike">
                  <a:solidFill>
                    <a:srgbClr val="ffffff"/>
                  </a:solidFill>
                  <a:latin typeface="Calibri"/>
                </a:rPr>
                <a:t>"Welcome!"</a:t>
              </a:r>
              <a:endParaRPr b="0" lang="bg-BG" sz="3600" spc="-1" strike="noStrike">
                <a:latin typeface="Arial"/>
              </a:endParaRPr>
            </a:p>
          </p:txBody>
        </p:sp>
      </p:grpSp>
      <p:grpSp>
        <p:nvGrpSpPr>
          <p:cNvPr id="535" name="Group 12"/>
          <p:cNvGrpSpPr/>
          <p:nvPr/>
        </p:nvGrpSpPr>
        <p:grpSpPr>
          <a:xfrm>
            <a:off x="8718480" y="2242440"/>
            <a:ext cx="3188880" cy="1266480"/>
            <a:chOff x="8718480" y="2242440"/>
            <a:chExt cx="3188880" cy="1266480"/>
          </a:xfrm>
        </p:grpSpPr>
        <p:sp>
          <p:nvSpPr>
            <p:cNvPr id="536" name="CustomShape 13"/>
            <p:cNvSpPr/>
            <p:nvPr/>
          </p:nvSpPr>
          <p:spPr>
            <a:xfrm>
              <a:off x="8775360" y="2242440"/>
              <a:ext cx="3132000" cy="1266480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37" name="CustomShape 14"/>
            <p:cNvSpPr/>
            <p:nvPr/>
          </p:nvSpPr>
          <p:spPr>
            <a:xfrm>
              <a:off x="8718480" y="2495520"/>
              <a:ext cx="3178080" cy="66816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  <p:txBody>
            <a:bodyPr anchor="ctr"/>
            <a:p>
              <a:pPr algn="ctr">
                <a:lnSpc>
                  <a:spcPct val="110000"/>
                </a:lnSpc>
              </a:pPr>
              <a:r>
                <a:rPr b="1" lang="bg-BG" sz="3200" spc="-1" strike="noStrike">
                  <a:solidFill>
                    <a:srgbClr val="ffffff"/>
                  </a:solidFill>
                  <a:latin typeface="Calibri"/>
                </a:rPr>
                <a:t>Runtime error</a:t>
              </a:r>
              <a:endParaRPr b="0" lang="bg-BG" sz="3200" spc="-1" strike="noStrike">
                <a:latin typeface="Arial"/>
              </a:endParaRPr>
            </a:p>
          </p:txBody>
        </p:sp>
      </p:grpSp>
      <p:sp>
        <p:nvSpPr>
          <p:cNvPr id="538" name="CustomShape 15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77E9CDDA-676C-4D12-92E7-B139B959AD4F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  <p:sp>
        <p:nvSpPr>
          <p:cNvPr id="539" name="CustomShape 16"/>
          <p:cNvSpPr/>
          <p:nvPr/>
        </p:nvSpPr>
        <p:spPr>
          <a:xfrm>
            <a:off x="702720" y="2509560"/>
            <a:ext cx="5348520" cy="3692520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600">
            <a:solidFill>
              <a:schemeClr val="accent6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let role = "Administrator";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let password = "SoftUni";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if (role == "SoftUni") {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if (password == "SoftUni") {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console.log("Welcome!");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86" dur="indefinite" restart="never" nodeType="tmRoot">
          <p:childTnLst>
            <p:seq>
              <p:cTn id="187" dur="indefinite" nodeType="mainSeq">
                <p:childTnLst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2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7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2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7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1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4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7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4515</TotalTime>
  <Application>LibreOffice/6.1.3.2$Windows_X86_64 LibreOffice_project/86daf60bf00efa86ad547e59e09d6bb77c699acb</Application>
  <Words>2475</Words>
  <Paragraphs>495</Paragraphs>
  <Company>SoftUni – https://softuni.org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2018-05-23T13:08:44Z</dcterms:created>
  <dc:creator>Software University</dc:creator>
  <dc:description>© SoftUni – https://softuni.org_x005F_x000d_
© Software University – https://softuni.bg_x005F_x000d_
_x005F_x000d_
Copyrighted document. Unauthorized copy, reproduction or use is not permitted.</dc:description>
  <cp:keywords>Sofware University SoftUni programming coding software development education training course курс програмиране кодене кодиране СофтУни</cp:keywords>
  <dc:language>bg-BG</dc:language>
  <cp:lastModifiedBy>Topuzakova, Desislava</cp:lastModifiedBy>
  <dcterms:modified xsi:type="dcterms:W3CDTF">2021-09-29T20:15:07Z</dcterms:modified>
  <cp:revision>89</cp:revision>
  <dc:subject>Coding 101 Course</dc:subject>
  <dc:title>Повторения (цикли)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SoftUni – https://softuni.org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19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44</vt:i4>
  </property>
  <property fmtid="{D5CDD505-2E9C-101B-9397-08002B2CF9AE}" pid="13" name="category">
    <vt:lpwstr>computer programming;programming;C#;програмиране;кодиране</vt:lpwstr>
  </property>
</Properties>
</file>