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0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media/image9.wmf" ContentType="image/x-wmf"/>
  <Override PartName="/ppt/media/image13.wmf" ContentType="image/x-wmf"/>
  <Override PartName="/ppt/media/image2.png" ContentType="image/png"/>
  <Override PartName="/ppt/media/image1.wmf" ContentType="image/x-wmf"/>
  <Override PartName="/ppt/media/image14.wmf" ContentType="image/x-wmf"/>
  <Override PartName="/ppt/media/image3.png" ContentType="image/png"/>
  <Override PartName="/ppt/media/image4.png" ContentType="image/png"/>
  <Override PartName="/ppt/media/image6.png" ContentType="image/png"/>
  <Override PartName="/ppt/media/image5.wmf" ContentType="image/x-wmf"/>
  <Override PartName="/ppt/media/image7.png" ContentType="image/png"/>
  <Override PartName="/ppt/media/image8.wmf" ContentType="image/x-wmf"/>
  <Override PartName="/ppt/media/image10.png" ContentType="image/png"/>
  <Override PartName="/ppt/media/image11.wmf" ContentType="image/x-wmf"/>
  <Override PartName="/ppt/media/image24.wmf" ContentType="image/x-wmf"/>
  <Override PartName="/ppt/media/image12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hdphoto1.wdp" ContentType="image/vnd.ms-photo"/>
  <Override PartName="/ppt/media/image25.png" ContentType="image/png"/>
  <Override PartName="/ppt/media/hdphoto2.wdp" ContentType="image/vnd.ms-photo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Relationship Id="rId47" Type="http://schemas.openxmlformats.org/officeDocument/2006/relationships/slide" Target="slides/slide37.xml"/><Relationship Id="rId48" Type="http://schemas.openxmlformats.org/officeDocument/2006/relationships/slide" Target="slides/slide38.xml"/><Relationship Id="rId49" Type="http://schemas.openxmlformats.org/officeDocument/2006/relationships/slide" Target="slides/slide39.xml"/><Relationship Id="rId50" Type="http://schemas.openxmlformats.org/officeDocument/2006/relationships/slide" Target="slides/slide4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bg-BG" sz="2000" spc="-1" strike="noStrike">
                <a:latin typeface="Arial"/>
              </a:rPr>
              <a:t>Click to edit the notes format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bg-BG" sz="1400" spc="-1" strike="noStrike">
                <a:latin typeface="Times New Roman"/>
              </a:rPr>
              <a:t>&lt;header&gt;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bg-BG" sz="1400" spc="-1" strike="noStrike">
                <a:latin typeface="Times New Roman"/>
              </a:rPr>
              <a:t>&lt;date/time&gt;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bg-BG" sz="1400" spc="-1" strike="noStrike">
                <a:latin typeface="Times New Roman"/>
              </a:rPr>
              <a:t>&lt;footer&gt;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1DCAF8B-FA15-4BFA-984C-92CF4C806639}" type="slidenum">
              <a:rPr b="0" lang="bg-BG" sz="1400" spc="-1" strike="noStrike">
                <a:latin typeface="Times New Roman"/>
              </a:rPr>
              <a:t>&lt;number&gt;</a:t>
            </a:fld>
            <a:endParaRPr b="0" lang="bg-BG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3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3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3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3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3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3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3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3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3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3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689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8D8DAC6-4F53-4668-B864-3390874628FE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690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709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D739CB8-9C40-43D5-A0B3-66D3AB6C08DB}" type="slidenum">
              <a:rPr b="0" lang="bg-BG" sz="1200" spc="-1" strike="noStrike">
                <a:latin typeface="Times New Roman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710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693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81911B2-647E-457C-BCDD-591CD428FC33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694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713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6305B81-80E5-48F8-BBC7-EDD4391BCEFC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714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697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1D7E74D-6C37-4C47-BBB5-321735B5F9CA}" type="slidenum">
              <a:rPr b="0" lang="bg-BG" sz="1200" spc="-1" strike="noStrike">
                <a:latin typeface="Times New Roman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698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717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0FF1FB2-30EF-4609-AD5E-985791B73608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718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721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8B19D4B-5161-4335-869E-E25ED2C78B89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722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725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552379A-1615-4905-9F0D-AB5497AC1145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726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729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957AF83-4F02-4B0A-BFD4-116911990D84}" type="slidenum">
              <a:rPr b="0" lang="bg-BG" sz="1200" spc="-1" strike="noStrike">
                <a:latin typeface="Times New Roman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730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733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E61C86D-109A-40F6-8F9B-79CDA4ADC788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734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737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F0EC5A82-6B6E-4C27-9F79-EB31E64586B1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738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741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FE0B8479-352B-4BD5-BF36-3C130D4A2AA2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742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745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14601CBB-ACC2-49C7-993A-DBDD762F0B30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746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701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E273E6E-FC39-43B3-9E17-3133DFDC4FB0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702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bg-BG" sz="2000" spc="-1" strike="noStrike">
              <a:latin typeface="Arial"/>
            </a:endParaRPr>
          </a:p>
        </p:txBody>
      </p:sp>
      <p:sp>
        <p:nvSpPr>
          <p:cNvPr id="705" name="TextShape 3"/>
          <p:cNvSpPr txBox="1"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D57C423-2DEF-4EBD-804B-FFE4EB2BF7AF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bg-BG" sz="1200" spc="-1" strike="noStrike">
              <a:latin typeface="Times New Roman"/>
            </a:endParaRPr>
          </a:p>
        </p:txBody>
      </p:sp>
      <p:sp>
        <p:nvSpPr>
          <p:cNvPr id="706" name="TextShape 4"/>
          <p:cNvSpPr txBox="1"/>
          <p:nvPr/>
        </p:nvSpPr>
        <p:spPr>
          <a:xfrm>
            <a:off x="0" y="8847000"/>
            <a:ext cx="648864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bg-BG" sz="1100" spc="-1" strike="noStrike">
                <a:latin typeface="Times New Roman"/>
              </a:rPr>
              <a:t>© SoftUni – </a:t>
            </a:r>
            <a:r>
              <a:rPr b="0" lang="bg-BG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bg-BG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bg-BG" sz="11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4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8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9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wmf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wmf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wmf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4.wmf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2.xml"/><Relationship Id="rId23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4.wmf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hyperlink" Target="https://softuni.bg/" TargetMode="External"/><Relationship Id="rId8" Type="http://schemas.openxmlformats.org/officeDocument/2006/relationships/hyperlink" Target="https://softuni.foundation/" TargetMode="External"/><Relationship Id="rId9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forum.softuni.bg/" TargetMode="External"/><Relationship Id="rId11" Type="http://schemas.openxmlformats.org/officeDocument/2006/relationships/image" Target="../media/image29.png"/><Relationship Id="rId12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3.xml"/><Relationship Id="rId21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6702840"/>
            <a:ext cx="12194640" cy="15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Logo SoftUni" descr=""/>
          <p:cNvPicPr/>
          <p:nvPr/>
        </p:nvPicPr>
        <p:blipFill>
          <a:blip r:embed="rId3"/>
          <a:stretch/>
        </p:blipFill>
        <p:spPr>
          <a:xfrm>
            <a:off x="4324320" y="5184000"/>
            <a:ext cx="3751200" cy="12974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8708400" y="6130800"/>
            <a:ext cx="2951280" cy="34128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8708400" y="5756760"/>
            <a:ext cx="2951280" cy="36684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" name="Picture SoftUni Mascot" descr=""/>
          <p:cNvPicPr/>
          <p:nvPr/>
        </p:nvPicPr>
        <p:blipFill>
          <a:blip r:embed="rId4"/>
          <a:stretch/>
        </p:blipFill>
        <p:spPr>
          <a:xfrm flipH="1">
            <a:off x="8849160" y="2609640"/>
            <a:ext cx="2788560" cy="3017880"/>
          </a:xfrm>
          <a:prstGeom prst="rect">
            <a:avLst/>
          </a:prstGeom>
          <a:ln>
            <a:noFill/>
          </a:ln>
        </p:spPr>
      </p:pic>
      <p:pic>
        <p:nvPicPr>
          <p:cNvPr id="6" name="Picture Logo Software University" descr=""/>
          <p:cNvPicPr/>
          <p:nvPr/>
        </p:nvPicPr>
        <p:blipFill>
          <a:blip r:embed="rId5"/>
          <a:stretch/>
        </p:blipFill>
        <p:spPr>
          <a:xfrm>
            <a:off x="507960" y="5918400"/>
            <a:ext cx="1829880" cy="627840"/>
          </a:xfrm>
          <a:prstGeom prst="rect">
            <a:avLst/>
          </a:prstGeom>
          <a:ln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552960" y="3541680"/>
            <a:ext cx="298044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52960" y="4851720"/>
            <a:ext cx="2980440" cy="45396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552960" y="2741040"/>
            <a:ext cx="4642560" cy="193608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title"/>
          </p:nvPr>
        </p:nvSpPr>
        <p:spPr>
          <a:xfrm>
            <a:off x="554040" y="321480"/>
            <a:ext cx="11083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Presentation Title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86D5E0E-E7C8-4B94-8DC2-A16E43A0BB8B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1</a:t>
            </a:fld>
            <a:endParaRPr b="0" lang="bg-BG" sz="1000" spc="-1" strike="noStrike">
              <a:latin typeface="Times New Roman"/>
            </a:endParaRPr>
          </a:p>
        </p:txBody>
      </p:sp>
      <p:pic>
        <p:nvPicPr>
          <p:cNvPr id="49" name="Picture SoftUni Mascot" descr=""/>
          <p:cNvPicPr/>
          <p:nvPr/>
        </p:nvPicPr>
        <p:blipFill>
          <a:blip r:embed="rId3"/>
          <a:stretch/>
        </p:blipFill>
        <p:spPr>
          <a:xfrm flipH="1">
            <a:off x="9516240" y="3408480"/>
            <a:ext cx="2250720" cy="3044160"/>
          </a:xfrm>
          <a:prstGeom prst="rect">
            <a:avLst/>
          </a:prstGeom>
          <a:ln>
            <a:noFill/>
          </a:ln>
        </p:spPr>
      </p:pic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96920" y="1371600"/>
            <a:ext cx="9048960" cy="5207040"/>
          </a:xfrm>
          <a:prstGeom prst="rect">
            <a:avLst/>
          </a:prstGeom>
        </p:spPr>
        <p:txBody>
          <a:bodyPr lIns="108000" rIns="108000" tIns="36000" bIns="36000">
            <a:norm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Logo Software University" descr=""/>
          <p:cNvPicPr/>
          <p:nvPr/>
        </p:nvPicPr>
        <p:blipFill>
          <a:blip r:embed="rId4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4319640" y="867600"/>
            <a:ext cx="355212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BD5DC8B-DE60-4933-B73E-4937034BFB3D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144000" rIns="144000" tIns="108000" bIns="108000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Source code box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0880" cy="5560920"/>
          </a:xfrm>
          <a:prstGeom prst="rect">
            <a:avLst/>
          </a:prstGeom>
        </p:spPr>
        <p:txBody>
          <a:bodyPr lIns="108000" rIns="108000" tIns="36000" bIns="3600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Sample source code: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Logo Software University" descr="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73B3A4B-11D8-4235-AFF3-B7591EE32FB3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7" name="Logo Software University" descr="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178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16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9B96D70-D713-4E8D-B274-F7E7C79862A7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0" y="0"/>
            <a:ext cx="42912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85000" y="1121040"/>
            <a:ext cx="11409840" cy="554616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title"/>
          </p:nvPr>
        </p:nvSpPr>
        <p:spPr>
          <a:xfrm>
            <a:off x="585000" y="100800"/>
            <a:ext cx="1140984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220" name="Group 5"/>
          <p:cNvGrpSpPr/>
          <p:nvPr/>
        </p:nvGrpSpPr>
        <p:grpSpPr>
          <a:xfrm>
            <a:off x="108720" y="5591880"/>
            <a:ext cx="641520" cy="1016640"/>
            <a:chOff x="108720" y="5591880"/>
            <a:chExt cx="641520" cy="1016640"/>
          </a:xfrm>
        </p:grpSpPr>
        <p:grpSp>
          <p:nvGrpSpPr>
            <p:cNvPr id="221" name="Group 6"/>
            <p:cNvGrpSpPr/>
            <p:nvPr/>
          </p:nvGrpSpPr>
          <p:grpSpPr>
            <a:xfrm>
              <a:off x="108720" y="5591880"/>
              <a:ext cx="641520" cy="772920"/>
              <a:chOff x="108720" y="5591880"/>
              <a:chExt cx="641520" cy="772920"/>
            </a:xfrm>
          </p:grpSpPr>
          <p:sp>
            <p:nvSpPr>
              <p:cNvPr id="222" name="CustomShape 7"/>
              <p:cNvSpPr/>
              <p:nvPr/>
            </p:nvSpPr>
            <p:spPr>
              <a:xfrm>
                <a:off x="108720" y="5591880"/>
                <a:ext cx="641520" cy="64152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CustomShape 8"/>
              <p:cNvSpPr/>
              <p:nvPr/>
            </p:nvSpPr>
            <p:spPr>
              <a:xfrm>
                <a:off x="277920" y="6083640"/>
                <a:ext cx="400320" cy="2811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CustomShape 9"/>
              <p:cNvSpPr/>
              <p:nvPr/>
            </p:nvSpPr>
            <p:spPr>
              <a:xfrm flipH="1">
                <a:off x="182160" y="6083640"/>
                <a:ext cx="400320" cy="281160"/>
              </a:xfrm>
              <a:custGeom>
                <a:avLst/>
                <a:gdLst/>
                <a:ah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CustomShape 10"/>
              <p:cNvSpPr/>
              <p:nvPr/>
            </p:nvSpPr>
            <p:spPr>
              <a:xfrm>
                <a:off x="191880" y="5619240"/>
                <a:ext cx="527400" cy="52740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" name="CustomShape 11"/>
              <p:cNvSpPr/>
              <p:nvPr/>
            </p:nvSpPr>
            <p:spPr>
              <a:xfrm>
                <a:off x="191880" y="5619240"/>
                <a:ext cx="527400" cy="52740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60">
                <a:solidFill>
                  <a:schemeClr val="bg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27" name="CustomShape 12"/>
            <p:cNvSpPr/>
            <p:nvPr/>
          </p:nvSpPr>
          <p:spPr>
            <a:xfrm>
              <a:off x="273960" y="6479280"/>
              <a:ext cx="310320" cy="5256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CustomShape 13"/>
            <p:cNvSpPr/>
            <p:nvPr/>
          </p:nvSpPr>
          <p:spPr>
            <a:xfrm>
              <a:off x="320760" y="6555960"/>
              <a:ext cx="217080" cy="5256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  <a:effectLst>
              <a:outerShdw blurRad="152400" dir="5400000" dist="380880" rotWithShape="0" sx="70000" sy="7000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Line 14"/>
            <p:cNvSpPr/>
            <p:nvPr/>
          </p:nvSpPr>
          <p:spPr>
            <a:xfrm flipH="1" flipV="1">
              <a:off x="299520" y="5960520"/>
              <a:ext cx="56520" cy="40824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30" name="Line 15"/>
            <p:cNvSpPr/>
            <p:nvPr/>
          </p:nvSpPr>
          <p:spPr>
            <a:xfrm flipH="1">
              <a:off x="336600" y="6231960"/>
              <a:ext cx="185040" cy="36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31" name="Group 16"/>
            <p:cNvGrpSpPr/>
            <p:nvPr/>
          </p:nvGrpSpPr>
          <p:grpSpPr>
            <a:xfrm>
              <a:off x="204840" y="5832360"/>
              <a:ext cx="153360" cy="157320"/>
              <a:chOff x="204840" y="5832360"/>
              <a:chExt cx="153360" cy="157320"/>
            </a:xfrm>
          </p:grpSpPr>
          <p:sp>
            <p:nvSpPr>
              <p:cNvPr id="232" name="Line 17"/>
              <p:cNvSpPr/>
              <p:nvPr/>
            </p:nvSpPr>
            <p:spPr>
              <a:xfrm flipH="1" flipV="1">
                <a:off x="205560" y="5910840"/>
                <a:ext cx="152640" cy="7884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33" name="Line 18"/>
              <p:cNvSpPr/>
              <p:nvPr/>
            </p:nvSpPr>
            <p:spPr>
              <a:xfrm flipH="1">
                <a:off x="204840" y="5832360"/>
                <a:ext cx="152640" cy="7848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34" name="Line 19"/>
            <p:cNvSpPr/>
            <p:nvPr/>
          </p:nvSpPr>
          <p:spPr>
            <a:xfrm flipV="1">
              <a:off x="501480" y="5960520"/>
              <a:ext cx="50040" cy="408240"/>
            </a:xfrm>
            <a:prstGeom prst="line">
              <a:avLst/>
            </a:prstGeom>
            <a:ln w="38160">
              <a:solidFill>
                <a:srgbClr val="464646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35" name="CustomShape 20"/>
            <p:cNvSpPr/>
            <p:nvPr/>
          </p:nvSpPr>
          <p:spPr>
            <a:xfrm>
              <a:off x="258480" y="6402960"/>
              <a:ext cx="341640" cy="52560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60">
              <a:solidFill>
                <a:srgbClr val="46464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36" name="Group 21"/>
            <p:cNvGrpSpPr/>
            <p:nvPr/>
          </p:nvGrpSpPr>
          <p:grpSpPr>
            <a:xfrm>
              <a:off x="496440" y="5832360"/>
              <a:ext cx="153360" cy="157320"/>
              <a:chOff x="496440" y="5832360"/>
              <a:chExt cx="153360" cy="157320"/>
            </a:xfrm>
          </p:grpSpPr>
          <p:sp>
            <p:nvSpPr>
              <p:cNvPr id="237" name="Line 22"/>
              <p:cNvSpPr/>
              <p:nvPr/>
            </p:nvSpPr>
            <p:spPr>
              <a:xfrm flipV="1">
                <a:off x="496440" y="5910840"/>
                <a:ext cx="152640" cy="7884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38" name="Line 23"/>
              <p:cNvSpPr/>
              <p:nvPr/>
            </p:nvSpPr>
            <p:spPr>
              <a:xfrm>
                <a:off x="497160" y="5832360"/>
                <a:ext cx="152640" cy="78480"/>
              </a:xfrm>
              <a:prstGeom prst="line">
                <a:avLst/>
              </a:prstGeom>
              <a:ln w="38160">
                <a:solidFill>
                  <a:srgbClr val="464646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76" name="CustomShape 1"/>
          <p:cNvSpPr/>
          <p:nvPr/>
        </p:nvSpPr>
        <p:spPr>
          <a:xfrm>
            <a:off x="0" y="6371280"/>
            <a:ext cx="12194640" cy="48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"/>
          <p:cNvSpPr/>
          <p:nvPr/>
        </p:nvSpPr>
        <p:spPr>
          <a:xfrm>
            <a:off x="110880" y="6454800"/>
            <a:ext cx="1196964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bg-BG" sz="1600" spc="-1" strike="noStrike">
                <a:solidFill>
                  <a:srgbClr val="ffffff"/>
                </a:solidFill>
                <a:latin typeface="Calibri"/>
                <a:ea typeface="Calibri"/>
              </a:rPr>
              <a:t>© SoftUni – </a:t>
            </a:r>
            <a:r>
              <a:rPr b="0" lang="bg-BG" sz="1600" spc="-1" strike="noStrike" u="sng">
                <a:solidFill>
                  <a:srgbClr val="f2ac44"/>
                </a:solidFill>
                <a:uFillTx/>
                <a:latin typeface="Calibri"/>
                <a:ea typeface="Calibri"/>
                <a:hlinkClick r:id="rId3"/>
              </a:rPr>
              <a:t>https://softuni.org</a:t>
            </a:r>
            <a:r>
              <a:rPr b="0" lang="bg-BG" sz="1600" spc="-1" strike="noStrike">
                <a:solidFill>
                  <a:srgbClr val="ffffff"/>
                </a:solidFill>
                <a:latin typeface="Calibri"/>
                <a:ea typeface="Calibri"/>
              </a:rPr>
              <a:t>. Copyrighted document. Unauthorized copy, reproduction or use is not permitted.</a:t>
            </a:r>
            <a:endParaRPr b="0" lang="bg-BG" sz="1600" spc="-1" strike="noStrike">
              <a:latin typeface="Arial"/>
            </a:endParaRPr>
          </a:p>
        </p:txBody>
      </p:sp>
      <p:pic>
        <p:nvPicPr>
          <p:cNvPr id="278" name="Picture SoftUni Mascot" descr=""/>
          <p:cNvPicPr/>
          <p:nvPr/>
        </p:nvPicPr>
        <p:blipFill>
          <a:blip r:embed="rId4"/>
          <a:stretch/>
        </p:blipFill>
        <p:spPr>
          <a:xfrm>
            <a:off x="642600" y="2898720"/>
            <a:ext cx="2451240" cy="2959560"/>
          </a:xfrm>
          <a:prstGeom prst="rect">
            <a:avLst/>
          </a:prstGeom>
          <a:ln>
            <a:noFill/>
          </a:ln>
        </p:spPr>
      </p:pic>
      <p:grpSp>
        <p:nvGrpSpPr>
          <p:cNvPr id="279" name="Group 3"/>
          <p:cNvGrpSpPr/>
          <p:nvPr/>
        </p:nvGrpSpPr>
        <p:grpSpPr>
          <a:xfrm>
            <a:off x="3332160" y="1702440"/>
            <a:ext cx="8314920" cy="3543480"/>
            <a:chOff x="3332160" y="1702440"/>
            <a:chExt cx="8314920" cy="3543480"/>
          </a:xfrm>
        </p:grpSpPr>
        <p:pic>
          <p:nvPicPr>
            <p:cNvPr id="280" name="Picture SoftUni Kids Logo" descr=""/>
            <p:cNvPicPr/>
            <p:nvPr/>
          </p:nvPicPr>
          <p:blipFill>
            <a:blip r:embed="rId5"/>
            <a:stretch/>
          </p:blipFill>
          <p:spPr>
            <a:xfrm>
              <a:off x="10517040" y="3776400"/>
              <a:ext cx="1130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1" name="Picture SoftUni Foundation Logo" descr=""/>
            <p:cNvPicPr/>
            <p:nvPr/>
          </p:nvPicPr>
          <p:blipFill>
            <a:blip r:embed="rId6"/>
            <a:stretch/>
          </p:blipFill>
          <p:spPr>
            <a:xfrm>
              <a:off x="9054000" y="3788280"/>
              <a:ext cx="1166040" cy="1350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2" name="Picture SoftUni Digital Logo" descr=""/>
            <p:cNvPicPr/>
            <p:nvPr/>
          </p:nvPicPr>
          <p:blipFill>
            <a:blip r:embed="rId7"/>
            <a:stretch/>
          </p:blipFill>
          <p:spPr>
            <a:xfrm>
              <a:off x="7657560" y="3789000"/>
              <a:ext cx="1084320" cy="1456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3" name="Picture SoftUni Creative Logo" descr=""/>
            <p:cNvPicPr/>
            <p:nvPr/>
          </p:nvPicPr>
          <p:blipFill>
            <a:blip r:embed="rId8"/>
            <a:stretch/>
          </p:blipFill>
          <p:spPr>
            <a:xfrm>
              <a:off x="6174000" y="3776400"/>
              <a:ext cx="1166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4" name="Picture SoftUni Svetlina Logo" descr=""/>
            <p:cNvPicPr/>
            <p:nvPr/>
          </p:nvPicPr>
          <p:blipFill>
            <a:blip r:embed="rId9"/>
            <a:stretch/>
          </p:blipFill>
          <p:spPr>
            <a:xfrm>
              <a:off x="4735080" y="3776400"/>
              <a:ext cx="1166040" cy="1401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5" name="Picture Software University Logo" descr=""/>
            <p:cNvPicPr/>
            <p:nvPr/>
          </p:nvPicPr>
          <p:blipFill>
            <a:blip r:embed="rId10"/>
            <a:stretch/>
          </p:blipFill>
          <p:spPr>
            <a:xfrm>
              <a:off x="3332160" y="3776400"/>
              <a:ext cx="1164240" cy="143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6" name="Line 4"/>
            <p:cNvSpPr/>
            <p:nvPr/>
          </p:nvSpPr>
          <p:spPr>
            <a:xfrm>
              <a:off x="1107684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Line 5"/>
            <p:cNvSpPr/>
            <p:nvPr/>
          </p:nvSpPr>
          <p:spPr>
            <a:xfrm>
              <a:off x="963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Line 6"/>
            <p:cNvSpPr/>
            <p:nvPr/>
          </p:nvSpPr>
          <p:spPr>
            <a:xfrm>
              <a:off x="819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Line 7"/>
            <p:cNvSpPr/>
            <p:nvPr/>
          </p:nvSpPr>
          <p:spPr>
            <a:xfrm>
              <a:off x="6756840" y="332892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Line 8"/>
            <p:cNvSpPr/>
            <p:nvPr/>
          </p:nvSpPr>
          <p:spPr>
            <a:xfrm>
              <a:off x="530964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Line 9"/>
            <p:cNvSpPr/>
            <p:nvPr/>
          </p:nvSpPr>
          <p:spPr>
            <a:xfrm>
              <a:off x="3915000" y="333540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Line 10"/>
            <p:cNvSpPr/>
            <p:nvPr/>
          </p:nvSpPr>
          <p:spPr>
            <a:xfrm>
              <a:off x="3915000" y="3335400"/>
              <a:ext cx="7161840" cy="3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Line 11"/>
            <p:cNvSpPr/>
            <p:nvPr/>
          </p:nvSpPr>
          <p:spPr>
            <a:xfrm>
              <a:off x="7495920" y="3092760"/>
              <a:ext cx="36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94" name="Picture SoftUni Logo" descr=""/>
            <p:cNvPicPr/>
            <p:nvPr/>
          </p:nvPicPr>
          <p:blipFill>
            <a:blip r:embed="rId11"/>
            <a:stretch/>
          </p:blipFill>
          <p:spPr>
            <a:xfrm>
              <a:off x="6896880" y="1702440"/>
              <a:ext cx="1198440" cy="1198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95" name="PlaceHolder 12"/>
          <p:cNvSpPr>
            <a:spLocks noGrp="1"/>
          </p:cNvSpPr>
          <p:nvPr>
            <p:ph type="title"/>
          </p:nvPr>
        </p:nvSpPr>
        <p:spPr>
          <a:xfrm>
            <a:off x="809640" y="703080"/>
            <a:ext cx="5915880" cy="10328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96" name="Logo Software University" descr=""/>
          <p:cNvPicPr/>
          <p:nvPr/>
        </p:nvPicPr>
        <p:blipFill>
          <a:blip r:embed="rId12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297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35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600E549-68BD-4EEC-A33A-1CF49A5EA9A6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pic>
        <p:nvPicPr>
          <p:cNvPr id="336" name="Picture Forum" descr=""/>
          <p:cNvPicPr/>
          <p:nvPr/>
        </p:nvPicPr>
        <p:blipFill>
          <a:blip r:embed="rId3"/>
          <a:stretch/>
        </p:blipFill>
        <p:spPr>
          <a:xfrm>
            <a:off x="10524240" y="5249520"/>
            <a:ext cx="969840" cy="965520"/>
          </a:xfrm>
          <a:prstGeom prst="rect">
            <a:avLst/>
          </a:prstGeom>
          <a:ln>
            <a:noFill/>
          </a:ln>
        </p:spPr>
      </p:pic>
      <p:pic>
        <p:nvPicPr>
          <p:cNvPr id="337" name="Picture Logo FB" descr=""/>
          <p:cNvPicPr/>
          <p:nvPr/>
        </p:nvPicPr>
        <p:blipFill>
          <a:blip r:embed="rId4"/>
          <a:stretch/>
        </p:blipFill>
        <p:spPr>
          <a:xfrm>
            <a:off x="10507320" y="3690000"/>
            <a:ext cx="1003680" cy="1017360"/>
          </a:xfrm>
          <a:prstGeom prst="rect">
            <a:avLst/>
          </a:prstGeom>
          <a:ln>
            <a:noFill/>
          </a:ln>
        </p:spPr>
      </p:pic>
      <p:pic>
        <p:nvPicPr>
          <p:cNvPr id="338" name="Picture Logo SoftUni Right" descr=""/>
          <p:cNvPicPr/>
          <p:nvPr/>
        </p:nvPicPr>
        <p:blipFill>
          <a:blip r:embed="rId5"/>
          <a:stretch/>
        </p:blipFill>
        <p:spPr>
          <a:xfrm>
            <a:off x="10413360" y="1674000"/>
            <a:ext cx="1191600" cy="1473480"/>
          </a:xfrm>
          <a:prstGeom prst="rect">
            <a:avLst/>
          </a:prstGeom>
          <a:ln>
            <a:noFill/>
          </a:ln>
        </p:spPr>
      </p:pic>
      <p:pic>
        <p:nvPicPr>
          <p:cNvPr id="339" name="Picture SoftUni Mascot" descr=""/>
          <p:cNvPicPr/>
          <p:nvPr/>
        </p:nvPicPr>
        <p:blipFill>
          <a:blip r:embed="rId6"/>
          <a:stretch/>
        </p:blipFill>
        <p:spPr>
          <a:xfrm>
            <a:off x="7182000" y="2584440"/>
            <a:ext cx="2732760" cy="3630600"/>
          </a:xfrm>
          <a:prstGeom prst="rect">
            <a:avLst/>
          </a:prstGeom>
          <a:ln>
            <a:noFill/>
          </a:ln>
        </p:spPr>
      </p:pic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7"/>
              </a:rPr>
              <a:t>softuni.bg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8"/>
              </a:rPr>
              <a:t>softuni.foundation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9"/>
              </a:rPr>
              <a:t>facebook.com/SoftwareUniversity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10"/>
              </a:rPr>
              <a:t>forum.softuni.bg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2" name="Logo Software University" descr=""/>
          <p:cNvPicPr/>
          <p:nvPr/>
        </p:nvPicPr>
        <p:blipFill>
          <a:blip r:embed="rId11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343" name="PlaceHolder 4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  <p:sldLayoutId id="2147483751" r:id="rId2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microsoft.com/office/2007/relationships/hdphoto" Target="../media/hdphoto1.wdp"/><Relationship Id="rId3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4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microsoft.com/office/2007/relationships/hdphoto" Target="../media/hdphoto2.wdp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49.xml"/><Relationship Id="rId5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hyperlink" Target="https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forum.softuni.bg/" TargetMode="External"/><Relationship Id="rId5" Type="http://schemas.openxmlformats.org/officeDocument/2006/relationships/slideLayout" Target="../slideLayouts/slideLayout85.xml"/><Relationship Id="rId6" Type="http://schemas.openxmlformats.org/officeDocument/2006/relationships/notesSlide" Target="../notesSlides/notesSlide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554040" y="1258200"/>
            <a:ext cx="11083320" cy="131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3600" spc="-1" strike="noStrike">
                <a:solidFill>
                  <a:srgbClr val="234465"/>
                </a:solidFill>
                <a:latin typeface="Calibri"/>
              </a:rPr>
              <a:t>Прости повторения с While-цикъл</a:t>
            </a:r>
            <a:endParaRPr b="0" lang="bg-BG" sz="3600" spc="-1" strike="noStrike">
              <a:latin typeface="Arial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554040" y="321480"/>
            <a:ext cx="11083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Повторения (цикли)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88" name="Picture 14" descr=""/>
          <p:cNvPicPr/>
          <p:nvPr/>
        </p:nvPicPr>
        <p:blipFill>
          <a:blip r:embed="rId1"/>
          <a:stretch/>
        </p:blipFill>
        <p:spPr>
          <a:xfrm>
            <a:off x="680040" y="2496240"/>
            <a:ext cx="2211840" cy="551520"/>
          </a:xfrm>
          <a:prstGeom prst="rect">
            <a:avLst/>
          </a:prstGeom>
          <a:ln>
            <a:noFill/>
          </a:ln>
        </p:spPr>
      </p:pic>
      <p:sp>
        <p:nvSpPr>
          <p:cNvPr id="389" name="TextShape 3"/>
          <p:cNvSpPr txBox="1"/>
          <p:nvPr/>
        </p:nvSpPr>
        <p:spPr>
          <a:xfrm>
            <a:off x="9906120" y="6182640"/>
            <a:ext cx="1841760" cy="3513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https://softuni.bg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0" name="TextShape 4"/>
          <p:cNvSpPr txBox="1"/>
          <p:nvPr/>
        </p:nvSpPr>
        <p:spPr>
          <a:xfrm>
            <a:off x="8643240" y="5916240"/>
            <a:ext cx="2950560" cy="3823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Софтуерен университет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1" name="TextShape 5"/>
          <p:cNvSpPr txBox="1"/>
          <p:nvPr/>
        </p:nvSpPr>
        <p:spPr>
          <a:xfrm>
            <a:off x="672480" y="4876920"/>
            <a:ext cx="2950560" cy="5061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СофтУни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2" name="TextShape 6"/>
          <p:cNvSpPr txBox="1"/>
          <p:nvPr/>
        </p:nvSpPr>
        <p:spPr>
          <a:xfrm>
            <a:off x="672480" y="5369040"/>
            <a:ext cx="3137040" cy="4442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Преподавателски екип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93" name="Картина 11" descr=""/>
          <p:cNvPicPr/>
          <p:nvPr/>
        </p:nvPicPr>
        <p:blipFill>
          <a:blip r:embed="rId3"/>
          <a:stretch/>
        </p:blipFill>
        <p:spPr>
          <a:xfrm>
            <a:off x="4475880" y="2077560"/>
            <a:ext cx="3047760" cy="304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While цикъл – пример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1055880" y="1836720"/>
            <a:ext cx="6434640" cy="43786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let a = 5;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ffa000"/>
                </a:solidFill>
                <a:latin typeface="Consolas"/>
              </a:rPr>
              <a:t>while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(true) </a:t>
            </a:r>
            <a:r>
              <a:rPr b="1" lang="bg-BG" sz="3200" spc="-1" strike="noStrike">
                <a:solidFill>
                  <a:srgbClr val="ffa000"/>
                </a:solidFill>
                <a:latin typeface="Consolas"/>
              </a:rPr>
              <a:t>{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if (a &gt; 10) {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ffa000"/>
                </a:solidFill>
                <a:latin typeface="Consolas"/>
              </a:rPr>
              <a:t>    </a:t>
            </a:r>
            <a:r>
              <a:rPr b="1" lang="bg-BG" sz="3200" spc="-1" strike="noStrike">
                <a:solidFill>
                  <a:srgbClr val="ffa000"/>
                </a:solidFill>
                <a:latin typeface="Consolas"/>
              </a:rPr>
              <a:t>break;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console.log("a = " + a);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a++;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ffa000"/>
                </a:solidFill>
                <a:latin typeface="Consolas"/>
              </a:rPr>
              <a:t>}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483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015C03F-CBFD-4A14-83D3-1651E6E8237D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484" name="CustomShape 4"/>
          <p:cNvSpPr/>
          <p:nvPr/>
        </p:nvSpPr>
        <p:spPr>
          <a:xfrm>
            <a:off x="4212720" y="1224000"/>
            <a:ext cx="4357800" cy="1093320"/>
          </a:xfrm>
          <a:prstGeom prst="wedgeRoundRectCallout">
            <a:avLst>
              <a:gd name="adj1" fmla="val -32913"/>
              <a:gd name="adj2" fmla="val 66201"/>
              <a:gd name="adj3" fmla="val 16667"/>
            </a:avLst>
          </a:prstGeom>
          <a:solidFill>
            <a:schemeClr val="tx1">
              <a:alpha val="80000"/>
            </a:schemeClr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Условие за прекратяване на повторението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485" name="CustomShape 5"/>
          <p:cNvSpPr/>
          <p:nvPr/>
        </p:nvSpPr>
        <p:spPr>
          <a:xfrm>
            <a:off x="7897320" y="3811680"/>
            <a:ext cx="537120" cy="444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6" name="Picture 5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amount="50000" sat="400000"/>
                    </a14:imgEffect>
                  </a14:imgLayer>
                </a14:imgProps>
              </a:ext>
            </a:extLst>
          </a:blip>
          <a:srcRect l="0" t="0" r="60894" b="0"/>
          <a:stretch/>
        </p:blipFill>
        <p:spPr>
          <a:xfrm>
            <a:off x="8885880" y="2458800"/>
            <a:ext cx="2189880" cy="3174840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01" dur="indefinite" restart="never" nodeType="tmRoot">
          <p:childTnLst>
            <p:seq>
              <p:cTn id="202" dur="indefinite" nodeType="mainSeq">
                <p:childTnLst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7" dur="500"/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0" dur="500"/>
                                        <p:tgtEl>
                                          <p:spTgt spid="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5" dur="500"/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8" dur="500"/>
                                        <p:tgtEl>
                                          <p:spTgt spid="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1" dur="500"/>
                                        <p:tgtEl>
                                          <p:spTgt spid="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6" dur="500"/>
                                        <p:tgtEl>
                                          <p:spTgt spid="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" dur="500"/>
                                        <p:tgtEl>
                                          <p:spTgt spid="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7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While цикъл – пример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3048120" y="1562040"/>
            <a:ext cx="8152920" cy="38426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let index = 0;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let str = input[index];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ffa000"/>
                </a:solidFill>
                <a:latin typeface="Consolas"/>
              </a:rPr>
              <a:t>while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(str !== "Stop") </a:t>
            </a:r>
            <a:r>
              <a:rPr b="1" lang="bg-BG" sz="3200" spc="-1" strike="noStrike">
                <a:solidFill>
                  <a:srgbClr val="ffa000"/>
                </a:solidFill>
                <a:latin typeface="Consolas"/>
              </a:rPr>
              <a:t>{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console.log("Infinite loop");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index++;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str = input[index];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ffa000"/>
                </a:solidFill>
                <a:latin typeface="Consolas"/>
              </a:rPr>
              <a:t>}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8807400" y="1890720"/>
            <a:ext cx="3022200" cy="1093320"/>
          </a:xfrm>
          <a:prstGeom prst="wedgeRoundRectCallout">
            <a:avLst>
              <a:gd name="adj1" fmla="val -80990"/>
              <a:gd name="adj2" fmla="val 40668"/>
              <a:gd name="adj3" fmla="val 16667"/>
            </a:avLst>
          </a:prstGeom>
          <a:solidFill>
            <a:schemeClr val="tx1">
              <a:alpha val="80000"/>
            </a:schemeClr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ffffff"/>
                </a:solidFill>
                <a:latin typeface="Calibri"/>
              </a:rPr>
              <a:t>Условие за прекратяване на повторението</a:t>
            </a:r>
            <a:endParaRPr b="0" lang="bg-BG" sz="2400" spc="-1" strike="noStrike">
              <a:latin typeface="Arial"/>
            </a:endParaRPr>
          </a:p>
        </p:txBody>
      </p:sp>
      <p:pic>
        <p:nvPicPr>
          <p:cNvPr id="490" name="Картина 6" descr=""/>
          <p:cNvPicPr/>
          <p:nvPr/>
        </p:nvPicPr>
        <p:blipFill>
          <a:blip r:embed="rId1"/>
          <a:stretch/>
        </p:blipFill>
        <p:spPr>
          <a:xfrm rot="4736400">
            <a:off x="680040" y="3024000"/>
            <a:ext cx="1837080" cy="1507320"/>
          </a:xfrm>
          <a:prstGeom prst="rect">
            <a:avLst/>
          </a:prstGeom>
          <a:ln>
            <a:noFill/>
          </a:ln>
        </p:spPr>
      </p:pic>
      <p:sp>
        <p:nvSpPr>
          <p:cNvPr id="491" name="TextShape 4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438A9C5-74E2-4EC2-8E8C-749A88937D34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492" name="CustomShape 5"/>
          <p:cNvSpPr/>
          <p:nvPr/>
        </p:nvSpPr>
        <p:spPr>
          <a:xfrm>
            <a:off x="4679640" y="2717640"/>
            <a:ext cx="3193920" cy="488520"/>
          </a:xfrm>
          <a:prstGeom prst="rect">
            <a:avLst/>
          </a:prstGeom>
          <a:noFill/>
          <a:ln w="5724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43" dur="indefinite" restart="never" nodeType="tmRoot">
          <p:childTnLst>
            <p:seq>
              <p:cTn id="244" dur="indefinite" nodeType="mainSeq">
                <p:childTnLst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2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7" dur="500"/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2" dur="500"/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5" dur="500"/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Безкраен цикъл – повтаряне на блок от код безкраен брой 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пъти: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4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Безкраен цикъл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5" name="CustomShape 3"/>
          <p:cNvSpPr/>
          <p:nvPr/>
        </p:nvSpPr>
        <p:spPr>
          <a:xfrm>
            <a:off x="699120" y="3442680"/>
            <a:ext cx="6476760" cy="1497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while (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true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) {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console.log("Infinite loop");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496" name="TextShape 4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535E8FF-0D6D-44B3-8DD1-FCF6C2B0E0E3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497" name="CustomShape 5"/>
          <p:cNvSpPr/>
          <p:nvPr/>
        </p:nvSpPr>
        <p:spPr>
          <a:xfrm>
            <a:off x="2785320" y="2394000"/>
            <a:ext cx="3428640" cy="907560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Условието е винаги вярно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498" name="CustomShape 6"/>
          <p:cNvSpPr/>
          <p:nvPr/>
        </p:nvSpPr>
        <p:spPr>
          <a:xfrm>
            <a:off x="9020880" y="2255040"/>
            <a:ext cx="2098800" cy="1664640"/>
          </a:xfrm>
          <a:prstGeom prst="flowChartDecision">
            <a:avLst/>
          </a:prstGeom>
          <a:solidFill>
            <a:schemeClr val="tx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7"/>
          <p:cNvSpPr/>
          <p:nvPr/>
        </p:nvSpPr>
        <p:spPr>
          <a:xfrm>
            <a:off x="9279000" y="2807280"/>
            <a:ext cx="1582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ffffff"/>
                </a:solidFill>
                <a:latin typeface="Calibri"/>
              </a:rPr>
              <a:t>условие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00" name="CustomShape 8"/>
          <p:cNvSpPr/>
          <p:nvPr/>
        </p:nvSpPr>
        <p:spPr>
          <a:xfrm>
            <a:off x="10070640" y="3643200"/>
            <a:ext cx="360" cy="96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CustomShape 9"/>
          <p:cNvSpPr/>
          <p:nvPr/>
        </p:nvSpPr>
        <p:spPr>
          <a:xfrm>
            <a:off x="9020880" y="4591440"/>
            <a:ext cx="2098800" cy="970920"/>
          </a:xfrm>
          <a:prstGeom prst="rect">
            <a:avLst/>
          </a:prstGeom>
          <a:solidFill>
            <a:schemeClr val="tx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CustomShape 10"/>
          <p:cNvSpPr/>
          <p:nvPr/>
        </p:nvSpPr>
        <p:spPr>
          <a:xfrm>
            <a:off x="9202680" y="4808520"/>
            <a:ext cx="1739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ffffff"/>
                </a:solidFill>
                <a:latin typeface="Calibri"/>
              </a:rPr>
              <a:t>команди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03" name="CustomShape 11"/>
          <p:cNvSpPr/>
          <p:nvPr/>
        </p:nvSpPr>
        <p:spPr>
          <a:xfrm flipH="1" rot="5400000">
            <a:off x="8307360" y="3800520"/>
            <a:ext cx="2474640" cy="1049400"/>
          </a:xfrm>
          <a:prstGeom prst="bentConnector4">
            <a:avLst>
              <a:gd name="adj1" fmla="val -18343"/>
              <a:gd name="adj2" fmla="val 167761"/>
            </a:avLst>
          </a:prstGeom>
          <a:noFill/>
          <a:ln w="7632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CustomShape 12"/>
          <p:cNvSpPr/>
          <p:nvPr/>
        </p:nvSpPr>
        <p:spPr>
          <a:xfrm>
            <a:off x="10183680" y="3882600"/>
            <a:ext cx="1199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1800" spc="-1" strike="noStrike">
                <a:solidFill>
                  <a:srgbClr val="234465"/>
                </a:solidFill>
                <a:latin typeface="Calibri"/>
              </a:rPr>
              <a:t>вярно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66" dur="indefinite" restart="never" nodeType="tmRoot">
          <p:childTnLst>
            <p:seq>
              <p:cTn id="267" dur="indefinite" nodeType="mainSeq">
                <p:childTnLst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2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7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2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5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0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3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6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9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4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Picture 8" descr=""/>
          <p:cNvPicPr/>
          <p:nvPr/>
        </p:nvPicPr>
        <p:blipFill>
          <a:blip r:embed="rId1"/>
          <a:stretch/>
        </p:blipFill>
        <p:spPr>
          <a:xfrm>
            <a:off x="4799160" y="1600200"/>
            <a:ext cx="2590560" cy="2152080"/>
          </a:xfrm>
          <a:prstGeom prst="rect">
            <a:avLst/>
          </a:prstGeom>
          <a:ln>
            <a:noFill/>
          </a:ln>
        </p:spPr>
      </p:pic>
      <p:sp>
        <p:nvSpPr>
          <p:cNvPr id="506" name="CustomShape 1"/>
          <p:cNvSpPr/>
          <p:nvPr/>
        </p:nvSpPr>
        <p:spPr>
          <a:xfrm>
            <a:off x="614880" y="4704840"/>
            <a:ext cx="1095840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bg-BG" sz="5400" spc="-1" strike="noStrike">
                <a:solidFill>
                  <a:srgbClr val="234465"/>
                </a:solidFill>
                <a:latin typeface="Calibri"/>
              </a:rPr>
              <a:t>Прекъсване чрез оператор </a:t>
            </a:r>
            <a:r>
              <a:rPr b="1" lang="bg-BG" sz="4800" spc="-1" strike="noStrike">
                <a:solidFill>
                  <a:srgbClr val="234465"/>
                </a:solidFill>
                <a:latin typeface="Consolas"/>
              </a:rPr>
              <a:t>break</a:t>
            </a:r>
            <a:endParaRPr b="0" lang="bg-BG" sz="4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500" spc="-1" strike="noStrike">
                <a:solidFill>
                  <a:srgbClr val="234465"/>
                </a:solidFill>
                <a:latin typeface="Calibri"/>
              </a:rPr>
              <a:t>Оператор </a:t>
            </a:r>
            <a:r>
              <a:rPr b="1" lang="en-US" sz="3500" spc="-1" strike="noStrike">
                <a:solidFill>
                  <a:srgbClr val="ffa000"/>
                </a:solidFill>
                <a:latin typeface="Consolas"/>
              </a:rPr>
              <a:t>break</a:t>
            </a:r>
            <a:r>
              <a:rPr b="0" lang="en-US" sz="35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500" spc="-1" strike="noStrike">
                <a:solidFill>
                  <a:srgbClr val="234465"/>
                </a:solidFill>
                <a:latin typeface="Calibri"/>
              </a:rPr>
              <a:t>– прекъсва цикъла</a:t>
            </a:r>
            <a:endParaRPr b="0" lang="en-US" sz="35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500" spc="-1" strike="noStrike">
                <a:solidFill>
                  <a:srgbClr val="234465"/>
                </a:solidFill>
                <a:latin typeface="Calibri"/>
              </a:rPr>
              <a:t>Не може да съществува самостоятелно  извън цикъл</a:t>
            </a:r>
            <a:endParaRPr b="0" lang="en-US" sz="35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8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Прекратяване на цикъл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9" name="CustomShape 3"/>
          <p:cNvSpPr/>
          <p:nvPr/>
        </p:nvSpPr>
        <p:spPr>
          <a:xfrm>
            <a:off x="2857680" y="2979000"/>
            <a:ext cx="6476760" cy="29048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while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(true) 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{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console.log("Infinite loop");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if (…) {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break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}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5780880" y="4336200"/>
            <a:ext cx="4294080" cy="990360"/>
          </a:xfrm>
          <a:prstGeom prst="wedgeRoundRectCallout">
            <a:avLst>
              <a:gd name="adj1" fmla="val -56889"/>
              <a:gd name="adj2" fmla="val -29461"/>
              <a:gd name="adj3" fmla="val 16667"/>
            </a:avLst>
          </a:prstGeom>
          <a:solidFill>
            <a:schemeClr val="tx1">
              <a:alpha val="80000"/>
            </a:schemeClr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Условие за прекъсване на цикъла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11" name="TextShape 5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D915EC4-BF0D-40BB-BDB5-15B7DA80BC60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05" dur="indefinite" restart="never" nodeType="tmRoot">
          <p:childTnLst>
            <p:seq>
              <p:cTn id="306" dur="indefinite" nodeType="mainSeq">
                <p:childTnLst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1" dur="500"/>
                                        <p:tgtEl>
                                          <p:spTgt spid="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6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9" dur="500"/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2" dur="500"/>
                                        <p:tgtEl>
                                          <p:spTgt spid="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7" dur="500"/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0" dur="500"/>
                                        <p:tgtEl>
                                          <p:spTgt spid="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3" dur="500"/>
                                        <p:tgtEl>
                                          <p:spTgt spid="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6" dur="500"/>
                                        <p:tgtEl>
                                          <p:spTgt spid="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1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Прекратяване на цикъл – пример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3048120" y="1575000"/>
            <a:ext cx="8152920" cy="47811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index = 0;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while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(true) 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{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str = input[index];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index++;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if (str === "Stop") {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    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break;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bg-BG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console.log("Infinite loop");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}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6320880" y="4140360"/>
            <a:ext cx="4357800" cy="1093320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Условие за прекратяване на повторението</a:t>
            </a:r>
            <a:endParaRPr b="0" lang="bg-BG" sz="2800" spc="-1" strike="noStrike">
              <a:latin typeface="Arial"/>
            </a:endParaRPr>
          </a:p>
        </p:txBody>
      </p:sp>
      <p:pic>
        <p:nvPicPr>
          <p:cNvPr id="515" name="Картина 6" descr=""/>
          <p:cNvPicPr/>
          <p:nvPr/>
        </p:nvPicPr>
        <p:blipFill>
          <a:blip r:embed="rId1"/>
          <a:stretch/>
        </p:blipFill>
        <p:spPr>
          <a:xfrm rot="4736400">
            <a:off x="680040" y="3024000"/>
            <a:ext cx="1837080" cy="1507320"/>
          </a:xfrm>
          <a:prstGeom prst="rect">
            <a:avLst/>
          </a:prstGeom>
          <a:ln>
            <a:noFill/>
          </a:ln>
        </p:spPr>
      </p:pic>
      <p:sp>
        <p:nvSpPr>
          <p:cNvPr id="516" name="TextShape 4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3890FDF-B76A-403B-B474-F4F0D229B139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42" dur="indefinite" restart="never" nodeType="tmRoot">
          <p:childTnLst>
            <p:seq>
              <p:cTn id="343" dur="indefinite" nodeType="mainSeq">
                <p:childTnLst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8" dur="500"/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3" dur="500"/>
                                        <p:tgtEl>
                                          <p:spTgt spid="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8" dur="500"/>
                                        <p:tgtEl>
                                          <p:spTgt spid="5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1" dur="500"/>
                                        <p:tgtEl>
                                          <p:spTgt spid="5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4" dur="500"/>
                                        <p:tgtEl>
                                          <p:spTgt spid="5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9" dur="500"/>
                                        <p:tgtEl>
                                          <p:spTgt spid="5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4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Напишете функция, която: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Получава масив от стрингове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Приключва четенето когато получи стринга"Stop"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Примерен вход и изход: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78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8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Четене на текст – условие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9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F238D72-1029-4818-B9C0-5ADCB53EFB4D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520" name="CustomShape 4"/>
          <p:cNvSpPr/>
          <p:nvPr/>
        </p:nvSpPr>
        <p:spPr>
          <a:xfrm>
            <a:off x="3429000" y="3886200"/>
            <a:ext cx="2176200" cy="26452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Nakov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SoftUni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Sofia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Bulgaria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SomeText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Stop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AfterStop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21" name="CustomShape 5"/>
          <p:cNvSpPr/>
          <p:nvPr/>
        </p:nvSpPr>
        <p:spPr>
          <a:xfrm>
            <a:off x="5872320" y="5076720"/>
            <a:ext cx="447480" cy="30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CustomShape 6"/>
          <p:cNvSpPr/>
          <p:nvPr/>
        </p:nvSpPr>
        <p:spPr>
          <a:xfrm>
            <a:off x="6586560" y="4258800"/>
            <a:ext cx="2176200" cy="1989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Nakov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SoftUni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Sofia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Bulgaria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SomeText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75" dur="indefinite" restart="never" nodeType="tmRoot">
          <p:childTnLst>
            <p:seq>
              <p:cTn id="376" dur="indefinite" nodeType="mainSeq">
                <p:childTnLst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1" dur="500"/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6" dur="500"/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1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6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9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Четене на текст – решение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4" name="CustomShape 2"/>
          <p:cNvSpPr/>
          <p:nvPr/>
        </p:nvSpPr>
        <p:spPr>
          <a:xfrm>
            <a:off x="2511720" y="1438200"/>
            <a:ext cx="7167960" cy="4477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let index = 0;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3200" spc="-1" strike="noStrike">
                <a:solidFill>
                  <a:srgbClr val="ffa000"/>
                </a:solidFill>
                <a:latin typeface="Consolas"/>
              </a:rPr>
              <a:t>while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(true) </a:t>
            </a:r>
            <a:r>
              <a:rPr b="1" lang="bg-BG" sz="3200" spc="-1" strike="noStrike">
                <a:solidFill>
                  <a:srgbClr val="ffa000"/>
                </a:solidFill>
                <a:latin typeface="Consolas"/>
              </a:rPr>
              <a:t>{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let str = input[index];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index++;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if (str === "Stop") {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3200" spc="-1" strike="noStrike">
                <a:solidFill>
                  <a:srgbClr val="ffa000"/>
                </a:solidFill>
                <a:latin typeface="Consolas"/>
              </a:rPr>
              <a:t>break;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console.log(str);</a:t>
            </a:r>
            <a:endParaRPr b="0" lang="bg-BG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3200" spc="-1" strike="noStrike">
                <a:solidFill>
                  <a:srgbClr val="ffa000"/>
                </a:solidFill>
                <a:latin typeface="Consolas"/>
              </a:rPr>
              <a:t>}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525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622F549-836E-4151-A4ED-F5D14437B156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00" dur="indefinite" restart="never" nodeType="tmRoot">
          <p:childTnLst>
            <p:seq>
              <p:cTn id="401" dur="indefinite" nodeType="mainSeq">
                <p:childTnLst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6" dur="500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1" dur="500"/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6" dur="500"/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9" dur="500"/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2" dur="500"/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7" dur="500"/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Напишете функция, която: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Първоначално прочита потребителско име и парола на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потребителски профил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Прочита парола за вход и проверява дали е коректна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При: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Невалидна парола, прочита нова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При коректно въведена парола, прекратява изпълнение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Парола – условие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8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DE32EA-8FEA-4482-8155-76D9F2AD8142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28" dur="indefinite" restart="never" nodeType="tmRoot">
          <p:childTnLst>
            <p:seq>
              <p:cTn id="429" dur="indefinite" nodeType="mainSeq">
                <p:childTnLst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4" dur="500"/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9" dur="500"/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Парола – решение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0" name="CustomShape 2"/>
          <p:cNvSpPr/>
          <p:nvPr/>
        </p:nvSpPr>
        <p:spPr>
          <a:xfrm>
            <a:off x="2361960" y="1359000"/>
            <a:ext cx="7467480" cy="47509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function password(input) {</a:t>
            </a:r>
            <a:endParaRPr b="0" lang="bg-BG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let username = input[0];</a:t>
            </a:r>
            <a:endParaRPr b="0" lang="bg-BG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let password = input[1];</a:t>
            </a:r>
            <a:endParaRPr b="0" lang="bg-BG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let data = input[2];</a:t>
            </a:r>
            <a:endParaRPr b="0" lang="bg-BG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let index = 3;</a:t>
            </a:r>
            <a:endParaRPr b="0" lang="bg-BG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600" spc="-1" strike="noStrike">
                <a:solidFill>
                  <a:srgbClr val="ffa000"/>
                </a:solidFill>
                <a:latin typeface="Consolas"/>
              </a:rPr>
              <a:t>  </a:t>
            </a:r>
            <a:r>
              <a:rPr b="1" lang="bg-BG" sz="2600" spc="-1" strike="noStrike">
                <a:solidFill>
                  <a:srgbClr val="ffa000"/>
                </a:solidFill>
                <a:latin typeface="Consolas"/>
              </a:rPr>
              <a:t>while</a:t>
            </a: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 (data !== password) </a:t>
            </a:r>
            <a:r>
              <a:rPr b="1" lang="bg-BG" sz="2600" spc="-1" strike="noStrike">
                <a:solidFill>
                  <a:srgbClr val="ffa000"/>
                </a:solidFill>
                <a:latin typeface="Consolas"/>
              </a:rPr>
              <a:t>{</a:t>
            </a:r>
            <a:endParaRPr b="0" lang="bg-BG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data = input[index];</a:t>
            </a:r>
            <a:endParaRPr b="0" lang="bg-BG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index++;</a:t>
            </a:r>
            <a:endParaRPr b="0" lang="bg-BG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600" spc="-1" strike="noStrike">
                <a:solidFill>
                  <a:srgbClr val="ffa000"/>
                </a:solidFill>
                <a:latin typeface="Consolas"/>
              </a:rPr>
              <a:t>  </a:t>
            </a:r>
            <a:r>
              <a:rPr b="1" lang="bg-BG" sz="2600" spc="-1" strike="noStrike">
                <a:solidFill>
                  <a:srgbClr val="ffa000"/>
                </a:solidFill>
                <a:latin typeface="Consolas"/>
              </a:rPr>
              <a:t>}</a:t>
            </a:r>
            <a:endParaRPr b="0" lang="bg-BG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console.log(`Welcome ${username}!`);</a:t>
            </a:r>
            <a:endParaRPr b="0" lang="bg-BG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531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92F6396-3CF9-4CC4-BAAA-D8F7819966A0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48" dur="indefinite" restart="never" nodeType="tmRoot">
          <p:childTnLst>
            <p:seq>
              <p:cTn id="449" dur="indefinite" nodeType="mainSeq">
                <p:childTnLst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4" dur="500"/>
                                        <p:tgtEl>
                                          <p:spTgt spid="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7" dur="500"/>
                                        <p:tgtEl>
                                          <p:spTgt spid="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2" dur="500"/>
                                        <p:tgtEl>
                                          <p:spTgt spid="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7" dur="500"/>
                                        <p:tgtEl>
                                          <p:spTgt spid="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2" dur="500"/>
                                        <p:tgtEl>
                                          <p:spTgt spid="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Съдържание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CAE68771-CB99-47D7-926C-D614588C766A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sp>
        <p:nvSpPr>
          <p:cNvPr id="396" name="TextShape 3"/>
          <p:cNvSpPr txBox="1"/>
          <p:nvPr/>
        </p:nvSpPr>
        <p:spPr>
          <a:xfrm>
            <a:off x="196920" y="1371600"/>
            <a:ext cx="9048960" cy="52070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Преговор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While цикъл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1900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Конструкция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1900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Безкраен while цикъл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1900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Прекъсване на цикъл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	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1900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Продължаване на цикъл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Напишете функция, която: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Чете цели числа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Приключва четенето когато получи сума равна на първоначално въведеното число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Извежда сумата на всички прочетени числа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Примерен вход и изход: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78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3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Сума от числа – условие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4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020FA2C-B762-4B4C-9EAA-CC1589001D2D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535" name="CustomShape 4"/>
          <p:cNvSpPr/>
          <p:nvPr/>
        </p:nvSpPr>
        <p:spPr>
          <a:xfrm>
            <a:off x="5281920" y="4134240"/>
            <a:ext cx="1146960" cy="21387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100</a:t>
            </a:r>
            <a:endParaRPr b="0" lang="bg-BG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10</a:t>
            </a:r>
            <a:endParaRPr b="0" lang="bg-BG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20</a:t>
            </a:r>
            <a:endParaRPr b="0" lang="bg-BG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30</a:t>
            </a:r>
            <a:endParaRPr b="0" lang="bg-BG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45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36" name="CustomShape 5"/>
          <p:cNvSpPr/>
          <p:nvPr/>
        </p:nvSpPr>
        <p:spPr>
          <a:xfrm>
            <a:off x="6705720" y="5051160"/>
            <a:ext cx="40248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CustomShape 6"/>
          <p:cNvSpPr/>
          <p:nvPr/>
        </p:nvSpPr>
        <p:spPr>
          <a:xfrm>
            <a:off x="7329600" y="4957200"/>
            <a:ext cx="747360" cy="4924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105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38" name="CustomShape 7"/>
          <p:cNvSpPr/>
          <p:nvPr/>
        </p:nvSpPr>
        <p:spPr>
          <a:xfrm>
            <a:off x="8680320" y="3854160"/>
            <a:ext cx="1146960" cy="26989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20</a:t>
            </a:r>
            <a:endParaRPr b="0" lang="bg-BG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1</a:t>
            </a:r>
            <a:endParaRPr b="0" lang="bg-BG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2</a:t>
            </a:r>
            <a:endParaRPr b="0" lang="bg-BG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3</a:t>
            </a:r>
            <a:endParaRPr b="0" lang="bg-BG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4</a:t>
            </a:r>
            <a:endParaRPr b="0" lang="bg-BG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5</a:t>
            </a:r>
            <a:endParaRPr b="0" lang="bg-BG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6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39" name="CustomShape 8"/>
          <p:cNvSpPr/>
          <p:nvPr/>
        </p:nvSpPr>
        <p:spPr>
          <a:xfrm>
            <a:off x="10728000" y="4957200"/>
            <a:ext cx="549360" cy="4924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21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40" name="CustomShape 9"/>
          <p:cNvSpPr/>
          <p:nvPr/>
        </p:nvSpPr>
        <p:spPr>
          <a:xfrm>
            <a:off x="10076400" y="5051160"/>
            <a:ext cx="40248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73" dur="indefinite" restart="never" nodeType="tmRoot">
          <p:childTnLst>
            <p:seq>
              <p:cTn id="474" dur="indefinite" nodeType="mainSeq">
                <p:childTnLst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9" dur="500"/>
                                        <p:tgtEl>
                                          <p:spTgt spid="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4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7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0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5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8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1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Сума от числа – решение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2" name="CustomShape 2"/>
          <p:cNvSpPr/>
          <p:nvPr/>
        </p:nvSpPr>
        <p:spPr>
          <a:xfrm>
            <a:off x="1888560" y="1443960"/>
            <a:ext cx="8414640" cy="43563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n = Number(input[0]);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sum = 0;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index = 1;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while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(sum &lt; n) 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{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currentNum = Number(input[index]);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sum += currentNum;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index++;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}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console.log(sum);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43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9724DBE-40FA-40E3-97D7-9D7EBA4EEE80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02" dur="indefinite" restart="never" nodeType="tmRoot">
          <p:childTnLst>
            <p:seq>
              <p:cTn id="503" dur="indefinite" nodeType="mainSeq">
                <p:childTnLst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8" dur="500"/>
                                        <p:tgtEl>
                                          <p:spTgt spid="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1" dur="500"/>
                                        <p:tgtEl>
                                          <p:spTgt spid="5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6" dur="500"/>
                                        <p:tgtEl>
                                          <p:spTgt spid="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9" dur="500"/>
                                        <p:tgtEl>
                                          <p:spTgt spid="5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2" dur="500"/>
                                        <p:tgtEl>
                                          <p:spTgt spid="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7" dur="500"/>
                                        <p:tgtEl>
                                          <p:spTgt spid="5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B9C1779-653E-4E56-A9CE-416A477A4744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545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Напишете функция, която: 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Прочита цяло число 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Отпечатва всички числа ≤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n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от редицата: 1, 3, 7, 15, 31, …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Всяко следващо число e равно на 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предишното</a:t>
            </a: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*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6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Редица числа 2k + 1 – условие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7" name="CustomShape 4"/>
          <p:cNvSpPr/>
          <p:nvPr/>
        </p:nvSpPr>
        <p:spPr>
          <a:xfrm>
            <a:off x="1235880" y="4419000"/>
            <a:ext cx="9719640" cy="6256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bg-BG" sz="3200" spc="-1" strike="noStrike">
                <a:solidFill>
                  <a:srgbClr val="ffa000"/>
                </a:solidFill>
                <a:latin typeface="Consolas"/>
              </a:rPr>
              <a:t>1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,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(1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*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2)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+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1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=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ffa000"/>
                </a:solidFill>
                <a:latin typeface="Consolas"/>
              </a:rPr>
              <a:t>3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(3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*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2)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+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1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=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ffa000"/>
                </a:solidFill>
                <a:latin typeface="Consolas"/>
              </a:rPr>
              <a:t>7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,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(7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*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2)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+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1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=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ffa000"/>
                </a:solidFill>
                <a:latin typeface="Consolas"/>
              </a:rPr>
              <a:t>15</a:t>
            </a:r>
            <a:r>
              <a:rPr b="1" lang="bg-BG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bg-BG" sz="32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28" dur="indefinite" restart="never" nodeType="tmRoot">
          <p:childTnLst>
            <p:seq>
              <p:cTn id="529" dur="indefinite" nodeType="mainSeq">
                <p:childTnLst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4" dur="500"/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9" dur="500"/>
                                        <p:tgtEl>
                                          <p:spTgt spid="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4" dur="500"/>
                                        <p:tgtEl>
                                          <p:spTgt spid="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9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4724280" y="1429920"/>
            <a:ext cx="2447640" cy="456840"/>
          </a:xfrm>
          <a:prstGeom prst="rect">
            <a:avLst/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bg-BG" sz="2400" spc="-1" strike="noStrike">
                <a:solidFill>
                  <a:srgbClr val="ffffff"/>
                </a:solidFill>
                <a:latin typeface="Calibri"/>
              </a:rPr>
              <a:t>k = 1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49" name="CustomShape 2"/>
          <p:cNvSpPr/>
          <p:nvPr/>
        </p:nvSpPr>
        <p:spPr>
          <a:xfrm>
            <a:off x="5937840" y="1081080"/>
            <a:ext cx="4320" cy="32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CustomShape 3"/>
          <p:cNvSpPr/>
          <p:nvPr/>
        </p:nvSpPr>
        <p:spPr>
          <a:xfrm>
            <a:off x="5947200" y="1902240"/>
            <a:ext cx="900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CustomShape 4"/>
          <p:cNvSpPr/>
          <p:nvPr/>
        </p:nvSpPr>
        <p:spPr>
          <a:xfrm>
            <a:off x="4724280" y="2283120"/>
            <a:ext cx="2447640" cy="1254960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bg-BG" sz="2400" spc="-1" strike="noStrike">
                <a:solidFill>
                  <a:srgbClr val="ffffff"/>
                </a:solidFill>
                <a:latin typeface="Calibri"/>
              </a:rPr>
              <a:t>k &lt;= n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52" name="CustomShape 5"/>
          <p:cNvSpPr/>
          <p:nvPr/>
        </p:nvSpPr>
        <p:spPr>
          <a:xfrm>
            <a:off x="5942520" y="3553200"/>
            <a:ext cx="900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CustomShape 6"/>
          <p:cNvSpPr/>
          <p:nvPr/>
        </p:nvSpPr>
        <p:spPr>
          <a:xfrm>
            <a:off x="4724280" y="3949560"/>
            <a:ext cx="2447640" cy="680400"/>
          </a:xfrm>
          <a:prstGeom prst="parallelogram">
            <a:avLst>
              <a:gd name="adj" fmla="val 25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bg-BG" sz="2400" spc="-1" strike="noStrike">
                <a:solidFill>
                  <a:srgbClr val="ffffff"/>
                </a:solidFill>
                <a:latin typeface="Calibri"/>
              </a:rPr>
              <a:t>Print k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54" name="CustomShape 7"/>
          <p:cNvSpPr/>
          <p:nvPr/>
        </p:nvSpPr>
        <p:spPr>
          <a:xfrm>
            <a:off x="5928120" y="4645440"/>
            <a:ext cx="9000" cy="3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CustomShape 8"/>
          <p:cNvSpPr/>
          <p:nvPr/>
        </p:nvSpPr>
        <p:spPr>
          <a:xfrm rot="10800000">
            <a:off x="4737240" y="5357160"/>
            <a:ext cx="12240" cy="2445840"/>
          </a:xfrm>
          <a:prstGeom prst="bentConnector3">
            <a:avLst>
              <a:gd name="adj1" fmla="val 3757283"/>
            </a:avLst>
          </a:prstGeom>
          <a:noFill/>
          <a:ln w="57240">
            <a:solidFill>
              <a:schemeClr val="bg1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CustomShape 9"/>
          <p:cNvSpPr/>
          <p:nvPr/>
        </p:nvSpPr>
        <p:spPr>
          <a:xfrm>
            <a:off x="4737240" y="500400"/>
            <a:ext cx="2435040" cy="58032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bg-BG" sz="2400" spc="-1" strike="noStrike">
                <a:solidFill>
                  <a:srgbClr val="ffffff"/>
                </a:solidFill>
                <a:latin typeface="Calibri"/>
              </a:rPr>
              <a:t>Read input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57" name="CustomShape 10"/>
          <p:cNvSpPr/>
          <p:nvPr/>
        </p:nvSpPr>
        <p:spPr>
          <a:xfrm>
            <a:off x="4724280" y="5029200"/>
            <a:ext cx="2447640" cy="655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bg-BG" sz="2400" spc="-1" strike="noStrike">
                <a:solidFill>
                  <a:srgbClr val="ffffff"/>
                </a:solidFill>
                <a:latin typeface="Consolas"/>
              </a:rPr>
              <a:t>k = 2 * k + 1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58" name="CustomShape 11"/>
          <p:cNvSpPr/>
          <p:nvPr/>
        </p:nvSpPr>
        <p:spPr>
          <a:xfrm>
            <a:off x="7168680" y="2438280"/>
            <a:ext cx="767520" cy="5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44000" rIns="144000" tIns="108000" bIns="108000"/>
          <a:p>
            <a:pPr>
              <a:lnSpc>
                <a:spcPct val="110000"/>
              </a:lnSpc>
            </a:pPr>
            <a:r>
              <a:rPr b="0" lang="bg-BG" sz="2000" spc="-1" strike="noStrike">
                <a:solidFill>
                  <a:srgbClr val="234465"/>
                </a:solidFill>
                <a:latin typeface="Calibri"/>
              </a:rPr>
              <a:t>false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559" name="CustomShape 12"/>
          <p:cNvSpPr/>
          <p:nvPr/>
        </p:nvSpPr>
        <p:spPr>
          <a:xfrm>
            <a:off x="7172280" y="2912760"/>
            <a:ext cx="828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CustomShape 13"/>
          <p:cNvSpPr/>
          <p:nvPr/>
        </p:nvSpPr>
        <p:spPr>
          <a:xfrm>
            <a:off x="8011080" y="2620440"/>
            <a:ext cx="2435040" cy="58032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bg-BG" sz="2400" spc="-1" strike="noStrike">
                <a:solidFill>
                  <a:srgbClr val="ffffff"/>
                </a:solidFill>
                <a:latin typeface="Calibri"/>
              </a:rPr>
              <a:t>End loop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61" name="CustomShape 14"/>
          <p:cNvSpPr/>
          <p:nvPr/>
        </p:nvSpPr>
        <p:spPr>
          <a:xfrm>
            <a:off x="6043680" y="3429360"/>
            <a:ext cx="723600" cy="5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44000" rIns="144000" tIns="108000" bIns="108000"/>
          <a:p>
            <a:pPr>
              <a:lnSpc>
                <a:spcPct val="110000"/>
              </a:lnSpc>
            </a:pPr>
            <a:r>
              <a:rPr b="0" lang="bg-BG" sz="2000" spc="-1" strike="noStrike">
                <a:solidFill>
                  <a:srgbClr val="234465"/>
                </a:solidFill>
                <a:latin typeface="Calibri"/>
              </a:rPr>
              <a:t>true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562" name="CustomShape 15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7592DA07-E648-44A7-B84F-725B698CFFE5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50" dur="indefinite" restart="never" nodeType="tmRoot">
          <p:childTnLst>
            <p:seq>
              <p:cTn id="551" dur="indefinite" nodeType="mainSeq">
                <p:childTnLst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6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9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4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7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2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5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8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3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6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1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6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9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Редица числа 2k + 1 – решение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4" name="CustomShape 2"/>
          <p:cNvSpPr/>
          <p:nvPr/>
        </p:nvSpPr>
        <p:spPr>
          <a:xfrm>
            <a:off x="1581120" y="1809000"/>
            <a:ext cx="8953200" cy="35031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function sequence(input) {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number = Number(input[0]);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k = 1;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while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(k &lt;= number)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 {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console.log(k);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k = k * 2 + 1; 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}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65" name="CustomShape 3"/>
          <p:cNvSpPr/>
          <p:nvPr/>
        </p:nvSpPr>
        <p:spPr>
          <a:xfrm>
            <a:off x="6185880" y="3578760"/>
            <a:ext cx="4190760" cy="969840"/>
          </a:xfrm>
          <a:prstGeom prst="wedgeRoundRectCallout">
            <a:avLst>
              <a:gd name="adj1" fmla="val -56305"/>
              <a:gd name="adj2" fmla="val -44380"/>
              <a:gd name="adj3" fmla="val 16667"/>
            </a:avLst>
          </a:prstGeom>
          <a:solidFill>
            <a:schemeClr val="tx1">
              <a:alpha val="80000"/>
            </a:schemeClr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Повторение докато е в сила условието </a:t>
            </a:r>
            <a:r>
              <a:rPr b="1" lang="bg-BG" sz="2800" spc="-1" strike="noStrike">
                <a:solidFill>
                  <a:srgbClr val="ffffff"/>
                </a:solidFill>
                <a:latin typeface="Consolas"/>
              </a:rPr>
              <a:t>k</a:t>
            </a: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 ≤ </a:t>
            </a:r>
            <a:r>
              <a:rPr b="1" lang="bg-BG" sz="2800" spc="-1" strike="noStrike">
                <a:solidFill>
                  <a:srgbClr val="ffffff"/>
                </a:solidFill>
                <a:latin typeface="Consolas"/>
              </a:rPr>
              <a:t>n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566" name="TextShape 4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CDEA40B-47F5-4B29-BF72-EBCA7B7192E8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03" dur="indefinite" restart="never" nodeType="tmRoot">
          <p:childTnLst>
            <p:seq>
              <p:cTn id="604" dur="indefinite" nodeType="mainSeq">
                <p:childTnLst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9" dur="500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2" dur="500"/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7" dur="500"/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0" dur="500"/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5" dur="500"/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8" dur="500"/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3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652871A-596E-4FD4-99FF-26001C7054BC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568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Баланс на сметка – условие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9" name="TextShape 3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94000"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500" spc="-1" strike="noStrike">
                <a:solidFill>
                  <a:srgbClr val="234465"/>
                </a:solidFill>
                <a:latin typeface="Calibri"/>
              </a:rPr>
              <a:t>Напишете функция, която:</a:t>
            </a:r>
            <a:endParaRPr b="0" lang="en-US" sz="35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500" spc="-1" strike="noStrike">
                <a:solidFill>
                  <a:srgbClr val="234465"/>
                </a:solidFill>
                <a:latin typeface="Calibri"/>
              </a:rPr>
              <a:t>Чете </a:t>
            </a:r>
            <a:r>
              <a:rPr b="1" lang="en-US" sz="3500" spc="-1" strike="noStrike">
                <a:solidFill>
                  <a:srgbClr val="234465"/>
                </a:solidFill>
                <a:latin typeface="Calibri"/>
              </a:rPr>
              <a:t>n</a:t>
            </a:r>
            <a:r>
              <a:rPr b="0" lang="en-US" sz="3500" spc="-1" strike="noStrike">
                <a:solidFill>
                  <a:srgbClr val="234465"/>
                </a:solidFill>
                <a:latin typeface="Calibri"/>
              </a:rPr>
              <a:t> – на брой числа, които представляват вноски по банкова сметка до получаване на командата </a:t>
            </a:r>
            <a:r>
              <a:rPr b="0" lang="en-US" sz="3500" spc="-1" strike="noStrike">
                <a:solidFill>
                  <a:srgbClr val="234465"/>
                </a:solidFill>
                <a:latin typeface="Consolas"/>
              </a:rPr>
              <a:t>"</a:t>
            </a:r>
            <a:r>
              <a:rPr b="1" lang="en-US" sz="3500" spc="-1" strike="noStrike">
                <a:solidFill>
                  <a:srgbClr val="234465"/>
                </a:solidFill>
                <a:latin typeface="Consolas"/>
              </a:rPr>
              <a:t>NoMoreMoney</a:t>
            </a:r>
            <a:r>
              <a:rPr b="0" lang="en-US" sz="3500" spc="-1" strike="noStrike">
                <a:solidFill>
                  <a:srgbClr val="234465"/>
                </a:solidFill>
                <a:latin typeface="Consolas"/>
              </a:rPr>
              <a:t>"</a:t>
            </a:r>
            <a:endParaRPr b="0" lang="en-US" sz="35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500" spc="-1" strike="noStrike">
                <a:solidFill>
                  <a:srgbClr val="234465"/>
                </a:solidFill>
                <a:latin typeface="Calibri"/>
              </a:rPr>
              <a:t>При всяка вноска принтира: </a:t>
            </a:r>
            <a:endParaRPr b="0" lang="en-US" sz="3500" spc="-1" strike="noStrike">
              <a:solidFill>
                <a:srgbClr val="234465"/>
              </a:solidFill>
              <a:latin typeface="Calibri"/>
            </a:endParaRPr>
          </a:p>
          <a:p>
            <a:pPr marL="378000">
              <a:lnSpc>
                <a:spcPct val="105000"/>
              </a:lnSpc>
              <a:spcBef>
                <a:spcPts val="201"/>
              </a:spcBef>
              <a:spcAft>
                <a:spcPts val="201"/>
              </a:spcAft>
            </a:pPr>
            <a:r>
              <a:rPr b="1" lang="en-US" sz="3500" spc="-1" strike="noStrike">
                <a:solidFill>
                  <a:srgbClr val="234465"/>
                </a:solidFill>
                <a:latin typeface="Calibri"/>
              </a:rPr>
              <a:t>       </a:t>
            </a:r>
            <a:r>
              <a:rPr b="1" lang="en-US" sz="35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3500" spc="-1" strike="noStrike">
                <a:solidFill>
                  <a:srgbClr val="234465"/>
                </a:solidFill>
                <a:latin typeface="Consolas"/>
              </a:rPr>
              <a:t>Increase: </a:t>
            </a:r>
            <a:r>
              <a:rPr b="1" lang="en-US" sz="3500" spc="-1" strike="noStrike">
                <a:solidFill>
                  <a:srgbClr val="234465"/>
                </a:solidFill>
                <a:latin typeface="Calibri"/>
              </a:rPr>
              <a:t>{сумата} “</a:t>
            </a:r>
            <a:endParaRPr b="0" lang="en-US" sz="35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500" spc="-1" strike="noStrike">
                <a:solidFill>
                  <a:srgbClr val="234465"/>
                </a:solidFill>
                <a:latin typeface="Calibri"/>
              </a:rPr>
              <a:t>Ако се въведе отрицателно число да се изпише</a:t>
            </a:r>
            <a:endParaRPr b="0" lang="en-US" sz="3500" spc="-1" strike="noStrike">
              <a:solidFill>
                <a:srgbClr val="234465"/>
              </a:solidFill>
              <a:latin typeface="Calibri"/>
            </a:endParaRPr>
          </a:p>
          <a:p>
            <a:pPr marL="378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3500" spc="-1" strike="noStrike">
                <a:solidFill>
                  <a:srgbClr val="234465"/>
                </a:solidFill>
                <a:latin typeface="Calibri"/>
              </a:rPr>
              <a:t>    </a:t>
            </a:r>
            <a:r>
              <a:rPr b="1" lang="en-US" sz="35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3500" spc="-1" strike="noStrike">
                <a:solidFill>
                  <a:srgbClr val="234465"/>
                </a:solidFill>
                <a:latin typeface="Consolas"/>
              </a:rPr>
              <a:t>Invalid operation!</a:t>
            </a:r>
            <a:r>
              <a:rPr b="1" lang="en-US" sz="3500" spc="-1" strike="noStrike">
                <a:solidFill>
                  <a:srgbClr val="234465"/>
                </a:solidFill>
                <a:latin typeface="Calibri"/>
              </a:rPr>
              <a:t>" </a:t>
            </a:r>
            <a:r>
              <a:rPr b="0" lang="en-US" sz="3500" spc="-1" strike="noStrike">
                <a:solidFill>
                  <a:srgbClr val="234465"/>
                </a:solidFill>
                <a:latin typeface="Calibri"/>
              </a:rPr>
              <a:t>и програмата да приключи </a:t>
            </a:r>
            <a:endParaRPr b="0" lang="en-US" sz="35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500" spc="-1" strike="noStrike">
                <a:solidFill>
                  <a:srgbClr val="234465"/>
                </a:solidFill>
                <a:latin typeface="Calibri"/>
              </a:rPr>
              <a:t>Накрая на програмата трябва да се изпише:</a:t>
            </a:r>
            <a:endParaRPr b="0" lang="en-US" sz="3500" spc="-1" strike="noStrike">
              <a:solidFill>
                <a:srgbClr val="234465"/>
              </a:solidFill>
              <a:latin typeface="Calibri"/>
            </a:endParaRPr>
          </a:p>
          <a:p>
            <a:pPr marL="378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3500" spc="-1" strike="noStrike">
                <a:solidFill>
                  <a:srgbClr val="234465"/>
                </a:solidFill>
                <a:latin typeface="Calibri"/>
              </a:rPr>
              <a:t>     </a:t>
            </a:r>
            <a:r>
              <a:rPr b="1" lang="en-US" sz="3500" spc="-1" strike="noStrike">
                <a:solidFill>
                  <a:srgbClr val="234465"/>
                </a:solidFill>
                <a:latin typeface="Calibri"/>
              </a:rPr>
              <a:t>"</a:t>
            </a:r>
            <a:r>
              <a:rPr b="1" lang="en-US" sz="3500" spc="-1" strike="noStrike">
                <a:solidFill>
                  <a:srgbClr val="234465"/>
                </a:solidFill>
                <a:latin typeface="Consolas"/>
              </a:rPr>
              <a:t>Total: </a:t>
            </a:r>
            <a:r>
              <a:rPr b="1" lang="en-US" sz="3500" spc="-1" strike="noStrike">
                <a:solidFill>
                  <a:srgbClr val="234465"/>
                </a:solidFill>
                <a:latin typeface="Calibri"/>
              </a:rPr>
              <a:t>{общата сума в сметката}</a:t>
            </a:r>
            <a:endParaRPr b="0" lang="en-US" sz="35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34" dur="indefinite" restart="never" nodeType="tmRoot">
          <p:childTnLst>
            <p:seq>
              <p:cTn id="635" dur="indefinite" nodeType="mainSeq">
                <p:childTnLst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0" dur="500"/>
                                        <p:tgtEl>
                                          <p:spTgt spid="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5" dur="500"/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8" dur="500"/>
                                        <p:tgtEl>
                                          <p:spTgt spid="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3" dur="500"/>
                                        <p:tgtEl>
                                          <p:spTgt spid="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6" dur="500"/>
                                        <p:tgtEl>
                                          <p:spTgt spid="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1" dur="500"/>
                                        <p:tgtEl>
                                          <p:spTgt spid="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4" dur="500"/>
                                        <p:tgtEl>
                                          <p:spTgt spid="5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Примерен вход и изход: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78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1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Баланс на сметка – условие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2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C8434A7-3396-4342-BAC3-67CCFECFB42C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573" name="CustomShape 4"/>
          <p:cNvSpPr/>
          <p:nvPr/>
        </p:nvSpPr>
        <p:spPr>
          <a:xfrm>
            <a:off x="2135880" y="2286000"/>
            <a:ext cx="2043000" cy="14882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5.51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69.42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100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NoMoreMoney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74" name="CustomShape 5"/>
          <p:cNvSpPr/>
          <p:nvPr/>
        </p:nvSpPr>
        <p:spPr>
          <a:xfrm>
            <a:off x="4414320" y="2836080"/>
            <a:ext cx="462240" cy="3524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CustomShape 6"/>
          <p:cNvSpPr/>
          <p:nvPr/>
        </p:nvSpPr>
        <p:spPr>
          <a:xfrm>
            <a:off x="5029200" y="2250360"/>
            <a:ext cx="3931200" cy="15235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Increase: 5.51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Increase: 69.42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Increase: 100.00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Total: 174.93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76" name="CustomShape 7"/>
          <p:cNvSpPr/>
          <p:nvPr/>
        </p:nvSpPr>
        <p:spPr>
          <a:xfrm>
            <a:off x="2861280" y="4379040"/>
            <a:ext cx="1317600" cy="14882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120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45.55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-150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77" name="CustomShape 8"/>
          <p:cNvSpPr/>
          <p:nvPr/>
        </p:nvSpPr>
        <p:spPr>
          <a:xfrm>
            <a:off x="4414320" y="4946760"/>
            <a:ext cx="462240" cy="3524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CustomShape 9"/>
          <p:cNvSpPr/>
          <p:nvPr/>
        </p:nvSpPr>
        <p:spPr>
          <a:xfrm>
            <a:off x="5040000" y="4379040"/>
            <a:ext cx="3909240" cy="14882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Increase: 120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Increase: 45.55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Invalid operation!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Total: 165.55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65" dur="indefinite" restart="never" nodeType="tmRoot">
          <p:childTnLst>
            <p:seq>
              <p:cTn id="666" dur="indefinite" nodeType="mainSeq">
                <p:childTnLst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1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4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7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2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5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8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CustomShape 1"/>
          <p:cNvSpPr/>
          <p:nvPr/>
        </p:nvSpPr>
        <p:spPr>
          <a:xfrm>
            <a:off x="4754160" y="570960"/>
            <a:ext cx="2514240" cy="53316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bg-BG" sz="2400" spc="-1" strike="noStrike">
                <a:solidFill>
                  <a:srgbClr val="ffffff"/>
                </a:solidFill>
                <a:latin typeface="Calibri"/>
              </a:rPr>
              <a:t>Read input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80" name="CustomShape 2"/>
          <p:cNvSpPr/>
          <p:nvPr/>
        </p:nvSpPr>
        <p:spPr>
          <a:xfrm flipH="1">
            <a:off x="6005880" y="1104120"/>
            <a:ext cx="5040" cy="32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CustomShape 3"/>
          <p:cNvSpPr/>
          <p:nvPr/>
        </p:nvSpPr>
        <p:spPr>
          <a:xfrm>
            <a:off x="4988880" y="1431720"/>
            <a:ext cx="2033280" cy="76176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bg-BG" sz="2400" spc="-1" strike="noStrike">
                <a:solidFill>
                  <a:srgbClr val="ffffff"/>
                </a:solidFill>
                <a:latin typeface="Calibri"/>
              </a:rPr>
              <a:t>balance = 0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582" name="CustomShape 4"/>
          <p:cNvSpPr/>
          <p:nvPr/>
        </p:nvSpPr>
        <p:spPr>
          <a:xfrm>
            <a:off x="6005880" y="2193840"/>
            <a:ext cx="5040" cy="33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83" name="Group 5"/>
          <p:cNvGrpSpPr/>
          <p:nvPr/>
        </p:nvGrpSpPr>
        <p:grpSpPr>
          <a:xfrm>
            <a:off x="4911120" y="2525760"/>
            <a:ext cx="2210040" cy="1119960"/>
            <a:chOff x="4911120" y="2525760"/>
            <a:chExt cx="2210040" cy="1119960"/>
          </a:xfrm>
        </p:grpSpPr>
        <p:sp>
          <p:nvSpPr>
            <p:cNvPr id="584" name="CustomShape 6"/>
            <p:cNvSpPr/>
            <p:nvPr/>
          </p:nvSpPr>
          <p:spPr>
            <a:xfrm>
              <a:off x="4911120" y="2525760"/>
              <a:ext cx="2200320" cy="111996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85" name="CustomShape 7"/>
            <p:cNvSpPr/>
            <p:nvPr/>
          </p:nvSpPr>
          <p:spPr>
            <a:xfrm>
              <a:off x="4920840" y="2844000"/>
              <a:ext cx="22003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bg-BG" sz="2400" spc="-1" strike="noStrike">
                  <a:solidFill>
                    <a:srgbClr val="ffffff"/>
                  </a:solidFill>
                  <a:latin typeface="Calibri"/>
                </a:rPr>
                <a:t>input !==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586" name="CustomShape 8"/>
          <p:cNvSpPr/>
          <p:nvPr/>
        </p:nvSpPr>
        <p:spPr>
          <a:xfrm>
            <a:off x="6011280" y="3646440"/>
            <a:ext cx="9360" cy="38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CustomShape 9"/>
          <p:cNvSpPr/>
          <p:nvPr/>
        </p:nvSpPr>
        <p:spPr>
          <a:xfrm>
            <a:off x="7111440" y="3086280"/>
            <a:ext cx="1231560" cy="1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CustomShape 10"/>
          <p:cNvSpPr/>
          <p:nvPr/>
        </p:nvSpPr>
        <p:spPr>
          <a:xfrm>
            <a:off x="6085080" y="3494160"/>
            <a:ext cx="891720" cy="5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0" lang="bg-BG" sz="2000" spc="-1" strike="noStrike">
                <a:solidFill>
                  <a:srgbClr val="234465"/>
                </a:solidFill>
                <a:latin typeface="Calibri"/>
              </a:rPr>
              <a:t>true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589" name="CustomShape 11"/>
          <p:cNvSpPr/>
          <p:nvPr/>
        </p:nvSpPr>
        <p:spPr>
          <a:xfrm>
            <a:off x="7166880" y="2604600"/>
            <a:ext cx="767520" cy="55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44000" rIns="144000" tIns="108000" bIns="108000"/>
          <a:p>
            <a:pPr>
              <a:lnSpc>
                <a:spcPct val="110000"/>
              </a:lnSpc>
            </a:pPr>
            <a:r>
              <a:rPr b="0" lang="bg-BG" sz="2000" spc="-1" strike="noStrike">
                <a:solidFill>
                  <a:srgbClr val="234465"/>
                </a:solidFill>
                <a:latin typeface="Calibri"/>
              </a:rPr>
              <a:t>false</a:t>
            </a:r>
            <a:endParaRPr b="0" lang="bg-BG" sz="2000" spc="-1" strike="noStrike">
              <a:latin typeface="Arial"/>
            </a:endParaRPr>
          </a:p>
        </p:txBody>
      </p:sp>
      <p:grpSp>
        <p:nvGrpSpPr>
          <p:cNvPr id="590" name="Group 12"/>
          <p:cNvGrpSpPr/>
          <p:nvPr/>
        </p:nvGrpSpPr>
        <p:grpSpPr>
          <a:xfrm>
            <a:off x="4763520" y="4029480"/>
            <a:ext cx="2514240" cy="685440"/>
            <a:chOff x="4763520" y="4029480"/>
            <a:chExt cx="2514240" cy="685440"/>
          </a:xfrm>
        </p:grpSpPr>
        <p:sp>
          <p:nvSpPr>
            <p:cNvPr id="591" name="CustomShape 13"/>
            <p:cNvSpPr/>
            <p:nvPr/>
          </p:nvSpPr>
          <p:spPr>
            <a:xfrm>
              <a:off x="4763520" y="4029480"/>
              <a:ext cx="2514240" cy="68544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92" name="CustomShape 14"/>
            <p:cNvSpPr/>
            <p:nvPr/>
          </p:nvSpPr>
          <p:spPr>
            <a:xfrm>
              <a:off x="4849560" y="4155480"/>
              <a:ext cx="230256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bg-BG" sz="2400" spc="-1" strike="noStrike">
                  <a:solidFill>
                    <a:srgbClr val="ffffff"/>
                  </a:solidFill>
                  <a:latin typeface="Calibri"/>
                </a:rPr>
                <a:t>Read amount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593" name="CustomShape 15"/>
          <p:cNvSpPr/>
          <p:nvPr/>
        </p:nvSpPr>
        <p:spPr>
          <a:xfrm>
            <a:off x="6021000" y="4715280"/>
            <a:ext cx="15480" cy="3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4" name="Group 16"/>
          <p:cNvGrpSpPr/>
          <p:nvPr/>
        </p:nvGrpSpPr>
        <p:grpSpPr>
          <a:xfrm>
            <a:off x="4911120" y="5038200"/>
            <a:ext cx="2251440" cy="1280880"/>
            <a:chOff x="4911120" y="5038200"/>
            <a:chExt cx="2251440" cy="1280880"/>
          </a:xfrm>
        </p:grpSpPr>
        <p:sp>
          <p:nvSpPr>
            <p:cNvPr id="595" name="CustomShape 17"/>
            <p:cNvSpPr/>
            <p:nvPr/>
          </p:nvSpPr>
          <p:spPr>
            <a:xfrm>
              <a:off x="4911120" y="5038200"/>
              <a:ext cx="2251440" cy="128088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96" name="CustomShape 18"/>
            <p:cNvSpPr/>
            <p:nvPr/>
          </p:nvSpPr>
          <p:spPr>
            <a:xfrm>
              <a:off x="5105880" y="5427720"/>
              <a:ext cx="180468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bg-BG" sz="2400" spc="-1" strike="noStrike">
                  <a:solidFill>
                    <a:srgbClr val="ffffff"/>
                  </a:solidFill>
                  <a:latin typeface="Calibri"/>
                </a:rPr>
                <a:t>amount &lt; 0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597" name="CustomShape 19"/>
          <p:cNvSpPr/>
          <p:nvPr/>
        </p:nvSpPr>
        <p:spPr>
          <a:xfrm>
            <a:off x="7065000" y="5210280"/>
            <a:ext cx="761760" cy="5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0" lang="bg-BG" sz="2000" spc="-1" strike="noStrike">
                <a:solidFill>
                  <a:srgbClr val="234465"/>
                </a:solidFill>
                <a:latin typeface="Calibri"/>
              </a:rPr>
              <a:t>true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598" name="CustomShape 20"/>
          <p:cNvSpPr/>
          <p:nvPr/>
        </p:nvSpPr>
        <p:spPr>
          <a:xfrm flipH="1">
            <a:off x="4177800" y="5679000"/>
            <a:ext cx="73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bg1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9" name="CustomShape 21"/>
          <p:cNvSpPr/>
          <p:nvPr/>
        </p:nvSpPr>
        <p:spPr>
          <a:xfrm>
            <a:off x="4265640" y="5234760"/>
            <a:ext cx="720360" cy="5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44000" rIns="144000" tIns="108000" bIns="108000"/>
          <a:p>
            <a:pPr>
              <a:lnSpc>
                <a:spcPct val="110000"/>
              </a:lnSpc>
            </a:pPr>
            <a:r>
              <a:rPr b="0" lang="bg-BG" sz="1800" spc="-1" strike="noStrike">
                <a:solidFill>
                  <a:srgbClr val="234465"/>
                </a:solidFill>
                <a:latin typeface="Calibri"/>
              </a:rPr>
              <a:t>false</a:t>
            </a:r>
            <a:endParaRPr b="0" lang="bg-BG" sz="1800" spc="-1" strike="noStrike">
              <a:latin typeface="Arial"/>
            </a:endParaRPr>
          </a:p>
        </p:txBody>
      </p:sp>
      <p:grpSp>
        <p:nvGrpSpPr>
          <p:cNvPr id="600" name="Group 22"/>
          <p:cNvGrpSpPr/>
          <p:nvPr/>
        </p:nvGrpSpPr>
        <p:grpSpPr>
          <a:xfrm>
            <a:off x="1926360" y="5093280"/>
            <a:ext cx="2322360" cy="1170360"/>
            <a:chOff x="1926360" y="5093280"/>
            <a:chExt cx="2322360" cy="1170360"/>
          </a:xfrm>
        </p:grpSpPr>
        <p:grpSp>
          <p:nvGrpSpPr>
            <p:cNvPr id="601" name="Group 23"/>
            <p:cNvGrpSpPr/>
            <p:nvPr/>
          </p:nvGrpSpPr>
          <p:grpSpPr>
            <a:xfrm>
              <a:off x="1998000" y="5093280"/>
              <a:ext cx="2179440" cy="1170360"/>
              <a:chOff x="1998000" y="5093280"/>
              <a:chExt cx="2179440" cy="1170360"/>
            </a:xfrm>
          </p:grpSpPr>
          <p:sp>
            <p:nvSpPr>
              <p:cNvPr id="602" name="CustomShape 24"/>
              <p:cNvSpPr/>
              <p:nvPr/>
            </p:nvSpPr>
            <p:spPr>
              <a:xfrm>
                <a:off x="1998000" y="5093280"/>
                <a:ext cx="2179440" cy="117036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80">
                <a:solidFill>
                  <a:schemeClr val="tx1">
                    <a:lumMod val="75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3" name="CustomShape 25"/>
              <p:cNvSpPr/>
              <p:nvPr/>
            </p:nvSpPr>
            <p:spPr>
              <a:xfrm>
                <a:off x="2065320" y="5796720"/>
                <a:ext cx="19922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bg-BG" sz="2400" spc="-1" strike="noStrike">
                    <a:solidFill>
                      <a:srgbClr val="ffffff"/>
                    </a:solidFill>
                    <a:latin typeface="Calibri"/>
                  </a:rPr>
                  <a:t>input</a:t>
                </a:r>
                <a:endParaRPr b="0" lang="bg-BG" sz="2400" spc="-1" strike="noStrike">
                  <a:latin typeface="Arial"/>
                </a:endParaRPr>
              </a:p>
            </p:txBody>
          </p:sp>
          <p:sp>
            <p:nvSpPr>
              <p:cNvPr id="604" name="CustomShape 26"/>
              <p:cNvSpPr/>
              <p:nvPr/>
            </p:nvSpPr>
            <p:spPr>
              <a:xfrm>
                <a:off x="2058480" y="5454000"/>
                <a:ext cx="199476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bg-BG" sz="2400" spc="-1" strike="noStrike">
                    <a:solidFill>
                      <a:srgbClr val="ffffff"/>
                    </a:solidFill>
                    <a:latin typeface="Calibri"/>
                  </a:rPr>
                  <a:t>print message,</a:t>
                </a:r>
                <a:endParaRPr b="0" lang="bg-BG" sz="2400" spc="-1" strike="noStrike">
                  <a:latin typeface="Arial"/>
                </a:endParaRPr>
              </a:p>
            </p:txBody>
          </p:sp>
        </p:grpSp>
        <p:sp>
          <p:nvSpPr>
            <p:cNvPr id="605" name="CustomShape 27"/>
            <p:cNvSpPr/>
            <p:nvPr/>
          </p:nvSpPr>
          <p:spPr>
            <a:xfrm>
              <a:off x="1926360" y="5139000"/>
              <a:ext cx="232236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bg-BG" sz="2400" spc="-1" strike="noStrike">
                  <a:solidFill>
                    <a:srgbClr val="ffffff"/>
                  </a:solidFill>
                  <a:latin typeface="Calibri"/>
                </a:rPr>
                <a:t>increase balance,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606" name="CustomShape 28"/>
          <p:cNvSpPr/>
          <p:nvPr/>
        </p:nvSpPr>
        <p:spPr>
          <a:xfrm flipH="1" flipV="1" rot="5400000">
            <a:off x="2995560" y="3177720"/>
            <a:ext cx="2007000" cy="1822680"/>
          </a:xfrm>
          <a:prstGeom prst="bentConnector2">
            <a:avLst/>
          </a:prstGeom>
          <a:noFill/>
          <a:ln w="57240">
            <a:solidFill>
              <a:schemeClr val="bg1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7" name="Group 29"/>
          <p:cNvGrpSpPr/>
          <p:nvPr/>
        </p:nvGrpSpPr>
        <p:grpSpPr>
          <a:xfrm>
            <a:off x="8092800" y="2754360"/>
            <a:ext cx="2507400" cy="685440"/>
            <a:chOff x="8092800" y="2754360"/>
            <a:chExt cx="2507400" cy="685440"/>
          </a:xfrm>
        </p:grpSpPr>
        <p:sp>
          <p:nvSpPr>
            <p:cNvPr id="608" name="CustomShape 30"/>
            <p:cNvSpPr/>
            <p:nvPr/>
          </p:nvSpPr>
          <p:spPr>
            <a:xfrm>
              <a:off x="8092800" y="2754360"/>
              <a:ext cx="2507400" cy="68544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09" name="CustomShape 31"/>
            <p:cNvSpPr/>
            <p:nvPr/>
          </p:nvSpPr>
          <p:spPr>
            <a:xfrm>
              <a:off x="8460000" y="2866320"/>
              <a:ext cx="168696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bg-BG" sz="2400" spc="-1" strike="noStrike">
                  <a:solidFill>
                    <a:srgbClr val="ffffff"/>
                  </a:solidFill>
                  <a:latin typeface="Calibri"/>
                </a:rPr>
                <a:t>Print output</a:t>
              </a:r>
              <a:endParaRPr b="0" lang="bg-BG" sz="2400" spc="-1" strike="noStrike">
                <a:latin typeface="Arial"/>
              </a:endParaRPr>
            </a:p>
          </p:txBody>
        </p:sp>
      </p:grpSp>
      <p:sp>
        <p:nvSpPr>
          <p:cNvPr id="610" name="CustomShape 32"/>
          <p:cNvSpPr/>
          <p:nvPr/>
        </p:nvSpPr>
        <p:spPr>
          <a:xfrm flipV="1">
            <a:off x="7162920" y="3440160"/>
            <a:ext cx="2183400" cy="2238480"/>
          </a:xfrm>
          <a:prstGeom prst="bentConnector2">
            <a:avLst/>
          </a:prstGeom>
          <a:noFill/>
          <a:ln w="57240">
            <a:solidFill>
              <a:schemeClr val="bg1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CustomShape 3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347C1459-A9A2-4A56-AAA6-387C0D876E5F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89" dur="indefinite" restart="never" nodeType="tmRoot">
          <p:childTnLst>
            <p:seq>
              <p:cTn id="690" dur="indefinite" nodeType="mainSeq">
                <p:childTnLst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5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8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3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6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1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4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7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2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5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fill="hold">
                      <p:stCondLst>
                        <p:cond delay="indefinite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0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3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6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1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6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9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2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7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0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Баланс на сметка – решение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13" name="CustomShape 2"/>
          <p:cNvSpPr/>
          <p:nvPr/>
        </p:nvSpPr>
        <p:spPr>
          <a:xfrm>
            <a:off x="560880" y="1294560"/>
            <a:ext cx="10955160" cy="52002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function accountBalance(input) {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let deposit = input[0];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let balance = 0;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let index = 1;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bg-BG" sz="2200" spc="-1" strike="noStrike">
                <a:solidFill>
                  <a:srgbClr val="ffa000"/>
                </a:solidFill>
                <a:latin typeface="Consolas"/>
              </a:rPr>
              <a:t>while</a:t>
            </a: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 (deposit !== "NoMoreMoney") </a:t>
            </a:r>
            <a:r>
              <a:rPr b="1" lang="bg-BG" sz="2200" spc="-1" strike="noStrike">
                <a:solidFill>
                  <a:srgbClr val="ffa000"/>
                </a:solidFill>
                <a:latin typeface="Consolas"/>
              </a:rPr>
              <a:t>{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let amount = Number(deposit);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if (amount &lt; 0) { </a:t>
            </a:r>
            <a:r>
              <a:rPr b="1" lang="bg-BG" sz="2200" spc="-1" strike="noStrike">
                <a:solidFill>
                  <a:srgbClr val="00b050"/>
                </a:solidFill>
                <a:latin typeface="Consolas"/>
              </a:rPr>
              <a:t>//TODO: Print message and exit the loop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balance += amount;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console.log(`Increase: ${amount.toFixed(2)}`);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deposit = input[index];      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index++; 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bg-BG" sz="2200" spc="-1" strike="noStrike">
                <a:solidFill>
                  <a:srgbClr val="ffa000"/>
                </a:solidFill>
                <a:latin typeface="Consolas"/>
              </a:rPr>
              <a:t>}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console.log(`Total: ${balance.toFixed(2)}`);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200" spc="-1" strike="noStrike">
              <a:latin typeface="Arial"/>
            </a:endParaRPr>
          </a:p>
        </p:txBody>
      </p:sp>
      <p:sp>
        <p:nvSpPr>
          <p:cNvPr id="614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AA361DB-C35B-4A0D-ADAD-80E1810595C0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61" dur="indefinite" restart="never" nodeType="tmRoot">
          <p:childTnLst>
            <p:seq>
              <p:cTn id="762" dur="indefinite" nodeType="mainSeq">
                <p:childTnLst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7" dur="500"/>
                                        <p:tgtEl>
                                          <p:spTgt spid="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0" dur="500"/>
                                        <p:tgtEl>
                                          <p:spTgt spid="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3" dur="500"/>
                                        <p:tgtEl>
                                          <p:spTgt spid="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4" fill="hold">
                      <p:stCondLst>
                        <p:cond delay="indefinite"/>
                      </p:stCondLst>
                      <p:childTnLst>
                        <p:par>
                          <p:cTn id="775" fill="hold">
                            <p:stCondLst>
                              <p:cond delay="0"/>
                            </p:stCondLst>
                            <p:childTnLst>
                              <p:par>
                                <p:cTn id="7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8" dur="500"/>
                                        <p:tgtEl>
                                          <p:spTgt spid="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1" dur="500"/>
                                        <p:tgtEl>
                                          <p:spTgt spid="6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2" fill="hold">
                      <p:stCondLst>
                        <p:cond delay="indefinite"/>
                      </p:stCondLst>
                      <p:childTnLst>
                        <p:par>
                          <p:cTn id="783" fill="hold">
                            <p:stCondLst>
                              <p:cond delay="0"/>
                            </p:stCondLst>
                            <p:childTnLst>
                              <p:par>
                                <p:cTn id="7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6" dur="500"/>
                                        <p:tgtEl>
                                          <p:spTgt spid="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9" dur="500"/>
                                        <p:tgtEl>
                                          <p:spTgt spid="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2" dur="500"/>
                                        <p:tgtEl>
                                          <p:spTgt spid="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5" dur="500"/>
                                        <p:tgtEl>
                                          <p:spTgt spid="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8" dur="500"/>
                                        <p:tgtEl>
                                          <p:spTgt spid="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1" dur="500"/>
                                        <p:tgtEl>
                                          <p:spTgt spid="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4" dur="500"/>
                                        <p:tgtEl>
                                          <p:spTgt spid="6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9" dur="500"/>
                                        <p:tgtEl>
                                          <p:spTgt spid="6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Най-голямо число – пример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16" name="TextShape 2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A6126A6-13F1-4C83-BED6-9FFD97731354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pic>
        <p:nvPicPr>
          <p:cNvPr id="617" name="Picture 15" descr=""/>
          <p:cNvPicPr/>
          <p:nvPr/>
        </p:nvPicPr>
        <p:blipFill>
          <a:blip r:embed="rId1"/>
          <a:stretch/>
        </p:blipFill>
        <p:spPr>
          <a:xfrm>
            <a:off x="9439560" y="1437480"/>
            <a:ext cx="966600" cy="1233000"/>
          </a:xfrm>
          <a:prstGeom prst="rect">
            <a:avLst/>
          </a:prstGeom>
          <a:ln>
            <a:noFill/>
          </a:ln>
        </p:spPr>
      </p:pic>
      <p:pic>
        <p:nvPicPr>
          <p:cNvPr id="618" name="Picture 16" descr=""/>
          <p:cNvPicPr/>
          <p:nvPr/>
        </p:nvPicPr>
        <p:blipFill>
          <a:blip r:embed="rId2"/>
          <a:stretch/>
        </p:blipFill>
        <p:spPr>
          <a:xfrm>
            <a:off x="10715760" y="2661480"/>
            <a:ext cx="597240" cy="892080"/>
          </a:xfrm>
          <a:prstGeom prst="rect">
            <a:avLst/>
          </a:prstGeom>
          <a:ln>
            <a:noFill/>
          </a:ln>
        </p:spPr>
      </p:pic>
      <p:sp>
        <p:nvSpPr>
          <p:cNvPr id="619" name="TextShape 3"/>
          <p:cNvSpPr txBox="1"/>
          <p:nvPr/>
        </p:nvSpPr>
        <p:spPr>
          <a:xfrm>
            <a:off x="190440" y="1196280"/>
            <a:ext cx="829404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Напишете функция, която: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Прочита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n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последователни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пъти числа, докато получи команда 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"Stop"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Намира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най-голямото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измежду тях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0" name="CustomShape 4"/>
          <p:cNvSpPr/>
          <p:nvPr/>
        </p:nvSpPr>
        <p:spPr>
          <a:xfrm>
            <a:off x="4803120" y="4605840"/>
            <a:ext cx="922680" cy="18050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-10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20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-30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Stop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621" name="CustomShape 5"/>
          <p:cNvSpPr/>
          <p:nvPr/>
        </p:nvSpPr>
        <p:spPr>
          <a:xfrm>
            <a:off x="6549120" y="5223240"/>
            <a:ext cx="792000" cy="5698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20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622" name="CustomShape 6"/>
          <p:cNvSpPr/>
          <p:nvPr/>
        </p:nvSpPr>
        <p:spPr>
          <a:xfrm>
            <a:off x="5961240" y="535608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CustomShape 7"/>
          <p:cNvSpPr/>
          <p:nvPr/>
        </p:nvSpPr>
        <p:spPr>
          <a:xfrm>
            <a:off x="1089720" y="4509000"/>
            <a:ext cx="914040" cy="20224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100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99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80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70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Stop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624" name="CustomShape 8"/>
          <p:cNvSpPr/>
          <p:nvPr/>
        </p:nvSpPr>
        <p:spPr>
          <a:xfrm>
            <a:off x="2839320" y="5223240"/>
            <a:ext cx="792000" cy="5698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100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625" name="CustomShape 9"/>
          <p:cNvSpPr/>
          <p:nvPr/>
        </p:nvSpPr>
        <p:spPr>
          <a:xfrm>
            <a:off x="2239200" y="535608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CustomShape 10"/>
          <p:cNvSpPr/>
          <p:nvPr/>
        </p:nvSpPr>
        <p:spPr>
          <a:xfrm>
            <a:off x="8484840" y="4449600"/>
            <a:ext cx="914040" cy="20707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45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-20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7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99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Stop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627" name="CustomShape 11"/>
          <p:cNvSpPr/>
          <p:nvPr/>
        </p:nvSpPr>
        <p:spPr>
          <a:xfrm>
            <a:off x="10189800" y="5220360"/>
            <a:ext cx="792000" cy="576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99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628" name="CustomShape 12"/>
          <p:cNvSpPr/>
          <p:nvPr/>
        </p:nvSpPr>
        <p:spPr>
          <a:xfrm>
            <a:off x="9600480" y="535608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810" dur="indefinite" restart="never" nodeType="tmRoot">
          <p:childTnLst>
            <p:seq>
              <p:cTn id="811" dur="indefinite" nodeType="mainSeq">
                <p:childTnLst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6" dur="500"/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1" dur="500"/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2" fill="hold">
                      <p:stCondLst>
                        <p:cond delay="indefinite"/>
                      </p:stCondLst>
                      <p:childTnLst>
                        <p:par>
                          <p:cTn id="823" fill="hold">
                            <p:stCondLst>
                              <p:cond delay="0"/>
                            </p:stCondLst>
                            <p:childTnLst>
                              <p:par>
                                <p:cTn id="8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6" dur="500"/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9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2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5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8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1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4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7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0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3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6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9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Преговор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98" name="Picture 2" descr=""/>
          <p:cNvPicPr/>
          <p:nvPr/>
        </p:nvPicPr>
        <p:blipFill>
          <a:blip r:embed="rId1"/>
          <a:stretch/>
        </p:blipFill>
        <p:spPr>
          <a:xfrm>
            <a:off x="5256360" y="1384920"/>
            <a:ext cx="2285640" cy="228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Най-голямо число – решение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0" name="CustomShape 2"/>
          <p:cNvSpPr/>
          <p:nvPr/>
        </p:nvSpPr>
        <p:spPr>
          <a:xfrm>
            <a:off x="2315880" y="1244160"/>
            <a:ext cx="7149600" cy="52095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inputElement = input[0];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index = 1;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max = Number.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MIN_SAFE_INTEGER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while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(inputElement !== "Stop") 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{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num = Number(inputElement);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if (num &gt; max) {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max = num;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inputElement = input[index];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index++;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}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console.log(max);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631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B0F7BFB-A853-425A-9BE3-BCD13865AF19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860" dur="indefinite" restart="never" nodeType="tmRoot">
          <p:childTnLst>
            <p:seq>
              <p:cTn id="861" dur="indefinite" nodeType="mainSeq">
                <p:childTnLst>
                  <p:par>
                    <p:cTn id="862" fill="hold">
                      <p:stCondLst>
                        <p:cond delay="indefinite"/>
                      </p:stCondLst>
                      <p:childTnLst>
                        <p:par>
                          <p:cTn id="863" fill="hold">
                            <p:stCondLst>
                              <p:cond delay="0"/>
                            </p:stCondLst>
                            <p:childTnLst>
                              <p:par>
                                <p:cTn id="8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6" dur="500"/>
                                        <p:tgtEl>
                                          <p:spTgt spid="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1" dur="500"/>
                                        <p:tgtEl>
                                          <p:spTgt spid="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4" dur="500"/>
                                        <p:tgtEl>
                                          <p:spTgt spid="6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9" dur="500"/>
                                        <p:tgtEl>
                                          <p:spTgt spid="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2" dur="500"/>
                                        <p:tgtEl>
                                          <p:spTgt spid="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5" dur="500"/>
                                        <p:tgtEl>
                                          <p:spTgt spid="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8" dur="500"/>
                                        <p:tgtEl>
                                          <p:spTgt spid="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1" dur="500"/>
                                        <p:tgtEl>
                                          <p:spTgt spid="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4" dur="500"/>
                                        <p:tgtEl>
                                          <p:spTgt spid="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5" fill="hold">
                      <p:stCondLst>
                        <p:cond delay="indefinite"/>
                      </p:stCondLst>
                      <p:childTnLst>
                        <p:par>
                          <p:cTn id="896" fill="hold">
                            <p:stCondLst>
                              <p:cond delay="0"/>
                            </p:stCondLst>
                            <p:childTnLst>
                              <p:par>
                                <p:cTn id="8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9" dur="500"/>
                                        <p:tgtEl>
                                          <p:spTgt spid="6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TextShape 1"/>
          <p:cNvSpPr txBox="1"/>
          <p:nvPr/>
        </p:nvSpPr>
        <p:spPr>
          <a:xfrm>
            <a:off x="190440" y="1196280"/>
            <a:ext cx="801576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Напишете функция, която: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Прочита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234465"/>
                </a:solidFill>
                <a:latin typeface="Consolas"/>
              </a:rPr>
              <a:t>n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последователни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пъти числа, докато получи команда 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"Stop"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Намира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най-малкото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измежду тях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3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Най-малко число – условие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4" name="CustomShape 3"/>
          <p:cNvSpPr/>
          <p:nvPr/>
        </p:nvSpPr>
        <p:spPr>
          <a:xfrm>
            <a:off x="6450120" y="5277600"/>
            <a:ext cx="788400" cy="491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-30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635" name="CustomShape 4"/>
          <p:cNvSpPr/>
          <p:nvPr/>
        </p:nvSpPr>
        <p:spPr>
          <a:xfrm>
            <a:off x="2788920" y="5263200"/>
            <a:ext cx="792000" cy="491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70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636" name="CustomShape 5"/>
          <p:cNvSpPr/>
          <p:nvPr/>
        </p:nvSpPr>
        <p:spPr>
          <a:xfrm>
            <a:off x="2211480" y="5352480"/>
            <a:ext cx="43056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CustomShape 6"/>
          <p:cNvSpPr/>
          <p:nvPr/>
        </p:nvSpPr>
        <p:spPr>
          <a:xfrm>
            <a:off x="10191960" y="5241600"/>
            <a:ext cx="780480" cy="491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-20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638" name="CustomShape 7"/>
          <p:cNvSpPr/>
          <p:nvPr/>
        </p:nvSpPr>
        <p:spPr>
          <a:xfrm>
            <a:off x="9677520" y="5325840"/>
            <a:ext cx="40824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CustomShape 8"/>
          <p:cNvSpPr/>
          <p:nvPr/>
        </p:nvSpPr>
        <p:spPr>
          <a:xfrm>
            <a:off x="5918040" y="5371200"/>
            <a:ext cx="40068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0" name="Picture 15" descr=""/>
          <p:cNvPicPr/>
          <p:nvPr/>
        </p:nvPicPr>
        <p:blipFill>
          <a:blip r:embed="rId1"/>
          <a:stretch/>
        </p:blipFill>
        <p:spPr>
          <a:xfrm>
            <a:off x="9622440" y="2494440"/>
            <a:ext cx="773280" cy="1238760"/>
          </a:xfrm>
          <a:prstGeom prst="rect">
            <a:avLst/>
          </a:prstGeom>
          <a:ln>
            <a:noFill/>
          </a:ln>
        </p:spPr>
      </p:pic>
      <p:pic>
        <p:nvPicPr>
          <p:cNvPr id="641" name="Picture 17" descr=""/>
          <p:cNvPicPr/>
          <p:nvPr/>
        </p:nvPicPr>
        <p:blipFill>
          <a:blip r:embed="rId2"/>
          <a:stretch/>
        </p:blipFill>
        <p:spPr>
          <a:xfrm>
            <a:off x="10691280" y="1542240"/>
            <a:ext cx="891000" cy="1279080"/>
          </a:xfrm>
          <a:prstGeom prst="rect">
            <a:avLst/>
          </a:prstGeom>
          <a:ln>
            <a:noFill/>
          </a:ln>
        </p:spPr>
      </p:pic>
      <p:sp>
        <p:nvSpPr>
          <p:cNvPr id="642" name="TextShape 9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F48BB83-FAED-4D8F-8070-1E37C2891648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643" name="CustomShape 10"/>
          <p:cNvSpPr/>
          <p:nvPr/>
        </p:nvSpPr>
        <p:spPr>
          <a:xfrm>
            <a:off x="4803120" y="4605840"/>
            <a:ext cx="922680" cy="18050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-10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20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-30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Stop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644" name="CustomShape 11"/>
          <p:cNvSpPr/>
          <p:nvPr/>
        </p:nvSpPr>
        <p:spPr>
          <a:xfrm>
            <a:off x="1089720" y="4509000"/>
            <a:ext cx="914040" cy="20224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100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99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80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70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Stop</a:t>
            </a:r>
            <a:endParaRPr b="0" lang="bg-BG" sz="2600" spc="-1" strike="noStrike">
              <a:latin typeface="Arial"/>
            </a:endParaRPr>
          </a:p>
        </p:txBody>
      </p:sp>
      <p:sp>
        <p:nvSpPr>
          <p:cNvPr id="645" name="CustomShape 12"/>
          <p:cNvSpPr/>
          <p:nvPr/>
        </p:nvSpPr>
        <p:spPr>
          <a:xfrm>
            <a:off x="8484840" y="4449600"/>
            <a:ext cx="914040" cy="20707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45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-20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7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99</a:t>
            </a:r>
            <a:endParaRPr b="0" lang="bg-BG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bg-BG" sz="2600" spc="-1" strike="noStrike">
                <a:solidFill>
                  <a:srgbClr val="234465"/>
                </a:solidFill>
                <a:latin typeface="Consolas"/>
              </a:rPr>
              <a:t>Stop</a:t>
            </a:r>
            <a:endParaRPr b="0" lang="bg-BG" sz="26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900" dur="indefinite" restart="never" nodeType="tmRoot">
          <p:childTnLst>
            <p:seq>
              <p:cTn id="901" dur="indefinite" nodeType="mainSeq">
                <p:childTnLst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6" dur="500"/>
                                        <p:tgtEl>
                                          <p:spTgt spid="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1" dur="500"/>
                                        <p:tgtEl>
                                          <p:spTgt spid="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2" fill="hold">
                      <p:stCondLst>
                        <p:cond delay="indefinite"/>
                      </p:stCondLst>
                      <p:childTnLst>
                        <p:par>
                          <p:cTn id="913" fill="hold">
                            <p:stCondLst>
                              <p:cond delay="0"/>
                            </p:stCondLst>
                            <p:childTnLst>
                              <p:par>
                                <p:cTn id="9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6" dur="500"/>
                                        <p:tgtEl>
                                          <p:spTgt spid="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9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2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5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8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1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4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7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0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3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6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9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Най-малко число – решение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7" name="CustomShape 2"/>
          <p:cNvSpPr/>
          <p:nvPr/>
        </p:nvSpPr>
        <p:spPr>
          <a:xfrm>
            <a:off x="2537640" y="2035440"/>
            <a:ext cx="7116120" cy="31521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2900" spc="-1" strike="noStrike">
                <a:solidFill>
                  <a:srgbClr val="234465"/>
                </a:solidFill>
                <a:latin typeface="Consolas"/>
              </a:rPr>
              <a:t>let inputElement = input[0];</a:t>
            </a:r>
            <a:endParaRPr b="0" lang="bg-BG" sz="2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900" spc="-1" strike="noStrike">
                <a:solidFill>
                  <a:srgbClr val="234465"/>
                </a:solidFill>
                <a:latin typeface="Consolas"/>
              </a:rPr>
              <a:t>let index = 1;</a:t>
            </a:r>
            <a:endParaRPr b="0" lang="bg-BG" sz="2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900" spc="-1" strike="noStrike">
                <a:solidFill>
                  <a:srgbClr val="234465"/>
                </a:solidFill>
                <a:latin typeface="Consolas"/>
              </a:rPr>
              <a:t>let min = Number.</a:t>
            </a:r>
            <a:r>
              <a:rPr b="1" lang="bg-BG" sz="2900" spc="-1" strike="noStrike">
                <a:solidFill>
                  <a:srgbClr val="ffa000"/>
                </a:solidFill>
                <a:latin typeface="Consolas"/>
              </a:rPr>
              <a:t>MAX_SAFE_INTEGER</a:t>
            </a:r>
            <a:r>
              <a:rPr b="1" lang="bg-BG" sz="29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bg-BG" sz="2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900" spc="-1" strike="noStrike">
                <a:solidFill>
                  <a:srgbClr val="ffa000"/>
                </a:solidFill>
                <a:latin typeface="Consolas"/>
              </a:rPr>
              <a:t>while</a:t>
            </a:r>
            <a:r>
              <a:rPr b="1" lang="bg-BG" sz="2900" spc="-1" strike="noStrike">
                <a:solidFill>
                  <a:srgbClr val="234465"/>
                </a:solidFill>
                <a:latin typeface="Consolas"/>
              </a:rPr>
              <a:t> (inputElement !== "Stop") </a:t>
            </a:r>
            <a:r>
              <a:rPr b="1" lang="bg-BG" sz="2900" spc="-1" strike="noStrike">
                <a:solidFill>
                  <a:srgbClr val="ffa000"/>
                </a:solidFill>
                <a:latin typeface="Consolas"/>
              </a:rPr>
              <a:t>{</a:t>
            </a:r>
            <a:endParaRPr b="0" lang="bg-BG" sz="2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7030a0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00b050"/>
                </a:solidFill>
                <a:latin typeface="Consolas"/>
              </a:rPr>
              <a:t>//TODO: Use logic similar 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00b050"/>
                </a:solidFill>
                <a:latin typeface="Consolas"/>
              </a:rPr>
              <a:t>    </a:t>
            </a:r>
            <a:r>
              <a:rPr b="1" lang="bg-BG" sz="2800" spc="-1" strike="noStrike">
                <a:solidFill>
                  <a:srgbClr val="00b050"/>
                </a:solidFill>
                <a:latin typeface="Consolas"/>
              </a:rPr>
              <a:t>to the previous problem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900" spc="-1" strike="noStrike">
                <a:solidFill>
                  <a:srgbClr val="ffa000"/>
                </a:solidFill>
                <a:latin typeface="Consolas"/>
              </a:rPr>
              <a:t>}</a:t>
            </a:r>
            <a:endParaRPr b="0" lang="bg-BG" sz="2900" spc="-1" strike="noStrike">
              <a:latin typeface="Arial"/>
            </a:endParaRPr>
          </a:p>
        </p:txBody>
      </p:sp>
      <p:sp>
        <p:nvSpPr>
          <p:cNvPr id="648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79CDBA1-D581-4879-AB69-B2CF9A209433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950" dur="indefinite" restart="never" nodeType="tmRoot">
          <p:childTnLst>
            <p:seq>
              <p:cTn id="951" dur="indefinite" nodeType="mainSeq">
                <p:childTnLst>
                  <p:par>
                    <p:cTn id="952" fill="hold">
                      <p:stCondLst>
                        <p:cond delay="indefinite"/>
                      </p:stCondLst>
                      <p:childTnLst>
                        <p:par>
                          <p:cTn id="953" fill="hold">
                            <p:stCondLst>
                              <p:cond delay="0"/>
                            </p:stCondLst>
                            <p:childTnLst>
                              <p:par>
                                <p:cTn id="9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6" dur="500"/>
                                        <p:tgtEl>
                                          <p:spTgt spid="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7" fill="hold">
                      <p:stCondLst>
                        <p:cond delay="indefinite"/>
                      </p:stCondLst>
                      <p:childTnLst>
                        <p:par>
                          <p:cTn id="958" fill="hold">
                            <p:stCondLst>
                              <p:cond delay="0"/>
                            </p:stCondLst>
                            <p:childTnLst>
                              <p:par>
                                <p:cTn id="9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1" dur="500"/>
                                        <p:tgtEl>
                                          <p:spTgt spid="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4" dur="500"/>
                                        <p:tgtEl>
                                          <p:spTgt spid="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7" dur="500"/>
                                        <p:tgtEl>
                                          <p:spTgt spid="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0" dur="500"/>
                                        <p:tgtEl>
                                          <p:spTgt spid="6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Оператор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continue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– преминава към следващата итерация на цикъла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0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Продължаване на цикъла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1" name="CustomShape 3"/>
          <p:cNvSpPr/>
          <p:nvPr/>
        </p:nvSpPr>
        <p:spPr>
          <a:xfrm>
            <a:off x="2189520" y="2364480"/>
            <a:ext cx="4004640" cy="40996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let i = 0;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while</a:t>
            </a:r>
            <a:r>
              <a:rPr b="0" lang="bg-BG" sz="1800" spc="-1" strike="noStrike">
                <a:solidFill>
                  <a:srgbClr val="234465"/>
                </a:solidFill>
                <a:latin typeface="Calibri"/>
              </a:rPr>
              <a:t> 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(i &lt; 10)</a:t>
            </a:r>
            <a:r>
              <a:rPr b="0" lang="bg-BG" sz="1800" spc="-1" strike="noStrike">
                <a:solidFill>
                  <a:srgbClr val="234465"/>
                </a:solidFill>
                <a:latin typeface="Calibri"/>
              </a:rPr>
              <a:t> 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{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if (i % 2 === 0)</a:t>
            </a:r>
            <a:r>
              <a:rPr b="0" lang="bg-BG" sz="1800" spc="-1" strike="noStrike">
                <a:solidFill>
                  <a:srgbClr val="234465"/>
                </a:solidFill>
                <a:latin typeface="Calibri"/>
              </a:rPr>
              <a:t> 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i++;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    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    </a:t>
            </a: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continue;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console.log(i);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bg-BG" sz="2800" spc="-1" strike="noStrike">
                <a:solidFill>
                  <a:srgbClr val="234465"/>
                </a:solidFill>
                <a:latin typeface="Consolas"/>
              </a:rPr>
              <a:t>i++;</a:t>
            </a: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800" spc="-1" strike="noStrike">
                <a:solidFill>
                  <a:srgbClr val="ffa000"/>
                </a:solidFill>
                <a:latin typeface="Consolas"/>
              </a:rPr>
              <a:t>}</a:t>
            </a:r>
            <a:endParaRPr b="0" lang="bg-BG" sz="2800" spc="-1" strike="noStrike">
              <a:latin typeface="Arial"/>
            </a:endParaRPr>
          </a:p>
        </p:txBody>
      </p:sp>
      <p:pic>
        <p:nvPicPr>
          <p:cNvPr id="652" name="Picture 4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7656480" y="3049200"/>
            <a:ext cx="2239200" cy="2772360"/>
          </a:xfrm>
          <a:prstGeom prst="rect">
            <a:avLst/>
          </a:prstGeom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</p:pic>
      <p:sp>
        <p:nvSpPr>
          <p:cNvPr id="653" name="CustomShape 4"/>
          <p:cNvSpPr/>
          <p:nvPr/>
        </p:nvSpPr>
        <p:spPr>
          <a:xfrm>
            <a:off x="6620760" y="4197240"/>
            <a:ext cx="609120" cy="476640"/>
          </a:xfrm>
          <a:prstGeom prst="rightArrow">
            <a:avLst>
              <a:gd name="adj1" fmla="val 50000"/>
              <a:gd name="adj2" fmla="val 46875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8993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4" name="TextShape 5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AA995F5-D2E7-4A8D-BA72-78E576AD0740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971" dur="indefinite" restart="never" nodeType="tmRoot">
          <p:childTnLst>
            <p:seq>
              <p:cTn id="972" dur="indefinite" nodeType="mainSeq">
                <p:childTnLst>
                  <p:par>
                    <p:cTn id="973" fill="hold">
                      <p:stCondLst>
                        <p:cond delay="indefinite"/>
                      </p:stCondLst>
                      <p:childTnLst>
                        <p:par>
                          <p:cTn id="974" fill="hold">
                            <p:stCondLst>
                              <p:cond delay="0"/>
                            </p:stCondLst>
                            <p:childTnLst>
                              <p:par>
                                <p:cTn id="9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8" fill="hold">
                      <p:stCondLst>
                        <p:cond delay="indefinite"/>
                      </p:stCondLst>
                      <p:childTnLst>
                        <p:par>
                          <p:cTn id="979" fill="hold">
                            <p:stCondLst>
                              <p:cond delay="0"/>
                            </p:stCondLst>
                            <p:childTnLst>
                              <p:par>
                                <p:cTn id="9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2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3" fill="hold">
                      <p:stCondLst>
                        <p:cond delay="indefinite"/>
                      </p:stCondLst>
                      <p:childTnLst>
                        <p:par>
                          <p:cTn id="984" fill="hold">
                            <p:stCondLst>
                              <p:cond delay="0"/>
                            </p:stCondLst>
                            <p:childTnLst>
                              <p:par>
                                <p:cTn id="9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7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Завършване – условие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6" name="TextShape 2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74F99D4-9E97-48BE-8F37-AFE6421438EB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657" name="TextShape 3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Напишете функция, която: 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Изчислява </a:t>
            </a: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средната оценка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на ученик от цялото му обучение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Ако годишната му оценка е: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&gt;=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4.00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, ученикът преминава е следващия клас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&lt;</a:t>
            </a:r>
            <a:r>
              <a:rPr b="1" lang="en-US" sz="2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4.00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, той ще повтори класа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Ако бъде скъсан повече от един път, той бива изключен и програмата приключва. Отпечатва се името и в кой клас е изключен: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4428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"{име на ученика} 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has been excluded at </a:t>
            </a: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{класа, в който е бил изключен} 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grade</a:t>
            </a: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"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При </a:t>
            </a: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завършване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да се отпечата</a:t>
            </a: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 marL="378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"{име на ученика}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graduated.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Average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grade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: </a:t>
            </a: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{средната оценка от цялото обучение}"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988" dur="indefinite" restart="never" nodeType="tmRoot">
          <p:childTnLst>
            <p:seq>
              <p:cTn id="989" dur="indefinite" nodeType="mainSeq">
                <p:childTnLst>
                  <p:par>
                    <p:cTn id="990" fill="hold">
                      <p:stCondLst>
                        <p:cond delay="indefinite"/>
                      </p:stCondLst>
                      <p:childTnLst>
                        <p:par>
                          <p:cTn id="991" fill="hold">
                            <p:stCondLst>
                              <p:cond delay="0"/>
                            </p:stCondLst>
                            <p:childTnLst>
                              <p:par>
                                <p:cTn id="9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4" dur="500"/>
                                        <p:tgtEl>
                                          <p:spTgt spid="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7" dur="500"/>
                                        <p:tgtEl>
                                          <p:spTgt spid="6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0" dur="500"/>
                                        <p:tgtEl>
                                          <p:spTgt spid="6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1" fill="hold">
                      <p:stCondLst>
                        <p:cond delay="indefinite"/>
                      </p:stCondLst>
                      <p:childTnLst>
                        <p:par>
                          <p:cTn id="1002" fill="hold">
                            <p:stCondLst>
                              <p:cond delay="0"/>
                            </p:stCondLst>
                            <p:childTnLst>
                              <p:par>
                                <p:cTn id="10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5" dur="500"/>
                                        <p:tgtEl>
                                          <p:spTgt spid="6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8" dur="500"/>
                                        <p:tgtEl>
                                          <p:spTgt spid="6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9" fill="hold">
                      <p:stCondLst>
                        <p:cond delay="indefinite"/>
                      </p:stCondLst>
                      <p:childTnLst>
                        <p:par>
                          <p:cTn id="1010" fill="hold">
                            <p:stCondLst>
                              <p:cond delay="0"/>
                            </p:stCondLst>
                            <p:childTnLst>
                              <p:par>
                                <p:cTn id="10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3" dur="500"/>
                                        <p:tgtEl>
                                          <p:spTgt spid="6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6" dur="500"/>
                                        <p:tgtEl>
                                          <p:spTgt spid="6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Завършване – условие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9" name="CustomShape 2"/>
          <p:cNvSpPr/>
          <p:nvPr/>
        </p:nvSpPr>
        <p:spPr>
          <a:xfrm>
            <a:off x="458640" y="1523880"/>
            <a:ext cx="1142640" cy="48002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Gosho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5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5.5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6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5.43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5.5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6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5.55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5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6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6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5.43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5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60" name="CustomShape 3"/>
          <p:cNvSpPr/>
          <p:nvPr/>
        </p:nvSpPr>
        <p:spPr>
          <a:xfrm>
            <a:off x="1736640" y="377172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CustomShape 4"/>
          <p:cNvSpPr/>
          <p:nvPr/>
        </p:nvSpPr>
        <p:spPr>
          <a:xfrm>
            <a:off x="2362320" y="3427200"/>
            <a:ext cx="3580920" cy="9939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Gosho graduated. Average grade: 5.53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62" name="CustomShape 5"/>
          <p:cNvSpPr/>
          <p:nvPr/>
        </p:nvSpPr>
        <p:spPr>
          <a:xfrm>
            <a:off x="6249960" y="1981800"/>
            <a:ext cx="1142640" cy="3884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Mimi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5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6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5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6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5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6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6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2</a:t>
            </a:r>
            <a:endParaRPr b="0" lang="bg-BG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3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63" name="CustomShape 6"/>
          <p:cNvSpPr/>
          <p:nvPr/>
        </p:nvSpPr>
        <p:spPr>
          <a:xfrm>
            <a:off x="7576200" y="3772080"/>
            <a:ext cx="45684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CustomShape 7"/>
          <p:cNvSpPr/>
          <p:nvPr/>
        </p:nvSpPr>
        <p:spPr>
          <a:xfrm>
            <a:off x="8231040" y="3431520"/>
            <a:ext cx="3580920" cy="9939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onsolas"/>
              </a:rPr>
              <a:t>Mimi has been excluded at 8 grade</a:t>
            </a:r>
            <a:endParaRPr b="0" lang="bg-BG" sz="2400" spc="-1" strike="noStrike">
              <a:latin typeface="Arial"/>
            </a:endParaRPr>
          </a:p>
        </p:txBody>
      </p:sp>
      <p:sp>
        <p:nvSpPr>
          <p:cNvPr id="665" name="TextShape 8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A1BB512-C491-43B7-939F-E6C92495FDE2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1017" dur="indefinite" restart="never" nodeType="tmRoot">
          <p:childTnLst>
            <p:seq>
              <p:cTn id="1018" dur="indefinite" nodeType="mainSeq">
                <p:childTnLst>
                  <p:par>
                    <p:cTn id="1019" fill="hold">
                      <p:stCondLst>
                        <p:cond delay="indefinite"/>
                      </p:stCondLst>
                      <p:childTnLst>
                        <p:par>
                          <p:cTn id="1020" fill="hold">
                            <p:stCondLst>
                              <p:cond delay="0"/>
                            </p:stCondLst>
                            <p:childTnLst>
                              <p:par>
                                <p:cTn id="10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3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6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9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0" fill="hold">
                      <p:stCondLst>
                        <p:cond delay="indefinite"/>
                      </p:stCondLst>
                      <p:childTnLst>
                        <p:par>
                          <p:cTn id="1031" fill="hold">
                            <p:stCondLst>
                              <p:cond delay="0"/>
                            </p:stCondLst>
                            <p:childTnLst>
                              <p:par>
                                <p:cTn id="10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4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7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0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TextShape 1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Завършване – решение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7" name="CustomShape 2"/>
          <p:cNvSpPr/>
          <p:nvPr/>
        </p:nvSpPr>
        <p:spPr>
          <a:xfrm>
            <a:off x="1175760" y="1269360"/>
            <a:ext cx="9840240" cy="56386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function graduation(input) {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let name = input[0];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let grades = 1;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let sum = 0;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let excluded = 0;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let index = 0;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bg-BG" sz="2000" spc="-1" strike="noStrike">
                <a:solidFill>
                  <a:srgbClr val="ffa000"/>
                </a:solidFill>
                <a:latin typeface="Consolas"/>
              </a:rPr>
              <a:t>while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(grades &lt;= 12) </a:t>
            </a:r>
            <a:r>
              <a:rPr b="1" lang="bg-BG" sz="2000" spc="-1" strike="noStrike">
                <a:solidFill>
                  <a:srgbClr val="ffa000"/>
                </a:solidFill>
                <a:latin typeface="Consolas"/>
              </a:rPr>
              <a:t>{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ffa000"/>
                </a:solidFill>
                <a:latin typeface="Consolas"/>
              </a:rPr>
              <a:t>      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index++;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let grade = Number(input[index]);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bg-BG" sz="2000" spc="-1" strike="noStrike">
                <a:solidFill>
                  <a:srgbClr val="ffa000"/>
                </a:solidFill>
                <a:latin typeface="Consolas"/>
              </a:rPr>
              <a:t>if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(grade &lt; 4.00) </a:t>
            </a:r>
            <a:r>
              <a:rPr b="1" lang="bg-BG" sz="2000" spc="-1" strike="noStrike">
                <a:solidFill>
                  <a:srgbClr val="ffa000"/>
                </a:solidFill>
                <a:latin typeface="Consolas"/>
              </a:rPr>
              <a:t>{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ffa000"/>
                </a:solidFill>
                <a:latin typeface="Consolas"/>
              </a:rPr>
              <a:t>         </a:t>
            </a:r>
            <a:r>
              <a:rPr b="1" lang="bg-BG" sz="2000" spc="-1" strike="noStrike">
                <a:solidFill>
                  <a:srgbClr val="00b050"/>
                </a:solidFill>
                <a:latin typeface="Consolas"/>
              </a:rPr>
              <a:t>// TODO: increase excluded count and break if is more than 1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      </a:t>
            </a:r>
            <a:r>
              <a:rPr b="1" lang="bg-BG" sz="2000" spc="-1" strike="noStrike">
                <a:solidFill>
                  <a:srgbClr val="ffa000"/>
                </a:solidFill>
                <a:latin typeface="Consolas"/>
              </a:rPr>
              <a:t>continue;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ffa000"/>
                </a:solidFill>
                <a:latin typeface="Consolas"/>
              </a:rPr>
              <a:t>      </a:t>
            </a:r>
            <a:r>
              <a:rPr b="1" lang="bg-BG" sz="2000" spc="-1" strike="noStrike">
                <a:solidFill>
                  <a:srgbClr val="ffa000"/>
                </a:solidFill>
                <a:latin typeface="Consolas"/>
              </a:rPr>
              <a:t>}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000" spc="-1" strike="noStrike">
                <a:solidFill>
                  <a:srgbClr val="00b050"/>
                </a:solidFill>
                <a:latin typeface="Consolas"/>
              </a:rPr>
              <a:t>   </a:t>
            </a:r>
            <a:r>
              <a:rPr b="1" lang="bg-BG" sz="2000" spc="-1" strike="noStrike">
                <a:solidFill>
                  <a:srgbClr val="00b050"/>
                </a:solidFill>
                <a:latin typeface="Consolas"/>
              </a:rPr>
              <a:t>// TODO: add grade to sum and increase grades count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bg-BG" sz="2000" spc="-1" strike="noStrike">
                <a:solidFill>
                  <a:srgbClr val="ffa000"/>
                </a:solidFill>
                <a:latin typeface="Consolas"/>
              </a:rPr>
              <a:t>}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let average = sum / 12;    </a:t>
            </a:r>
            <a:r>
              <a:rPr b="1" lang="bg-BG" sz="2000" spc="-1" strike="noStrike">
                <a:solidFill>
                  <a:srgbClr val="00b050"/>
                </a:solidFill>
                <a:latin typeface="Consolas"/>
              </a:rPr>
              <a:t>//TODO: print the output</a:t>
            </a:r>
            <a:endParaRPr b="0" lang="bg-BG" sz="2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20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668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44F83FE2-805B-4DA2-B0EB-B0B625AC900E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pic>
        <p:nvPicPr>
          <p:cNvPr id="669" name="Picture 2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/>
        </p:blipFill>
        <p:spPr>
          <a:xfrm flipH="1">
            <a:off x="8228880" y="1098720"/>
            <a:ext cx="2503440" cy="230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041" dur="indefinite" restart="never" nodeType="tmRoot">
          <p:childTnLst>
            <p:seq>
              <p:cTn id="1042" dur="indefinite" nodeType="mainSeq">
                <p:childTnLst>
                  <p:par>
                    <p:cTn id="1043" fill="hold">
                      <p:stCondLst>
                        <p:cond delay="indefinite"/>
                      </p:stCondLst>
                      <p:childTnLst>
                        <p:par>
                          <p:cTn id="1044" fill="hold">
                            <p:stCondLst>
                              <p:cond delay="0"/>
                            </p:stCondLst>
                            <p:childTnLst>
                              <p:par>
                                <p:cTn id="10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7" dur="500"/>
                                        <p:tgtEl>
                                          <p:spTgt spid="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8" fill="hold">
                      <p:stCondLst>
                        <p:cond delay="indefinite"/>
                      </p:stCondLst>
                      <p:childTnLst>
                        <p:par>
                          <p:cTn id="1049" fill="hold">
                            <p:stCondLst>
                              <p:cond delay="0"/>
                            </p:stCondLst>
                            <p:childTnLst>
                              <p:par>
                                <p:cTn id="10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2" dur="500"/>
                                        <p:tgtEl>
                                          <p:spTgt spid="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5" dur="500"/>
                                        <p:tgtEl>
                                          <p:spTgt spid="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6" fill="hold">
                      <p:stCondLst>
                        <p:cond delay="indefinite"/>
                      </p:stCondLst>
                      <p:childTnLst>
                        <p:par>
                          <p:cTn id="1057" fill="hold">
                            <p:stCondLst>
                              <p:cond delay="0"/>
                            </p:stCondLst>
                            <p:childTnLst>
                              <p:par>
                                <p:cTn id="10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0" dur="500"/>
                                        <p:tgtEl>
                                          <p:spTgt spid="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1" fill="hold">
                      <p:stCondLst>
                        <p:cond delay="indefinite"/>
                      </p:stCondLst>
                      <p:childTnLst>
                        <p:par>
                          <p:cTn id="1062" fill="hold">
                            <p:stCondLst>
                              <p:cond delay="0"/>
                            </p:stCondLst>
                            <p:childTnLst>
                              <p:par>
                                <p:cTn id="10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5" dur="500"/>
                                        <p:tgtEl>
                                          <p:spTgt spid="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6" fill="hold">
                      <p:stCondLst>
                        <p:cond delay="indefinite"/>
                      </p:stCondLst>
                      <p:childTnLst>
                        <p:par>
                          <p:cTn id="1067" fill="hold">
                            <p:stCondLst>
                              <p:cond delay="0"/>
                            </p:stCondLst>
                            <p:childTnLst>
                              <p:par>
                                <p:cTn id="10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0" dur="500"/>
                                        <p:tgtEl>
                                          <p:spTgt spid="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3" dur="500"/>
                                        <p:tgtEl>
                                          <p:spTgt spid="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6" dur="500"/>
                                        <p:tgtEl>
                                          <p:spTgt spid="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7" fill="hold">
                      <p:stCondLst>
                        <p:cond delay="indefinite"/>
                      </p:stCondLst>
                      <p:childTnLst>
                        <p:par>
                          <p:cTn id="1078" fill="hold">
                            <p:stCondLst>
                              <p:cond delay="0"/>
                            </p:stCondLst>
                            <p:childTnLst>
                              <p:par>
                                <p:cTn id="10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1" dur="500"/>
                                        <p:tgtEl>
                                          <p:spTgt spid="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2" fill="hold">
                      <p:stCondLst>
                        <p:cond delay="indefinite"/>
                      </p:stCondLst>
                      <p:childTnLst>
                        <p:par>
                          <p:cTn id="1083" fill="hold">
                            <p:stCondLst>
                              <p:cond delay="0"/>
                            </p:stCondLst>
                            <p:childTnLst>
                              <p:par>
                                <p:cTn id="10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6" dur="500"/>
                                        <p:tgtEl>
                                          <p:spTgt spid="6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TextShape 1"/>
          <p:cNvSpPr txBox="1"/>
          <p:nvPr/>
        </p:nvSpPr>
        <p:spPr>
          <a:xfrm>
            <a:off x="869760" y="1656360"/>
            <a:ext cx="7580880" cy="4772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71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Какво научихме днес?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672" name="Group 3"/>
          <p:cNvGrpSpPr/>
          <p:nvPr/>
        </p:nvGrpSpPr>
        <p:grpSpPr>
          <a:xfrm>
            <a:off x="198360" y="1405440"/>
            <a:ext cx="8632800" cy="5299920"/>
            <a:chOff x="198360" y="1405440"/>
            <a:chExt cx="8632800" cy="5299920"/>
          </a:xfrm>
        </p:grpSpPr>
        <p:sp>
          <p:nvSpPr>
            <p:cNvPr id="673" name="CustomShape 4"/>
            <p:cNvSpPr/>
            <p:nvPr/>
          </p:nvSpPr>
          <p:spPr>
            <a:xfrm>
              <a:off x="198360" y="1405440"/>
              <a:ext cx="8632800" cy="529992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4" name="CustomShape 5"/>
            <p:cNvSpPr/>
            <p:nvPr/>
          </p:nvSpPr>
          <p:spPr>
            <a:xfrm>
              <a:off x="354600" y="1702080"/>
              <a:ext cx="194400" cy="47062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5" name="CustomShape 6"/>
            <p:cNvSpPr/>
            <p:nvPr/>
          </p:nvSpPr>
          <p:spPr>
            <a:xfrm rot="5400000">
              <a:off x="8070840" y="1703880"/>
              <a:ext cx="72936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676" name="Picture 12" descr=""/>
          <p:cNvPicPr/>
          <p:nvPr/>
        </p:nvPicPr>
        <p:blipFill>
          <a:blip r:embed="rId1"/>
          <a:stretch/>
        </p:blipFill>
        <p:spPr>
          <a:xfrm flipH="1">
            <a:off x="8825400" y="3276720"/>
            <a:ext cx="2882160" cy="3119400"/>
          </a:xfrm>
          <a:prstGeom prst="rect">
            <a:avLst/>
          </a:prstGeom>
          <a:ln>
            <a:noFill/>
          </a:ln>
        </p:spPr>
      </p:pic>
      <p:sp>
        <p:nvSpPr>
          <p:cNvPr id="677" name="TextShape 7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3468D46-F676-40BD-B051-00A6C555DCE1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678" name="CustomShape 8"/>
          <p:cNvSpPr/>
          <p:nvPr/>
        </p:nvSpPr>
        <p:spPr>
          <a:xfrm>
            <a:off x="709560" y="1983240"/>
            <a:ext cx="8035920" cy="411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480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ffffff"/>
                </a:solidFill>
                <a:latin typeface="Calibri"/>
              </a:rPr>
              <a:t>Можем да повтаряме блок от код с </a:t>
            </a:r>
            <a:br/>
            <a:r>
              <a:rPr b="1" lang="bg-BG" sz="3200" spc="-1" strike="noStrike">
                <a:solidFill>
                  <a:srgbClr val="ffa000"/>
                </a:solidFill>
                <a:latin typeface="Consolas"/>
              </a:rPr>
              <a:t>while</a:t>
            </a:r>
            <a:r>
              <a:rPr b="1" lang="bg-BG" sz="3200" spc="-1" strike="noStrike">
                <a:solidFill>
                  <a:srgbClr val="ffffff"/>
                </a:solidFill>
                <a:latin typeface="Calibri"/>
              </a:rPr>
              <a:t>-</a:t>
            </a:r>
            <a:r>
              <a:rPr b="0" lang="bg-BG" sz="3200" spc="-1" strike="noStrike">
                <a:solidFill>
                  <a:srgbClr val="ffffff"/>
                </a:solidFill>
                <a:latin typeface="Calibri"/>
              </a:rPr>
              <a:t>цикъл</a:t>
            </a:r>
            <a:endParaRPr b="0" lang="bg-BG" sz="3200" spc="-1" strike="noStrike">
              <a:latin typeface="Arial"/>
            </a:endParaRPr>
          </a:p>
          <a:p>
            <a:pPr marL="456840" indent="-456480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ffffff"/>
                </a:solidFill>
                <a:latin typeface="Calibri"/>
              </a:rPr>
              <a:t>Можем да прекъсваме цикли с оператора </a:t>
            </a:r>
            <a:r>
              <a:rPr b="1" lang="bg-BG" sz="3200" spc="-1" strike="noStrike">
                <a:solidFill>
                  <a:srgbClr val="ffa000"/>
                </a:solidFill>
                <a:latin typeface="Consolas"/>
              </a:rPr>
              <a:t>break</a:t>
            </a:r>
            <a:endParaRPr b="0" lang="bg-BG" sz="3200" spc="-1" strike="noStrike">
              <a:latin typeface="Arial"/>
            </a:endParaRPr>
          </a:p>
          <a:p>
            <a:pPr marL="456840" indent="-456480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ffffff"/>
                </a:solidFill>
                <a:latin typeface="Calibri"/>
              </a:rPr>
              <a:t>Можем да преминем към следваща итерация с оператора </a:t>
            </a:r>
            <a:r>
              <a:rPr b="1" lang="bg-BG" sz="3200" spc="-1" strike="noStrike">
                <a:solidFill>
                  <a:srgbClr val="ffa000"/>
                </a:solidFill>
                <a:latin typeface="Consolas"/>
              </a:rPr>
              <a:t>continue</a:t>
            </a:r>
            <a:endParaRPr b="0" lang="bg-BG" sz="32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087" dur="indefinite" restart="never" nodeType="tmRoot">
          <p:childTnLst>
            <p:seq>
              <p:cTn id="1088" dur="indefinite" nodeType="mainSeq">
                <p:childTnLst>
                  <p:par>
                    <p:cTn id="1089" fill="hold">
                      <p:stCondLst>
                        <p:cond delay="indefinite"/>
                      </p:stCondLst>
                      <p:childTnLst>
                        <p:par>
                          <p:cTn id="1090" fill="hold">
                            <p:stCondLst>
                              <p:cond delay="0"/>
                            </p:stCondLst>
                            <p:childTnLst>
                              <p:par>
                                <p:cTn id="10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3" dur="500"/>
                                        <p:tgtEl>
                                          <p:spTgt spid="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4" fill="hold">
                      <p:stCondLst>
                        <p:cond delay="indefinite"/>
                      </p:stCondLst>
                      <p:childTnLst>
                        <p:par>
                          <p:cTn id="1095" fill="hold">
                            <p:stCondLst>
                              <p:cond delay="0"/>
                            </p:stCondLst>
                            <p:childTnLst>
                              <p:par>
                                <p:cTn id="10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8" dur="500"/>
                                        <p:tgtEl>
                                          <p:spTgt spid="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extShape 1"/>
          <p:cNvSpPr txBox="1"/>
          <p:nvPr/>
        </p:nvSpPr>
        <p:spPr>
          <a:xfrm>
            <a:off x="809640" y="703080"/>
            <a:ext cx="5915880" cy="103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Въпроси?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TextShape 1"/>
          <p:cNvSpPr txBox="1"/>
          <p:nvPr/>
        </p:nvSpPr>
        <p:spPr>
          <a:xfrm>
            <a:off x="190440" y="1269000"/>
            <a:ext cx="11817720" cy="545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Този курс (презентации, примери, демонстрационен код, упражнения, домашни, видео и други активи) представлява 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защитено авторско съдържание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Нерегламентирано копиране, разпространение или използване е незаконно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СофтУни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https://softuni.org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Софтуерен университет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https://softuni.bg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81" name="Picture License" descr=""/>
          <p:cNvPicPr/>
          <p:nvPr/>
        </p:nvPicPr>
        <p:blipFill>
          <a:blip r:embed="rId3"/>
          <a:stretch/>
        </p:blipFill>
        <p:spPr>
          <a:xfrm>
            <a:off x="9745200" y="4445280"/>
            <a:ext cx="1930680" cy="2043360"/>
          </a:xfrm>
          <a:prstGeom prst="rect">
            <a:avLst/>
          </a:prstGeom>
          <a:ln>
            <a:noFill/>
          </a:ln>
        </p:spPr>
      </p:pic>
      <p:sp>
        <p:nvSpPr>
          <p:cNvPr id="682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Лиценз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3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1DE86B5-0CAD-4376-B00D-C1E6087EED4D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184320" y="1190160"/>
            <a:ext cx="11807640" cy="518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Какъв ще е резултатът от изпълнението на следния код: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344160" y="2967120"/>
            <a:ext cx="5573520" cy="181836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adb4c3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for (let i = 1; i &lt;= 3; ) {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console.log(i);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1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AF301555-8331-482F-9A14-D3BFB435A5C0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grpSp>
        <p:nvGrpSpPr>
          <p:cNvPr id="403" name="Group 5"/>
          <p:cNvGrpSpPr/>
          <p:nvPr/>
        </p:nvGrpSpPr>
        <p:grpSpPr>
          <a:xfrm>
            <a:off x="8785800" y="4047480"/>
            <a:ext cx="3150720" cy="1476360"/>
            <a:chOff x="8785800" y="4047480"/>
            <a:chExt cx="3150720" cy="1476360"/>
          </a:xfrm>
        </p:grpSpPr>
        <p:sp>
          <p:nvSpPr>
            <p:cNvPr id="404" name="CustomShape 6"/>
            <p:cNvSpPr/>
            <p:nvPr/>
          </p:nvSpPr>
          <p:spPr>
            <a:xfrm>
              <a:off x="8785800" y="4047480"/>
              <a:ext cx="3150720" cy="147636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05" name="CustomShape 7"/>
            <p:cNvSpPr/>
            <p:nvPr/>
          </p:nvSpPr>
          <p:spPr>
            <a:xfrm>
              <a:off x="8935200" y="4193280"/>
              <a:ext cx="2843280" cy="1287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Compile time error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406" name="Group 8"/>
          <p:cNvGrpSpPr/>
          <p:nvPr/>
        </p:nvGrpSpPr>
        <p:grpSpPr>
          <a:xfrm>
            <a:off x="5938920" y="4318200"/>
            <a:ext cx="2610360" cy="1901520"/>
            <a:chOff x="5938920" y="4318200"/>
            <a:chExt cx="2610360" cy="1901520"/>
          </a:xfrm>
        </p:grpSpPr>
        <p:sp>
          <p:nvSpPr>
            <p:cNvPr id="407" name="CustomShape 9"/>
            <p:cNvSpPr/>
            <p:nvPr/>
          </p:nvSpPr>
          <p:spPr>
            <a:xfrm>
              <a:off x="5938920" y="4318200"/>
              <a:ext cx="2610360" cy="1901520"/>
            </a:xfrm>
            <a:prstGeom prst="wedgeEllipseCallout">
              <a:avLst>
                <a:gd name="adj1" fmla="val 42709"/>
                <a:gd name="adj2" fmla="val -48571"/>
              </a:avLst>
            </a:prstGeom>
            <a:solidFill>
              <a:schemeClr val="tx1">
                <a:alpha val="8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08" name="CustomShape 10"/>
            <p:cNvSpPr/>
            <p:nvPr/>
          </p:nvSpPr>
          <p:spPr>
            <a:xfrm>
              <a:off x="6297840" y="4883040"/>
              <a:ext cx="1599840" cy="765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>
                <a:lnSpc>
                  <a:spcPct val="10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111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409" name="Group 11"/>
          <p:cNvGrpSpPr/>
          <p:nvPr/>
        </p:nvGrpSpPr>
        <p:grpSpPr>
          <a:xfrm>
            <a:off x="5955480" y="1741680"/>
            <a:ext cx="2541960" cy="1266480"/>
            <a:chOff x="5955480" y="1741680"/>
            <a:chExt cx="2541960" cy="1266480"/>
          </a:xfrm>
        </p:grpSpPr>
        <p:sp>
          <p:nvSpPr>
            <p:cNvPr id="410" name="CustomShape 12"/>
            <p:cNvSpPr/>
            <p:nvPr/>
          </p:nvSpPr>
          <p:spPr>
            <a:xfrm>
              <a:off x="5955480" y="1741680"/>
              <a:ext cx="2533680" cy="1266480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11" name="CustomShape 13"/>
            <p:cNvSpPr/>
            <p:nvPr/>
          </p:nvSpPr>
          <p:spPr>
            <a:xfrm>
              <a:off x="5991120" y="1953360"/>
              <a:ext cx="2506320" cy="819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123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412" name="Group 14"/>
          <p:cNvGrpSpPr/>
          <p:nvPr/>
        </p:nvGrpSpPr>
        <p:grpSpPr>
          <a:xfrm>
            <a:off x="8845200" y="2289240"/>
            <a:ext cx="2993400" cy="1266480"/>
            <a:chOff x="8845200" y="2289240"/>
            <a:chExt cx="2993400" cy="1266480"/>
          </a:xfrm>
        </p:grpSpPr>
        <p:sp>
          <p:nvSpPr>
            <p:cNvPr id="413" name="CustomShape 15"/>
            <p:cNvSpPr/>
            <p:nvPr/>
          </p:nvSpPr>
          <p:spPr>
            <a:xfrm>
              <a:off x="8845200" y="2289240"/>
              <a:ext cx="2993400" cy="1266480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14" name="CustomShape 16"/>
            <p:cNvSpPr/>
            <p:nvPr/>
          </p:nvSpPr>
          <p:spPr>
            <a:xfrm>
              <a:off x="9200880" y="2557080"/>
              <a:ext cx="2424240" cy="751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>
                <a:lnSpc>
                  <a:spcPct val="11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Infinite loop</a:t>
              </a:r>
              <a:endParaRPr b="0" lang="bg-BG" sz="3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8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TextShape 1"/>
          <p:cNvSpPr txBox="1"/>
          <p:nvPr/>
        </p:nvSpPr>
        <p:spPr>
          <a:xfrm>
            <a:off x="190440" y="1179000"/>
            <a:ext cx="9865080" cy="5489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Софтуерен университет – качествено образование, професия и работа за софтуерни инженери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softuni.bg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Фондация "Софтуерен университет"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softuni.foundation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Софтуерен университет @ Facebook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facebook.com/SoftwareUniversity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Дискусионни форуми на СофтУни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forum.softuni.bg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5" name="TextShape 2"/>
          <p:cNvSpPr txBox="1"/>
          <p:nvPr/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70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Обучения в Софтуерен университет (СофтУни)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6" name="CustomShape 3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CDE30E54-E0B4-45FB-8C45-14410E8A6A48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184320" y="1190160"/>
            <a:ext cx="11807640" cy="518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 startAt="2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Какъв ще е резултатът от изпълнението на следния код: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6" name="TextShape 2"/>
          <p:cNvSpPr txBox="1"/>
          <p:nvPr/>
        </p:nvSpPr>
        <p:spPr>
          <a:xfrm>
            <a:off x="350640" y="2967120"/>
            <a:ext cx="5205600" cy="182484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adb4c3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for( ; ; ) {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console.log("SoftUni");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7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8" name="CustomShape 4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8CFD3361-3504-4BCF-B91E-1205380F58E8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grpSp>
        <p:nvGrpSpPr>
          <p:cNvPr id="419" name="Group 5"/>
          <p:cNvGrpSpPr/>
          <p:nvPr/>
        </p:nvGrpSpPr>
        <p:grpSpPr>
          <a:xfrm>
            <a:off x="9023400" y="4611600"/>
            <a:ext cx="2977920" cy="1926720"/>
            <a:chOff x="9023400" y="4611600"/>
            <a:chExt cx="2977920" cy="1926720"/>
          </a:xfrm>
        </p:grpSpPr>
        <p:sp>
          <p:nvSpPr>
            <p:cNvPr id="420" name="CustomShape 6"/>
            <p:cNvSpPr/>
            <p:nvPr/>
          </p:nvSpPr>
          <p:spPr>
            <a:xfrm>
              <a:off x="9023400" y="4611600"/>
              <a:ext cx="2977920" cy="1926720"/>
            </a:xfrm>
            <a:prstGeom prst="wedgeEllipseCallout">
              <a:avLst>
                <a:gd name="adj1" fmla="val 41277"/>
                <a:gd name="adj2" fmla="val 45782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21" name="CustomShape 7"/>
            <p:cNvSpPr/>
            <p:nvPr/>
          </p:nvSpPr>
          <p:spPr>
            <a:xfrm>
              <a:off x="9192960" y="5232960"/>
              <a:ext cx="2386800" cy="765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>
                <a:lnSpc>
                  <a:spcPct val="10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SoftUni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422" name="Group 8"/>
          <p:cNvGrpSpPr/>
          <p:nvPr/>
        </p:nvGrpSpPr>
        <p:grpSpPr>
          <a:xfrm>
            <a:off x="5646960" y="1889280"/>
            <a:ext cx="3153240" cy="1245960"/>
            <a:chOff x="5646960" y="1889280"/>
            <a:chExt cx="3153240" cy="1245960"/>
          </a:xfrm>
        </p:grpSpPr>
        <p:sp>
          <p:nvSpPr>
            <p:cNvPr id="423" name="CustomShape 9"/>
            <p:cNvSpPr/>
            <p:nvPr/>
          </p:nvSpPr>
          <p:spPr>
            <a:xfrm>
              <a:off x="5646960" y="1889280"/>
              <a:ext cx="3153240" cy="1245960"/>
            </a:xfrm>
            <a:prstGeom prst="wedgeRoundRectCallout">
              <a:avLst>
                <a:gd name="adj1" fmla="val 37425"/>
                <a:gd name="adj2" fmla="val 652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24" name="CustomShape 10"/>
            <p:cNvSpPr/>
            <p:nvPr/>
          </p:nvSpPr>
          <p:spPr>
            <a:xfrm>
              <a:off x="5680800" y="2120400"/>
              <a:ext cx="3119400" cy="819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Infinite loop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425" name="Group 11"/>
          <p:cNvGrpSpPr/>
          <p:nvPr/>
        </p:nvGrpSpPr>
        <p:grpSpPr>
          <a:xfrm>
            <a:off x="9045000" y="2584440"/>
            <a:ext cx="3028320" cy="1294920"/>
            <a:chOff x="9045000" y="2584440"/>
            <a:chExt cx="3028320" cy="1294920"/>
          </a:xfrm>
        </p:grpSpPr>
        <p:sp>
          <p:nvSpPr>
            <p:cNvPr id="426" name="CustomShape 12"/>
            <p:cNvSpPr/>
            <p:nvPr/>
          </p:nvSpPr>
          <p:spPr>
            <a:xfrm>
              <a:off x="9045000" y="2584440"/>
              <a:ext cx="3028320" cy="1294920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27" name="CustomShape 13"/>
            <p:cNvSpPr/>
            <p:nvPr/>
          </p:nvSpPr>
          <p:spPr>
            <a:xfrm>
              <a:off x="9235080" y="2872440"/>
              <a:ext cx="2688840" cy="751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>
                <a:lnSpc>
                  <a:spcPct val="11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Runtime error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428" name="Group 14"/>
          <p:cNvGrpSpPr/>
          <p:nvPr/>
        </p:nvGrpSpPr>
        <p:grpSpPr>
          <a:xfrm>
            <a:off x="6052320" y="3842640"/>
            <a:ext cx="2721600" cy="1334880"/>
            <a:chOff x="6052320" y="3842640"/>
            <a:chExt cx="2721600" cy="1334880"/>
          </a:xfrm>
        </p:grpSpPr>
        <p:sp>
          <p:nvSpPr>
            <p:cNvPr id="429" name="CustomShape 15"/>
            <p:cNvSpPr/>
            <p:nvPr/>
          </p:nvSpPr>
          <p:spPr>
            <a:xfrm>
              <a:off x="6052320" y="3842640"/>
              <a:ext cx="2721600" cy="1318320"/>
            </a:xfrm>
            <a:prstGeom prst="wedgeRoundRectCallout">
              <a:avLst>
                <a:gd name="adj1" fmla="val 42283"/>
                <a:gd name="adj2" fmla="val 60997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30" name="CustomShape 16"/>
            <p:cNvSpPr/>
            <p:nvPr/>
          </p:nvSpPr>
          <p:spPr>
            <a:xfrm>
              <a:off x="6185160" y="3889800"/>
              <a:ext cx="2456280" cy="1287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Compile time error</a:t>
              </a:r>
              <a:endParaRPr b="0" lang="bg-BG" sz="3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0" dur="indefinite" restart="never" nodeType="tmRoot">
          <p:childTnLst>
            <p:seq>
              <p:cTn id="41" dur="indefinite" nodeType="mainSeq">
                <p:childTnLst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5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8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1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184320" y="1190160"/>
            <a:ext cx="11807640" cy="518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3.  Какъв ще е резултатът от изпълнението на следния код: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2" name="TextShape 2"/>
          <p:cNvSpPr txBox="1"/>
          <p:nvPr/>
        </p:nvSpPr>
        <p:spPr>
          <a:xfrm>
            <a:off x="347760" y="2967120"/>
            <a:ext cx="6006960" cy="182484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adb4c3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for (let i = 0; i &lt; 2; i += 0.5) {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console.log(i + ", ");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3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4" name="CustomShape 4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BAA9CCEF-4F36-4D84-8358-C4AAD6447FA6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grpSp>
        <p:nvGrpSpPr>
          <p:cNvPr id="435" name="Group 5"/>
          <p:cNvGrpSpPr/>
          <p:nvPr/>
        </p:nvGrpSpPr>
        <p:grpSpPr>
          <a:xfrm>
            <a:off x="8822880" y="3904920"/>
            <a:ext cx="3150720" cy="1444320"/>
            <a:chOff x="8822880" y="3904920"/>
            <a:chExt cx="3150720" cy="1444320"/>
          </a:xfrm>
        </p:grpSpPr>
        <p:sp>
          <p:nvSpPr>
            <p:cNvPr id="436" name="CustomShape 6"/>
            <p:cNvSpPr/>
            <p:nvPr/>
          </p:nvSpPr>
          <p:spPr>
            <a:xfrm>
              <a:off x="8822880" y="3904920"/>
              <a:ext cx="3150720" cy="144432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37" name="CustomShape 7"/>
            <p:cNvSpPr/>
            <p:nvPr/>
          </p:nvSpPr>
          <p:spPr>
            <a:xfrm>
              <a:off x="8972280" y="4026960"/>
              <a:ext cx="2843280" cy="1287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Compile time error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438" name="Group 8"/>
          <p:cNvGrpSpPr/>
          <p:nvPr/>
        </p:nvGrpSpPr>
        <p:grpSpPr>
          <a:xfrm>
            <a:off x="5996520" y="3152520"/>
            <a:ext cx="2545200" cy="1704960"/>
            <a:chOff x="5996520" y="3152520"/>
            <a:chExt cx="2545200" cy="1704960"/>
          </a:xfrm>
        </p:grpSpPr>
        <p:sp>
          <p:nvSpPr>
            <p:cNvPr id="439" name="CustomShape 9"/>
            <p:cNvSpPr/>
            <p:nvPr/>
          </p:nvSpPr>
          <p:spPr>
            <a:xfrm>
              <a:off x="5996520" y="3152520"/>
              <a:ext cx="2545200" cy="1704960"/>
            </a:xfrm>
            <a:prstGeom prst="wedgeEllipseCallout">
              <a:avLst>
                <a:gd name="adj1" fmla="val 47850"/>
                <a:gd name="adj2" fmla="val 42719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40" name="CustomShape 10"/>
            <p:cNvSpPr/>
            <p:nvPr/>
          </p:nvSpPr>
          <p:spPr>
            <a:xfrm>
              <a:off x="6301080" y="3633480"/>
              <a:ext cx="1576800" cy="765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>
                <a:lnSpc>
                  <a:spcPct val="10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0, 1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441" name="Group 11"/>
          <p:cNvGrpSpPr/>
          <p:nvPr/>
        </p:nvGrpSpPr>
        <p:grpSpPr>
          <a:xfrm>
            <a:off x="8357040" y="2103120"/>
            <a:ext cx="3521160" cy="1262520"/>
            <a:chOff x="8357040" y="2103120"/>
            <a:chExt cx="3521160" cy="1262520"/>
          </a:xfrm>
        </p:grpSpPr>
        <p:sp>
          <p:nvSpPr>
            <p:cNvPr id="442" name="CustomShape 12"/>
            <p:cNvSpPr/>
            <p:nvPr/>
          </p:nvSpPr>
          <p:spPr>
            <a:xfrm>
              <a:off x="8357040" y="2103120"/>
              <a:ext cx="3521160" cy="1262520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43" name="CustomShape 13"/>
            <p:cNvSpPr/>
            <p:nvPr/>
          </p:nvSpPr>
          <p:spPr>
            <a:xfrm>
              <a:off x="8542080" y="2343960"/>
              <a:ext cx="3081600" cy="751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0, 0.5, 1, 1.5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444" name="Group 14"/>
          <p:cNvGrpSpPr/>
          <p:nvPr/>
        </p:nvGrpSpPr>
        <p:grpSpPr>
          <a:xfrm>
            <a:off x="5548320" y="5142960"/>
            <a:ext cx="2993400" cy="1266480"/>
            <a:chOff x="5548320" y="5142960"/>
            <a:chExt cx="2993400" cy="1266480"/>
          </a:xfrm>
        </p:grpSpPr>
        <p:sp>
          <p:nvSpPr>
            <p:cNvPr id="445" name="CustomShape 15"/>
            <p:cNvSpPr/>
            <p:nvPr/>
          </p:nvSpPr>
          <p:spPr>
            <a:xfrm>
              <a:off x="5548320" y="5142960"/>
              <a:ext cx="2993400" cy="1266480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46" name="CustomShape 16"/>
            <p:cNvSpPr/>
            <p:nvPr/>
          </p:nvSpPr>
          <p:spPr>
            <a:xfrm>
              <a:off x="5825880" y="5410800"/>
              <a:ext cx="2364840" cy="751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>
                <a:lnSpc>
                  <a:spcPct val="11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Infinite loop</a:t>
              </a:r>
              <a:endParaRPr b="0" lang="bg-BG" sz="3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184320" y="1190160"/>
            <a:ext cx="11807640" cy="518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4.  Какъв ще е резултатът от изпълнението на следния код: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8" name="TextShape 2"/>
          <p:cNvSpPr txBox="1"/>
          <p:nvPr/>
        </p:nvSpPr>
        <p:spPr>
          <a:xfrm>
            <a:off x="347760" y="2967120"/>
            <a:ext cx="5481360" cy="1109520"/>
          </a:xfrm>
          <a:prstGeom prst="rect">
            <a:avLst/>
          </a:prstGeom>
          <a:solidFill>
            <a:srgbClr val="a3abbc">
              <a:alpha val="15000"/>
            </a:srgbClr>
          </a:solidFill>
          <a:ln w="12600">
            <a:solidFill>
              <a:srgbClr val="adb4c3"/>
            </a:solidFill>
            <a:round/>
          </a:ln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text = "input";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console.log(text[0]);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9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Преговор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0" name="CustomShape 4"/>
          <p:cNvSpPr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2C242D37-9757-47FC-90AC-65B97FD60F73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Arial"/>
            </a:endParaRPr>
          </a:p>
        </p:txBody>
      </p:sp>
      <p:grpSp>
        <p:nvGrpSpPr>
          <p:cNvPr id="451" name="Group 5"/>
          <p:cNvGrpSpPr/>
          <p:nvPr/>
        </p:nvGrpSpPr>
        <p:grpSpPr>
          <a:xfrm>
            <a:off x="8822880" y="3904920"/>
            <a:ext cx="3150720" cy="1444320"/>
            <a:chOff x="8822880" y="3904920"/>
            <a:chExt cx="3150720" cy="1444320"/>
          </a:xfrm>
        </p:grpSpPr>
        <p:sp>
          <p:nvSpPr>
            <p:cNvPr id="452" name="CustomShape 6"/>
            <p:cNvSpPr/>
            <p:nvPr/>
          </p:nvSpPr>
          <p:spPr>
            <a:xfrm>
              <a:off x="8822880" y="3904920"/>
              <a:ext cx="3150720" cy="144432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53" name="CustomShape 7"/>
            <p:cNvSpPr/>
            <p:nvPr/>
          </p:nvSpPr>
          <p:spPr>
            <a:xfrm>
              <a:off x="8972280" y="4026960"/>
              <a:ext cx="2843280" cy="1287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Compile time error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454" name="Group 8"/>
          <p:cNvGrpSpPr/>
          <p:nvPr/>
        </p:nvGrpSpPr>
        <p:grpSpPr>
          <a:xfrm>
            <a:off x="5996520" y="3027240"/>
            <a:ext cx="2545200" cy="1704960"/>
            <a:chOff x="5996520" y="3027240"/>
            <a:chExt cx="2545200" cy="1704960"/>
          </a:xfrm>
        </p:grpSpPr>
        <p:sp>
          <p:nvSpPr>
            <p:cNvPr id="455" name="CustomShape 9"/>
            <p:cNvSpPr/>
            <p:nvPr/>
          </p:nvSpPr>
          <p:spPr>
            <a:xfrm>
              <a:off x="5996520" y="3027240"/>
              <a:ext cx="2545200" cy="1704960"/>
            </a:xfrm>
            <a:prstGeom prst="wedgeEllipseCallout">
              <a:avLst>
                <a:gd name="adj1" fmla="val 47850"/>
                <a:gd name="adj2" fmla="val 42719"/>
              </a:avLst>
            </a:prstGeom>
            <a:solidFill>
              <a:schemeClr val="tx1">
                <a:lumMod val="60000"/>
                <a:lumOff val="4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56" name="CustomShape 10"/>
            <p:cNvSpPr/>
            <p:nvPr/>
          </p:nvSpPr>
          <p:spPr>
            <a:xfrm>
              <a:off x="6095880" y="3507840"/>
              <a:ext cx="1999800" cy="765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marL="457200">
                <a:lnSpc>
                  <a:spcPct val="10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input</a:t>
              </a:r>
              <a:endParaRPr b="0" lang="bg-BG" sz="3600" spc="-1" strike="noStrike">
                <a:latin typeface="Arial"/>
              </a:endParaRPr>
            </a:p>
          </p:txBody>
        </p:sp>
      </p:grpSp>
      <p:grpSp>
        <p:nvGrpSpPr>
          <p:cNvPr id="457" name="Group 11"/>
          <p:cNvGrpSpPr/>
          <p:nvPr/>
        </p:nvGrpSpPr>
        <p:grpSpPr>
          <a:xfrm>
            <a:off x="8357040" y="2103120"/>
            <a:ext cx="3521160" cy="1262520"/>
            <a:chOff x="8357040" y="2103120"/>
            <a:chExt cx="3521160" cy="1262520"/>
          </a:xfrm>
        </p:grpSpPr>
        <p:sp>
          <p:nvSpPr>
            <p:cNvPr id="458" name="CustomShape 12"/>
            <p:cNvSpPr/>
            <p:nvPr/>
          </p:nvSpPr>
          <p:spPr>
            <a:xfrm>
              <a:off x="8357040" y="2103120"/>
              <a:ext cx="3521160" cy="1262520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solidFill>
              <a:schemeClr val="tx1"/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59" name="CustomShape 13"/>
            <p:cNvSpPr/>
            <p:nvPr/>
          </p:nvSpPr>
          <p:spPr>
            <a:xfrm>
              <a:off x="8542080" y="2343960"/>
              <a:ext cx="3081600" cy="751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200" spc="-1" strike="noStrike">
                  <a:solidFill>
                    <a:srgbClr val="ffffff"/>
                  </a:solidFill>
                  <a:latin typeface="Calibri"/>
                </a:rPr>
                <a:t>i</a:t>
              </a:r>
              <a:endParaRPr b="0" lang="bg-BG" sz="3200" spc="-1" strike="noStrike">
                <a:latin typeface="Arial"/>
              </a:endParaRPr>
            </a:p>
          </p:txBody>
        </p:sp>
      </p:grpSp>
      <p:grpSp>
        <p:nvGrpSpPr>
          <p:cNvPr id="460" name="Group 14"/>
          <p:cNvGrpSpPr/>
          <p:nvPr/>
        </p:nvGrpSpPr>
        <p:grpSpPr>
          <a:xfrm>
            <a:off x="5518080" y="5162400"/>
            <a:ext cx="2993400" cy="1266480"/>
            <a:chOff x="5518080" y="5162400"/>
            <a:chExt cx="2993400" cy="1266480"/>
          </a:xfrm>
        </p:grpSpPr>
        <p:sp>
          <p:nvSpPr>
            <p:cNvPr id="461" name="CustomShape 15"/>
            <p:cNvSpPr/>
            <p:nvPr/>
          </p:nvSpPr>
          <p:spPr>
            <a:xfrm>
              <a:off x="5518080" y="5162400"/>
              <a:ext cx="2993400" cy="1266480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462" name="CustomShape 16"/>
            <p:cNvSpPr/>
            <p:nvPr/>
          </p:nvSpPr>
          <p:spPr>
            <a:xfrm>
              <a:off x="5829480" y="5410800"/>
              <a:ext cx="2488680" cy="819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/>
            <a:p>
              <a:pPr algn="ctr">
                <a:lnSpc>
                  <a:spcPct val="110000"/>
                </a:lnSpc>
              </a:pPr>
              <a:r>
                <a:rPr b="1" lang="bg-BG" sz="3600" spc="-1" strike="noStrike">
                  <a:solidFill>
                    <a:srgbClr val="ffffff"/>
                  </a:solidFill>
                  <a:latin typeface="Calibri"/>
                </a:rPr>
                <a:t>text</a:t>
              </a:r>
              <a:endParaRPr b="0" lang="bg-BG" sz="3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06" dur="indefinite" restart="never" nodeType="tmRoot">
          <p:childTnLst>
            <p:seq>
              <p:cTn id="107" dur="indefinite" nodeType="mainSeq">
                <p:childTnLst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1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4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7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While цикъл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4800600" y="2057400"/>
            <a:ext cx="2590200" cy="1321560"/>
          </a:xfrm>
          <a:prstGeom prst="rect">
            <a:avLst/>
          </a:prstGeom>
          <a:solidFill>
            <a:schemeClr val="tx1">
              <a:alpha val="1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44000" rIns="144000" tIns="108000" bIns="108000"/>
          <a:p>
            <a:pPr>
              <a:lnSpc>
                <a:spcPct val="110000"/>
              </a:lnSpc>
            </a:pPr>
            <a:r>
              <a:rPr b="1" lang="bg-BG" sz="6600" spc="-1" strike="noStrike">
                <a:solidFill>
                  <a:srgbClr val="ffffff"/>
                </a:solidFill>
                <a:latin typeface="Consolas"/>
              </a:rPr>
              <a:t>while</a:t>
            </a:r>
            <a:endParaRPr b="0" lang="bg-BG" sz="6600" spc="-1" strike="noStrike">
              <a:latin typeface="Arial"/>
            </a:endParaRPr>
          </a:p>
        </p:txBody>
      </p:sp>
    </p:spTree>
  </p:cSld>
  <mc:AlternateContent>
    <mc:Choice Requires="p14">
      <p:transition spd="med" advTm="5000" p14:dur="700">
        <p:fade/>
      </p:transition>
    </mc:Choice>
    <mc:Fallback>
      <p:transition spd="med" advTm="5000">
        <p:fade/>
      </p:transition>
    </mc:Fallback>
  </mc:AlternateContent>
  <p:timing>
    <p:tnLst>
      <p:par>
        <p:cTn id="139" dur="indefinite" restart="never" nodeType="tmRoot">
          <p:childTnLst>
            <p:seq>
              <p:cTn id="1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В програмирането често се налага да изпълним блок с команди няколко пъти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За целта използваме </a:t>
            </a:r>
            <a:r>
              <a:rPr b="1" lang="en-US" sz="3000" spc="-1" strike="noStrike">
                <a:solidFill>
                  <a:srgbClr val="234465"/>
                </a:solidFill>
                <a:latin typeface="Calibri"/>
              </a:rPr>
              <a:t>цикли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000" spc="-1" strike="noStrike">
                <a:solidFill>
                  <a:srgbClr val="1a334c"/>
                </a:solidFill>
                <a:latin typeface="Calibri"/>
              </a:rPr>
              <a:t>– </a:t>
            </a:r>
            <a:r>
              <a:rPr b="1" lang="en-US" sz="3000" spc="-1" strike="noStrike">
                <a:solidFill>
                  <a:srgbClr val="ffa000"/>
                </a:solidFill>
                <a:latin typeface="Consolas"/>
              </a:rPr>
              <a:t>while</a:t>
            </a:r>
            <a:r>
              <a:rPr b="0" lang="en-US" sz="3000" spc="-1" strike="noStrike">
                <a:solidFill>
                  <a:srgbClr val="1a334c"/>
                </a:solidFill>
                <a:latin typeface="Calibri"/>
              </a:rPr>
              <a:t>, </a:t>
            </a:r>
            <a:r>
              <a:rPr b="1" lang="en-US" sz="3000" spc="-1" strike="noStrike">
                <a:solidFill>
                  <a:srgbClr val="ffa000"/>
                </a:solidFill>
                <a:latin typeface="Consolas"/>
              </a:rPr>
              <a:t>for</a:t>
            </a:r>
            <a:r>
              <a:rPr b="0" lang="en-US" sz="30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000" spc="-1" strike="noStrike">
                <a:solidFill>
                  <a:srgbClr val="ffa000"/>
                </a:solidFill>
                <a:latin typeface="Calibri"/>
              </a:rPr>
              <a:t> 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6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While цикъл - конструкция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7" name="TextShape 3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8B082B2-08CB-4DCC-8640-0E52A5FBE963}" type="slidenum">
              <a:rPr b="0" lang="bg-BG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468" name="CustomShape 4"/>
          <p:cNvSpPr/>
          <p:nvPr/>
        </p:nvSpPr>
        <p:spPr>
          <a:xfrm>
            <a:off x="1289520" y="3785760"/>
            <a:ext cx="3210840" cy="15969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bg-BG" sz="3000" spc="-1" strike="noStrike">
                <a:solidFill>
                  <a:srgbClr val="234465"/>
                </a:solidFill>
                <a:latin typeface="Consolas"/>
              </a:rPr>
              <a:t>while</a:t>
            </a:r>
            <a:r>
              <a:rPr b="1" lang="bg-BG" sz="3000" spc="-1" strike="noStrike">
                <a:solidFill>
                  <a:srgbClr val="1a334c"/>
                </a:solidFill>
                <a:latin typeface="Consolas"/>
              </a:rPr>
              <a:t> </a:t>
            </a:r>
            <a:r>
              <a:rPr b="1" lang="bg-BG" sz="3000" spc="-1" strike="noStrike">
                <a:solidFill>
                  <a:srgbClr val="ffa000"/>
                </a:solidFill>
                <a:latin typeface="Consolas"/>
              </a:rPr>
              <a:t>(</a:t>
            </a:r>
            <a:r>
              <a:rPr b="1" lang="bg-BG" sz="3000" spc="-1" strike="noStrike">
                <a:solidFill>
                  <a:srgbClr val="234465"/>
                </a:solidFill>
                <a:latin typeface="Consolas"/>
              </a:rPr>
              <a:t>...</a:t>
            </a:r>
            <a:r>
              <a:rPr b="1" lang="bg-BG" sz="3000" spc="-1" strike="noStrike">
                <a:solidFill>
                  <a:srgbClr val="ffa000"/>
                </a:solidFill>
                <a:latin typeface="Consolas"/>
              </a:rPr>
              <a:t>){</a:t>
            </a:r>
            <a:endParaRPr b="0" lang="bg-BG" sz="3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3000" spc="-1" strike="noStrike">
                <a:solidFill>
                  <a:srgbClr val="7030a0"/>
                </a:solidFill>
                <a:latin typeface="Consolas"/>
              </a:rPr>
              <a:t>   </a:t>
            </a:r>
            <a:r>
              <a:rPr b="1" lang="bg-BG" sz="3000" spc="-1" strike="noStrike">
                <a:solidFill>
                  <a:srgbClr val="00b050"/>
                </a:solidFill>
                <a:latin typeface="Consolas"/>
              </a:rPr>
              <a:t>//code</a:t>
            </a:r>
            <a:endParaRPr b="0" lang="bg-BG" sz="3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bg-BG" sz="3000" spc="-1" strike="noStrike">
                <a:solidFill>
                  <a:srgbClr val="ffa000"/>
                </a:solidFill>
                <a:latin typeface="Consolas"/>
              </a:rPr>
              <a:t>}</a:t>
            </a:r>
            <a:endParaRPr b="0" lang="bg-BG" sz="3000" spc="-1" strike="noStrike">
              <a:latin typeface="Arial"/>
            </a:endParaRPr>
          </a:p>
        </p:txBody>
      </p:sp>
      <p:sp>
        <p:nvSpPr>
          <p:cNvPr id="469" name="CustomShape 5"/>
          <p:cNvSpPr/>
          <p:nvPr/>
        </p:nvSpPr>
        <p:spPr>
          <a:xfrm>
            <a:off x="3525120" y="3040200"/>
            <a:ext cx="1752120" cy="583560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Условие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470" name="CustomShape 6"/>
          <p:cNvSpPr/>
          <p:nvPr/>
        </p:nvSpPr>
        <p:spPr>
          <a:xfrm>
            <a:off x="3525120" y="5241240"/>
            <a:ext cx="3337200" cy="1093320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ffffff"/>
                </a:solidFill>
                <a:latin typeface="Calibri"/>
              </a:rPr>
              <a:t>Код за изпълнение (повторение)</a:t>
            </a:r>
            <a:endParaRPr b="0" lang="bg-BG" sz="2800" spc="-1" strike="noStrike">
              <a:latin typeface="Arial"/>
            </a:endParaRPr>
          </a:p>
        </p:txBody>
      </p:sp>
      <p:sp>
        <p:nvSpPr>
          <p:cNvPr id="471" name="CustomShape 7"/>
          <p:cNvSpPr/>
          <p:nvPr/>
        </p:nvSpPr>
        <p:spPr>
          <a:xfrm>
            <a:off x="9250920" y="2937240"/>
            <a:ext cx="360" cy="50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8"/>
          <p:cNvSpPr/>
          <p:nvPr/>
        </p:nvSpPr>
        <p:spPr>
          <a:xfrm>
            <a:off x="8413560" y="3422520"/>
            <a:ext cx="1674720" cy="1328400"/>
          </a:xfrm>
          <a:prstGeom prst="flowChartDecision">
            <a:avLst/>
          </a:prstGeom>
          <a:solidFill>
            <a:schemeClr val="tx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9"/>
          <p:cNvSpPr/>
          <p:nvPr/>
        </p:nvSpPr>
        <p:spPr>
          <a:xfrm>
            <a:off x="8760960" y="3855960"/>
            <a:ext cx="98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bg-BG" sz="1800" spc="-1" strike="noStrike">
                <a:solidFill>
                  <a:srgbClr val="ffffff"/>
                </a:solidFill>
                <a:latin typeface="Calibri"/>
              </a:rPr>
              <a:t>условие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474" name="CustomShape 10"/>
          <p:cNvSpPr/>
          <p:nvPr/>
        </p:nvSpPr>
        <p:spPr>
          <a:xfrm>
            <a:off x="9250920" y="4751280"/>
            <a:ext cx="360" cy="54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11"/>
          <p:cNvSpPr/>
          <p:nvPr/>
        </p:nvSpPr>
        <p:spPr>
          <a:xfrm>
            <a:off x="8413560" y="5286960"/>
            <a:ext cx="1674720" cy="774720"/>
          </a:xfrm>
          <a:prstGeom prst="rect">
            <a:avLst/>
          </a:prstGeom>
          <a:solidFill>
            <a:schemeClr val="tx1"/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12"/>
          <p:cNvSpPr/>
          <p:nvPr/>
        </p:nvSpPr>
        <p:spPr>
          <a:xfrm>
            <a:off x="8714880" y="5421600"/>
            <a:ext cx="107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bg-BG" sz="1800" spc="-1" strike="noStrike">
                <a:solidFill>
                  <a:srgbClr val="ffffff"/>
                </a:solidFill>
                <a:latin typeface="Calibri"/>
              </a:rPr>
              <a:t>команди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477" name="CustomShape 13"/>
          <p:cNvSpPr/>
          <p:nvPr/>
        </p:nvSpPr>
        <p:spPr>
          <a:xfrm flipH="1" rot="5400000">
            <a:off x="7844760" y="4655880"/>
            <a:ext cx="1974960" cy="837360"/>
          </a:xfrm>
          <a:prstGeom prst="bentConnector4">
            <a:avLst>
              <a:gd name="adj1" fmla="val -18343"/>
              <a:gd name="adj2" fmla="val 167761"/>
            </a:avLst>
          </a:prstGeom>
          <a:noFill/>
          <a:ln w="7632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CustomShape 14"/>
          <p:cNvSpPr/>
          <p:nvPr/>
        </p:nvSpPr>
        <p:spPr>
          <a:xfrm flipH="1" rot="16200000">
            <a:off x="9180720" y="4917240"/>
            <a:ext cx="2386440" cy="725400"/>
          </a:xfrm>
          <a:prstGeom prst="bentConnector3">
            <a:avLst>
              <a:gd name="adj1" fmla="val 279"/>
            </a:avLst>
          </a:prstGeom>
          <a:noFill/>
          <a:ln w="7632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15"/>
          <p:cNvSpPr/>
          <p:nvPr/>
        </p:nvSpPr>
        <p:spPr>
          <a:xfrm>
            <a:off x="9315000" y="4721400"/>
            <a:ext cx="77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bg-BG" sz="1800" spc="-1" strike="noStrike">
                <a:solidFill>
                  <a:srgbClr val="234465"/>
                </a:solidFill>
                <a:latin typeface="Calibri"/>
              </a:rPr>
              <a:t>вярно</a:t>
            </a:r>
            <a:endParaRPr b="0" lang="bg-BG" sz="1800" spc="-1" strike="noStrike">
              <a:latin typeface="Arial"/>
            </a:endParaRPr>
          </a:p>
        </p:txBody>
      </p:sp>
      <p:sp>
        <p:nvSpPr>
          <p:cNvPr id="480" name="CustomShape 16"/>
          <p:cNvSpPr/>
          <p:nvPr/>
        </p:nvSpPr>
        <p:spPr>
          <a:xfrm>
            <a:off x="9993600" y="3638880"/>
            <a:ext cx="101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bg-BG" sz="1800" spc="-1" strike="noStrike">
                <a:solidFill>
                  <a:srgbClr val="234465"/>
                </a:solidFill>
                <a:latin typeface="Calibri"/>
              </a:rPr>
              <a:t>невярно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8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1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4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2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4461</TotalTime>
  <Application>LibreOffice/6.1.3.2$Windows_X86_64 LibreOffice_project/86daf60bf00efa86ad547e59e09d6bb77c699acb</Application>
  <Words>2238</Words>
  <Paragraphs>495</Paragraphs>
  <Company>SoftUni – https://softuni.org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2018-05-23T13:08:44Z</dcterms:created>
  <dc:creator>Software University</dc:creator>
  <dc:description>© SoftUni – https://softuni.org_x005F_x000d_
© Software University – https://softuni.bg_x005F_x000d_
_x005F_x000d_
Copyrighted document. Unauthorized copy, reproduction or use is not permitted.</dc:description>
  <cp:keywords>Sofware University SoftUni programming coding software development education training course курс програмиране кодене кодиране СофтУни</cp:keywords>
  <dc:language>bg-BG</dc:language>
  <cp:lastModifiedBy>Topuzakova, Desislava</cp:lastModifiedBy>
  <dcterms:modified xsi:type="dcterms:W3CDTF">2021-10-08T07:36:09Z</dcterms:modified>
  <cp:revision>101</cp:revision>
  <dc:subject>Coding 101 Course</dc:subject>
  <dc:title>Повторения (цикли)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SoftUni – https://softuni.org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40</vt:i4>
  </property>
  <property fmtid="{D5CDD505-2E9C-101B-9397-08002B2CF9AE}" pid="13" name="category">
    <vt:lpwstr>computer programming;programming;C#;програмиране;кодиране</vt:lpwstr>
  </property>
</Properties>
</file>