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9.wmf" ContentType="image/x-wmf"/>
  <Override PartName="/ppt/media/image13.wmf" ContentType="image/x-wmf"/>
  <Override PartName="/ppt/media/image2.png" ContentType="image/png"/>
  <Override PartName="/ppt/media/image1.wmf" ContentType="image/x-wmf"/>
  <Override PartName="/ppt/media/image3.png" ContentType="image/png"/>
  <Override PartName="/ppt/media/image4.png" ContentType="image/png"/>
  <Override PartName="/ppt/media/image6.png" ContentType="image/png"/>
  <Override PartName="/ppt/media/image5.wmf" ContentType="image/x-wmf"/>
  <Override PartName="/ppt/media/image7.png" ContentType="image/png"/>
  <Override PartName="/ppt/media/image8.wmf" ContentType="image/x-wmf"/>
  <Override PartName="/ppt/media/image10.png" ContentType="image/png"/>
  <Override PartName="/ppt/media/image11.wmf" ContentType="image/x-wmf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wmf" ContentType="image/x-wmf"/>
  <Override PartName="/ppt/media/image24.png" ContentType="image/png"/>
  <Override PartName="/ppt/media/hdphoto1.wdp" ContentType="image/vnd.ms-photo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7870AD-E4F9-488E-BEB8-04769B7BFEA0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3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3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3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F6AEB7-2489-4CDE-87A2-D3D2E44251E6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59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562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439D49-C7C6-4703-9A8F-26F5724EE332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63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CB6E46-5203-4563-95DC-D43748FF35E0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71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215DB96-335C-498B-92D4-9D43AB33097D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575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966BCA3-267B-43EC-9138-07E8A672FD26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579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6D16EB3-D2C6-4C5E-9203-939D922622CB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583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9C8DB5-0387-4FBF-9A13-4B0A1DE06297}" type="slidenum">
              <a:rPr b="0" lang="bg-BG" sz="1200" spc="-1" strike="noStrike">
                <a:latin typeface="Times New Roman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67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3.wmf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28.png"/><Relationship Id="rId1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6" name="Picture Logo Software University" descr="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9ECEA2D-EDD0-4DB3-9358-9C990668353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49" name="Picture SoftUni Mascot" descr="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03AF400-3624-4C66-BB6F-BB1DC8C67E7A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0BB08A7-DFC8-4878-8CA0-F0A1FA7629C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bg-BG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https://softuni.org</a:t>
            </a: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bg-BG" sz="1600" spc="-1" strike="noStrike">
              <a:latin typeface="Arial"/>
            </a:endParaRPr>
          </a:p>
        </p:txBody>
      </p:sp>
      <p:pic>
        <p:nvPicPr>
          <p:cNvPr id="218" name="Picture SoftUni Mascot" descr="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219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20" name="Picture SoftUni Kids Logo" descr="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1" name="Picture SoftUni Foundation Logo" descr="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2" name="Picture SoftUni Digital Logo" descr="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3" name="Picture SoftUni Creative Logo" descr="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" name="Picture SoftUni Svetlina Logo" descr="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5" name="Picture Software University Logo" descr="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6" name="Line 4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Line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Line 6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7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Line 8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Line 9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Line 10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Line 11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34" name="Picture SoftUni Logo" descr="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5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36" name="Logo Software University" descr="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37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0953CC6-7BCA-4134-8E85-A3B30D40890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276" name="Picture Forum" descr="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277" name="Picture Logo FB" descr="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278" name="Picture Logo SoftUni Right" descr="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279" name="Picture SoftUni Mascot" descr="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2" name="Logo Software University" descr="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283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73.xml"/><Relationship Id="rId6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662760" y="1127520"/>
            <a:ext cx="10962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По-сложни задачи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662760" y="325080"/>
            <a:ext cx="10962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Работа с вложени цикли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662760" y="4889160"/>
            <a:ext cx="2950560" cy="506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1a334c"/>
                </a:solidFill>
                <a:latin typeface="Calibri"/>
              </a:rPr>
              <a:t>СофтУни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704160" y="5202360"/>
            <a:ext cx="3410280" cy="832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alibri"/>
              </a:rPr>
              <a:t>Преподавателски екип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534520" y="5739840"/>
            <a:ext cx="295056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</a:rPr>
              <a:t>Софтуерен университет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TextShape 6"/>
          <p:cNvSpPr txBox="1"/>
          <p:nvPr/>
        </p:nvSpPr>
        <p:spPr>
          <a:xfrm>
            <a:off x="8543520" y="6091560"/>
            <a:ext cx="295056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32" name="Group 7"/>
          <p:cNvGrpSpPr/>
          <p:nvPr/>
        </p:nvGrpSpPr>
        <p:grpSpPr>
          <a:xfrm>
            <a:off x="524880" y="1968840"/>
            <a:ext cx="3060720" cy="2920320"/>
            <a:chOff x="524880" y="1968840"/>
            <a:chExt cx="3060720" cy="2920320"/>
          </a:xfrm>
        </p:grpSpPr>
        <p:pic>
          <p:nvPicPr>
            <p:cNvPr id="333" name="Picture 10" descr=""/>
            <p:cNvPicPr/>
            <p:nvPr/>
          </p:nvPicPr>
          <p:blipFill>
            <a:blip r:embed="rId2"/>
            <a:stretch/>
          </p:blipFill>
          <p:spPr>
            <a:xfrm rot="10800000">
              <a:off x="524880" y="1968840"/>
              <a:ext cx="3060720" cy="292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4" name="Picture 11" descr=""/>
            <p:cNvPicPr/>
            <p:nvPr/>
          </p:nvPicPr>
          <p:blipFill>
            <a:blip r:embed="rId3"/>
            <a:stretch/>
          </p:blipFill>
          <p:spPr>
            <a:xfrm rot="1045200">
              <a:off x="1287720" y="2716560"/>
              <a:ext cx="1499400" cy="14432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Как да си направим часовник с код?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69" name="Picture 18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4762440" y="1332000"/>
            <a:ext cx="2666520" cy="2666520"/>
          </a:xfrm>
          <a:prstGeom prst="rect">
            <a:avLst/>
          </a:prstGeom>
          <a:ln>
            <a:noFill/>
          </a:ln>
        </p:spPr>
      </p:pic>
      <p:sp>
        <p:nvSpPr>
          <p:cNvPr id="470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Демо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172080" y="1232280"/>
            <a:ext cx="118472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Външният цикъл отговаря за часовете, а вътрешният за минутите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830880" y="2529000"/>
            <a:ext cx="7639920" cy="330660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(let h = 0; h &lt;= 23; h++) 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(let m = 0; m &lt;= 59; m++) 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console.log(`${h}:${m}`);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Пример – часовник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74" name="Picture 2" descr=""/>
          <p:cNvPicPr/>
          <p:nvPr/>
        </p:nvPicPr>
        <p:blipFill>
          <a:blip r:embed="rId1"/>
          <a:stretch/>
        </p:blipFill>
        <p:spPr>
          <a:xfrm>
            <a:off x="8889480" y="1785960"/>
            <a:ext cx="2863440" cy="463176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475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02813AD-61FD-415A-A8D0-F953802CF70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375840" y="1249200"/>
            <a:ext cx="10955160" cy="1137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За всяка итерация на външния цикъл вложения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се изпълнява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n - на брой пъти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Вложени цикли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78" name="Group 3"/>
          <p:cNvGrpSpPr/>
          <p:nvPr/>
        </p:nvGrpSpPr>
        <p:grpSpPr>
          <a:xfrm>
            <a:off x="8579880" y="2003040"/>
            <a:ext cx="3488040" cy="3488040"/>
            <a:chOff x="8579880" y="2003040"/>
            <a:chExt cx="3488040" cy="3488040"/>
          </a:xfrm>
        </p:grpSpPr>
        <p:pic>
          <p:nvPicPr>
            <p:cNvPr id="479" name="Picture 15" descr=""/>
            <p:cNvPicPr/>
            <p:nvPr/>
          </p:nvPicPr>
          <p:blipFill>
            <a:blip r:embed="rId1"/>
            <a:stretch/>
          </p:blipFill>
          <p:spPr>
            <a:xfrm rot="1180800">
              <a:off x="9436320" y="2844000"/>
              <a:ext cx="1804680" cy="1804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0" name="Picture 16" descr=""/>
            <p:cNvPicPr/>
            <p:nvPr/>
          </p:nvPicPr>
          <p:blipFill>
            <a:blip r:embed="rId2"/>
            <a:stretch/>
          </p:blipFill>
          <p:spPr>
            <a:xfrm rot="10800000">
              <a:off x="8579880" y="2003040"/>
              <a:ext cx="3488040" cy="3488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1" name="TextShape 4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39864A-7983-4EF9-9895-8782E6153CF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650880" y="2828880"/>
            <a:ext cx="7169760" cy="164160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for (let i = 0; i &lt; n; i++) 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for (let j = 0; j &lt; n; j++)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2405880" y="2944440"/>
            <a:ext cx="453240" cy="484200"/>
          </a:xfrm>
          <a:prstGeom prst="rect">
            <a:avLst/>
          </a:prstGeom>
          <a:noFill/>
          <a:ln w="507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7"/>
          <p:cNvSpPr/>
          <p:nvPr/>
        </p:nvSpPr>
        <p:spPr>
          <a:xfrm>
            <a:off x="3128760" y="3541320"/>
            <a:ext cx="422280" cy="533160"/>
          </a:xfrm>
          <a:prstGeom prst="rect">
            <a:avLst/>
          </a:prstGeom>
          <a:noFill/>
          <a:ln w="507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8"/>
          <p:cNvSpPr/>
          <p:nvPr/>
        </p:nvSpPr>
        <p:spPr>
          <a:xfrm>
            <a:off x="3800880" y="3969000"/>
            <a:ext cx="3805920" cy="1474200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Имената на променливите трябва да бъдат различни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0" dur="indefinite" restart="never" nodeType="tmRoot">
          <p:childTnLst>
            <p:seq>
              <p:cTn id="231" dur="indefinite" nodeType="mainSeq">
                <p:childTnLst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Отпечатайте на конзолата таблицата за умножение за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числата от 1 до 10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Изход: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Таблица за умножение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88" name="Picture 6" descr=""/>
          <p:cNvPicPr/>
          <p:nvPr/>
        </p:nvPicPr>
        <p:blipFill>
          <a:blip r:embed="rId1"/>
          <a:stretch/>
        </p:blipFill>
        <p:spPr>
          <a:xfrm>
            <a:off x="8381880" y="2192400"/>
            <a:ext cx="3047760" cy="3047760"/>
          </a:xfrm>
          <a:prstGeom prst="rect">
            <a:avLst/>
          </a:prstGeom>
          <a:ln>
            <a:noFill/>
          </a:ln>
        </p:spPr>
      </p:pic>
      <p:pic>
        <p:nvPicPr>
          <p:cNvPr id="489" name="Picture 6" descr=""/>
          <p:cNvPicPr/>
          <p:nvPr/>
        </p:nvPicPr>
        <p:blipFill>
          <a:blip r:embed="rId2"/>
          <a:stretch/>
        </p:blipFill>
        <p:spPr>
          <a:xfrm>
            <a:off x="2438280" y="2429280"/>
            <a:ext cx="2333160" cy="42764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490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D71B32-421C-4944-915E-DB9121F08CF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571320" y="1629000"/>
            <a:ext cx="11048760" cy="394200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for (let x = 1; x &lt;= 10; x++) {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for (let y = 1; y &lt;= 10; y++) {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let product = x * y;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console.log(`${x} * ${y} = ${product}`);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Таблица за умножение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F8466F4-D75C-4949-9327-AE8BEDD3D40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618480" y="1219320"/>
            <a:ext cx="10955160" cy="1137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За прекъсване на вложени цикли, използваме булеви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променливи.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Прекъсване на вложени цикли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162240" y="2356920"/>
            <a:ext cx="5866920" cy="3673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flag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= false;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for (let i = 0; i &lt; n; i++) 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for (let j = 0; j &lt; n; j++)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if (condition)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     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flag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= true;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if (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flag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497" name="CustomShape 4"/>
          <p:cNvSpPr/>
          <p:nvPr/>
        </p:nvSpPr>
        <p:spPr>
          <a:xfrm>
            <a:off x="304920" y="3764160"/>
            <a:ext cx="3456360" cy="1474200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Външният цикъл ще се прекъсне, само ако стойността на flag бъде true 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498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15C9B4-9099-4C61-BC6E-A373D13FC90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191880" y="1295280"/>
            <a:ext cx="11814480" cy="4293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400"/>
              </a:spcBef>
              <a:spcAft>
                <a:spcPts val="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Напишете функция, която проверява всички възможни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комбинации от двойка числа в даден интервал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14400" indent="-456840">
              <a:lnSpc>
                <a:spcPct val="105000"/>
              </a:lnSpc>
              <a:spcBef>
                <a:spcPts val="400"/>
              </a:spcBef>
              <a:spcAft>
                <a:spcPts val="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Ако се намери комбинация, чийто </a:t>
            </a:r>
            <a:r>
              <a:rPr b="1" lang="en-US" sz="2900" spc="-1" strike="noStrike">
                <a:solidFill>
                  <a:srgbClr val="234465"/>
                </a:solidFill>
                <a:latin typeface="Calibri"/>
              </a:rPr>
              <a:t>сбор от числата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900" spc="-1" strike="noStrike">
                <a:solidFill>
                  <a:srgbClr val="234465"/>
                </a:solidFill>
                <a:latin typeface="Calibri"/>
              </a:rPr>
              <a:t>е равен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на </a:t>
            </a:r>
            <a:br/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дадено </a:t>
            </a:r>
            <a:r>
              <a:rPr b="1" lang="en-US" sz="2900" spc="-1" strike="noStrike">
                <a:solidFill>
                  <a:srgbClr val="234465"/>
                </a:solidFill>
                <a:latin typeface="Calibri"/>
              </a:rPr>
              <a:t>магическо число 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на изхода </a:t>
            </a:r>
            <a:r>
              <a:rPr b="1" lang="en-US" sz="2900" spc="-1" strike="noStrike">
                <a:solidFill>
                  <a:srgbClr val="234465"/>
                </a:solidFill>
                <a:latin typeface="Calibri"/>
              </a:rPr>
              <a:t>се отпечатва съобщение 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и </a:t>
            </a:r>
            <a:br/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програмата приключва изпъление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lvl="1" marL="914400" indent="-456840">
              <a:lnSpc>
                <a:spcPct val="105000"/>
              </a:lnSpc>
              <a:spcBef>
                <a:spcPts val="400"/>
              </a:spcBef>
              <a:spcAft>
                <a:spcPts val="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Ако не се намери </a:t>
            </a:r>
            <a:r>
              <a:rPr b="1" lang="en-US" sz="2900" spc="-1" strike="noStrike">
                <a:solidFill>
                  <a:srgbClr val="234465"/>
                </a:solidFill>
                <a:latin typeface="Calibri"/>
              </a:rPr>
              <a:t>нито една комбинация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, отговаряща на условието </a:t>
            </a:r>
            <a:br/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се отпечатва </a:t>
            </a:r>
            <a:r>
              <a:rPr b="1" lang="en-US" sz="2900" spc="-1" strike="noStrike">
                <a:solidFill>
                  <a:srgbClr val="234465"/>
                </a:solidFill>
                <a:latin typeface="Calibri"/>
              </a:rPr>
              <a:t>съобщение, че не е намерено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Сума от две числа – условие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1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526058-FC6C-45DB-BDDE-6A3C3E48064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19188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Сума от две числа – условие (2)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04" name="Group 3"/>
          <p:cNvGrpSpPr/>
          <p:nvPr/>
        </p:nvGrpSpPr>
        <p:grpSpPr>
          <a:xfrm>
            <a:off x="2414880" y="2201040"/>
            <a:ext cx="8431560" cy="3348000"/>
            <a:chOff x="2414880" y="2201040"/>
            <a:chExt cx="8431560" cy="3348000"/>
          </a:xfrm>
        </p:grpSpPr>
        <p:grpSp>
          <p:nvGrpSpPr>
            <p:cNvPr id="505" name="Group 4"/>
            <p:cNvGrpSpPr/>
            <p:nvPr/>
          </p:nvGrpSpPr>
          <p:grpSpPr>
            <a:xfrm>
              <a:off x="2414880" y="2201040"/>
              <a:ext cx="8431560" cy="2733120"/>
              <a:chOff x="2414880" y="2201040"/>
              <a:chExt cx="8431560" cy="2733120"/>
            </a:xfrm>
          </p:grpSpPr>
          <p:sp>
            <p:nvSpPr>
              <p:cNvPr id="506" name="CustomShape 5"/>
              <p:cNvSpPr/>
              <p:nvPr/>
            </p:nvSpPr>
            <p:spPr>
              <a:xfrm>
                <a:off x="2414880" y="2201040"/>
                <a:ext cx="580320" cy="1625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6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1</a:t>
                </a:r>
                <a:endParaRPr b="0" lang="bg-BG" sz="28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10</a:t>
                </a:r>
                <a:endParaRPr b="0" lang="bg-BG" sz="28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5</a:t>
                </a:r>
                <a:endParaRPr b="0" lang="bg-BG" sz="2800" spc="-1" strike="noStrike">
                  <a:latin typeface="Arial"/>
                </a:endParaRPr>
              </a:p>
            </p:txBody>
          </p:sp>
          <p:sp>
            <p:nvSpPr>
              <p:cNvPr id="507" name="CustomShape 6"/>
              <p:cNvSpPr/>
              <p:nvPr/>
            </p:nvSpPr>
            <p:spPr>
              <a:xfrm>
                <a:off x="3224160" y="4483440"/>
                <a:ext cx="358560" cy="28908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8" name="CustomShape 7"/>
              <p:cNvSpPr/>
              <p:nvPr/>
            </p:nvSpPr>
            <p:spPr>
              <a:xfrm>
                <a:off x="3755880" y="4332600"/>
                <a:ext cx="7090560" cy="6015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6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4 combinations - neither equals 20</a:t>
                </a:r>
                <a:endParaRPr b="0" lang="bg-BG" sz="2800" spc="-1" strike="noStrike">
                  <a:latin typeface="Arial"/>
                </a:endParaRPr>
              </a:p>
            </p:txBody>
          </p:sp>
        </p:grpSp>
        <p:grpSp>
          <p:nvGrpSpPr>
            <p:cNvPr id="509" name="Group 8"/>
            <p:cNvGrpSpPr/>
            <p:nvPr/>
          </p:nvGrpSpPr>
          <p:grpSpPr>
            <a:xfrm>
              <a:off x="2414880" y="2783160"/>
              <a:ext cx="7362000" cy="2765880"/>
              <a:chOff x="2414880" y="2783160"/>
              <a:chExt cx="7362000" cy="2765880"/>
            </a:xfrm>
          </p:grpSpPr>
          <p:sp>
            <p:nvSpPr>
              <p:cNvPr id="510" name="CustomShape 9"/>
              <p:cNvSpPr/>
              <p:nvPr/>
            </p:nvSpPr>
            <p:spPr>
              <a:xfrm>
                <a:off x="2414880" y="3923640"/>
                <a:ext cx="580320" cy="1625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6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23</a:t>
                </a:r>
                <a:endParaRPr b="0" lang="bg-BG" sz="28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24</a:t>
                </a:r>
                <a:endParaRPr b="0" lang="bg-BG" sz="28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20</a:t>
                </a:r>
                <a:endParaRPr b="0" lang="bg-BG" sz="2800" spc="-1" strike="noStrike">
                  <a:latin typeface="Arial"/>
                </a:endParaRPr>
              </a:p>
            </p:txBody>
          </p:sp>
          <p:sp>
            <p:nvSpPr>
              <p:cNvPr id="511" name="CustomShape 10"/>
              <p:cNvSpPr/>
              <p:nvPr/>
            </p:nvSpPr>
            <p:spPr>
              <a:xfrm>
                <a:off x="3224160" y="2899800"/>
                <a:ext cx="376200" cy="28908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2" name="CustomShape 11"/>
              <p:cNvSpPr/>
              <p:nvPr/>
            </p:nvSpPr>
            <p:spPr>
              <a:xfrm>
                <a:off x="3865320" y="2783160"/>
                <a:ext cx="5911560" cy="6015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6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Combination N:4 (1 + 4 = 5)</a:t>
                </a:r>
                <a:endParaRPr b="0" lang="bg-BG" sz="2800" spc="-1" strike="noStrike">
                  <a:latin typeface="Arial"/>
                </a:endParaRPr>
              </a:p>
            </p:txBody>
          </p:sp>
        </p:grpSp>
      </p:grpSp>
      <p:sp>
        <p:nvSpPr>
          <p:cNvPr id="513" name="TextShape 1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6B13242-744A-40B8-A363-03D5441A8D0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Сума от две числа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1143000" y="1374120"/>
            <a:ext cx="9830160" cy="49690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startingNumber = Number(input[0]);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finalNumber = Number(input[1]);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magicNumber = Number(input[2]);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combinations = 0;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isFound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= false;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for (let i = startingNumber; i &lt;= finalNumber; i++)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for (let j = startingNumber; j &lt;= finalNumber; j++)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combinations++;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if (i + j === magicNumber) 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console.log(`Combination N:${combinations} (${i} + ${j} =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${magicNumber})`);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isFound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= true;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if (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isFound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00b050"/>
                </a:solidFill>
                <a:latin typeface="Consolas"/>
              </a:rPr>
              <a:t>// Finish logic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16" name="CustomShape 3"/>
          <p:cNvSpPr/>
          <p:nvPr/>
        </p:nvSpPr>
        <p:spPr>
          <a:xfrm>
            <a:off x="2836800" y="4734000"/>
            <a:ext cx="2268360" cy="676080"/>
          </a:xfrm>
          <a:prstGeom prst="rect">
            <a:avLst/>
          </a:prstGeom>
          <a:noFill/>
          <a:ln w="507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4"/>
          <p:cNvSpPr/>
          <p:nvPr/>
        </p:nvSpPr>
        <p:spPr>
          <a:xfrm>
            <a:off x="5774040" y="4514760"/>
            <a:ext cx="3200040" cy="104724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000" spc="-1" strike="noStrike">
                <a:solidFill>
                  <a:srgbClr val="ffffff"/>
                </a:solidFill>
                <a:latin typeface="Calibri"/>
              </a:rPr>
              <a:t>Ако намерим комбинация, прекъсваме вътрешният цикъл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18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2F9CA7-5A9F-47BA-B704-6EF19E6C6DE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0" dur="indefinite" restart="never" nodeType="tmRoot">
          <p:childTnLst>
            <p:seq>
              <p:cTn id="251" dur="indefinite" nodeType="mainSeq">
                <p:childTnLst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500"/>
                                        <p:tgtEl>
                                          <p:spTgt spid="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" dur="500"/>
                                        <p:tgtEl>
                                          <p:spTgt spid="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500"/>
                                        <p:tgtEl>
                                          <p:spTgt spid="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304920" y="1305720"/>
            <a:ext cx="11814480" cy="45946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Напишете функция, която извежда номерата на стаите в една сграда </a:t>
            </a:r>
            <a:br/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(в низходящ ред)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144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На всеки 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четен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етаж има само 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офиси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144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На всеки 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нечетен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етаж има само 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апартаменти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Етажите се означават по следния начин: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Апартаменти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: "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А{номер на етажа}{номер на апартамента}"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Офиси: "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О{номер на етажа}{номер на офиса}"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Номерата им винаги започват с 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0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Сграда – условие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21" name="Picture 4" descr=""/>
          <p:cNvPicPr/>
          <p:nvPr/>
        </p:nvPicPr>
        <p:blipFill>
          <a:blip r:embed="rId1"/>
          <a:stretch/>
        </p:blipFill>
        <p:spPr>
          <a:xfrm>
            <a:off x="9372600" y="2589480"/>
            <a:ext cx="2316960" cy="3504600"/>
          </a:xfrm>
          <a:prstGeom prst="rect">
            <a:avLst/>
          </a:prstGeom>
          <a:ln>
            <a:noFill/>
          </a:ln>
        </p:spPr>
      </p:pic>
      <p:sp>
        <p:nvSpPr>
          <p:cNvPr id="522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7AA4D9-181A-48C0-BEEC-99EF03BA605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F2AEFC-C92A-445D-9A1F-85B4B6BC540B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196920" y="1371600"/>
            <a:ext cx="6213960" cy="43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4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4400" spc="-1" strike="noStrike">
                <a:solidFill>
                  <a:srgbClr val="234465"/>
                </a:solidFill>
                <a:latin typeface="Calibri"/>
              </a:rPr>
              <a:t>Вложени цикли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4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Съдържание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На последният етаж винаги има големи апартаменти, които се означават с '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', вместо с '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А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'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Ако има само един етаж, то има само големи апартаменти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Сграда – условие (2)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25" name="Group 3"/>
          <p:cNvGrpSpPr/>
          <p:nvPr/>
        </p:nvGrpSpPr>
        <p:grpSpPr>
          <a:xfrm>
            <a:off x="839880" y="4102560"/>
            <a:ext cx="10724760" cy="1845000"/>
            <a:chOff x="839880" y="4102560"/>
            <a:chExt cx="10724760" cy="1845000"/>
          </a:xfrm>
        </p:grpSpPr>
        <p:sp>
          <p:nvSpPr>
            <p:cNvPr id="526" name="CustomShape 4"/>
            <p:cNvSpPr/>
            <p:nvPr/>
          </p:nvSpPr>
          <p:spPr>
            <a:xfrm>
              <a:off x="839880" y="4474800"/>
              <a:ext cx="679320" cy="11134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20000"/>
                </a:lnSpc>
              </a:pPr>
              <a:r>
                <a:rPr b="1" lang="bg-BG" sz="2800" spc="-1" strike="noStrike">
                  <a:solidFill>
                    <a:srgbClr val="234465"/>
                  </a:solidFill>
                  <a:latin typeface="Consolas"/>
                </a:rPr>
                <a:t>6</a:t>
              </a:r>
              <a:endParaRPr b="0" lang="bg-BG" sz="28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800" spc="-1" strike="noStrike">
                  <a:solidFill>
                    <a:srgbClr val="234465"/>
                  </a:solidFill>
                  <a:latin typeface="Consolas"/>
                </a:rPr>
                <a:t>4</a:t>
              </a:r>
              <a:endParaRPr b="0" lang="bg-BG" sz="2800" spc="-1" strike="noStrike">
                <a:latin typeface="Arial"/>
              </a:endParaRPr>
            </a:p>
          </p:txBody>
        </p:sp>
        <p:sp>
          <p:nvSpPr>
            <p:cNvPr id="527" name="CustomShape 5"/>
            <p:cNvSpPr/>
            <p:nvPr/>
          </p:nvSpPr>
          <p:spPr>
            <a:xfrm>
              <a:off x="7648560" y="4866840"/>
              <a:ext cx="358560" cy="3045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CustomShape 6"/>
            <p:cNvSpPr/>
            <p:nvPr/>
          </p:nvSpPr>
          <p:spPr>
            <a:xfrm>
              <a:off x="8212320" y="4102560"/>
              <a:ext cx="3352320" cy="1845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L40 L41 L42 L43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A30 A31 A32 A33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O20 O21 O22 O23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A10 A11 A12 A13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529" name="Group 7"/>
          <p:cNvGrpSpPr/>
          <p:nvPr/>
        </p:nvGrpSpPr>
        <p:grpSpPr>
          <a:xfrm>
            <a:off x="1766520" y="3659400"/>
            <a:ext cx="5670000" cy="2722680"/>
            <a:chOff x="1766520" y="3659400"/>
            <a:chExt cx="5670000" cy="2722680"/>
          </a:xfrm>
        </p:grpSpPr>
        <p:sp>
          <p:nvSpPr>
            <p:cNvPr id="530" name="CustomShape 8"/>
            <p:cNvSpPr/>
            <p:nvPr/>
          </p:nvSpPr>
          <p:spPr>
            <a:xfrm>
              <a:off x="6772680" y="4393080"/>
              <a:ext cx="663840" cy="11134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20000"/>
                </a:lnSpc>
              </a:pPr>
              <a:r>
                <a:rPr b="1" lang="bg-BG" sz="2800" spc="-1" strike="noStrike">
                  <a:solidFill>
                    <a:srgbClr val="234465"/>
                  </a:solidFill>
                  <a:latin typeface="Consolas"/>
                </a:rPr>
                <a:t>4</a:t>
              </a:r>
              <a:endParaRPr b="0" lang="bg-BG" sz="28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800" spc="-1" strike="noStrike">
                  <a:solidFill>
                    <a:srgbClr val="234465"/>
                  </a:solidFill>
                  <a:latin typeface="Consolas"/>
                </a:rPr>
                <a:t>4</a:t>
              </a:r>
              <a:endParaRPr b="0" lang="bg-BG" sz="2800" spc="-1" strike="noStrike">
                <a:latin typeface="Arial"/>
              </a:endParaRPr>
            </a:p>
          </p:txBody>
        </p:sp>
        <p:sp>
          <p:nvSpPr>
            <p:cNvPr id="531" name="CustomShape 9"/>
            <p:cNvSpPr/>
            <p:nvPr/>
          </p:nvSpPr>
          <p:spPr>
            <a:xfrm>
              <a:off x="1766520" y="4866840"/>
              <a:ext cx="376200" cy="3045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" name="CustomShape 10"/>
            <p:cNvSpPr/>
            <p:nvPr/>
          </p:nvSpPr>
          <p:spPr>
            <a:xfrm>
              <a:off x="2396880" y="3659400"/>
              <a:ext cx="3361680" cy="27226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L60 L61 L62 L63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A50 A51 A52 A53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O40 O41 O42 O43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A30 A31 A32 A33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O20 O21 O22 O23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A10 A11 A12 A13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533" name="TextShape 1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2958E7-5211-4552-B4E9-2FDE3BD9A601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Сграда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1447920" y="1547280"/>
            <a:ext cx="7924320" cy="41137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floors = Number(input[0]);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rooms = Number(input[1]);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for (let i =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floors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 i &gt;= 1; i--)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printLine = </a:t>
            </a:r>
            <a:r>
              <a:rPr b="0" lang="bg-BG" sz="2400" spc="-1" strike="noStrike">
                <a:solidFill>
                  <a:srgbClr val="234465"/>
                </a:solidFill>
                <a:latin typeface="Calibri"/>
              </a:rPr>
              <a:t>""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for (let j = 0; j &lt;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rooms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 j++)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if (i == floors)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printLine += `L${i}${j} `;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TODO: print according to floor number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console.log(printLine);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	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1752480" y="3057480"/>
            <a:ext cx="7306560" cy="1839960"/>
          </a:xfrm>
          <a:prstGeom prst="rect">
            <a:avLst/>
          </a:prstGeom>
          <a:noFill/>
          <a:ln w="507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4"/>
          <p:cNvSpPr/>
          <p:nvPr/>
        </p:nvSpPr>
        <p:spPr>
          <a:xfrm>
            <a:off x="8839080" y="2590920"/>
            <a:ext cx="3200040" cy="119988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Вложеният цикъл итерира стаите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38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3E1E3D-3793-4956-AC7B-AD1F2F3D6CA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5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" dur="500"/>
                                        <p:tgtEl>
                                          <p:spTgt spid="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500"/>
                                        <p:tgtEl>
                                          <p:spTgt spid="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Какво научихме днес?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41" name="Group 3"/>
          <p:cNvGrpSpPr/>
          <p:nvPr/>
        </p:nvGrpSpPr>
        <p:grpSpPr>
          <a:xfrm>
            <a:off x="343800" y="1251360"/>
            <a:ext cx="8632800" cy="5299920"/>
            <a:chOff x="343800" y="1251360"/>
            <a:chExt cx="8632800" cy="5299920"/>
          </a:xfrm>
        </p:grpSpPr>
        <p:sp>
          <p:nvSpPr>
            <p:cNvPr id="542" name="CustomShape 4"/>
            <p:cNvSpPr/>
            <p:nvPr/>
          </p:nvSpPr>
          <p:spPr>
            <a:xfrm>
              <a:off x="343800" y="125136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" name="CustomShape 5"/>
            <p:cNvSpPr/>
            <p:nvPr/>
          </p:nvSpPr>
          <p:spPr>
            <a:xfrm>
              <a:off x="500040" y="154800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" name="CustomShape 6"/>
            <p:cNvSpPr/>
            <p:nvPr/>
          </p:nvSpPr>
          <p:spPr>
            <a:xfrm rot="5400000">
              <a:off x="8216280" y="155016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45" name="Picture 12" descr=""/>
          <p:cNvPicPr/>
          <p:nvPr/>
        </p:nvPicPr>
        <p:blipFill>
          <a:blip r:embed="rId1"/>
          <a:stretch/>
        </p:blipFill>
        <p:spPr>
          <a:xfrm flipH="1">
            <a:off x="8928720" y="327672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546" name="CustomShape 7"/>
          <p:cNvSpPr/>
          <p:nvPr/>
        </p:nvSpPr>
        <p:spPr>
          <a:xfrm>
            <a:off x="709560" y="1668240"/>
            <a:ext cx="7951320" cy="48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48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Какво представляват вложените цикли</a:t>
            </a:r>
            <a:endParaRPr b="0" lang="bg-BG" sz="32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Конструкция на вложени цикли</a:t>
            </a:r>
            <a:endParaRPr b="0" lang="bg-BG" sz="3200" spc="-1" strike="noStrike">
              <a:latin typeface="Arial"/>
            </a:endParaRPr>
          </a:p>
          <a:p>
            <a:pPr marL="45648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Прекъсване на вложени цикли</a:t>
            </a:r>
            <a:br/>
            <a:r>
              <a:rPr b="0" lang="bg-BG" sz="3200" spc="-1" strike="noStrike">
                <a:solidFill>
                  <a:srgbClr val="ffa000"/>
                </a:solidFill>
                <a:latin typeface="Consolas"/>
              </a:rPr>
              <a:t> 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547" name="TextShape 8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C2C455-4703-45D4-8458-5A73764CD06C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52" dur="indefinite" restart="never" nodeType="tmRoot">
          <p:childTnLst>
            <p:seq>
              <p:cTn id="353" dur="indefinite" nodeType="mainSeq">
                <p:childTnLst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500"/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500"/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Въпроси?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Този курс (презентации, примери, демонстрационен код, упражнения, домашни, видео и други активи) представлява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защитено авторско съдържание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Нерегламентирано копиране, разпространение или използване е незаконно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СофтУни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Софтуерен университет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50" name="Picture License" descr="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>
            <a:noFill/>
          </a:ln>
        </p:spPr>
      </p:pic>
      <p:sp>
        <p:nvSpPr>
          <p:cNvPr id="55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Лиценз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3C9FB4-1A23-4117-9E73-39CAB41F94D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190440" y="1179000"/>
            <a:ext cx="9865080" cy="5489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Софтуерен университет – качествено образование, професия и работа за софтуерни инженери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Фондация "Софтуерен университет"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Софтуерен университет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Дискусионни форуми на СофтУни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Обучения в Софтуерен университет (СофтУни)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D66824C-AFAA-4586-8782-DCE146A2474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39" name="Picture 4" descr=""/>
          <p:cNvPicPr/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4826160" y="1384920"/>
            <a:ext cx="2539440" cy="253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Колко пъти ще се изпише "SoftUni" на конзолата след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изпълнението на следния код: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436680" y="2503800"/>
            <a:ext cx="5358960" cy="298764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i = 0;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while(i &lt;= 5){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console.log("SoftUni");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i++;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43" name="Group 4"/>
          <p:cNvGrpSpPr/>
          <p:nvPr/>
        </p:nvGrpSpPr>
        <p:grpSpPr>
          <a:xfrm>
            <a:off x="9078480" y="3886200"/>
            <a:ext cx="2714760" cy="1266480"/>
            <a:chOff x="9078480" y="3886200"/>
            <a:chExt cx="2714760" cy="1266480"/>
          </a:xfrm>
        </p:grpSpPr>
        <p:sp>
          <p:nvSpPr>
            <p:cNvPr id="344" name="CustomShape 5"/>
            <p:cNvSpPr/>
            <p:nvPr/>
          </p:nvSpPr>
          <p:spPr>
            <a:xfrm>
              <a:off x="9078480" y="3886200"/>
              <a:ext cx="2714760" cy="12664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45" name="CustomShape 6"/>
            <p:cNvSpPr/>
            <p:nvPr/>
          </p:nvSpPr>
          <p:spPr>
            <a:xfrm>
              <a:off x="9210600" y="4143960"/>
              <a:ext cx="244980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346" name="Group 7"/>
          <p:cNvGrpSpPr/>
          <p:nvPr/>
        </p:nvGrpSpPr>
        <p:grpSpPr>
          <a:xfrm>
            <a:off x="5821920" y="4200120"/>
            <a:ext cx="2888640" cy="1757880"/>
            <a:chOff x="5821920" y="4200120"/>
            <a:chExt cx="2888640" cy="1757880"/>
          </a:xfrm>
        </p:grpSpPr>
        <p:sp>
          <p:nvSpPr>
            <p:cNvPr id="347" name="CustomShape 8"/>
            <p:cNvSpPr/>
            <p:nvPr/>
          </p:nvSpPr>
          <p:spPr>
            <a:xfrm>
              <a:off x="6259680" y="4200120"/>
              <a:ext cx="2450880" cy="175788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48" name="CustomShape 9"/>
            <p:cNvSpPr/>
            <p:nvPr/>
          </p:nvSpPr>
          <p:spPr>
            <a:xfrm>
              <a:off x="5821920" y="4722480"/>
              <a:ext cx="271476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 algn="ctr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6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349" name="Group 10"/>
          <p:cNvGrpSpPr/>
          <p:nvPr/>
        </p:nvGrpSpPr>
        <p:grpSpPr>
          <a:xfrm>
            <a:off x="6184440" y="2529360"/>
            <a:ext cx="2541600" cy="1266480"/>
            <a:chOff x="6184440" y="2529360"/>
            <a:chExt cx="2541600" cy="1266480"/>
          </a:xfrm>
        </p:grpSpPr>
        <p:sp>
          <p:nvSpPr>
            <p:cNvPr id="350" name="CustomShape 11"/>
            <p:cNvSpPr/>
            <p:nvPr/>
          </p:nvSpPr>
          <p:spPr>
            <a:xfrm>
              <a:off x="6184440" y="2529360"/>
              <a:ext cx="2533680" cy="1266480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51" name="CustomShape 12"/>
            <p:cNvSpPr/>
            <p:nvPr/>
          </p:nvSpPr>
          <p:spPr>
            <a:xfrm>
              <a:off x="6219720" y="2741040"/>
              <a:ext cx="250632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352" name="Group 13"/>
          <p:cNvGrpSpPr/>
          <p:nvPr/>
        </p:nvGrpSpPr>
        <p:grpSpPr>
          <a:xfrm>
            <a:off x="9097200" y="2172240"/>
            <a:ext cx="2515320" cy="1207080"/>
            <a:chOff x="9097200" y="2172240"/>
            <a:chExt cx="2515320" cy="1207080"/>
          </a:xfrm>
        </p:grpSpPr>
        <p:sp>
          <p:nvSpPr>
            <p:cNvPr id="353" name="CustomShape 14"/>
            <p:cNvSpPr/>
            <p:nvPr/>
          </p:nvSpPr>
          <p:spPr>
            <a:xfrm>
              <a:off x="9119880" y="2172240"/>
              <a:ext cx="2478960" cy="1207080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54" name="CustomShape 15"/>
            <p:cNvSpPr/>
            <p:nvPr/>
          </p:nvSpPr>
          <p:spPr>
            <a:xfrm>
              <a:off x="9097200" y="2430000"/>
              <a:ext cx="251532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0</a:t>
              </a:r>
              <a:endParaRPr b="0" lang="bg-BG" sz="3200" spc="-1" strike="noStrike">
                <a:latin typeface="Arial"/>
              </a:endParaRPr>
            </a:p>
          </p:txBody>
        </p:sp>
      </p:grpSp>
      <p:sp>
        <p:nvSpPr>
          <p:cNvPr id="355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B864F8F-4289-417A-93DA-55CCCF5DF32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51560" y="121068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2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Колко пъти ще се изпише "SoftUni" на конзолата след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изпълнението на следния код: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232200" y="2484000"/>
            <a:ext cx="5454720" cy="357264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i = 0;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while(i == 0){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console.log("SoftUni");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if(i == 1)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59" name="Group 4"/>
          <p:cNvGrpSpPr/>
          <p:nvPr/>
        </p:nvGrpSpPr>
        <p:grpSpPr>
          <a:xfrm>
            <a:off x="8409960" y="3875760"/>
            <a:ext cx="3458160" cy="1920960"/>
            <a:chOff x="8409960" y="3875760"/>
            <a:chExt cx="3458160" cy="1920960"/>
          </a:xfrm>
        </p:grpSpPr>
        <p:sp>
          <p:nvSpPr>
            <p:cNvPr id="360" name="CustomShape 5"/>
            <p:cNvSpPr/>
            <p:nvPr/>
          </p:nvSpPr>
          <p:spPr>
            <a:xfrm>
              <a:off x="9010080" y="3875760"/>
              <a:ext cx="2815920" cy="1920960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6"/>
            <p:cNvSpPr/>
            <p:nvPr/>
          </p:nvSpPr>
          <p:spPr>
            <a:xfrm>
              <a:off x="8409960" y="4476600"/>
              <a:ext cx="345816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 algn="ctr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100000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362" name="Group 7"/>
          <p:cNvGrpSpPr/>
          <p:nvPr/>
        </p:nvGrpSpPr>
        <p:grpSpPr>
          <a:xfrm>
            <a:off x="5886720" y="2484000"/>
            <a:ext cx="2771280" cy="1104120"/>
            <a:chOff x="5886720" y="2484000"/>
            <a:chExt cx="2771280" cy="1104120"/>
          </a:xfrm>
        </p:grpSpPr>
        <p:sp>
          <p:nvSpPr>
            <p:cNvPr id="363" name="CustomShape 8"/>
            <p:cNvSpPr/>
            <p:nvPr/>
          </p:nvSpPr>
          <p:spPr>
            <a:xfrm>
              <a:off x="5886720" y="2484000"/>
              <a:ext cx="2771280" cy="1104120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9"/>
            <p:cNvSpPr/>
            <p:nvPr/>
          </p:nvSpPr>
          <p:spPr>
            <a:xfrm>
              <a:off x="5916600" y="2688840"/>
              <a:ext cx="274140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0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365" name="Group 10"/>
          <p:cNvGrpSpPr/>
          <p:nvPr/>
        </p:nvGrpSpPr>
        <p:grpSpPr>
          <a:xfrm>
            <a:off x="8877600" y="2097720"/>
            <a:ext cx="2811960" cy="1179720"/>
            <a:chOff x="8877600" y="2097720"/>
            <a:chExt cx="2811960" cy="1179720"/>
          </a:xfrm>
        </p:grpSpPr>
        <p:sp>
          <p:nvSpPr>
            <p:cNvPr id="366" name="CustomShape 11"/>
            <p:cNvSpPr/>
            <p:nvPr/>
          </p:nvSpPr>
          <p:spPr>
            <a:xfrm>
              <a:off x="8897400" y="2097720"/>
              <a:ext cx="2771280" cy="1179720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12"/>
            <p:cNvSpPr/>
            <p:nvPr/>
          </p:nvSpPr>
          <p:spPr>
            <a:xfrm>
              <a:off x="8877600" y="2351880"/>
              <a:ext cx="281196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368" name="Group 13"/>
          <p:cNvGrpSpPr/>
          <p:nvPr/>
        </p:nvGrpSpPr>
        <p:grpSpPr>
          <a:xfrm>
            <a:off x="6013080" y="4637520"/>
            <a:ext cx="2721600" cy="1318320"/>
            <a:chOff x="6013080" y="4637520"/>
            <a:chExt cx="2721600" cy="1318320"/>
          </a:xfrm>
        </p:grpSpPr>
        <p:sp>
          <p:nvSpPr>
            <p:cNvPr id="369" name="CustomShape 14"/>
            <p:cNvSpPr/>
            <p:nvPr/>
          </p:nvSpPr>
          <p:spPr>
            <a:xfrm>
              <a:off x="6013080" y="463752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15"/>
            <p:cNvSpPr/>
            <p:nvPr/>
          </p:nvSpPr>
          <p:spPr>
            <a:xfrm>
              <a:off x="6231240" y="4697280"/>
              <a:ext cx="2285640" cy="1220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000" spc="-1" strike="noStrike">
                  <a:solidFill>
                    <a:srgbClr val="ffffff"/>
                  </a:solidFill>
                  <a:latin typeface="Calibri"/>
                </a:rPr>
                <a:t>Безброй много пъти</a:t>
              </a:r>
              <a:endParaRPr b="0" lang="bg-BG" sz="3000" spc="-1" strike="noStrike">
                <a:latin typeface="Arial"/>
              </a:endParaRPr>
            </a:p>
          </p:txBody>
        </p:sp>
      </p:grpSp>
      <p:sp>
        <p:nvSpPr>
          <p:cNvPr id="371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EBA5DC3-9180-4B0B-B373-EB0F57525A6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3. Какъв ще е резултатът от изпълнението на следния код: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828720" y="2250000"/>
            <a:ext cx="4611240" cy="341748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i = 0;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while (i &lt; 6){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i++;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 (i % 2 == 0)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console.log(i);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5464440" y="3938760"/>
            <a:ext cx="3020400" cy="1842120"/>
            <a:chOff x="5464440" y="3938760"/>
            <a:chExt cx="3020400" cy="1842120"/>
          </a:xfrm>
        </p:grpSpPr>
        <p:sp>
          <p:nvSpPr>
            <p:cNvPr id="376" name="CustomShape 5"/>
            <p:cNvSpPr/>
            <p:nvPr/>
          </p:nvSpPr>
          <p:spPr>
            <a:xfrm>
              <a:off x="6051960" y="3938760"/>
              <a:ext cx="2432880" cy="1842120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77" name="CustomShape 6"/>
            <p:cNvSpPr/>
            <p:nvPr/>
          </p:nvSpPr>
          <p:spPr>
            <a:xfrm>
              <a:off x="5464440" y="4521600"/>
              <a:ext cx="2988000" cy="703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 algn="ctr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246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378" name="Group 7"/>
          <p:cNvGrpSpPr/>
          <p:nvPr/>
        </p:nvGrpSpPr>
        <p:grpSpPr>
          <a:xfrm>
            <a:off x="9015480" y="2678400"/>
            <a:ext cx="2771280" cy="1104120"/>
            <a:chOff x="9015480" y="2678400"/>
            <a:chExt cx="2771280" cy="1104120"/>
          </a:xfrm>
        </p:grpSpPr>
        <p:sp>
          <p:nvSpPr>
            <p:cNvPr id="379" name="CustomShape 8"/>
            <p:cNvSpPr/>
            <p:nvPr/>
          </p:nvSpPr>
          <p:spPr>
            <a:xfrm>
              <a:off x="9015480" y="2678400"/>
              <a:ext cx="2771280" cy="1104120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9"/>
            <p:cNvSpPr/>
            <p:nvPr/>
          </p:nvSpPr>
          <p:spPr>
            <a:xfrm>
              <a:off x="9025920" y="2800080"/>
              <a:ext cx="274140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24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381" name="Group 10"/>
          <p:cNvGrpSpPr/>
          <p:nvPr/>
        </p:nvGrpSpPr>
        <p:grpSpPr>
          <a:xfrm>
            <a:off x="8852040" y="4762440"/>
            <a:ext cx="2811960" cy="1179720"/>
            <a:chOff x="8852040" y="4762440"/>
            <a:chExt cx="2811960" cy="1179720"/>
          </a:xfrm>
        </p:grpSpPr>
        <p:sp>
          <p:nvSpPr>
            <p:cNvPr id="382" name="CustomShape 11"/>
            <p:cNvSpPr/>
            <p:nvPr/>
          </p:nvSpPr>
          <p:spPr>
            <a:xfrm>
              <a:off x="8871480" y="4762440"/>
              <a:ext cx="2771280" cy="1179720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12"/>
            <p:cNvSpPr/>
            <p:nvPr/>
          </p:nvSpPr>
          <p:spPr>
            <a:xfrm>
              <a:off x="8852040" y="5016600"/>
              <a:ext cx="281196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123456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384" name="Group 13"/>
          <p:cNvGrpSpPr/>
          <p:nvPr/>
        </p:nvGrpSpPr>
        <p:grpSpPr>
          <a:xfrm>
            <a:off x="6088320" y="2161800"/>
            <a:ext cx="2721600" cy="1318320"/>
            <a:chOff x="6088320" y="2161800"/>
            <a:chExt cx="2721600" cy="1318320"/>
          </a:xfrm>
        </p:grpSpPr>
        <p:sp>
          <p:nvSpPr>
            <p:cNvPr id="385" name="CustomShape 14"/>
            <p:cNvSpPr/>
            <p:nvPr/>
          </p:nvSpPr>
          <p:spPr>
            <a:xfrm>
              <a:off x="6088320" y="216180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15"/>
            <p:cNvSpPr/>
            <p:nvPr/>
          </p:nvSpPr>
          <p:spPr>
            <a:xfrm>
              <a:off x="6382800" y="2400120"/>
              <a:ext cx="207792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024</a:t>
              </a:r>
              <a:endParaRPr b="0" lang="bg-BG" sz="3600" spc="-1" strike="noStrike">
                <a:latin typeface="Arial"/>
              </a:endParaRPr>
            </a:p>
          </p:txBody>
        </p:sp>
      </p:grpSp>
      <p:sp>
        <p:nvSpPr>
          <p:cNvPr id="387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3C17870-176A-4330-A109-6645F8A57A3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4. Какъв ще е резултатът от изпълнението на следния код: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1396800" y="1828800"/>
            <a:ext cx="4113000" cy="492804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let i = 0;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while (i &lt; 4) {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switch(i) {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case 1:</a:t>
            </a:r>
            <a:br/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  console.log(i);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case 2:</a:t>
            </a:r>
            <a:br/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  console.log(i);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case 3:</a:t>
            </a:r>
            <a:br/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  console.log(i);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break; 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i++;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91" name="Group 4"/>
          <p:cNvGrpSpPr/>
          <p:nvPr/>
        </p:nvGrpSpPr>
        <p:grpSpPr>
          <a:xfrm>
            <a:off x="5621040" y="4007160"/>
            <a:ext cx="3020400" cy="1842120"/>
            <a:chOff x="5621040" y="4007160"/>
            <a:chExt cx="3020400" cy="1842120"/>
          </a:xfrm>
        </p:grpSpPr>
        <p:sp>
          <p:nvSpPr>
            <p:cNvPr id="392" name="CustomShape 5"/>
            <p:cNvSpPr/>
            <p:nvPr/>
          </p:nvSpPr>
          <p:spPr>
            <a:xfrm>
              <a:off x="6208560" y="4007160"/>
              <a:ext cx="2432880" cy="1842120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93" name="CustomShape 6"/>
            <p:cNvSpPr/>
            <p:nvPr/>
          </p:nvSpPr>
          <p:spPr>
            <a:xfrm>
              <a:off x="5621040" y="4590000"/>
              <a:ext cx="2988000" cy="703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 algn="ctr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1123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394" name="Group 7"/>
          <p:cNvGrpSpPr/>
          <p:nvPr/>
        </p:nvGrpSpPr>
        <p:grpSpPr>
          <a:xfrm>
            <a:off x="8992080" y="2928240"/>
            <a:ext cx="2771280" cy="1104120"/>
            <a:chOff x="8992080" y="2928240"/>
            <a:chExt cx="2771280" cy="1104120"/>
          </a:xfrm>
        </p:grpSpPr>
        <p:sp>
          <p:nvSpPr>
            <p:cNvPr id="395" name="CustomShape 8"/>
            <p:cNvSpPr/>
            <p:nvPr/>
          </p:nvSpPr>
          <p:spPr>
            <a:xfrm>
              <a:off x="8992080" y="2928240"/>
              <a:ext cx="2771280" cy="1104120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9"/>
            <p:cNvSpPr/>
            <p:nvPr/>
          </p:nvSpPr>
          <p:spPr>
            <a:xfrm>
              <a:off x="9002520" y="3049920"/>
              <a:ext cx="274140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11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397" name="Group 10"/>
          <p:cNvGrpSpPr/>
          <p:nvPr/>
        </p:nvGrpSpPr>
        <p:grpSpPr>
          <a:xfrm>
            <a:off x="8852040" y="4807080"/>
            <a:ext cx="2811960" cy="1179720"/>
            <a:chOff x="8852040" y="4807080"/>
            <a:chExt cx="2811960" cy="1179720"/>
          </a:xfrm>
        </p:grpSpPr>
        <p:sp>
          <p:nvSpPr>
            <p:cNvPr id="398" name="CustomShape 11"/>
            <p:cNvSpPr/>
            <p:nvPr/>
          </p:nvSpPr>
          <p:spPr>
            <a:xfrm>
              <a:off x="8871480" y="4807080"/>
              <a:ext cx="2771280" cy="1179720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99" name="CustomShape 12"/>
            <p:cNvSpPr/>
            <p:nvPr/>
          </p:nvSpPr>
          <p:spPr>
            <a:xfrm>
              <a:off x="8852040" y="5060880"/>
              <a:ext cx="281196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400" name="Group 13"/>
          <p:cNvGrpSpPr/>
          <p:nvPr/>
        </p:nvGrpSpPr>
        <p:grpSpPr>
          <a:xfrm>
            <a:off x="6088320" y="2161800"/>
            <a:ext cx="2721600" cy="1318320"/>
            <a:chOff x="6088320" y="2161800"/>
            <a:chExt cx="2721600" cy="1318320"/>
          </a:xfrm>
        </p:grpSpPr>
        <p:sp>
          <p:nvSpPr>
            <p:cNvPr id="401" name="CustomShape 14"/>
            <p:cNvSpPr/>
            <p:nvPr/>
          </p:nvSpPr>
          <p:spPr>
            <a:xfrm>
              <a:off x="6088320" y="216180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02" name="CustomShape 15"/>
            <p:cNvSpPr/>
            <p:nvPr/>
          </p:nvSpPr>
          <p:spPr>
            <a:xfrm>
              <a:off x="6382800" y="2400120"/>
              <a:ext cx="207792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bg-BG" sz="3600" spc="-1" strike="noStrike">
                <a:latin typeface="Arial"/>
              </a:endParaRPr>
            </a:p>
          </p:txBody>
        </p:sp>
      </p:grpSp>
      <p:sp>
        <p:nvSpPr>
          <p:cNvPr id="403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ADF090DE-F99E-401D-A8FD-40836594F7A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Вложени цикли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05" name="Group 2"/>
          <p:cNvGrpSpPr/>
          <p:nvPr/>
        </p:nvGrpSpPr>
        <p:grpSpPr>
          <a:xfrm>
            <a:off x="4866840" y="1161000"/>
            <a:ext cx="2457720" cy="2880000"/>
            <a:chOff x="4866840" y="1161000"/>
            <a:chExt cx="2457720" cy="2880000"/>
          </a:xfrm>
        </p:grpSpPr>
        <p:pic>
          <p:nvPicPr>
            <p:cNvPr id="406" name="Picture 3" descr=""/>
            <p:cNvPicPr/>
            <p:nvPr/>
          </p:nvPicPr>
          <p:blipFill>
            <a:blip r:embed="rId1"/>
            <a:stretch/>
          </p:blipFill>
          <p:spPr>
            <a:xfrm>
              <a:off x="4866840" y="1161000"/>
              <a:ext cx="2457720" cy="288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7" name="Picture 10" descr=""/>
            <p:cNvPicPr/>
            <p:nvPr/>
          </p:nvPicPr>
          <p:blipFill>
            <a:blip r:embed="rId2"/>
            <a:stretch/>
          </p:blipFill>
          <p:spPr>
            <a:xfrm>
              <a:off x="5266440" y="1521000"/>
              <a:ext cx="1170000" cy="1184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8" name="TextShape 3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По-сложни комбинаторни задачи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Пример – часовник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10" name="Group 2"/>
          <p:cNvGrpSpPr/>
          <p:nvPr/>
        </p:nvGrpSpPr>
        <p:grpSpPr>
          <a:xfrm>
            <a:off x="4003920" y="2806560"/>
            <a:ext cx="4184280" cy="1798200"/>
            <a:chOff x="4003920" y="2806560"/>
            <a:chExt cx="4184280" cy="1798200"/>
          </a:xfrm>
        </p:grpSpPr>
        <p:grpSp>
          <p:nvGrpSpPr>
            <p:cNvPr id="411" name="Group 3"/>
            <p:cNvGrpSpPr/>
            <p:nvPr/>
          </p:nvGrpSpPr>
          <p:grpSpPr>
            <a:xfrm>
              <a:off x="5611680" y="3453120"/>
              <a:ext cx="239760" cy="690480"/>
              <a:chOff x="5611680" y="3453120"/>
              <a:chExt cx="239760" cy="690480"/>
            </a:xfrm>
          </p:grpSpPr>
          <p:sp>
            <p:nvSpPr>
              <p:cNvPr id="412" name="CustomShape 4"/>
              <p:cNvSpPr/>
              <p:nvPr/>
            </p:nvSpPr>
            <p:spPr>
              <a:xfrm>
                <a:off x="5611680" y="3453120"/>
                <a:ext cx="239760" cy="239400"/>
              </a:xfrm>
              <a:prstGeom prst="flowChartTerminator">
                <a:avLst/>
              </a:prstGeom>
              <a:solidFill>
                <a:schemeClr val="tx2"/>
              </a:solidFill>
              <a:ln w="19080">
                <a:solidFill>
                  <a:schemeClr val="tx1">
                    <a:lumMod val="75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CustomShape 5"/>
              <p:cNvSpPr/>
              <p:nvPr/>
            </p:nvSpPr>
            <p:spPr>
              <a:xfrm>
                <a:off x="5611680" y="3904200"/>
                <a:ext cx="239760" cy="239400"/>
              </a:xfrm>
              <a:prstGeom prst="flowChartTerminator">
                <a:avLst/>
              </a:prstGeom>
              <a:solidFill>
                <a:schemeClr val="tx2"/>
              </a:solidFill>
              <a:ln w="19080">
                <a:solidFill>
                  <a:schemeClr val="tx1">
                    <a:lumMod val="75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14" name="Group 6"/>
            <p:cNvGrpSpPr/>
            <p:nvPr/>
          </p:nvGrpSpPr>
          <p:grpSpPr>
            <a:xfrm>
              <a:off x="5999400" y="2812320"/>
              <a:ext cx="1011240" cy="1792440"/>
              <a:chOff x="5999400" y="2812320"/>
              <a:chExt cx="1011240" cy="1792440"/>
            </a:xfrm>
          </p:grpSpPr>
          <p:grpSp>
            <p:nvGrpSpPr>
              <p:cNvPr id="415" name="Group 7"/>
              <p:cNvGrpSpPr/>
              <p:nvPr/>
            </p:nvGrpSpPr>
            <p:grpSpPr>
              <a:xfrm>
                <a:off x="6166080" y="2812320"/>
                <a:ext cx="685440" cy="1792440"/>
                <a:chOff x="6166080" y="2812320"/>
                <a:chExt cx="685440" cy="1792440"/>
              </a:xfrm>
            </p:grpSpPr>
            <p:sp>
              <p:nvSpPr>
                <p:cNvPr id="416" name="CustomShape 8"/>
                <p:cNvSpPr/>
                <p:nvPr/>
              </p:nvSpPr>
              <p:spPr>
                <a:xfrm>
                  <a:off x="6166080" y="4362120"/>
                  <a:ext cx="685440" cy="24264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7" name="CustomShape 9"/>
                <p:cNvSpPr/>
                <p:nvPr/>
              </p:nvSpPr>
              <p:spPr>
                <a:xfrm>
                  <a:off x="6166080" y="3581640"/>
                  <a:ext cx="685440" cy="24264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8" name="CustomShape 10"/>
                <p:cNvSpPr/>
                <p:nvPr/>
              </p:nvSpPr>
              <p:spPr>
                <a:xfrm>
                  <a:off x="6166080" y="2812320"/>
                  <a:ext cx="685440" cy="24264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19" name="CustomShape 11"/>
              <p:cNvSpPr/>
              <p:nvPr/>
            </p:nvSpPr>
            <p:spPr>
              <a:xfrm rot="5400000">
                <a:off x="6543720" y="397332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CustomShape 12"/>
              <p:cNvSpPr/>
              <p:nvPr/>
            </p:nvSpPr>
            <p:spPr>
              <a:xfrm rot="5400000">
                <a:off x="5772240" y="319860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21" name="Group 13"/>
            <p:cNvGrpSpPr/>
            <p:nvPr/>
          </p:nvGrpSpPr>
          <p:grpSpPr>
            <a:xfrm>
              <a:off x="4402080" y="2812320"/>
              <a:ext cx="1010880" cy="1792440"/>
              <a:chOff x="4402080" y="2812320"/>
              <a:chExt cx="1010880" cy="1792440"/>
            </a:xfrm>
          </p:grpSpPr>
          <p:grpSp>
            <p:nvGrpSpPr>
              <p:cNvPr id="422" name="Group 14"/>
              <p:cNvGrpSpPr/>
              <p:nvPr/>
            </p:nvGrpSpPr>
            <p:grpSpPr>
              <a:xfrm>
                <a:off x="4413960" y="2812320"/>
                <a:ext cx="999000" cy="1792440"/>
                <a:chOff x="4413960" y="2812320"/>
                <a:chExt cx="999000" cy="1792440"/>
              </a:xfrm>
            </p:grpSpPr>
            <p:sp>
              <p:nvSpPr>
                <p:cNvPr id="423" name="CustomShape 15"/>
                <p:cNvSpPr/>
                <p:nvPr/>
              </p:nvSpPr>
              <p:spPr>
                <a:xfrm>
                  <a:off x="4568400" y="4362120"/>
                  <a:ext cx="685440" cy="24264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4" name="CustomShape 16"/>
                <p:cNvSpPr/>
                <p:nvPr/>
              </p:nvSpPr>
              <p:spPr>
                <a:xfrm rot="16200000">
                  <a:off x="4186800" y="3973680"/>
                  <a:ext cx="694080" cy="23976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5" name="CustomShape 17"/>
                <p:cNvSpPr/>
                <p:nvPr/>
              </p:nvSpPr>
              <p:spPr>
                <a:xfrm rot="5400000">
                  <a:off x="4946040" y="3198600"/>
                  <a:ext cx="694080" cy="23976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6" name="CustomShape 18"/>
                <p:cNvSpPr/>
                <p:nvPr/>
              </p:nvSpPr>
              <p:spPr>
                <a:xfrm>
                  <a:off x="4568400" y="3581640"/>
                  <a:ext cx="685440" cy="24264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7" name="CustomShape 19"/>
                <p:cNvSpPr/>
                <p:nvPr/>
              </p:nvSpPr>
              <p:spPr>
                <a:xfrm>
                  <a:off x="4568400" y="2812320"/>
                  <a:ext cx="685440" cy="24264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28" name="CustomShape 20"/>
              <p:cNvSpPr/>
              <p:nvPr/>
            </p:nvSpPr>
            <p:spPr>
              <a:xfrm rot="5400000">
                <a:off x="4946040" y="397332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CustomShape 21"/>
              <p:cNvSpPr/>
              <p:nvPr/>
            </p:nvSpPr>
            <p:spPr>
              <a:xfrm rot="5400000">
                <a:off x="4174920" y="319860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30" name="Group 22"/>
            <p:cNvGrpSpPr/>
            <p:nvPr/>
          </p:nvGrpSpPr>
          <p:grpSpPr>
            <a:xfrm>
              <a:off x="4003920" y="2945520"/>
              <a:ext cx="239760" cy="1468800"/>
              <a:chOff x="4003920" y="2945520"/>
              <a:chExt cx="239760" cy="1468800"/>
            </a:xfrm>
          </p:grpSpPr>
          <p:sp>
            <p:nvSpPr>
              <p:cNvPr id="431" name="CustomShape 23"/>
              <p:cNvSpPr/>
              <p:nvPr/>
            </p:nvSpPr>
            <p:spPr>
              <a:xfrm rot="5400000">
                <a:off x="3776760" y="317268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CustomShape 24"/>
              <p:cNvSpPr/>
              <p:nvPr/>
            </p:nvSpPr>
            <p:spPr>
              <a:xfrm rot="5400000">
                <a:off x="3776760" y="394740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33" name="Group 25"/>
            <p:cNvGrpSpPr/>
            <p:nvPr/>
          </p:nvGrpSpPr>
          <p:grpSpPr>
            <a:xfrm>
              <a:off x="7344000" y="2806560"/>
              <a:ext cx="844200" cy="1627920"/>
              <a:chOff x="7344000" y="2806560"/>
              <a:chExt cx="844200" cy="1627920"/>
            </a:xfrm>
          </p:grpSpPr>
          <p:grpSp>
            <p:nvGrpSpPr>
              <p:cNvPr id="434" name="Group 26"/>
              <p:cNvGrpSpPr/>
              <p:nvPr/>
            </p:nvGrpSpPr>
            <p:grpSpPr>
              <a:xfrm>
                <a:off x="7344000" y="2806560"/>
                <a:ext cx="844200" cy="853200"/>
                <a:chOff x="7344000" y="2806560"/>
                <a:chExt cx="844200" cy="853200"/>
              </a:xfrm>
            </p:grpSpPr>
            <p:sp>
              <p:nvSpPr>
                <p:cNvPr id="435" name="CustomShape 27"/>
                <p:cNvSpPr/>
                <p:nvPr/>
              </p:nvSpPr>
              <p:spPr>
                <a:xfrm rot="5400000">
                  <a:off x="7721280" y="3192840"/>
                  <a:ext cx="694080" cy="23976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CustomShape 28"/>
                <p:cNvSpPr/>
                <p:nvPr/>
              </p:nvSpPr>
              <p:spPr>
                <a:xfrm>
                  <a:off x="7344000" y="2806560"/>
                  <a:ext cx="685440" cy="242640"/>
                </a:xfrm>
                <a:prstGeom prst="flowChartPreparation">
                  <a:avLst/>
                </a:prstGeom>
                <a:noFill/>
                <a:ln w="1908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37" name="CustomShape 29"/>
              <p:cNvSpPr/>
              <p:nvPr/>
            </p:nvSpPr>
            <p:spPr>
              <a:xfrm rot="5400000">
                <a:off x="7721280" y="396756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438" name="Group 30"/>
          <p:cNvGrpSpPr/>
          <p:nvPr/>
        </p:nvGrpSpPr>
        <p:grpSpPr>
          <a:xfrm>
            <a:off x="7183440" y="2806920"/>
            <a:ext cx="1010880" cy="1792800"/>
            <a:chOff x="7183440" y="2806920"/>
            <a:chExt cx="1010880" cy="1792800"/>
          </a:xfrm>
        </p:grpSpPr>
        <p:grpSp>
          <p:nvGrpSpPr>
            <p:cNvPr id="439" name="Group 31"/>
            <p:cNvGrpSpPr/>
            <p:nvPr/>
          </p:nvGrpSpPr>
          <p:grpSpPr>
            <a:xfrm>
              <a:off x="7195320" y="2806920"/>
              <a:ext cx="999000" cy="1792800"/>
              <a:chOff x="7195320" y="2806920"/>
              <a:chExt cx="999000" cy="1792800"/>
            </a:xfrm>
          </p:grpSpPr>
          <p:sp>
            <p:nvSpPr>
              <p:cNvPr id="440" name="CustomShape 32"/>
              <p:cNvSpPr/>
              <p:nvPr/>
            </p:nvSpPr>
            <p:spPr>
              <a:xfrm>
                <a:off x="7349760" y="4357080"/>
                <a:ext cx="685440" cy="242640"/>
              </a:xfrm>
              <a:prstGeom prst="flowChartPreparation">
                <a:avLst/>
              </a:prstGeom>
              <a:noFill/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CustomShape 33"/>
              <p:cNvSpPr/>
              <p:nvPr/>
            </p:nvSpPr>
            <p:spPr>
              <a:xfrm rot="16200000">
                <a:off x="6968160" y="3968280"/>
                <a:ext cx="694080" cy="239760"/>
              </a:xfrm>
              <a:prstGeom prst="flowChartPreparation">
                <a:avLst/>
              </a:prstGeom>
              <a:noFill/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CustomShape 34"/>
              <p:cNvSpPr/>
              <p:nvPr/>
            </p:nvSpPr>
            <p:spPr>
              <a:xfrm rot="5400000">
                <a:off x="7727400" y="3193200"/>
                <a:ext cx="694080" cy="239760"/>
              </a:xfrm>
              <a:prstGeom prst="flowChartPreparation">
                <a:avLst/>
              </a:prstGeom>
              <a:noFill/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CustomShape 35"/>
              <p:cNvSpPr/>
              <p:nvPr/>
            </p:nvSpPr>
            <p:spPr>
              <a:xfrm>
                <a:off x="7349760" y="3576240"/>
                <a:ext cx="685440" cy="242640"/>
              </a:xfrm>
              <a:prstGeom prst="flowChartPreparation">
                <a:avLst/>
              </a:prstGeom>
              <a:noFill/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CustomShape 36"/>
              <p:cNvSpPr/>
              <p:nvPr/>
            </p:nvSpPr>
            <p:spPr>
              <a:xfrm>
                <a:off x="7349760" y="2806920"/>
                <a:ext cx="685440" cy="242640"/>
              </a:xfrm>
              <a:prstGeom prst="flowChartPreparation">
                <a:avLst/>
              </a:prstGeom>
              <a:noFill/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45" name="CustomShape 37"/>
            <p:cNvSpPr/>
            <p:nvPr/>
          </p:nvSpPr>
          <p:spPr>
            <a:xfrm rot="5400000">
              <a:off x="7727400" y="3968280"/>
              <a:ext cx="694080" cy="239760"/>
            </a:xfrm>
            <a:prstGeom prst="flowChartPreparation">
              <a:avLst/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46" name="CustomShape 38"/>
            <p:cNvSpPr/>
            <p:nvPr/>
          </p:nvSpPr>
          <p:spPr>
            <a:xfrm rot="5400000">
              <a:off x="6956280" y="3193200"/>
              <a:ext cx="694080" cy="239760"/>
            </a:xfrm>
            <a:prstGeom prst="flowChartPreparation">
              <a:avLst/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7" name="CustomShape 39"/>
          <p:cNvSpPr/>
          <p:nvPr/>
        </p:nvSpPr>
        <p:spPr>
          <a:xfrm rot="16200000">
            <a:off x="6939360" y="3927600"/>
            <a:ext cx="799560" cy="34812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48" name="CustomShape 40"/>
          <p:cNvSpPr/>
          <p:nvPr/>
        </p:nvSpPr>
        <p:spPr>
          <a:xfrm rot="16200000">
            <a:off x="4121640" y="3928320"/>
            <a:ext cx="799560" cy="34812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49" name="CustomShape 41"/>
          <p:cNvSpPr/>
          <p:nvPr/>
        </p:nvSpPr>
        <p:spPr>
          <a:xfrm rot="16200000">
            <a:off x="6964560" y="3967920"/>
            <a:ext cx="694080" cy="239760"/>
          </a:xfrm>
          <a:prstGeom prst="flowChartPreparat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0" name="CustomShape 42"/>
          <p:cNvSpPr/>
          <p:nvPr/>
        </p:nvSpPr>
        <p:spPr>
          <a:xfrm rot="16200000">
            <a:off x="5780880" y="3981600"/>
            <a:ext cx="694080" cy="239760"/>
          </a:xfrm>
          <a:prstGeom prst="flowChartPreparat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1" name="CustomShape 43"/>
          <p:cNvSpPr/>
          <p:nvPr/>
        </p:nvSpPr>
        <p:spPr>
          <a:xfrm rot="16200000">
            <a:off x="6539400" y="3189600"/>
            <a:ext cx="694080" cy="239760"/>
          </a:xfrm>
          <a:prstGeom prst="flowChartPreparat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2" name="CustomShape 44"/>
          <p:cNvSpPr/>
          <p:nvPr/>
        </p:nvSpPr>
        <p:spPr>
          <a:xfrm>
            <a:off x="6148800" y="3576240"/>
            <a:ext cx="714600" cy="24804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3" name="CustomShape 45"/>
          <p:cNvSpPr/>
          <p:nvPr/>
        </p:nvSpPr>
        <p:spPr>
          <a:xfrm>
            <a:off x="7332480" y="3575880"/>
            <a:ext cx="714600" cy="24804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4" name="CustomShape 46"/>
          <p:cNvSpPr/>
          <p:nvPr/>
        </p:nvSpPr>
        <p:spPr>
          <a:xfrm>
            <a:off x="7332480" y="2801160"/>
            <a:ext cx="714600" cy="24804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5" name="CustomShape 47"/>
          <p:cNvSpPr/>
          <p:nvPr/>
        </p:nvSpPr>
        <p:spPr>
          <a:xfrm>
            <a:off x="7336800" y="4349520"/>
            <a:ext cx="714600" cy="24804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6" name="CustomShape 48"/>
          <p:cNvSpPr/>
          <p:nvPr/>
        </p:nvSpPr>
        <p:spPr>
          <a:xfrm rot="5400000">
            <a:off x="6933240" y="3162600"/>
            <a:ext cx="760680" cy="27540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7" name="CustomShape 49"/>
          <p:cNvSpPr/>
          <p:nvPr/>
        </p:nvSpPr>
        <p:spPr>
          <a:xfrm rot="5400000">
            <a:off x="6932880" y="3982320"/>
            <a:ext cx="760680" cy="27540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8" name="CustomShape 50"/>
          <p:cNvSpPr/>
          <p:nvPr/>
        </p:nvSpPr>
        <p:spPr>
          <a:xfrm rot="5400000">
            <a:off x="7025040" y="3967560"/>
            <a:ext cx="694080" cy="239760"/>
          </a:xfrm>
          <a:prstGeom prst="flowChartPreparat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9" name="CustomShape 51"/>
          <p:cNvSpPr/>
          <p:nvPr/>
        </p:nvSpPr>
        <p:spPr>
          <a:xfrm rot="16200000">
            <a:off x="7646040" y="3924000"/>
            <a:ext cx="799560" cy="34812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0" name="CustomShape 52"/>
          <p:cNvSpPr/>
          <p:nvPr/>
        </p:nvSpPr>
        <p:spPr>
          <a:xfrm rot="10800000">
            <a:off x="8031600" y="3057120"/>
            <a:ext cx="694080" cy="239760"/>
          </a:xfrm>
          <a:prstGeom prst="flowChartPreparat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1" name="CustomShape 53"/>
          <p:cNvSpPr/>
          <p:nvPr/>
        </p:nvSpPr>
        <p:spPr>
          <a:xfrm rot="10800000">
            <a:off x="8038800" y="3809880"/>
            <a:ext cx="630720" cy="239760"/>
          </a:xfrm>
          <a:prstGeom prst="flowChartPreparat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2" name="CustomShape 54"/>
          <p:cNvSpPr/>
          <p:nvPr/>
        </p:nvSpPr>
        <p:spPr>
          <a:xfrm rot="10800000">
            <a:off x="8038080" y="4606560"/>
            <a:ext cx="630720" cy="239760"/>
          </a:xfrm>
          <a:prstGeom prst="flowChartPreparat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3" name="CustomShape 55"/>
          <p:cNvSpPr/>
          <p:nvPr/>
        </p:nvSpPr>
        <p:spPr>
          <a:xfrm rot="5400000">
            <a:off x="7001640" y="3930120"/>
            <a:ext cx="760680" cy="288720"/>
          </a:xfrm>
          <a:prstGeom prst="flowChartPreparation">
            <a:avLst/>
          </a:prstGeom>
          <a:solidFill>
            <a:srgbClr val="ffffff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4" name="CustomShape 56"/>
          <p:cNvSpPr/>
          <p:nvPr/>
        </p:nvSpPr>
        <p:spPr>
          <a:xfrm rot="5400000">
            <a:off x="7720200" y="3981600"/>
            <a:ext cx="694080" cy="239760"/>
          </a:xfrm>
          <a:prstGeom prst="flowChartPreparat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5" name="CustomShape 57"/>
          <p:cNvSpPr/>
          <p:nvPr/>
        </p:nvSpPr>
        <p:spPr>
          <a:xfrm>
            <a:off x="177840" y="1338480"/>
            <a:ext cx="3885840" cy="1300680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Часовете се променят когато минутите надвишат 59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466" name="CustomShape 58"/>
          <p:cNvSpPr/>
          <p:nvPr/>
        </p:nvSpPr>
        <p:spPr>
          <a:xfrm>
            <a:off x="8107560" y="1351800"/>
            <a:ext cx="3885840" cy="1300680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Докато минутите се променят часовете остават същите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467" name="TextShape 59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B4F1E2-8EEB-490E-9AF9-3E67216BC07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Application>LibreOffice/6.1.3.2$Windows_X86_64 LibreOffice_project/86daf60bf00efa86ad547e59e09d6bb77c699acb</Application>
  <Words>1336</Words>
  <Paragraphs>231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Sofware University SoftUni programming coding software development education training course курс програмиране кодене кодиране СофтУни</cp:keywords>
  <dc:language>bg-BG</dc:language>
  <cp:lastModifiedBy/>
  <dcterms:modified xsi:type="dcterms:W3CDTF">2022-03-08T17:54:55Z</dcterms:modified>
  <cp:revision>23</cp:revision>
  <dc:subject>Coding 101 Course</dc:subject>
  <dc:title>Чертане с цикли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  <property fmtid="{D5CDD505-2E9C-101B-9397-08002B2CF9AE}" pid="13" name="category">
    <vt:lpwstr>computer programming;programming;C#;програмиране;кодиране</vt:lpwstr>
  </property>
</Properties>
</file>