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4" r:id="rId7"/>
    <p:sldId id="305" r:id="rId8"/>
    <p:sldId id="307" r:id="rId9"/>
    <p:sldId id="306" r:id="rId10"/>
    <p:sldId id="308" r:id="rId11"/>
    <p:sldId id="309" r:id="rId12"/>
    <p:sldId id="310"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Data Analysis Report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Hotel Bookings cancellations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3FC5-3A1A-1A9D-6F54-A472FB8905A1}"/>
              </a:ext>
            </a:extLst>
          </p:cNvPr>
          <p:cNvSpPr>
            <a:spLocks noGrp="1"/>
          </p:cNvSpPr>
          <p:nvPr>
            <p:ph type="title"/>
          </p:nvPr>
        </p:nvSpPr>
        <p:spPr/>
        <p:txBody>
          <a:bodyPr/>
          <a:lstStyle/>
          <a:p>
            <a:r>
              <a:rPr lang="en-US" dirty="0"/>
              <a:t>Suggestions</a:t>
            </a:r>
          </a:p>
        </p:txBody>
      </p:sp>
      <p:sp>
        <p:nvSpPr>
          <p:cNvPr id="6" name="TextBox 5">
            <a:extLst>
              <a:ext uri="{FF2B5EF4-FFF2-40B4-BE49-F238E27FC236}">
                <a16:creationId xmlns:a16="http://schemas.microsoft.com/office/drawing/2014/main" id="{7C96270F-9BEA-FA23-4666-2B6DB03C8A70}"/>
              </a:ext>
            </a:extLst>
          </p:cNvPr>
          <p:cNvSpPr txBox="1"/>
          <p:nvPr/>
        </p:nvSpPr>
        <p:spPr>
          <a:xfrm>
            <a:off x="1097280" y="2014271"/>
            <a:ext cx="10058400" cy="2862322"/>
          </a:xfrm>
          <a:prstGeom prst="rect">
            <a:avLst/>
          </a:prstGeom>
          <a:noFill/>
        </p:spPr>
        <p:txBody>
          <a:bodyPr wrap="square">
            <a:spAutoFit/>
          </a:bodyPr>
          <a:lstStyle/>
          <a:p>
            <a:pPr marL="342900" indent="-342900">
              <a:buAutoNum type="arabicPeriod"/>
            </a:pPr>
            <a:r>
              <a:rPr lang="en-US" dirty="0"/>
              <a:t>Cancellation rates rise as the price does. In order to prevent cancellations of reservations, hotels could work on their pricing strategies and try to lower the rates for specific hotels based on locations. They can also provide some discounts to the consumers.</a:t>
            </a:r>
          </a:p>
          <a:p>
            <a:pPr marL="342900" indent="-342900">
              <a:buAutoNum type="arabicPeriod"/>
            </a:pPr>
            <a:endParaRPr lang="en-US" dirty="0"/>
          </a:p>
          <a:p>
            <a:pPr marL="342900" indent="-342900">
              <a:buAutoNum type="arabicPeriod"/>
            </a:pPr>
            <a:r>
              <a:rPr lang="en-US" dirty="0"/>
              <a:t>As the ratio of the cancellation and not cancellation of the resort hotel is higher in the resort hotel than the city hotels. So the hotels should provide a reasonable discount on the room prices on weekends or on holidays.</a:t>
            </a:r>
          </a:p>
          <a:p>
            <a:pPr marL="342900" indent="-342900">
              <a:buAutoNum type="arabicPeriod"/>
            </a:pPr>
            <a:endParaRPr lang="en-US" dirty="0"/>
          </a:p>
          <a:p>
            <a:pPr marL="342900" indent="-342900">
              <a:buAutoNum type="arabicPeriod"/>
            </a:pPr>
            <a:r>
              <a:rPr lang="en-US" dirty="0"/>
              <a:t>They can also increase the quality of their hotels and their services mainly in Portugal to reduce the cancellation rate.</a:t>
            </a:r>
          </a:p>
        </p:txBody>
      </p:sp>
    </p:spTree>
    <p:extLst>
      <p:ext uri="{BB962C8B-B14F-4D97-AF65-F5344CB8AC3E}">
        <p14:creationId xmlns:p14="http://schemas.microsoft.com/office/powerpoint/2010/main" val="297428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F150-F122-831F-E57C-ABEC943C9A60}"/>
              </a:ext>
            </a:extLst>
          </p:cNvPr>
          <p:cNvSpPr>
            <a:spLocks noGrp="1"/>
          </p:cNvSpPr>
          <p:nvPr>
            <p:ph type="title"/>
          </p:nvPr>
        </p:nvSpPr>
        <p:spPr/>
        <p:txBody>
          <a:bodyPr/>
          <a:lstStyle/>
          <a:p>
            <a:r>
              <a:rPr lang="en-US" dirty="0"/>
              <a:t>Problem Statement</a:t>
            </a:r>
          </a:p>
        </p:txBody>
      </p:sp>
      <p:sp>
        <p:nvSpPr>
          <p:cNvPr id="4" name="TextBox 3">
            <a:extLst>
              <a:ext uri="{FF2B5EF4-FFF2-40B4-BE49-F238E27FC236}">
                <a16:creationId xmlns:a16="http://schemas.microsoft.com/office/drawing/2014/main" id="{19AACD04-631F-9E5A-4161-96EA349FDC54}"/>
              </a:ext>
            </a:extLst>
          </p:cNvPr>
          <p:cNvSpPr txBox="1"/>
          <p:nvPr/>
        </p:nvSpPr>
        <p:spPr>
          <a:xfrm>
            <a:off x="1097280" y="2151727"/>
            <a:ext cx="10058399" cy="2554545"/>
          </a:xfrm>
          <a:prstGeom prst="rect">
            <a:avLst/>
          </a:prstGeom>
          <a:noFill/>
        </p:spPr>
        <p:txBody>
          <a:bodyPr wrap="square">
            <a:spAutoFit/>
          </a:bodyPr>
          <a:lstStyle/>
          <a:p>
            <a:pPr algn="just"/>
            <a:r>
              <a:rPr lang="en-US" sz="2000" dirty="0"/>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a:t>
            </a:r>
          </a:p>
          <a:p>
            <a:pPr algn="just"/>
            <a:endParaRPr lang="en-US" sz="2000" dirty="0"/>
          </a:p>
          <a:p>
            <a:pPr algn="just"/>
            <a:r>
              <a:rPr lang="en-US" sz="2000" dirty="0"/>
              <a:t>The analysis of hotel booking cancellations as well as other factors that have no bearing on their business and yearly revenue generation are the main topics of this report.</a:t>
            </a:r>
          </a:p>
        </p:txBody>
      </p:sp>
    </p:spTree>
    <p:extLst>
      <p:ext uri="{BB962C8B-B14F-4D97-AF65-F5344CB8AC3E}">
        <p14:creationId xmlns:p14="http://schemas.microsoft.com/office/powerpoint/2010/main" val="265395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296C-71CB-1B33-0760-28F5406CD63A}"/>
              </a:ext>
            </a:extLst>
          </p:cNvPr>
          <p:cNvSpPr>
            <a:spLocks noGrp="1"/>
          </p:cNvSpPr>
          <p:nvPr>
            <p:ph type="title"/>
          </p:nvPr>
        </p:nvSpPr>
        <p:spPr/>
        <p:txBody>
          <a:bodyPr/>
          <a:lstStyle/>
          <a:p>
            <a:r>
              <a:rPr lang="en-US" dirty="0"/>
              <a:t>Assumptions:</a:t>
            </a:r>
          </a:p>
        </p:txBody>
      </p:sp>
      <p:sp>
        <p:nvSpPr>
          <p:cNvPr id="4" name="TextBox 3">
            <a:extLst>
              <a:ext uri="{FF2B5EF4-FFF2-40B4-BE49-F238E27FC236}">
                <a16:creationId xmlns:a16="http://schemas.microsoft.com/office/drawing/2014/main" id="{871F16E4-C23B-EB9E-1F0E-DDE290FE9C35}"/>
              </a:ext>
            </a:extLst>
          </p:cNvPr>
          <p:cNvSpPr txBox="1"/>
          <p:nvPr/>
        </p:nvSpPr>
        <p:spPr>
          <a:xfrm>
            <a:off x="1097280" y="2149227"/>
            <a:ext cx="10058400" cy="1938992"/>
          </a:xfrm>
          <a:prstGeom prst="rect">
            <a:avLst/>
          </a:prstGeom>
          <a:noFill/>
        </p:spPr>
        <p:txBody>
          <a:bodyPr wrap="square">
            <a:spAutoFit/>
          </a:bodyPr>
          <a:lstStyle/>
          <a:p>
            <a:pPr marL="342900" indent="-342900" algn="just">
              <a:buAutoNum type="arabicPeriod"/>
            </a:pPr>
            <a:r>
              <a:rPr lang="en-US" sz="2000" dirty="0"/>
              <a:t>No unusual occurrences between 2015 and 2017 will have a substantial impact on the data used.</a:t>
            </a:r>
          </a:p>
          <a:p>
            <a:pPr marL="342900" indent="-342900" algn="just">
              <a:buAutoNum type="arabicPeriod"/>
            </a:pPr>
            <a:r>
              <a:rPr lang="en-US" sz="2000" dirty="0"/>
              <a:t>The information is still current and can be used to analyze a hotel's possible plans in an efficient manner.</a:t>
            </a:r>
          </a:p>
          <a:p>
            <a:pPr marL="342900" indent="-342900" algn="just">
              <a:buAutoNum type="arabicPeriod"/>
            </a:pPr>
            <a:r>
              <a:rPr lang="en-US" sz="2000" dirty="0"/>
              <a:t>There are no unanticipated negatives to the hotel employing any advised technique.</a:t>
            </a:r>
          </a:p>
          <a:p>
            <a:pPr marL="342900" indent="-342900" algn="just">
              <a:buAutoNum type="arabicPeriod"/>
            </a:pPr>
            <a:r>
              <a:rPr lang="en-US" sz="2000" dirty="0"/>
              <a:t>The hotels are not currently using any of the suggested solutions.</a:t>
            </a:r>
          </a:p>
        </p:txBody>
      </p:sp>
    </p:spTree>
    <p:extLst>
      <p:ext uri="{BB962C8B-B14F-4D97-AF65-F5344CB8AC3E}">
        <p14:creationId xmlns:p14="http://schemas.microsoft.com/office/powerpoint/2010/main" val="278327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C65-9834-B34A-4B65-97ECC06EEE4F}"/>
              </a:ext>
            </a:extLst>
          </p:cNvPr>
          <p:cNvSpPr>
            <a:spLocks noGrp="1"/>
          </p:cNvSpPr>
          <p:nvPr>
            <p:ph type="title"/>
          </p:nvPr>
        </p:nvSpPr>
        <p:spPr/>
        <p:txBody>
          <a:bodyPr/>
          <a:lstStyle/>
          <a:p>
            <a:r>
              <a:rPr lang="en-US" dirty="0"/>
              <a:t>Key features:</a:t>
            </a:r>
          </a:p>
        </p:txBody>
      </p:sp>
      <p:sp>
        <p:nvSpPr>
          <p:cNvPr id="4" name="TextBox 3">
            <a:extLst>
              <a:ext uri="{FF2B5EF4-FFF2-40B4-BE49-F238E27FC236}">
                <a16:creationId xmlns:a16="http://schemas.microsoft.com/office/drawing/2014/main" id="{FC0C269A-CCCA-609D-4CBC-569C9649AC83}"/>
              </a:ext>
            </a:extLst>
          </p:cNvPr>
          <p:cNvSpPr txBox="1"/>
          <p:nvPr/>
        </p:nvSpPr>
        <p:spPr>
          <a:xfrm>
            <a:off x="1209582" y="2117259"/>
            <a:ext cx="10058400" cy="2308324"/>
          </a:xfrm>
          <a:prstGeom prst="rect">
            <a:avLst/>
          </a:prstGeom>
          <a:noFill/>
        </p:spPr>
        <p:txBody>
          <a:bodyPr wrap="square">
            <a:spAutoFit/>
          </a:bodyPr>
          <a:lstStyle/>
          <a:p>
            <a:pPr algn="just">
              <a:buFont typeface="Arial" panose="020B0604020202020204" pitchFamily="34" charset="0"/>
              <a:buChar char="•"/>
            </a:pPr>
            <a:r>
              <a:rPr lang="en-US" sz="2400" dirty="0"/>
              <a:t> Data cleaning and preprocessing to ensure accuracy and consistency.</a:t>
            </a:r>
          </a:p>
          <a:p>
            <a:pPr algn="just">
              <a:buFont typeface="Arial" panose="020B0604020202020204" pitchFamily="34" charset="0"/>
              <a:buChar char="•"/>
            </a:pPr>
            <a:r>
              <a:rPr lang="en-US" sz="2400" dirty="0"/>
              <a:t> Exploratory Data Analysis (EDA) to identify trends, patterns, and   correlations.</a:t>
            </a:r>
          </a:p>
          <a:p>
            <a:pPr algn="just">
              <a:buFont typeface="Arial" panose="020B0604020202020204" pitchFamily="34" charset="0"/>
              <a:buChar char="•"/>
            </a:pPr>
            <a:r>
              <a:rPr lang="en-US" sz="2400" dirty="0"/>
              <a:t> Visualizations and statistical analysis to highlight key factors influencing cancellations.</a:t>
            </a:r>
          </a:p>
          <a:p>
            <a:pPr algn="just">
              <a:buFont typeface="Arial" panose="020B0604020202020204" pitchFamily="34" charset="0"/>
              <a:buChar char="•"/>
            </a:pPr>
            <a:r>
              <a:rPr lang="en-US" sz="2400" dirty="0"/>
              <a:t> Predictive modeling (if applicable) to forecast potential cancellations.</a:t>
            </a:r>
          </a:p>
        </p:txBody>
      </p:sp>
    </p:spTree>
    <p:extLst>
      <p:ext uri="{BB962C8B-B14F-4D97-AF65-F5344CB8AC3E}">
        <p14:creationId xmlns:p14="http://schemas.microsoft.com/office/powerpoint/2010/main" val="244144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A89E-40C5-0153-6DB4-57093CBA9032}"/>
              </a:ext>
            </a:extLst>
          </p:cNvPr>
          <p:cNvSpPr>
            <a:spLocks noGrp="1"/>
          </p:cNvSpPr>
          <p:nvPr>
            <p:ph type="title"/>
          </p:nvPr>
        </p:nvSpPr>
        <p:spPr/>
        <p:txBody>
          <a:bodyPr/>
          <a:lstStyle/>
          <a:p>
            <a:r>
              <a:rPr lang="en-US" dirty="0"/>
              <a:t>Findings:</a:t>
            </a:r>
          </a:p>
        </p:txBody>
      </p:sp>
      <p:sp>
        <p:nvSpPr>
          <p:cNvPr id="4" name="TextBox 3">
            <a:extLst>
              <a:ext uri="{FF2B5EF4-FFF2-40B4-BE49-F238E27FC236}">
                <a16:creationId xmlns:a16="http://schemas.microsoft.com/office/drawing/2014/main" id="{2A7E9A2A-27DB-0D89-89ED-7A0C006599DA}"/>
              </a:ext>
            </a:extLst>
          </p:cNvPr>
          <p:cNvSpPr txBox="1"/>
          <p:nvPr/>
        </p:nvSpPr>
        <p:spPr>
          <a:xfrm>
            <a:off x="1097280" y="5120641"/>
            <a:ext cx="10058400" cy="830997"/>
          </a:xfrm>
          <a:prstGeom prst="rect">
            <a:avLst/>
          </a:prstGeom>
          <a:noFill/>
        </p:spPr>
        <p:txBody>
          <a:bodyPr wrap="square">
            <a:spAutoFit/>
          </a:bodyPr>
          <a:lstStyle/>
          <a:p>
            <a:pPr algn="just"/>
            <a:r>
              <a:rPr lang="en-US" sz="1600" dirty="0"/>
              <a:t>The accompanying bar graph shows the percentage of reservations that are canceled and those that are not. It is obvious that there are still a significant number of reservations that have not been canceled. There are still 37% of clients who canceled their reservation, which has a significant impact on the hotels' earnings.</a:t>
            </a:r>
          </a:p>
        </p:txBody>
      </p:sp>
      <p:pic>
        <p:nvPicPr>
          <p:cNvPr id="6" name="Picture 5">
            <a:extLst>
              <a:ext uri="{FF2B5EF4-FFF2-40B4-BE49-F238E27FC236}">
                <a16:creationId xmlns:a16="http://schemas.microsoft.com/office/drawing/2014/main" id="{4617E03C-3E3A-9F0C-9BBB-3CA2DA26623F}"/>
              </a:ext>
            </a:extLst>
          </p:cNvPr>
          <p:cNvPicPr>
            <a:picLocks noChangeAspect="1"/>
          </p:cNvPicPr>
          <p:nvPr/>
        </p:nvPicPr>
        <p:blipFill rotWithShape="1">
          <a:blip r:embed="rId2"/>
          <a:srcRect t="3335"/>
          <a:stretch/>
        </p:blipFill>
        <p:spPr>
          <a:xfrm>
            <a:off x="2370337" y="1981572"/>
            <a:ext cx="6520579" cy="3139069"/>
          </a:xfrm>
          <a:prstGeom prst="rect">
            <a:avLst/>
          </a:prstGeom>
        </p:spPr>
      </p:pic>
    </p:spTree>
    <p:extLst>
      <p:ext uri="{BB962C8B-B14F-4D97-AF65-F5344CB8AC3E}">
        <p14:creationId xmlns:p14="http://schemas.microsoft.com/office/powerpoint/2010/main" val="210400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AE02D-3173-D960-FDD2-CEB477EAA6B1}"/>
              </a:ext>
            </a:extLst>
          </p:cNvPr>
          <p:cNvPicPr>
            <a:picLocks noChangeAspect="1"/>
          </p:cNvPicPr>
          <p:nvPr/>
        </p:nvPicPr>
        <p:blipFill>
          <a:blip r:embed="rId2"/>
          <a:stretch>
            <a:fillRect/>
          </a:stretch>
        </p:blipFill>
        <p:spPr>
          <a:xfrm>
            <a:off x="603680" y="902878"/>
            <a:ext cx="11203619" cy="4179588"/>
          </a:xfrm>
          <a:prstGeom prst="rect">
            <a:avLst/>
          </a:prstGeom>
        </p:spPr>
      </p:pic>
      <p:sp>
        <p:nvSpPr>
          <p:cNvPr id="4" name="TextBox 3">
            <a:extLst>
              <a:ext uri="{FF2B5EF4-FFF2-40B4-BE49-F238E27FC236}">
                <a16:creationId xmlns:a16="http://schemas.microsoft.com/office/drawing/2014/main" id="{EC588E7C-ECBC-2D72-4166-582B09C49858}"/>
              </a:ext>
            </a:extLst>
          </p:cNvPr>
          <p:cNvSpPr txBox="1"/>
          <p:nvPr/>
        </p:nvSpPr>
        <p:spPr>
          <a:xfrm>
            <a:off x="807867" y="256547"/>
            <a:ext cx="10795247" cy="646331"/>
          </a:xfrm>
          <a:prstGeom prst="rect">
            <a:avLst/>
          </a:prstGeom>
          <a:noFill/>
        </p:spPr>
        <p:txBody>
          <a:bodyPr wrap="square" rtlCol="0">
            <a:spAutoFit/>
          </a:bodyPr>
          <a:lstStyle/>
          <a:p>
            <a:pPr algn="just"/>
            <a:r>
              <a:rPr lang="en-US" dirty="0"/>
              <a:t>In comparison to resort hotels, city hotels have more bookings. It’s possible that resort hotels are more expensive than those in cities.</a:t>
            </a:r>
          </a:p>
        </p:txBody>
      </p:sp>
      <p:sp>
        <p:nvSpPr>
          <p:cNvPr id="6" name="TextBox 5">
            <a:extLst>
              <a:ext uri="{FF2B5EF4-FFF2-40B4-BE49-F238E27FC236}">
                <a16:creationId xmlns:a16="http://schemas.microsoft.com/office/drawing/2014/main" id="{7C4798A2-F7F5-D444-E03F-817E8D5D0AC2}"/>
              </a:ext>
            </a:extLst>
          </p:cNvPr>
          <p:cNvSpPr txBox="1"/>
          <p:nvPr/>
        </p:nvSpPr>
        <p:spPr>
          <a:xfrm>
            <a:off x="710212" y="5245781"/>
            <a:ext cx="10892902" cy="923330"/>
          </a:xfrm>
          <a:prstGeom prst="rect">
            <a:avLst/>
          </a:prstGeom>
          <a:noFill/>
        </p:spPr>
        <p:txBody>
          <a:bodyPr wrap="square">
            <a:spAutoFit/>
          </a:bodyPr>
          <a:lstStyle/>
          <a:p>
            <a:pPr algn="just"/>
            <a:r>
              <a:rPr lang="en-US" dirty="0"/>
              <a:t>The graph shows that , on certain days, the average daily rate for city hotel is less than that of a resort hotel, and on other days, it is even less. It goes without saying that weekend and holidays may see rise in resort hotel rates.</a:t>
            </a:r>
          </a:p>
        </p:txBody>
      </p:sp>
    </p:spTree>
    <p:extLst>
      <p:ext uri="{BB962C8B-B14F-4D97-AF65-F5344CB8AC3E}">
        <p14:creationId xmlns:p14="http://schemas.microsoft.com/office/powerpoint/2010/main" val="233629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700AC-6F75-B516-8BB7-F8984A67F08F}"/>
              </a:ext>
            </a:extLst>
          </p:cNvPr>
          <p:cNvPicPr>
            <a:picLocks noChangeAspect="1"/>
          </p:cNvPicPr>
          <p:nvPr/>
        </p:nvPicPr>
        <p:blipFill>
          <a:blip r:embed="rId2"/>
          <a:stretch>
            <a:fillRect/>
          </a:stretch>
        </p:blipFill>
        <p:spPr>
          <a:xfrm>
            <a:off x="0" y="106495"/>
            <a:ext cx="5939161" cy="4295203"/>
          </a:xfrm>
          <a:prstGeom prst="rect">
            <a:avLst/>
          </a:prstGeom>
        </p:spPr>
      </p:pic>
      <p:sp>
        <p:nvSpPr>
          <p:cNvPr id="5" name="TextBox 4">
            <a:extLst>
              <a:ext uri="{FF2B5EF4-FFF2-40B4-BE49-F238E27FC236}">
                <a16:creationId xmlns:a16="http://schemas.microsoft.com/office/drawing/2014/main" id="{27E673B7-83CD-1B46-437B-B87B42C0E0F3}"/>
              </a:ext>
            </a:extLst>
          </p:cNvPr>
          <p:cNvSpPr txBox="1"/>
          <p:nvPr/>
        </p:nvSpPr>
        <p:spPr>
          <a:xfrm>
            <a:off x="899233" y="4639414"/>
            <a:ext cx="10393533" cy="1200329"/>
          </a:xfrm>
          <a:prstGeom prst="rect">
            <a:avLst/>
          </a:prstGeom>
          <a:noFill/>
        </p:spPr>
        <p:txBody>
          <a:bodyPr wrap="square">
            <a:spAutoFit/>
          </a:bodyPr>
          <a:lstStyle/>
          <a:p>
            <a:pPr algn="just"/>
            <a:r>
              <a:rPr lang="en-US" dirty="0"/>
              <a:t>We have developed the grouped bar graph to analyze the months with the highest and lowest reservation levels according to reservation status. As can be seen, both the number of confirmed reservations and the number of canceled reservations are largest in the month of August. whereas January is the month with the most canceled reservations.</a:t>
            </a:r>
          </a:p>
        </p:txBody>
      </p:sp>
      <p:pic>
        <p:nvPicPr>
          <p:cNvPr id="6" name="Picture 5">
            <a:extLst>
              <a:ext uri="{FF2B5EF4-FFF2-40B4-BE49-F238E27FC236}">
                <a16:creationId xmlns:a16="http://schemas.microsoft.com/office/drawing/2014/main" id="{C4C21D5C-FB92-8FC9-0B34-0A7C898E8E3B}"/>
              </a:ext>
            </a:extLst>
          </p:cNvPr>
          <p:cNvPicPr>
            <a:picLocks noChangeAspect="1"/>
          </p:cNvPicPr>
          <p:nvPr/>
        </p:nvPicPr>
        <p:blipFill rotWithShape="1">
          <a:blip r:embed="rId3"/>
          <a:srcRect l="4150" t="2401" r="1044"/>
          <a:stretch/>
        </p:blipFill>
        <p:spPr>
          <a:xfrm>
            <a:off x="5939161" y="144224"/>
            <a:ext cx="5689212" cy="4295203"/>
          </a:xfrm>
          <a:prstGeom prst="rect">
            <a:avLst/>
          </a:prstGeom>
        </p:spPr>
      </p:pic>
    </p:spTree>
    <p:extLst>
      <p:ext uri="{BB962C8B-B14F-4D97-AF65-F5344CB8AC3E}">
        <p14:creationId xmlns:p14="http://schemas.microsoft.com/office/powerpoint/2010/main" val="28306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A2DBBC-C30C-2133-F22D-00038365536C}"/>
              </a:ext>
            </a:extLst>
          </p:cNvPr>
          <p:cNvSpPr txBox="1"/>
          <p:nvPr/>
        </p:nvSpPr>
        <p:spPr>
          <a:xfrm>
            <a:off x="419469" y="173049"/>
            <a:ext cx="11547629" cy="1200329"/>
          </a:xfrm>
          <a:prstGeom prst="rect">
            <a:avLst/>
          </a:prstGeom>
          <a:noFill/>
        </p:spPr>
        <p:txBody>
          <a:bodyPr wrap="square">
            <a:spAutoFit/>
          </a:bodyPr>
          <a:lstStyle/>
          <a:p>
            <a:pPr algn="just"/>
            <a:r>
              <a:rPr lang="en-US" dirty="0"/>
              <a:t>This bar graph demonstrates that cancellations are most common when prices are greatest and are least common when they are lowest. Therefore, the cost of the accommodation is solely responsible for the cancellation. Now, let's see which country has the highest reservation canceled. The top country is Portugal with the highest number of cancellations. </a:t>
            </a:r>
          </a:p>
        </p:txBody>
      </p:sp>
      <p:pic>
        <p:nvPicPr>
          <p:cNvPr id="9" name="Picture 8">
            <a:extLst>
              <a:ext uri="{FF2B5EF4-FFF2-40B4-BE49-F238E27FC236}">
                <a16:creationId xmlns:a16="http://schemas.microsoft.com/office/drawing/2014/main" id="{18CF130C-70EC-02BD-40B3-E89C9CDCC800}"/>
              </a:ext>
            </a:extLst>
          </p:cNvPr>
          <p:cNvPicPr>
            <a:picLocks noChangeAspect="1"/>
          </p:cNvPicPr>
          <p:nvPr/>
        </p:nvPicPr>
        <p:blipFill>
          <a:blip r:embed="rId2"/>
          <a:stretch>
            <a:fillRect/>
          </a:stretch>
        </p:blipFill>
        <p:spPr>
          <a:xfrm>
            <a:off x="3579162" y="1373378"/>
            <a:ext cx="4776213" cy="4600670"/>
          </a:xfrm>
          <a:prstGeom prst="rect">
            <a:avLst/>
          </a:prstGeom>
        </p:spPr>
      </p:pic>
    </p:spTree>
    <p:extLst>
      <p:ext uri="{BB962C8B-B14F-4D97-AF65-F5344CB8AC3E}">
        <p14:creationId xmlns:p14="http://schemas.microsoft.com/office/powerpoint/2010/main" val="77625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DF271C-E5F4-37EB-01B5-0A91131CD952}"/>
              </a:ext>
            </a:extLst>
          </p:cNvPr>
          <p:cNvPicPr>
            <a:picLocks noChangeAspect="1"/>
          </p:cNvPicPr>
          <p:nvPr/>
        </p:nvPicPr>
        <p:blipFill>
          <a:blip r:embed="rId2"/>
          <a:stretch>
            <a:fillRect/>
          </a:stretch>
        </p:blipFill>
        <p:spPr>
          <a:xfrm>
            <a:off x="1213281" y="601009"/>
            <a:ext cx="9765437" cy="3358858"/>
          </a:xfrm>
          <a:prstGeom prst="rect">
            <a:avLst/>
          </a:prstGeom>
        </p:spPr>
      </p:pic>
      <p:sp>
        <p:nvSpPr>
          <p:cNvPr id="5" name="TextBox 4">
            <a:extLst>
              <a:ext uri="{FF2B5EF4-FFF2-40B4-BE49-F238E27FC236}">
                <a16:creationId xmlns:a16="http://schemas.microsoft.com/office/drawing/2014/main" id="{EE7202F4-F5BA-FF98-97BC-F20DA02548B3}"/>
              </a:ext>
            </a:extLst>
          </p:cNvPr>
          <p:cNvSpPr txBox="1"/>
          <p:nvPr/>
        </p:nvSpPr>
        <p:spPr>
          <a:xfrm>
            <a:off x="1213282" y="4660749"/>
            <a:ext cx="9765436" cy="646331"/>
          </a:xfrm>
          <a:prstGeom prst="rect">
            <a:avLst/>
          </a:prstGeom>
          <a:noFill/>
        </p:spPr>
        <p:txBody>
          <a:bodyPr wrap="square">
            <a:spAutoFit/>
          </a:bodyPr>
          <a:lstStyle/>
          <a:p>
            <a:pPr algn="just"/>
            <a:r>
              <a:rPr lang="en-US" dirty="0"/>
              <a:t>As seen in the graph, reservations are canceled when the average daily rate is higher than when it is not canceled. It clearly proves all the above analysis, that the higher price.</a:t>
            </a:r>
          </a:p>
        </p:txBody>
      </p:sp>
    </p:spTree>
    <p:extLst>
      <p:ext uri="{BB962C8B-B14F-4D97-AF65-F5344CB8AC3E}">
        <p14:creationId xmlns:p14="http://schemas.microsoft.com/office/powerpoint/2010/main" val="232733493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{866964D8-A8B1-4597-A666-C644BE81EB9B}tf22712842_win32</Template>
  <TotalTime>773</TotalTime>
  <Words>632</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Custom</vt:lpstr>
      <vt:lpstr>Data Analysis Report</vt:lpstr>
      <vt:lpstr>Problem Statement</vt:lpstr>
      <vt:lpstr>Assumptions:</vt:lpstr>
      <vt:lpstr>Key features:</vt:lpstr>
      <vt:lpstr>Findings:</vt:lpstr>
      <vt:lpstr>PowerPoint Presentation</vt:lpstr>
      <vt:lpstr>PowerPoint Presentation</vt:lpstr>
      <vt:lpstr>PowerPoint Presentation</vt:lpstr>
      <vt:lpstr>PowerPoint Presentation</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dc:title>
  <dc:creator>Tanya Kishore</dc:creator>
  <cp:lastModifiedBy>Tanya Kishore</cp:lastModifiedBy>
  <cp:revision>1</cp:revision>
  <dcterms:created xsi:type="dcterms:W3CDTF">2024-02-04T15:49:51Z</dcterms:created>
  <dcterms:modified xsi:type="dcterms:W3CDTF">2024-02-05T04:43:33Z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