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D40"/>
    <a:srgbClr val="FDEA31"/>
    <a:srgbClr val="6354A0"/>
    <a:srgbClr val="0000FF"/>
    <a:srgbClr val="00FF00"/>
    <a:srgbClr val="001900"/>
    <a:srgbClr val="00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1"/>
            </a:lvl2pPr>
            <a:lvl3pPr marL="914344" indent="0" algn="ctr">
              <a:buNone/>
              <a:defRPr sz="1800"/>
            </a:lvl3pPr>
            <a:lvl4pPr marL="1371514" indent="0" algn="ctr">
              <a:buNone/>
              <a:defRPr sz="1599"/>
            </a:lvl4pPr>
            <a:lvl5pPr marL="1828686" indent="0" algn="ctr">
              <a:buNone/>
              <a:defRPr sz="1599"/>
            </a:lvl5pPr>
            <a:lvl6pPr marL="2285858" indent="0" algn="ctr">
              <a:buNone/>
              <a:defRPr sz="1599"/>
            </a:lvl6pPr>
            <a:lvl7pPr marL="2743029" indent="0" algn="ctr">
              <a:buNone/>
              <a:defRPr sz="1599"/>
            </a:lvl7pPr>
            <a:lvl8pPr marL="3200199" indent="0" algn="ctr">
              <a:buNone/>
              <a:defRPr sz="1599"/>
            </a:lvl8pPr>
            <a:lvl9pPr marL="3657371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2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85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19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2"/>
            <a:ext cx="386834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1" b="1"/>
            </a:lvl2pPr>
            <a:lvl3pPr marL="914344" indent="0">
              <a:buNone/>
              <a:defRPr sz="1800" b="1"/>
            </a:lvl3pPr>
            <a:lvl4pPr marL="1371514" indent="0">
              <a:buNone/>
              <a:defRPr sz="1599" b="1"/>
            </a:lvl4pPr>
            <a:lvl5pPr marL="1828686" indent="0">
              <a:buNone/>
              <a:defRPr sz="1599" b="1"/>
            </a:lvl5pPr>
            <a:lvl6pPr marL="2285858" indent="0">
              <a:buNone/>
              <a:defRPr sz="1599" b="1"/>
            </a:lvl6pPr>
            <a:lvl7pPr marL="2743029" indent="0">
              <a:buNone/>
              <a:defRPr sz="1599" b="1"/>
            </a:lvl7pPr>
            <a:lvl8pPr marL="3200199" indent="0">
              <a:buNone/>
              <a:defRPr sz="1599" b="1"/>
            </a:lvl8pPr>
            <a:lvl9pPr marL="36573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1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2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1" b="1"/>
            </a:lvl2pPr>
            <a:lvl3pPr marL="914344" indent="0">
              <a:buNone/>
              <a:defRPr sz="1800" b="1"/>
            </a:lvl3pPr>
            <a:lvl4pPr marL="1371514" indent="0">
              <a:buNone/>
              <a:defRPr sz="1599" b="1"/>
            </a:lvl4pPr>
            <a:lvl5pPr marL="1828686" indent="0">
              <a:buNone/>
              <a:defRPr sz="1599" b="1"/>
            </a:lvl5pPr>
            <a:lvl6pPr marL="2285858" indent="0">
              <a:buNone/>
              <a:defRPr sz="1599" b="1"/>
            </a:lvl6pPr>
            <a:lvl7pPr marL="2743029" indent="0">
              <a:buNone/>
              <a:defRPr sz="1599" b="1"/>
            </a:lvl7pPr>
            <a:lvl8pPr marL="3200199" indent="0">
              <a:buNone/>
              <a:defRPr sz="1599" b="1"/>
            </a:lvl8pPr>
            <a:lvl9pPr marL="36573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6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72" indent="0">
              <a:buNone/>
              <a:defRPr sz="1401"/>
            </a:lvl2pPr>
            <a:lvl3pPr marL="914344" indent="0">
              <a:buNone/>
              <a:defRPr sz="1200"/>
            </a:lvl3pPr>
            <a:lvl4pPr marL="1371514" indent="0">
              <a:buNone/>
              <a:defRPr sz="999"/>
            </a:lvl4pPr>
            <a:lvl5pPr marL="1828686" indent="0">
              <a:buNone/>
              <a:defRPr sz="999"/>
            </a:lvl5pPr>
            <a:lvl6pPr marL="2285858" indent="0">
              <a:buNone/>
              <a:defRPr sz="999"/>
            </a:lvl6pPr>
            <a:lvl7pPr marL="2743029" indent="0">
              <a:buNone/>
              <a:defRPr sz="999"/>
            </a:lvl7pPr>
            <a:lvl8pPr marL="3200199" indent="0">
              <a:buNone/>
              <a:defRPr sz="999"/>
            </a:lvl8pPr>
            <a:lvl9pPr marL="3657371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6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172" indent="0">
              <a:buNone/>
              <a:defRPr sz="2799"/>
            </a:lvl2pPr>
            <a:lvl3pPr marL="914344" indent="0">
              <a:buNone/>
              <a:defRPr sz="2400"/>
            </a:lvl3pPr>
            <a:lvl4pPr marL="1371514" indent="0">
              <a:buNone/>
              <a:defRPr sz="2001"/>
            </a:lvl4pPr>
            <a:lvl5pPr marL="1828686" indent="0">
              <a:buNone/>
              <a:defRPr sz="2001"/>
            </a:lvl5pPr>
            <a:lvl6pPr marL="2285858" indent="0">
              <a:buNone/>
              <a:defRPr sz="2001"/>
            </a:lvl6pPr>
            <a:lvl7pPr marL="2743029" indent="0">
              <a:buNone/>
              <a:defRPr sz="2001"/>
            </a:lvl7pPr>
            <a:lvl8pPr marL="3200199" indent="0">
              <a:buNone/>
              <a:defRPr sz="2001"/>
            </a:lvl8pPr>
            <a:lvl9pPr marL="3657371" indent="0">
              <a:buNone/>
              <a:defRPr sz="20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72" indent="0">
              <a:buNone/>
              <a:defRPr sz="1401"/>
            </a:lvl2pPr>
            <a:lvl3pPr marL="914344" indent="0">
              <a:buNone/>
              <a:defRPr sz="1200"/>
            </a:lvl3pPr>
            <a:lvl4pPr marL="1371514" indent="0">
              <a:buNone/>
              <a:defRPr sz="999"/>
            </a:lvl4pPr>
            <a:lvl5pPr marL="1828686" indent="0">
              <a:buNone/>
              <a:defRPr sz="999"/>
            </a:lvl5pPr>
            <a:lvl6pPr marL="2285858" indent="0">
              <a:buNone/>
              <a:defRPr sz="999"/>
            </a:lvl6pPr>
            <a:lvl7pPr marL="2743029" indent="0">
              <a:buNone/>
              <a:defRPr sz="999"/>
            </a:lvl7pPr>
            <a:lvl8pPr marL="3200199" indent="0">
              <a:buNone/>
              <a:defRPr sz="999"/>
            </a:lvl8pPr>
            <a:lvl9pPr marL="3657371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4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1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6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9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88534206-0D53-8349-8481-A5E3B6BD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1" y="106680"/>
            <a:ext cx="2403107" cy="32004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6F8CE6-6402-E942-AD4B-2DCCED37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37" y="3550920"/>
            <a:ext cx="2403107" cy="3200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FDE3FE0-1343-314C-BCF6-24DC52208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17" y="3550920"/>
            <a:ext cx="240310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2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34206-0D53-8349-8481-A5E3B6BD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3101" y="106680"/>
            <a:ext cx="2403107" cy="3200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F8CE6-6402-E942-AD4B-2DCCED37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9937" y="3550920"/>
            <a:ext cx="2403107" cy="3200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E3FE0-1343-314C-BCF6-24DC522089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9417" y="3550920"/>
            <a:ext cx="2403107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34206-0D53-8349-8481-A5E3B6BD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3101" y="106680"/>
            <a:ext cx="2403106" cy="3200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F8CE6-6402-E942-AD4B-2DCCED37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9937" y="3550920"/>
            <a:ext cx="2403106" cy="3200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E3FE0-1343-314C-BCF6-24DC522089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9417" y="3550920"/>
            <a:ext cx="2403106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5FDD8-E851-CE41-93DB-4D5516DB05F4}"/>
              </a:ext>
            </a:extLst>
          </p:cNvPr>
          <p:cNvCxnSpPr>
            <a:cxnSpLocks/>
          </p:cNvCxnSpPr>
          <p:nvPr/>
        </p:nvCxnSpPr>
        <p:spPr>
          <a:xfrm>
            <a:off x="5275682" y="3989389"/>
            <a:ext cx="477453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EB87B8-FC38-614B-B1B3-8F1AF0DFEC36}"/>
              </a:ext>
            </a:extLst>
          </p:cNvPr>
          <p:cNvSpPr txBox="1"/>
          <p:nvPr/>
        </p:nvSpPr>
        <p:spPr>
          <a:xfrm>
            <a:off x="3117336" y="4067900"/>
            <a:ext cx="27892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population average for all subject of all conditions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E1F50D-4E72-674D-A155-5F19E07E578D}"/>
              </a:ext>
            </a:extLst>
          </p:cNvPr>
          <p:cNvCxnSpPr>
            <a:cxnSpLocks/>
          </p:cNvCxnSpPr>
          <p:nvPr/>
        </p:nvCxnSpPr>
        <p:spPr>
          <a:xfrm>
            <a:off x="5906546" y="3989389"/>
            <a:ext cx="121686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B4755A-77E3-ED41-BD4B-48DB7BF9279E}"/>
                  </a:ext>
                </a:extLst>
              </p:cNvPr>
              <p:cNvSpPr txBox="1"/>
              <p:nvPr/>
            </p:nvSpPr>
            <p:spPr>
              <a:xfrm>
                <a:off x="5991607" y="4055365"/>
                <a:ext cx="2789208" cy="671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how far the average of each condition is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B4755A-77E3-ED41-BD4B-48DB7BF92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607" y="4055365"/>
                <a:ext cx="2789208" cy="671402"/>
              </a:xfrm>
              <a:prstGeom prst="rect">
                <a:avLst/>
              </a:prstGeom>
              <a:blipFill>
                <a:blip r:embed="rId2"/>
                <a:stretch>
                  <a:fillRect l="-1810" t="-3774" r="-3167"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4DCF184-94D5-704A-966D-4A8C43EE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06" y="3627875"/>
            <a:ext cx="3263900" cy="33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3FFAF-1786-514A-A054-67BDA1D08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126" y="2418954"/>
            <a:ext cx="3860800" cy="495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56A861-3315-5042-8A49-9E8B3AB7B52A}"/>
              </a:ext>
            </a:extLst>
          </p:cNvPr>
          <p:cNvSpPr txBox="1"/>
          <p:nvPr/>
        </p:nvSpPr>
        <p:spPr>
          <a:xfrm>
            <a:off x="0" y="2886489"/>
            <a:ext cx="26252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average learning rate of each condition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A7718F-C07B-464E-A52B-02B3BF9BD3AD}"/>
              </a:ext>
            </a:extLst>
          </p:cNvPr>
          <p:cNvCxnSpPr>
            <a:cxnSpLocks/>
          </p:cNvCxnSpPr>
          <p:nvPr/>
        </p:nvCxnSpPr>
        <p:spPr>
          <a:xfrm>
            <a:off x="1312607" y="2873942"/>
            <a:ext cx="1181002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8660-9EA5-9E4A-8B74-6C9EDC6AB281}"/>
              </a:ext>
            </a:extLst>
          </p:cNvPr>
          <p:cNvCxnSpPr>
            <a:cxnSpLocks/>
          </p:cNvCxnSpPr>
          <p:nvPr/>
        </p:nvCxnSpPr>
        <p:spPr>
          <a:xfrm flipV="1">
            <a:off x="4419456" y="2906257"/>
            <a:ext cx="0" cy="6624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37D394-06D0-1949-A6FB-1A89E2893A24}"/>
              </a:ext>
            </a:extLst>
          </p:cNvPr>
          <p:cNvCxnSpPr>
            <a:cxnSpLocks/>
          </p:cNvCxnSpPr>
          <p:nvPr/>
        </p:nvCxnSpPr>
        <p:spPr>
          <a:xfrm flipH="1" flipV="1">
            <a:off x="6203785" y="3356699"/>
            <a:ext cx="185737" cy="1857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5D6123-ECA8-2447-A596-0241FD87E2E1}"/>
              </a:ext>
            </a:extLst>
          </p:cNvPr>
          <p:cNvSpPr txBox="1"/>
          <p:nvPr/>
        </p:nvSpPr>
        <p:spPr>
          <a:xfrm>
            <a:off x="4792540" y="2929629"/>
            <a:ext cx="142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phase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learning/transfer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8F30C-FCF5-2F4E-8F46-836F60787928}"/>
              </a:ext>
            </a:extLst>
          </p:cNvPr>
          <p:cNvCxnSpPr>
            <a:cxnSpLocks/>
          </p:cNvCxnSpPr>
          <p:nvPr/>
        </p:nvCxnSpPr>
        <p:spPr>
          <a:xfrm flipV="1">
            <a:off x="6718135" y="3266212"/>
            <a:ext cx="0" cy="3090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286B97-A093-C341-9A6F-DF2CC21D75F8}"/>
              </a:ext>
            </a:extLst>
          </p:cNvPr>
          <p:cNvSpPr txBox="1"/>
          <p:nvPr/>
        </p:nvSpPr>
        <p:spPr>
          <a:xfrm>
            <a:off x="5958270" y="2651111"/>
            <a:ext cx="150310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group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low/high volatility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72D8E6-253B-DC41-A234-5863BE41D080}"/>
              </a:ext>
            </a:extLst>
          </p:cNvPr>
          <p:cNvCxnSpPr>
            <a:cxnSpLocks/>
          </p:cNvCxnSpPr>
          <p:nvPr/>
        </p:nvCxnSpPr>
        <p:spPr>
          <a:xfrm flipV="1">
            <a:off x="6955283" y="3343122"/>
            <a:ext cx="260045" cy="232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3E9225-F5AA-6048-AA61-6ECB68A40EE7}"/>
              </a:ext>
            </a:extLst>
          </p:cNvPr>
          <p:cNvSpPr txBox="1"/>
          <p:nvPr/>
        </p:nvSpPr>
        <p:spPr>
          <a:xfrm>
            <a:off x="7335521" y="2973824"/>
            <a:ext cx="126271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experiment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 / 2 / 3</a:t>
            </a:r>
          </a:p>
        </p:txBody>
      </p:sp>
    </p:spTree>
    <p:extLst>
      <p:ext uri="{BB962C8B-B14F-4D97-AF65-F5344CB8AC3E}">
        <p14:creationId xmlns:p14="http://schemas.microsoft.com/office/powerpoint/2010/main" val="2145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DEA3133-F836-644D-8DE1-B5C89B11F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230"/>
          <a:stretch/>
        </p:blipFill>
        <p:spPr>
          <a:xfrm>
            <a:off x="3045370" y="3790042"/>
            <a:ext cx="2628900" cy="3068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4FA1B8-69AA-9644-8419-340FB53394BC}"/>
              </a:ext>
            </a:extLst>
          </p:cNvPr>
          <p:cNvCxnSpPr>
            <a:cxnSpLocks/>
          </p:cNvCxnSpPr>
          <p:nvPr/>
        </p:nvCxnSpPr>
        <p:spPr>
          <a:xfrm flipH="1" flipV="1">
            <a:off x="4021683" y="3568294"/>
            <a:ext cx="185737" cy="1857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2C6EF8-6D78-A841-B02F-75087868DC9D}"/>
              </a:ext>
            </a:extLst>
          </p:cNvPr>
          <p:cNvSpPr txBox="1"/>
          <p:nvPr/>
        </p:nvSpPr>
        <p:spPr>
          <a:xfrm>
            <a:off x="2610438" y="3141224"/>
            <a:ext cx="142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phase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learning/transfer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7AB12C-523C-384D-9879-E8CACB3F6A06}"/>
              </a:ext>
            </a:extLst>
          </p:cNvPr>
          <p:cNvCxnSpPr>
            <a:cxnSpLocks/>
          </p:cNvCxnSpPr>
          <p:nvPr/>
        </p:nvCxnSpPr>
        <p:spPr>
          <a:xfrm flipV="1">
            <a:off x="4536033" y="3477807"/>
            <a:ext cx="0" cy="3090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007A56-7D54-2A4D-A6FA-96D84892C81A}"/>
              </a:ext>
            </a:extLst>
          </p:cNvPr>
          <p:cNvSpPr txBox="1"/>
          <p:nvPr/>
        </p:nvSpPr>
        <p:spPr>
          <a:xfrm>
            <a:off x="3776168" y="2862706"/>
            <a:ext cx="150310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group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low/high volatility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AB14BB-66F4-8A43-BC94-0513C268BA6E}"/>
              </a:ext>
            </a:extLst>
          </p:cNvPr>
          <p:cNvCxnSpPr>
            <a:cxnSpLocks/>
          </p:cNvCxnSpPr>
          <p:nvPr/>
        </p:nvCxnSpPr>
        <p:spPr>
          <a:xfrm flipV="1">
            <a:off x="4773181" y="3554717"/>
            <a:ext cx="260045" cy="232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D610F8-C52A-4549-90C1-59B763D1675F}"/>
              </a:ext>
            </a:extLst>
          </p:cNvPr>
          <p:cNvSpPr txBox="1"/>
          <p:nvPr/>
        </p:nvSpPr>
        <p:spPr>
          <a:xfrm>
            <a:off x="5153419" y="3185419"/>
            <a:ext cx="126271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experiment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 / 2 /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E00177-91EC-B748-9956-4CCB332399ED}"/>
              </a:ext>
            </a:extLst>
          </p:cNvPr>
          <p:cNvCxnSpPr/>
          <p:nvPr/>
        </p:nvCxnSpPr>
        <p:spPr>
          <a:xfrm>
            <a:off x="3808826" y="4162248"/>
            <a:ext cx="1126577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FF324D-E35A-CE4E-8776-4770D9DB98EE}"/>
              </a:ext>
            </a:extLst>
          </p:cNvPr>
          <p:cNvSpPr txBox="1"/>
          <p:nvPr/>
        </p:nvSpPr>
        <p:spPr>
          <a:xfrm>
            <a:off x="2373506" y="4200793"/>
            <a:ext cx="26252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average learning rate of each condition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1882A5-93F9-2E40-995C-C0153174759B}"/>
              </a:ext>
            </a:extLst>
          </p:cNvPr>
          <p:cNvCxnSpPr>
            <a:cxnSpLocks/>
          </p:cNvCxnSpPr>
          <p:nvPr/>
        </p:nvCxnSpPr>
        <p:spPr>
          <a:xfrm>
            <a:off x="5153419" y="4162248"/>
            <a:ext cx="520851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BD1E56-2527-BF48-A9C3-F215444AC2A9}"/>
              </a:ext>
            </a:extLst>
          </p:cNvPr>
          <p:cNvSpPr txBox="1"/>
          <p:nvPr/>
        </p:nvSpPr>
        <p:spPr>
          <a:xfrm>
            <a:off x="5033226" y="4200792"/>
            <a:ext cx="3640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 far each individual </a:t>
            </a:r>
            <a:r>
              <a:rPr lang="en-US" i="1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  is from the condition average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6C7D42C-9B53-5246-8AC0-FF653369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80" y="1831383"/>
            <a:ext cx="2311400" cy="406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C88924-A8D9-8042-8F49-F8A9A5D0E701}"/>
              </a:ext>
            </a:extLst>
          </p:cNvPr>
          <p:cNvSpPr txBox="1"/>
          <p:nvPr/>
        </p:nvSpPr>
        <p:spPr>
          <a:xfrm>
            <a:off x="552225" y="2250370"/>
            <a:ext cx="17704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learning rate of each individual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EE3023-C083-5747-8DCF-8A0C9A2B4429}"/>
              </a:ext>
            </a:extLst>
          </p:cNvPr>
          <p:cNvCxnSpPr>
            <a:cxnSpLocks/>
          </p:cNvCxnSpPr>
          <p:nvPr/>
        </p:nvCxnSpPr>
        <p:spPr>
          <a:xfrm>
            <a:off x="1310409" y="2259451"/>
            <a:ext cx="509249" cy="4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45251-2A05-4D4D-8801-468A3590A34A}"/>
              </a:ext>
            </a:extLst>
          </p:cNvPr>
          <p:cNvCxnSpPr>
            <a:cxnSpLocks/>
          </p:cNvCxnSpPr>
          <p:nvPr/>
        </p:nvCxnSpPr>
        <p:spPr>
          <a:xfrm flipV="1">
            <a:off x="3275389" y="2371229"/>
            <a:ext cx="0" cy="6624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300DE31-07C8-4F44-83E3-D348E4AD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64" y="3078817"/>
            <a:ext cx="5105400" cy="6477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CD7351-87AF-7741-B512-035460C13D59}"/>
              </a:ext>
            </a:extLst>
          </p:cNvPr>
          <p:cNvCxnSpPr/>
          <p:nvPr/>
        </p:nvCxnSpPr>
        <p:spPr>
          <a:xfrm>
            <a:off x="2679505" y="3596532"/>
            <a:ext cx="1126577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2B136C-C94F-7F40-87E7-F224451CEAF9}"/>
              </a:ext>
            </a:extLst>
          </p:cNvPr>
          <p:cNvSpPr txBox="1"/>
          <p:nvPr/>
        </p:nvSpPr>
        <p:spPr>
          <a:xfrm>
            <a:off x="1213104" y="3627794"/>
            <a:ext cx="24622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updated value estimate of chosen rule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11988-098F-234B-882D-471887A0D802}"/>
              </a:ext>
            </a:extLst>
          </p:cNvPr>
          <p:cNvSpPr txBox="1"/>
          <p:nvPr/>
        </p:nvSpPr>
        <p:spPr>
          <a:xfrm>
            <a:off x="3714642" y="3643180"/>
            <a:ext cx="18896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value estimate of chosen rule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9E2DC2-DCB3-204A-955B-A662ABA0B8B8}"/>
              </a:ext>
            </a:extLst>
          </p:cNvPr>
          <p:cNvCxnSpPr/>
          <p:nvPr/>
        </p:nvCxnSpPr>
        <p:spPr>
          <a:xfrm>
            <a:off x="4085145" y="3596532"/>
            <a:ext cx="1126577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52F76C-5DDF-234D-B089-A05C229A467C}"/>
              </a:ext>
            </a:extLst>
          </p:cNvPr>
          <p:cNvCxnSpPr>
            <a:cxnSpLocks/>
          </p:cNvCxnSpPr>
          <p:nvPr/>
        </p:nvCxnSpPr>
        <p:spPr>
          <a:xfrm flipV="1">
            <a:off x="5541957" y="2884477"/>
            <a:ext cx="0" cy="3090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A71BC8-EC28-5645-8ED3-AB0C00065986}"/>
              </a:ext>
            </a:extLst>
          </p:cNvPr>
          <p:cNvSpPr txBox="1"/>
          <p:nvPr/>
        </p:nvSpPr>
        <p:spPr>
          <a:xfrm>
            <a:off x="4370678" y="2469656"/>
            <a:ext cx="23425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individual learning rate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1C0A6F-2C6F-E641-8F88-991E9AA55084}"/>
              </a:ext>
            </a:extLst>
          </p:cNvPr>
          <p:cNvCxnSpPr>
            <a:cxnSpLocks/>
          </p:cNvCxnSpPr>
          <p:nvPr/>
        </p:nvCxnSpPr>
        <p:spPr>
          <a:xfrm>
            <a:off x="5898705" y="3596532"/>
            <a:ext cx="331229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D9CED8-F2DF-D443-BABC-2DC107DD235A}"/>
              </a:ext>
            </a:extLst>
          </p:cNvPr>
          <p:cNvSpPr txBox="1"/>
          <p:nvPr/>
        </p:nvSpPr>
        <p:spPr>
          <a:xfrm>
            <a:off x="5824625" y="3627940"/>
            <a:ext cx="10425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feedback</a:t>
            </a:r>
          </a:p>
          <a:p>
            <a:r>
              <a:rPr lang="en-US" dirty="0">
                <a:solidFill>
                  <a:srgbClr val="FFC000"/>
                </a:solidFill>
              </a:rPr>
              <a:t>(reward)</a:t>
            </a:r>
          </a:p>
        </p:txBody>
      </p:sp>
    </p:spTree>
    <p:extLst>
      <p:ext uri="{BB962C8B-B14F-4D97-AF65-F5344CB8AC3E}">
        <p14:creationId xmlns:p14="http://schemas.microsoft.com/office/powerpoint/2010/main" val="18227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8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A87CE4-412A-134C-BF22-B7AEDF25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96" y="3128847"/>
            <a:ext cx="3314700" cy="304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4CFC3-FC80-B343-9C3B-0908AC4FBFC6}"/>
              </a:ext>
            </a:extLst>
          </p:cNvPr>
          <p:cNvCxnSpPr>
            <a:cxnSpLocks/>
          </p:cNvCxnSpPr>
          <p:nvPr/>
        </p:nvCxnSpPr>
        <p:spPr>
          <a:xfrm>
            <a:off x="4271625" y="3497204"/>
            <a:ext cx="477453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E7ABC5-4079-2B49-B3A6-13D00F17F039}"/>
              </a:ext>
            </a:extLst>
          </p:cNvPr>
          <p:cNvSpPr txBox="1"/>
          <p:nvPr/>
        </p:nvSpPr>
        <p:spPr>
          <a:xfrm>
            <a:off x="2113279" y="3575715"/>
            <a:ext cx="27892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population average for all subjects of all conditions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626A4A-B924-CF4E-BB70-F8FCF5C5B102}"/>
              </a:ext>
            </a:extLst>
          </p:cNvPr>
          <p:cNvCxnSpPr>
            <a:cxnSpLocks/>
          </p:cNvCxnSpPr>
          <p:nvPr/>
        </p:nvCxnSpPr>
        <p:spPr>
          <a:xfrm>
            <a:off x="4902489" y="3497204"/>
            <a:ext cx="121686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17181B-2AB8-134C-B0D8-D9CD270EBCD6}"/>
                  </a:ext>
                </a:extLst>
              </p:cNvPr>
              <p:cNvSpPr txBox="1"/>
              <p:nvPr/>
            </p:nvSpPr>
            <p:spPr>
              <a:xfrm>
                <a:off x="4987550" y="3563180"/>
                <a:ext cx="2789208" cy="671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how far the average of each condition is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17181B-2AB8-134C-B0D8-D9CD270E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50" y="3563180"/>
                <a:ext cx="2789208" cy="671402"/>
              </a:xfrm>
              <a:prstGeom prst="rect">
                <a:avLst/>
              </a:prstGeom>
              <a:blipFill>
                <a:blip r:embed="rId3"/>
                <a:stretch>
                  <a:fillRect l="-1810" t="-3704" r="-316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C2BB63-366E-1942-A3BA-AEB90749F27E}"/>
              </a:ext>
            </a:extLst>
          </p:cNvPr>
          <p:cNvCxnSpPr>
            <a:cxnSpLocks/>
          </p:cNvCxnSpPr>
          <p:nvPr/>
        </p:nvCxnSpPr>
        <p:spPr>
          <a:xfrm flipH="1" flipV="1">
            <a:off x="3139393" y="2872490"/>
            <a:ext cx="185737" cy="1857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0ECBA4-49F3-EA47-8C4D-F404D07098E8}"/>
              </a:ext>
            </a:extLst>
          </p:cNvPr>
          <p:cNvSpPr txBox="1"/>
          <p:nvPr/>
        </p:nvSpPr>
        <p:spPr>
          <a:xfrm>
            <a:off x="1728148" y="2445420"/>
            <a:ext cx="142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phase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learning/transfer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122192-C6D2-1840-82BB-3B8C534CCD67}"/>
              </a:ext>
            </a:extLst>
          </p:cNvPr>
          <p:cNvCxnSpPr>
            <a:cxnSpLocks/>
          </p:cNvCxnSpPr>
          <p:nvPr/>
        </p:nvCxnSpPr>
        <p:spPr>
          <a:xfrm flipV="1">
            <a:off x="3653743" y="2782003"/>
            <a:ext cx="0" cy="3090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10261B-4164-1649-9B6C-8FCEA3EFB9E7}"/>
              </a:ext>
            </a:extLst>
          </p:cNvPr>
          <p:cNvSpPr txBox="1"/>
          <p:nvPr/>
        </p:nvSpPr>
        <p:spPr>
          <a:xfrm>
            <a:off x="2893878" y="2166902"/>
            <a:ext cx="150310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group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low/high volatility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DA0F5C-7FBE-E846-AA1A-6F422E0D131C}"/>
              </a:ext>
            </a:extLst>
          </p:cNvPr>
          <p:cNvCxnSpPr>
            <a:cxnSpLocks/>
          </p:cNvCxnSpPr>
          <p:nvPr/>
        </p:nvCxnSpPr>
        <p:spPr>
          <a:xfrm flipV="1">
            <a:off x="3890891" y="2858913"/>
            <a:ext cx="260045" cy="232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43524B-8C49-A944-89F1-1D9E0B9EF7AF}"/>
              </a:ext>
            </a:extLst>
          </p:cNvPr>
          <p:cNvSpPr txBox="1"/>
          <p:nvPr/>
        </p:nvSpPr>
        <p:spPr>
          <a:xfrm>
            <a:off x="4271129" y="2489615"/>
            <a:ext cx="126271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experiment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 / 2 / 3</a:t>
            </a:r>
          </a:p>
        </p:txBody>
      </p:sp>
    </p:spTree>
    <p:extLst>
      <p:ext uri="{BB962C8B-B14F-4D97-AF65-F5344CB8AC3E}">
        <p14:creationId xmlns:p14="http://schemas.microsoft.com/office/powerpoint/2010/main" val="27650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9ED739-F2E2-3249-A92C-012ECF7A51D3}"/>
              </a:ext>
            </a:extLst>
          </p:cNvPr>
          <p:cNvCxnSpPr>
            <a:cxnSpLocks/>
          </p:cNvCxnSpPr>
          <p:nvPr/>
        </p:nvCxnSpPr>
        <p:spPr>
          <a:xfrm>
            <a:off x="3612204" y="3546385"/>
            <a:ext cx="1095782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199362-9DEB-954C-A311-94B8889B5E1A}"/>
              </a:ext>
            </a:extLst>
          </p:cNvPr>
          <p:cNvSpPr txBox="1"/>
          <p:nvPr/>
        </p:nvSpPr>
        <p:spPr>
          <a:xfrm>
            <a:off x="1916861" y="3624896"/>
            <a:ext cx="29445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average inverse temperature of each condition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34109-C6F8-374F-B2BF-EAADF335E62F}"/>
              </a:ext>
            </a:extLst>
          </p:cNvPr>
          <p:cNvCxnSpPr>
            <a:cxnSpLocks/>
          </p:cNvCxnSpPr>
          <p:nvPr/>
        </p:nvCxnSpPr>
        <p:spPr>
          <a:xfrm>
            <a:off x="4989455" y="3546385"/>
            <a:ext cx="501912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0D0781-006E-504A-91B8-41770D802043}"/>
              </a:ext>
            </a:extLst>
          </p:cNvPr>
          <p:cNvSpPr txBox="1"/>
          <p:nvPr/>
        </p:nvSpPr>
        <p:spPr>
          <a:xfrm>
            <a:off x="4946458" y="3612361"/>
            <a:ext cx="2789208" cy="6714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 far each individual </a:t>
            </a:r>
            <a:r>
              <a:rPr lang="en-US" i="1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  is from the condition average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CE6A7-B140-B042-8081-5FA54EAD0331}"/>
              </a:ext>
            </a:extLst>
          </p:cNvPr>
          <p:cNvCxnSpPr>
            <a:cxnSpLocks/>
          </p:cNvCxnSpPr>
          <p:nvPr/>
        </p:nvCxnSpPr>
        <p:spPr>
          <a:xfrm flipH="1" flipV="1">
            <a:off x="3857719" y="2939412"/>
            <a:ext cx="185737" cy="1857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EDE124-B5CF-6A44-8102-100B534F687F}"/>
              </a:ext>
            </a:extLst>
          </p:cNvPr>
          <p:cNvSpPr txBox="1"/>
          <p:nvPr/>
        </p:nvSpPr>
        <p:spPr>
          <a:xfrm>
            <a:off x="2446474" y="2512342"/>
            <a:ext cx="142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phase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learning/transfer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5D45D-D8C3-E641-826B-BEE235BFA86B}"/>
              </a:ext>
            </a:extLst>
          </p:cNvPr>
          <p:cNvCxnSpPr>
            <a:cxnSpLocks/>
          </p:cNvCxnSpPr>
          <p:nvPr/>
        </p:nvCxnSpPr>
        <p:spPr>
          <a:xfrm flipV="1">
            <a:off x="4372069" y="2848925"/>
            <a:ext cx="0" cy="3090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21692B-BF8D-E04D-8187-CF73D32CAEDA}"/>
              </a:ext>
            </a:extLst>
          </p:cNvPr>
          <p:cNvSpPr txBox="1"/>
          <p:nvPr/>
        </p:nvSpPr>
        <p:spPr>
          <a:xfrm>
            <a:off x="3612204" y="2233824"/>
            <a:ext cx="150310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group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low/high volatility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F29113-A130-BE45-B612-DABF4779CF2E}"/>
              </a:ext>
            </a:extLst>
          </p:cNvPr>
          <p:cNvCxnSpPr>
            <a:cxnSpLocks/>
          </p:cNvCxnSpPr>
          <p:nvPr/>
        </p:nvCxnSpPr>
        <p:spPr>
          <a:xfrm flipV="1">
            <a:off x="4609217" y="2925835"/>
            <a:ext cx="260045" cy="232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E6E89B-2B98-F84B-83D8-CFA6A205221C}"/>
              </a:ext>
            </a:extLst>
          </p:cNvPr>
          <p:cNvSpPr txBox="1"/>
          <p:nvPr/>
        </p:nvSpPr>
        <p:spPr>
          <a:xfrm>
            <a:off x="4989455" y="2556537"/>
            <a:ext cx="126271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experiment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 / 2 /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39A43E-49EC-4D49-8AE8-AE2D2C5D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67" y="3117316"/>
            <a:ext cx="265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6259D5-8F3F-E941-A45E-AC3B4EAF2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89" b="19476"/>
          <a:stretch/>
        </p:blipFill>
        <p:spPr>
          <a:xfrm>
            <a:off x="2520950" y="2999546"/>
            <a:ext cx="4102100" cy="85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157</Words>
  <Application>Microsoft Macintosh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Wen</dc:creator>
  <cp:lastModifiedBy>Tanya Wen</cp:lastModifiedBy>
  <cp:revision>15</cp:revision>
  <dcterms:created xsi:type="dcterms:W3CDTF">2022-03-20T15:18:53Z</dcterms:created>
  <dcterms:modified xsi:type="dcterms:W3CDTF">2022-03-20T18:11:04Z</dcterms:modified>
</cp:coreProperties>
</file>