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Open Sans" panose="020B0606030504020204" pitchFamily="3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C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6"/>
  </p:normalViewPr>
  <p:slideViewPr>
    <p:cSldViewPr snapToGrid="0">
      <p:cViewPr varScale="1">
        <p:scale>
          <a:sx n="120" d="100"/>
          <a:sy n="120" d="100"/>
        </p:scale>
        <p:origin x="200"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tanyawen/Documents/GitHub/Udacity/Investigate%20a%20Relational%20Database/question1_result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tanyawen/Documents/GitHub/Udacity/Investigate%20a%20Relational%20Database/question2_result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tanyawen/Documents/GitHub/Udacity/Investigate%20a%20Relational%20Database/question4_results.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tanyawen/Documents/GitHub/Udacity/Investigate%20a%20Relational%20Database/question5_results.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question1_results!$B$1</c:f>
              <c:strCache>
                <c:ptCount val="1"/>
                <c:pt idx="0">
                  <c:v>rental_count</c:v>
                </c:pt>
              </c:strCache>
            </c:strRef>
          </c:tx>
          <c:spPr>
            <a:solidFill>
              <a:schemeClr val="accent1"/>
            </a:solidFill>
            <a:ln>
              <a:noFill/>
            </a:ln>
            <a:effectLst/>
          </c:spPr>
          <c:invertIfNegative val="0"/>
          <c:cat>
            <c:strRef>
              <c:f>question1_results!$A$2:$A$7</c:f>
              <c:strCache>
                <c:ptCount val="6"/>
                <c:pt idx="0">
                  <c:v>Children</c:v>
                </c:pt>
                <c:pt idx="1">
                  <c:v>Music</c:v>
                </c:pt>
                <c:pt idx="2">
                  <c:v>Classics</c:v>
                </c:pt>
                <c:pt idx="3">
                  <c:v>Animation</c:v>
                </c:pt>
                <c:pt idx="4">
                  <c:v>Family</c:v>
                </c:pt>
                <c:pt idx="5">
                  <c:v>Comedy</c:v>
                </c:pt>
              </c:strCache>
            </c:strRef>
          </c:cat>
          <c:val>
            <c:numRef>
              <c:f>question1_results!$B$2:$B$7</c:f>
              <c:numCache>
                <c:formatCode>General</c:formatCode>
                <c:ptCount val="6"/>
                <c:pt idx="0">
                  <c:v>945</c:v>
                </c:pt>
                <c:pt idx="1">
                  <c:v>830</c:v>
                </c:pt>
                <c:pt idx="2">
                  <c:v>939</c:v>
                </c:pt>
                <c:pt idx="3">
                  <c:v>1166</c:v>
                </c:pt>
                <c:pt idx="4">
                  <c:v>1096</c:v>
                </c:pt>
                <c:pt idx="5">
                  <c:v>941</c:v>
                </c:pt>
              </c:numCache>
            </c:numRef>
          </c:val>
          <c:extLst>
            <c:ext xmlns:c16="http://schemas.microsoft.com/office/drawing/2014/chart" uri="{C3380CC4-5D6E-409C-BE32-E72D297353CC}">
              <c16:uniqueId val="{00000000-1E09-BD4E-9DA5-637A9B017BAC}"/>
            </c:ext>
          </c:extLst>
        </c:ser>
        <c:dLbls>
          <c:showLegendKey val="0"/>
          <c:showVal val="0"/>
          <c:showCatName val="0"/>
          <c:showSerName val="0"/>
          <c:showPercent val="0"/>
          <c:showBubbleSize val="0"/>
        </c:dLbls>
        <c:gapWidth val="219"/>
        <c:overlap val="-27"/>
        <c:axId val="1730992559"/>
        <c:axId val="1668617135"/>
      </c:barChart>
      <c:catAx>
        <c:axId val="1730992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8617135"/>
        <c:crosses val="autoZero"/>
        <c:auto val="1"/>
        <c:lblAlgn val="ctr"/>
        <c:lblOffset val="100"/>
        <c:noMultiLvlLbl val="0"/>
      </c:catAx>
      <c:valAx>
        <c:axId val="16686171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09925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question2_results!$C$1</c:f>
              <c:strCache>
                <c:ptCount val="1"/>
                <c:pt idx="0">
                  <c:v>count</c:v>
                </c:pt>
              </c:strCache>
            </c:strRef>
          </c:tx>
          <c:spPr>
            <a:solidFill>
              <a:schemeClr val="accent1"/>
            </a:solidFill>
            <a:ln>
              <a:noFill/>
            </a:ln>
            <a:effectLst/>
          </c:spPr>
          <c:invertIfNegative val="0"/>
          <c:dPt>
            <c:idx val="0"/>
            <c:invertIfNegative val="0"/>
            <c:bubble3D val="0"/>
            <c:spPr>
              <a:solidFill>
                <a:schemeClr val="accent1">
                  <a:lumMod val="75000"/>
                </a:schemeClr>
              </a:solidFill>
              <a:ln>
                <a:noFill/>
              </a:ln>
              <a:effectLst/>
            </c:spPr>
            <c:extLst>
              <c:ext xmlns:c16="http://schemas.microsoft.com/office/drawing/2014/chart" uri="{C3380CC4-5D6E-409C-BE32-E72D297353CC}">
                <c16:uniqueId val="{00000014-6CE3-6349-9923-C44B19B2D62B}"/>
              </c:ext>
            </c:extLst>
          </c:dPt>
          <c:dPt>
            <c:idx val="1"/>
            <c:invertIfNegative val="0"/>
            <c:bubble3D val="0"/>
            <c:spPr>
              <a:solidFill>
                <a:srgbClr val="0070C0"/>
              </a:solidFill>
              <a:ln>
                <a:noFill/>
              </a:ln>
              <a:effectLst/>
            </c:spPr>
            <c:extLst>
              <c:ext xmlns:c16="http://schemas.microsoft.com/office/drawing/2014/chart" uri="{C3380CC4-5D6E-409C-BE32-E72D297353CC}">
                <c16:uniqueId val="{00000000-6CE3-6349-9923-C44B19B2D62B}"/>
              </c:ext>
            </c:extLst>
          </c:dPt>
          <c:dPt>
            <c:idx val="2"/>
            <c:invertIfNegative val="0"/>
            <c:bubble3D val="0"/>
            <c:spPr>
              <a:solidFill>
                <a:srgbClr val="00B050"/>
              </a:solidFill>
              <a:ln>
                <a:noFill/>
              </a:ln>
              <a:effectLst/>
            </c:spPr>
            <c:extLst>
              <c:ext xmlns:c16="http://schemas.microsoft.com/office/drawing/2014/chart" uri="{C3380CC4-5D6E-409C-BE32-E72D297353CC}">
                <c16:uniqueId val="{00000001-6CE3-6349-9923-C44B19B2D62B}"/>
              </c:ext>
            </c:extLst>
          </c:dPt>
          <c:dPt>
            <c:idx val="3"/>
            <c:invertIfNegative val="0"/>
            <c:bubble3D val="0"/>
            <c:spPr>
              <a:solidFill>
                <a:srgbClr val="7030A0"/>
              </a:solidFill>
              <a:ln>
                <a:noFill/>
              </a:ln>
              <a:effectLst/>
            </c:spPr>
            <c:extLst>
              <c:ext xmlns:c16="http://schemas.microsoft.com/office/drawing/2014/chart" uri="{C3380CC4-5D6E-409C-BE32-E72D297353CC}">
                <c16:uniqueId val="{00000002-6CE3-6349-9923-C44B19B2D62B}"/>
              </c:ext>
            </c:extLst>
          </c:dPt>
          <c:dPt>
            <c:idx val="4"/>
            <c:invertIfNegative val="0"/>
            <c:bubble3D val="0"/>
            <c:spPr>
              <a:solidFill>
                <a:schemeClr val="accent1">
                  <a:lumMod val="75000"/>
                </a:schemeClr>
              </a:solidFill>
              <a:ln>
                <a:noFill/>
              </a:ln>
              <a:effectLst/>
            </c:spPr>
            <c:extLst>
              <c:ext xmlns:c16="http://schemas.microsoft.com/office/drawing/2014/chart" uri="{C3380CC4-5D6E-409C-BE32-E72D297353CC}">
                <c16:uniqueId val="{00000015-6CE3-6349-9923-C44B19B2D62B}"/>
              </c:ext>
            </c:extLst>
          </c:dPt>
          <c:dPt>
            <c:idx val="5"/>
            <c:invertIfNegative val="0"/>
            <c:bubble3D val="0"/>
            <c:spPr>
              <a:solidFill>
                <a:srgbClr val="0070C0"/>
              </a:solidFill>
              <a:ln>
                <a:noFill/>
              </a:ln>
              <a:effectLst/>
            </c:spPr>
            <c:extLst>
              <c:ext xmlns:c16="http://schemas.microsoft.com/office/drawing/2014/chart" uri="{C3380CC4-5D6E-409C-BE32-E72D297353CC}">
                <c16:uniqueId val="{00000003-6CE3-6349-9923-C44B19B2D62B}"/>
              </c:ext>
            </c:extLst>
          </c:dPt>
          <c:dPt>
            <c:idx val="6"/>
            <c:invertIfNegative val="0"/>
            <c:bubble3D val="0"/>
            <c:spPr>
              <a:solidFill>
                <a:srgbClr val="00B050"/>
              </a:solidFill>
              <a:ln>
                <a:noFill/>
              </a:ln>
              <a:effectLst/>
            </c:spPr>
            <c:extLst>
              <c:ext xmlns:c16="http://schemas.microsoft.com/office/drawing/2014/chart" uri="{C3380CC4-5D6E-409C-BE32-E72D297353CC}">
                <c16:uniqueId val="{00000004-6CE3-6349-9923-C44B19B2D62B}"/>
              </c:ext>
            </c:extLst>
          </c:dPt>
          <c:dPt>
            <c:idx val="7"/>
            <c:invertIfNegative val="0"/>
            <c:bubble3D val="0"/>
            <c:spPr>
              <a:solidFill>
                <a:srgbClr val="7030A0"/>
              </a:solidFill>
              <a:ln>
                <a:noFill/>
              </a:ln>
              <a:effectLst/>
            </c:spPr>
            <c:extLst>
              <c:ext xmlns:c16="http://schemas.microsoft.com/office/drawing/2014/chart" uri="{C3380CC4-5D6E-409C-BE32-E72D297353CC}">
                <c16:uniqueId val="{00000005-6CE3-6349-9923-C44B19B2D62B}"/>
              </c:ext>
            </c:extLst>
          </c:dPt>
          <c:dPt>
            <c:idx val="8"/>
            <c:invertIfNegative val="0"/>
            <c:bubble3D val="0"/>
            <c:spPr>
              <a:solidFill>
                <a:schemeClr val="accent4">
                  <a:lumMod val="75000"/>
                </a:schemeClr>
              </a:solidFill>
              <a:ln>
                <a:noFill/>
              </a:ln>
              <a:effectLst/>
            </c:spPr>
            <c:extLst>
              <c:ext xmlns:c16="http://schemas.microsoft.com/office/drawing/2014/chart" uri="{C3380CC4-5D6E-409C-BE32-E72D297353CC}">
                <c16:uniqueId val="{00000006-6CE3-6349-9923-C44B19B2D62B}"/>
              </c:ext>
            </c:extLst>
          </c:dPt>
          <c:dPt>
            <c:idx val="9"/>
            <c:invertIfNegative val="0"/>
            <c:bubble3D val="0"/>
            <c:spPr>
              <a:solidFill>
                <a:srgbClr val="0070C0"/>
              </a:solidFill>
              <a:ln>
                <a:noFill/>
              </a:ln>
              <a:effectLst/>
            </c:spPr>
            <c:extLst>
              <c:ext xmlns:c16="http://schemas.microsoft.com/office/drawing/2014/chart" uri="{C3380CC4-5D6E-409C-BE32-E72D297353CC}">
                <c16:uniqueId val="{00000007-6CE3-6349-9923-C44B19B2D62B}"/>
              </c:ext>
            </c:extLst>
          </c:dPt>
          <c:dPt>
            <c:idx val="10"/>
            <c:invertIfNegative val="0"/>
            <c:bubble3D val="0"/>
            <c:spPr>
              <a:solidFill>
                <a:srgbClr val="00B050"/>
              </a:solidFill>
              <a:ln>
                <a:noFill/>
              </a:ln>
              <a:effectLst/>
            </c:spPr>
            <c:extLst>
              <c:ext xmlns:c16="http://schemas.microsoft.com/office/drawing/2014/chart" uri="{C3380CC4-5D6E-409C-BE32-E72D297353CC}">
                <c16:uniqueId val="{00000008-6CE3-6349-9923-C44B19B2D62B}"/>
              </c:ext>
            </c:extLst>
          </c:dPt>
          <c:dPt>
            <c:idx val="11"/>
            <c:invertIfNegative val="0"/>
            <c:bubble3D val="0"/>
            <c:spPr>
              <a:solidFill>
                <a:srgbClr val="7030A0"/>
              </a:solidFill>
              <a:ln>
                <a:noFill/>
              </a:ln>
              <a:effectLst/>
            </c:spPr>
            <c:extLst>
              <c:ext xmlns:c16="http://schemas.microsoft.com/office/drawing/2014/chart" uri="{C3380CC4-5D6E-409C-BE32-E72D297353CC}">
                <c16:uniqueId val="{0000000A-6CE3-6349-9923-C44B19B2D62B}"/>
              </c:ext>
            </c:extLst>
          </c:dPt>
          <c:dPt>
            <c:idx val="12"/>
            <c:invertIfNegative val="0"/>
            <c:bubble3D val="0"/>
            <c:spPr>
              <a:solidFill>
                <a:schemeClr val="accent1">
                  <a:lumMod val="75000"/>
                </a:schemeClr>
              </a:solidFill>
              <a:ln>
                <a:noFill/>
              </a:ln>
              <a:effectLst/>
            </c:spPr>
            <c:extLst>
              <c:ext xmlns:c16="http://schemas.microsoft.com/office/drawing/2014/chart" uri="{C3380CC4-5D6E-409C-BE32-E72D297353CC}">
                <c16:uniqueId val="{00000016-6CE3-6349-9923-C44B19B2D62B}"/>
              </c:ext>
            </c:extLst>
          </c:dPt>
          <c:dPt>
            <c:idx val="13"/>
            <c:invertIfNegative val="0"/>
            <c:bubble3D val="0"/>
            <c:spPr>
              <a:solidFill>
                <a:srgbClr val="0070C0"/>
              </a:solidFill>
              <a:ln>
                <a:noFill/>
              </a:ln>
              <a:effectLst/>
            </c:spPr>
            <c:extLst>
              <c:ext xmlns:c16="http://schemas.microsoft.com/office/drawing/2014/chart" uri="{C3380CC4-5D6E-409C-BE32-E72D297353CC}">
                <c16:uniqueId val="{0000000B-6CE3-6349-9923-C44B19B2D62B}"/>
              </c:ext>
            </c:extLst>
          </c:dPt>
          <c:dPt>
            <c:idx val="14"/>
            <c:invertIfNegative val="0"/>
            <c:bubble3D val="0"/>
            <c:spPr>
              <a:solidFill>
                <a:srgbClr val="00B050"/>
              </a:solidFill>
              <a:ln>
                <a:noFill/>
              </a:ln>
              <a:effectLst/>
            </c:spPr>
            <c:extLst>
              <c:ext xmlns:c16="http://schemas.microsoft.com/office/drawing/2014/chart" uri="{C3380CC4-5D6E-409C-BE32-E72D297353CC}">
                <c16:uniqueId val="{0000000C-6CE3-6349-9923-C44B19B2D62B}"/>
              </c:ext>
            </c:extLst>
          </c:dPt>
          <c:dPt>
            <c:idx val="15"/>
            <c:invertIfNegative val="0"/>
            <c:bubble3D val="0"/>
            <c:spPr>
              <a:solidFill>
                <a:srgbClr val="7030A0"/>
              </a:solidFill>
              <a:ln>
                <a:noFill/>
              </a:ln>
              <a:effectLst/>
            </c:spPr>
            <c:extLst>
              <c:ext xmlns:c16="http://schemas.microsoft.com/office/drawing/2014/chart" uri="{C3380CC4-5D6E-409C-BE32-E72D297353CC}">
                <c16:uniqueId val="{0000000D-6CE3-6349-9923-C44B19B2D62B}"/>
              </c:ext>
            </c:extLst>
          </c:dPt>
          <c:dPt>
            <c:idx val="16"/>
            <c:invertIfNegative val="0"/>
            <c:bubble3D val="0"/>
            <c:spPr>
              <a:solidFill>
                <a:schemeClr val="accent1">
                  <a:lumMod val="75000"/>
                </a:schemeClr>
              </a:solidFill>
              <a:ln>
                <a:noFill/>
              </a:ln>
              <a:effectLst/>
            </c:spPr>
            <c:extLst>
              <c:ext xmlns:c16="http://schemas.microsoft.com/office/drawing/2014/chart" uri="{C3380CC4-5D6E-409C-BE32-E72D297353CC}">
                <c16:uniqueId val="{00000017-6CE3-6349-9923-C44B19B2D62B}"/>
              </c:ext>
            </c:extLst>
          </c:dPt>
          <c:dPt>
            <c:idx val="17"/>
            <c:invertIfNegative val="0"/>
            <c:bubble3D val="0"/>
            <c:spPr>
              <a:solidFill>
                <a:srgbClr val="0070C0"/>
              </a:solidFill>
              <a:ln>
                <a:noFill/>
              </a:ln>
              <a:effectLst/>
            </c:spPr>
            <c:extLst>
              <c:ext xmlns:c16="http://schemas.microsoft.com/office/drawing/2014/chart" uri="{C3380CC4-5D6E-409C-BE32-E72D297353CC}">
                <c16:uniqueId val="{0000000E-6CE3-6349-9923-C44B19B2D62B}"/>
              </c:ext>
            </c:extLst>
          </c:dPt>
          <c:dPt>
            <c:idx val="18"/>
            <c:invertIfNegative val="0"/>
            <c:bubble3D val="0"/>
            <c:spPr>
              <a:solidFill>
                <a:srgbClr val="00B050"/>
              </a:solidFill>
              <a:ln>
                <a:noFill/>
              </a:ln>
              <a:effectLst/>
            </c:spPr>
            <c:extLst>
              <c:ext xmlns:c16="http://schemas.microsoft.com/office/drawing/2014/chart" uri="{C3380CC4-5D6E-409C-BE32-E72D297353CC}">
                <c16:uniqueId val="{0000000F-6CE3-6349-9923-C44B19B2D62B}"/>
              </c:ext>
            </c:extLst>
          </c:dPt>
          <c:dPt>
            <c:idx val="19"/>
            <c:invertIfNegative val="0"/>
            <c:bubble3D val="0"/>
            <c:spPr>
              <a:solidFill>
                <a:srgbClr val="7030A0"/>
              </a:solidFill>
              <a:ln>
                <a:noFill/>
              </a:ln>
              <a:effectLst/>
            </c:spPr>
            <c:extLst>
              <c:ext xmlns:c16="http://schemas.microsoft.com/office/drawing/2014/chart" uri="{C3380CC4-5D6E-409C-BE32-E72D297353CC}">
                <c16:uniqueId val="{00000010-6CE3-6349-9923-C44B19B2D62B}"/>
              </c:ext>
            </c:extLst>
          </c:dPt>
          <c:dPt>
            <c:idx val="20"/>
            <c:invertIfNegative val="0"/>
            <c:bubble3D val="0"/>
            <c:spPr>
              <a:solidFill>
                <a:schemeClr val="accent1">
                  <a:lumMod val="75000"/>
                </a:schemeClr>
              </a:solidFill>
              <a:ln>
                <a:noFill/>
              </a:ln>
              <a:effectLst/>
            </c:spPr>
            <c:extLst>
              <c:ext xmlns:c16="http://schemas.microsoft.com/office/drawing/2014/chart" uri="{C3380CC4-5D6E-409C-BE32-E72D297353CC}">
                <c16:uniqueId val="{00000018-6CE3-6349-9923-C44B19B2D62B}"/>
              </c:ext>
            </c:extLst>
          </c:dPt>
          <c:dPt>
            <c:idx val="21"/>
            <c:invertIfNegative val="0"/>
            <c:bubble3D val="0"/>
            <c:spPr>
              <a:solidFill>
                <a:srgbClr val="0070C0"/>
              </a:solidFill>
              <a:ln>
                <a:noFill/>
              </a:ln>
              <a:effectLst/>
            </c:spPr>
            <c:extLst>
              <c:ext xmlns:c16="http://schemas.microsoft.com/office/drawing/2014/chart" uri="{C3380CC4-5D6E-409C-BE32-E72D297353CC}">
                <c16:uniqueId val="{00000011-6CE3-6349-9923-C44B19B2D62B}"/>
              </c:ext>
            </c:extLst>
          </c:dPt>
          <c:dPt>
            <c:idx val="22"/>
            <c:invertIfNegative val="0"/>
            <c:bubble3D val="0"/>
            <c:spPr>
              <a:solidFill>
                <a:srgbClr val="00B050"/>
              </a:solidFill>
              <a:ln>
                <a:noFill/>
              </a:ln>
              <a:effectLst/>
            </c:spPr>
            <c:extLst>
              <c:ext xmlns:c16="http://schemas.microsoft.com/office/drawing/2014/chart" uri="{C3380CC4-5D6E-409C-BE32-E72D297353CC}">
                <c16:uniqueId val="{00000012-6CE3-6349-9923-C44B19B2D62B}"/>
              </c:ext>
            </c:extLst>
          </c:dPt>
          <c:dPt>
            <c:idx val="23"/>
            <c:invertIfNegative val="0"/>
            <c:bubble3D val="0"/>
            <c:spPr>
              <a:solidFill>
                <a:srgbClr val="7030A0"/>
              </a:solidFill>
              <a:ln>
                <a:noFill/>
              </a:ln>
              <a:effectLst/>
            </c:spPr>
            <c:extLst>
              <c:ext xmlns:c16="http://schemas.microsoft.com/office/drawing/2014/chart" uri="{C3380CC4-5D6E-409C-BE32-E72D297353CC}">
                <c16:uniqueId val="{00000013-6CE3-6349-9923-C44B19B2D62B}"/>
              </c:ext>
            </c:extLst>
          </c:dPt>
          <c:cat>
            <c:multiLvlStrRef>
              <c:f>question2_results!$A$2:$B$25</c:f>
              <c:multiLvlStrCache>
                <c:ptCount val="24"/>
                <c:lvl>
                  <c:pt idx="0">
                    <c:v>"1"</c:v>
                  </c:pt>
                  <c:pt idx="1">
                    <c:v>"2"</c:v>
                  </c:pt>
                  <c:pt idx="2">
                    <c:v>"3"</c:v>
                  </c:pt>
                  <c:pt idx="3">
                    <c:v>"4"</c:v>
                  </c:pt>
                  <c:pt idx="4">
                    <c:v>"1"</c:v>
                  </c:pt>
                  <c:pt idx="5">
                    <c:v>"2"</c:v>
                  </c:pt>
                  <c:pt idx="6">
                    <c:v>"3"</c:v>
                  </c:pt>
                  <c:pt idx="7">
                    <c:v>"4"</c:v>
                  </c:pt>
                  <c:pt idx="8">
                    <c:v>"1"</c:v>
                  </c:pt>
                  <c:pt idx="9">
                    <c:v>"2"</c:v>
                  </c:pt>
                  <c:pt idx="10">
                    <c:v>"3"</c:v>
                  </c:pt>
                  <c:pt idx="11">
                    <c:v>"4"</c:v>
                  </c:pt>
                  <c:pt idx="12">
                    <c:v>"1"</c:v>
                  </c:pt>
                  <c:pt idx="13">
                    <c:v>"2"</c:v>
                  </c:pt>
                  <c:pt idx="14">
                    <c:v>"3"</c:v>
                  </c:pt>
                  <c:pt idx="15">
                    <c:v>"4"</c:v>
                  </c:pt>
                  <c:pt idx="16">
                    <c:v>"1"</c:v>
                  </c:pt>
                  <c:pt idx="17">
                    <c:v>"2"</c:v>
                  </c:pt>
                  <c:pt idx="18">
                    <c:v>"3"</c:v>
                  </c:pt>
                  <c:pt idx="19">
                    <c:v>"4"</c:v>
                  </c:pt>
                  <c:pt idx="20">
                    <c:v>"1"</c:v>
                  </c:pt>
                  <c:pt idx="21">
                    <c:v>"2"</c:v>
                  </c:pt>
                  <c:pt idx="22">
                    <c:v>"3"</c:v>
                  </c:pt>
                  <c:pt idx="23">
                    <c:v>"4"</c:v>
                  </c:pt>
                </c:lvl>
                <c:lvl>
                  <c:pt idx="0">
                    <c:v>Animation</c:v>
                  </c:pt>
                  <c:pt idx="4">
                    <c:v>Children</c:v>
                  </c:pt>
                  <c:pt idx="8">
                    <c:v>Classics</c:v>
                  </c:pt>
                  <c:pt idx="12">
                    <c:v>Comedy</c:v>
                  </c:pt>
                  <c:pt idx="16">
                    <c:v>Family</c:v>
                  </c:pt>
                  <c:pt idx="20">
                    <c:v>Music</c:v>
                  </c:pt>
                </c:lvl>
              </c:multiLvlStrCache>
            </c:multiLvlStrRef>
          </c:cat>
          <c:val>
            <c:numRef>
              <c:f>question2_results!$C$2:$C$25</c:f>
              <c:numCache>
                <c:formatCode>General</c:formatCode>
                <c:ptCount val="24"/>
                <c:pt idx="0">
                  <c:v>22</c:v>
                </c:pt>
                <c:pt idx="1">
                  <c:v>12</c:v>
                </c:pt>
                <c:pt idx="2">
                  <c:v>15</c:v>
                </c:pt>
                <c:pt idx="3">
                  <c:v>17</c:v>
                </c:pt>
                <c:pt idx="4">
                  <c:v>14</c:v>
                </c:pt>
                <c:pt idx="5">
                  <c:v>18</c:v>
                </c:pt>
                <c:pt idx="6">
                  <c:v>14</c:v>
                </c:pt>
                <c:pt idx="7">
                  <c:v>14</c:v>
                </c:pt>
                <c:pt idx="8">
                  <c:v>14</c:v>
                </c:pt>
                <c:pt idx="9">
                  <c:v>15</c:v>
                </c:pt>
                <c:pt idx="10">
                  <c:v>12</c:v>
                </c:pt>
                <c:pt idx="11">
                  <c:v>16</c:v>
                </c:pt>
                <c:pt idx="12">
                  <c:v>17</c:v>
                </c:pt>
                <c:pt idx="13">
                  <c:v>15</c:v>
                </c:pt>
                <c:pt idx="14">
                  <c:v>13</c:v>
                </c:pt>
                <c:pt idx="15">
                  <c:v>13</c:v>
                </c:pt>
                <c:pt idx="16">
                  <c:v>15</c:v>
                </c:pt>
                <c:pt idx="17">
                  <c:v>17</c:v>
                </c:pt>
                <c:pt idx="18">
                  <c:v>20</c:v>
                </c:pt>
                <c:pt idx="19">
                  <c:v>17</c:v>
                </c:pt>
                <c:pt idx="20">
                  <c:v>9</c:v>
                </c:pt>
                <c:pt idx="21">
                  <c:v>13</c:v>
                </c:pt>
                <c:pt idx="22">
                  <c:v>16</c:v>
                </c:pt>
                <c:pt idx="23">
                  <c:v>13</c:v>
                </c:pt>
              </c:numCache>
            </c:numRef>
          </c:val>
          <c:extLst>
            <c:ext xmlns:c16="http://schemas.microsoft.com/office/drawing/2014/chart" uri="{C3380CC4-5D6E-409C-BE32-E72D297353CC}">
              <c16:uniqueId val="{00000000-3206-2647-81FE-4D22A7DE3FAF}"/>
            </c:ext>
          </c:extLst>
        </c:ser>
        <c:dLbls>
          <c:showLegendKey val="0"/>
          <c:showVal val="0"/>
          <c:showCatName val="0"/>
          <c:showSerName val="0"/>
          <c:showPercent val="0"/>
          <c:showBubbleSize val="0"/>
        </c:dLbls>
        <c:gapWidth val="219"/>
        <c:overlap val="-27"/>
        <c:axId val="1669180895"/>
        <c:axId val="1669182623"/>
      </c:barChart>
      <c:catAx>
        <c:axId val="16691808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9182623"/>
        <c:crosses val="autoZero"/>
        <c:auto val="1"/>
        <c:lblAlgn val="ctr"/>
        <c:lblOffset val="100"/>
        <c:noMultiLvlLbl val="0"/>
      </c:catAx>
      <c:valAx>
        <c:axId val="16691826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918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question4_results!$C$1</c:f>
              <c:strCache>
                <c:ptCount val="1"/>
                <c:pt idx="0">
                  <c:v>count_rentals</c:v>
                </c:pt>
              </c:strCache>
            </c:strRef>
          </c:tx>
          <c:spPr>
            <a:solidFill>
              <a:schemeClr val="accent1"/>
            </a:solidFill>
            <a:ln>
              <a:noFill/>
            </a:ln>
            <a:effectLst/>
          </c:spPr>
          <c:invertIfNegative val="0"/>
          <c:dPt>
            <c:idx val="0"/>
            <c:invertIfNegative val="0"/>
            <c:bubble3D val="0"/>
            <c:spPr>
              <a:solidFill>
                <a:srgbClr val="FFAC40"/>
              </a:solidFill>
              <a:ln>
                <a:noFill/>
              </a:ln>
              <a:effectLst/>
            </c:spPr>
            <c:extLst>
              <c:ext xmlns:c16="http://schemas.microsoft.com/office/drawing/2014/chart" uri="{C3380CC4-5D6E-409C-BE32-E72D297353CC}">
                <c16:uniqueId val="{00000000-E1B3-704B-B640-CF86ABFD0787}"/>
              </c:ext>
            </c:extLst>
          </c:dPt>
          <c:dPt>
            <c:idx val="1"/>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1-E1B3-704B-B640-CF86ABFD0787}"/>
              </c:ext>
            </c:extLst>
          </c:dPt>
          <c:dPt>
            <c:idx val="2"/>
            <c:invertIfNegative val="0"/>
            <c:bubble3D val="0"/>
            <c:spPr>
              <a:solidFill>
                <a:srgbClr val="FFAC40"/>
              </a:solidFill>
              <a:ln>
                <a:noFill/>
              </a:ln>
              <a:effectLst/>
            </c:spPr>
            <c:extLst>
              <c:ext xmlns:c16="http://schemas.microsoft.com/office/drawing/2014/chart" uri="{C3380CC4-5D6E-409C-BE32-E72D297353CC}">
                <c16:uniqueId val="{00000006-E1B3-704B-B640-CF86ABFD0787}"/>
              </c:ext>
            </c:extLst>
          </c:dPt>
          <c:dPt>
            <c:idx val="3"/>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2-E1B3-704B-B640-CF86ABFD0787}"/>
              </c:ext>
            </c:extLst>
          </c:dPt>
          <c:dPt>
            <c:idx val="5"/>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3-E1B3-704B-B640-CF86ABFD0787}"/>
              </c:ext>
            </c:extLst>
          </c:dPt>
          <c:dPt>
            <c:idx val="7"/>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4-E1B3-704B-B640-CF86ABFD0787}"/>
              </c:ext>
            </c:extLst>
          </c:dPt>
          <c:dPt>
            <c:idx val="9"/>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5-E1B3-704B-B640-CF86ABFD0787}"/>
              </c:ext>
            </c:extLst>
          </c:dPt>
          <c:cat>
            <c:multiLvlStrRef>
              <c:f>question4_results!$A$2:$B$11</c:f>
              <c:multiLvlStrCache>
                <c:ptCount val="10"/>
                <c:lvl>
                  <c:pt idx="0">
                    <c:v>Store 2</c:v>
                  </c:pt>
                  <c:pt idx="1">
                    <c:v>Store 1</c:v>
                  </c:pt>
                  <c:pt idx="2">
                    <c:v>Store 2</c:v>
                  </c:pt>
                  <c:pt idx="3">
                    <c:v>Store 1</c:v>
                  </c:pt>
                  <c:pt idx="4">
                    <c:v>Store 2</c:v>
                  </c:pt>
                  <c:pt idx="5">
                    <c:v>Store 1</c:v>
                  </c:pt>
                  <c:pt idx="6">
                    <c:v>Store 2</c:v>
                  </c:pt>
                  <c:pt idx="7">
                    <c:v>Store 1</c:v>
                  </c:pt>
                  <c:pt idx="8">
                    <c:v>Store 1</c:v>
                  </c:pt>
                  <c:pt idx="9">
                    <c:v>Store 2</c:v>
                  </c:pt>
                </c:lvl>
                <c:lvl>
                  <c:pt idx="0">
                    <c:v>July</c:v>
                  </c:pt>
                  <c:pt idx="1">
                    <c:v>July</c:v>
                  </c:pt>
                  <c:pt idx="2">
                    <c:v>August</c:v>
                  </c:pt>
                  <c:pt idx="3">
                    <c:v>August</c:v>
                  </c:pt>
                  <c:pt idx="4">
                    <c:v>June</c:v>
                  </c:pt>
                  <c:pt idx="5">
                    <c:v>June</c:v>
                  </c:pt>
                  <c:pt idx="6">
                    <c:v>May</c:v>
                  </c:pt>
                  <c:pt idx="7">
                    <c:v>May</c:v>
                  </c:pt>
                  <c:pt idx="8">
                    <c:v>Feburary</c:v>
                  </c:pt>
                  <c:pt idx="9">
                    <c:v>Feburary</c:v>
                  </c:pt>
                </c:lvl>
              </c:multiLvlStrCache>
            </c:multiLvlStrRef>
          </c:cat>
          <c:val>
            <c:numRef>
              <c:f>question4_results!$C$2:$C$11</c:f>
              <c:numCache>
                <c:formatCode>General</c:formatCode>
                <c:ptCount val="10"/>
                <c:pt idx="0">
                  <c:v>3375</c:v>
                </c:pt>
                <c:pt idx="1">
                  <c:v>3334</c:v>
                </c:pt>
                <c:pt idx="2">
                  <c:v>2885</c:v>
                </c:pt>
                <c:pt idx="3">
                  <c:v>2801</c:v>
                </c:pt>
                <c:pt idx="4">
                  <c:v>1190</c:v>
                </c:pt>
                <c:pt idx="5">
                  <c:v>1121</c:v>
                </c:pt>
                <c:pt idx="6">
                  <c:v>581</c:v>
                </c:pt>
                <c:pt idx="7">
                  <c:v>575</c:v>
                </c:pt>
                <c:pt idx="8">
                  <c:v>92</c:v>
                </c:pt>
                <c:pt idx="9">
                  <c:v>90</c:v>
                </c:pt>
              </c:numCache>
            </c:numRef>
          </c:val>
          <c:extLst>
            <c:ext xmlns:c16="http://schemas.microsoft.com/office/drawing/2014/chart" uri="{C3380CC4-5D6E-409C-BE32-E72D297353CC}">
              <c16:uniqueId val="{00000000-ED54-2344-8356-A5FC05040B56}"/>
            </c:ext>
          </c:extLst>
        </c:ser>
        <c:dLbls>
          <c:showLegendKey val="0"/>
          <c:showVal val="0"/>
          <c:showCatName val="0"/>
          <c:showSerName val="0"/>
          <c:showPercent val="0"/>
          <c:showBubbleSize val="0"/>
        </c:dLbls>
        <c:gapWidth val="219"/>
        <c:overlap val="-27"/>
        <c:axId val="1787970863"/>
        <c:axId val="616069120"/>
      </c:barChart>
      <c:catAx>
        <c:axId val="1787970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6069120"/>
        <c:crosses val="autoZero"/>
        <c:auto val="1"/>
        <c:lblAlgn val="ctr"/>
        <c:lblOffset val="100"/>
        <c:noMultiLvlLbl val="0"/>
      </c:catAx>
      <c:valAx>
        <c:axId val="616069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79708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question5_results!$D$1</c:f>
              <c:strCache>
                <c:ptCount val="1"/>
                <c:pt idx="0">
                  <c:v>pay_countpermonth</c:v>
                </c:pt>
              </c:strCache>
            </c:strRef>
          </c:tx>
          <c:spPr>
            <a:solidFill>
              <a:schemeClr val="accent1"/>
            </a:solidFill>
            <a:ln>
              <a:noFill/>
            </a:ln>
            <a:effectLst/>
          </c:spPr>
          <c:invertIfNegative val="0"/>
          <c:cat>
            <c:strRef>
              <c:f>question5_results!$A$2:$A$11</c:f>
              <c:strCache>
                <c:ptCount val="10"/>
                <c:pt idx="0">
                  <c:v>Eleanor Hunt</c:v>
                </c:pt>
                <c:pt idx="1">
                  <c:v>Karl Seal</c:v>
                </c:pt>
                <c:pt idx="2">
                  <c:v>Eleanor Hunt</c:v>
                </c:pt>
                <c:pt idx="3">
                  <c:v>Clara Shaw</c:v>
                </c:pt>
                <c:pt idx="4">
                  <c:v>Rhonda Kennedy</c:v>
                </c:pt>
                <c:pt idx="5">
                  <c:v>Karl Seal</c:v>
                </c:pt>
                <c:pt idx="6">
                  <c:v>Tommy Collazo</c:v>
                </c:pt>
                <c:pt idx="7">
                  <c:v>Daisy Bates</c:v>
                </c:pt>
                <c:pt idx="8">
                  <c:v>Marion Snyder</c:v>
                </c:pt>
                <c:pt idx="9">
                  <c:v>Curtis Irby</c:v>
                </c:pt>
              </c:strCache>
            </c:strRef>
          </c:cat>
          <c:val>
            <c:numRef>
              <c:f>question5_results!$D$2:$D$11</c:f>
              <c:numCache>
                <c:formatCode>General</c:formatCode>
                <c:ptCount val="10"/>
                <c:pt idx="0">
                  <c:v>1012</c:v>
                </c:pt>
                <c:pt idx="1">
                  <c:v>900</c:v>
                </c:pt>
                <c:pt idx="2">
                  <c:v>828</c:v>
                </c:pt>
                <c:pt idx="3">
                  <c:v>756</c:v>
                </c:pt>
                <c:pt idx="4">
                  <c:v>741</c:v>
                </c:pt>
                <c:pt idx="5">
                  <c:v>585</c:v>
                </c:pt>
                <c:pt idx="6">
                  <c:v>684</c:v>
                </c:pt>
                <c:pt idx="7">
                  <c:v>722</c:v>
                </c:pt>
                <c:pt idx="8">
                  <c:v>702</c:v>
                </c:pt>
                <c:pt idx="9">
                  <c:v>646</c:v>
                </c:pt>
              </c:numCache>
            </c:numRef>
          </c:val>
          <c:extLst>
            <c:ext xmlns:c16="http://schemas.microsoft.com/office/drawing/2014/chart" uri="{C3380CC4-5D6E-409C-BE32-E72D297353CC}">
              <c16:uniqueId val="{00000000-8741-9945-8DBE-CE804BDC5BD6}"/>
            </c:ext>
          </c:extLst>
        </c:ser>
        <c:dLbls>
          <c:showLegendKey val="0"/>
          <c:showVal val="0"/>
          <c:showCatName val="0"/>
          <c:showSerName val="0"/>
          <c:showPercent val="0"/>
          <c:showBubbleSize val="0"/>
        </c:dLbls>
        <c:gapWidth val="219"/>
        <c:overlap val="-27"/>
        <c:axId val="1428087232"/>
        <c:axId val="1428088960"/>
      </c:barChart>
      <c:catAx>
        <c:axId val="1428087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8088960"/>
        <c:crosses val="autoZero"/>
        <c:auto val="1"/>
        <c:lblAlgn val="ctr"/>
        <c:lblOffset val="100"/>
        <c:noMultiLvlLbl val="0"/>
      </c:catAx>
      <c:valAx>
        <c:axId val="1428088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80872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d6d4cc2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d6d4cc2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d6d4cc2e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d6d4cc2e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Open Sans"/>
                <a:ea typeface="Open Sans"/>
                <a:cs typeface="Open Sans"/>
                <a:sym typeface="Open Sans"/>
              </a:rPr>
              <a:t>The bar graph on the left shows the number of rentals for each category of family-friendly movies. Animation had the highest rental count, whereas music has the lowest rental count. </a:t>
            </a:r>
            <a:endParaRPr dirty="0">
              <a:latin typeface="Open Sans"/>
              <a:ea typeface="Open Sans"/>
              <a:cs typeface="Open Sans"/>
              <a:sym typeface="Open Sans"/>
            </a:endParaRPr>
          </a:p>
        </p:txBody>
      </p:sp>
      <p:sp>
        <p:nvSpPr>
          <p:cNvPr id="55" name="Google Shape;55;p13"/>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6" name="Google Shape;56;p1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FFFFFF"/>
                </a:solidFill>
                <a:latin typeface="Open Sans"/>
                <a:ea typeface="Open Sans"/>
                <a:cs typeface="Open Sans"/>
                <a:sym typeface="Open Sans"/>
              </a:rPr>
              <a:t>Which categories of family-friendly are rented most?</a:t>
            </a:r>
          </a:p>
        </p:txBody>
      </p:sp>
      <p:graphicFrame>
        <p:nvGraphicFramePr>
          <p:cNvPr id="2" name="Chart 1">
            <a:extLst>
              <a:ext uri="{FF2B5EF4-FFF2-40B4-BE49-F238E27FC236}">
                <a16:creationId xmlns:a16="http://schemas.microsoft.com/office/drawing/2014/main" id="{CC5863CE-A92E-4087-9EF1-A7D71828EEFD}"/>
              </a:ext>
            </a:extLst>
          </p:cNvPr>
          <p:cNvGraphicFramePr>
            <a:graphicFrameLocks/>
          </p:cNvGraphicFramePr>
          <p:nvPr>
            <p:extLst>
              <p:ext uri="{D42A27DB-BD31-4B8C-83A1-F6EECF244321}">
                <p14:modId xmlns:p14="http://schemas.microsoft.com/office/powerpoint/2010/main" val="3545595292"/>
              </p:ext>
            </p:extLst>
          </p:nvPr>
        </p:nvGraphicFramePr>
        <p:xfrm>
          <a:off x="757506" y="1710502"/>
          <a:ext cx="4147494" cy="248849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D044885E-4B76-E333-A048-1D9B843FD598}"/>
              </a:ext>
            </a:extLst>
          </p:cNvPr>
          <p:cNvSpPr txBox="1"/>
          <p:nvPr/>
        </p:nvSpPr>
        <p:spPr>
          <a:xfrm rot="16200000">
            <a:off x="44009" y="2706986"/>
            <a:ext cx="1119217" cy="307777"/>
          </a:xfrm>
          <a:prstGeom prst="rect">
            <a:avLst/>
          </a:prstGeom>
          <a:noFill/>
        </p:spPr>
        <p:txBody>
          <a:bodyPr wrap="none" rtlCol="0">
            <a:spAutoFit/>
          </a:bodyPr>
          <a:lstStyle/>
          <a:p>
            <a:r>
              <a:rPr lang="en-US" dirty="0"/>
              <a:t>rental count</a:t>
            </a:r>
          </a:p>
        </p:txBody>
      </p:sp>
      <p:sp>
        <p:nvSpPr>
          <p:cNvPr id="4" name="TextBox 3">
            <a:extLst>
              <a:ext uri="{FF2B5EF4-FFF2-40B4-BE49-F238E27FC236}">
                <a16:creationId xmlns:a16="http://schemas.microsoft.com/office/drawing/2014/main" id="{5609B7EF-D308-FDE2-4B9D-0AAD09CD6B47}"/>
              </a:ext>
            </a:extLst>
          </p:cNvPr>
          <p:cNvSpPr txBox="1"/>
          <p:nvPr/>
        </p:nvSpPr>
        <p:spPr>
          <a:xfrm>
            <a:off x="1048553" y="1483259"/>
            <a:ext cx="3565400" cy="307777"/>
          </a:xfrm>
          <a:prstGeom prst="rect">
            <a:avLst/>
          </a:prstGeom>
          <a:noFill/>
        </p:spPr>
        <p:txBody>
          <a:bodyPr wrap="none" rtlCol="0">
            <a:spAutoFit/>
          </a:bodyPr>
          <a:lstStyle/>
          <a:p>
            <a:r>
              <a:rPr lang="en-US" dirty="0"/>
              <a:t>Number of rentals for each movie category</a:t>
            </a:r>
          </a:p>
        </p:txBody>
      </p:sp>
      <p:sp>
        <p:nvSpPr>
          <p:cNvPr id="6" name="TextBox 5">
            <a:extLst>
              <a:ext uri="{FF2B5EF4-FFF2-40B4-BE49-F238E27FC236}">
                <a16:creationId xmlns:a16="http://schemas.microsoft.com/office/drawing/2014/main" id="{5C058F2D-4FBC-4855-2960-AD1FC8CF0F60}"/>
              </a:ext>
            </a:extLst>
          </p:cNvPr>
          <p:cNvSpPr txBox="1"/>
          <p:nvPr/>
        </p:nvSpPr>
        <p:spPr>
          <a:xfrm>
            <a:off x="2129609" y="4118485"/>
            <a:ext cx="1403288" cy="307777"/>
          </a:xfrm>
          <a:prstGeom prst="rect">
            <a:avLst/>
          </a:prstGeom>
          <a:noFill/>
        </p:spPr>
        <p:txBody>
          <a:bodyPr wrap="square">
            <a:spAutoFit/>
          </a:bodyPr>
          <a:lstStyle/>
          <a:p>
            <a:r>
              <a:rPr lang="en-US" dirty="0"/>
              <a:t>movie category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Open Sans"/>
                <a:ea typeface="Open Sans"/>
                <a:cs typeface="Open Sans"/>
                <a:sym typeface="Open Sans"/>
              </a:rPr>
              <a:t>The average rental duration for each movie is divided into quantiles (1, 2, 3, and 4). This is then divided into categories (animations, children, classics, comedy, family, and music). The average rental duration is different across the different categories. For example, animation has more movies in the first quantile, where as music has the fewest movies </a:t>
            </a:r>
            <a:r>
              <a:rPr lang="en-US" dirty="0">
                <a:latin typeface="Open Sans"/>
                <a:ea typeface="Open Sans"/>
                <a:cs typeface="Open Sans"/>
                <a:sym typeface="Open Sans"/>
              </a:rPr>
              <a:t>in the first quantile. </a:t>
            </a:r>
            <a:endParaRPr dirty="0">
              <a:latin typeface="Open Sans"/>
              <a:ea typeface="Open Sans"/>
              <a:cs typeface="Open Sans"/>
              <a:sym typeface="Open Sans"/>
            </a:endParaRPr>
          </a:p>
        </p:txBody>
      </p:sp>
      <p:sp>
        <p:nvSpPr>
          <p:cNvPr id="62" name="Google Shape;62;p14"/>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3" name="Google Shape;63;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r>
              <a:rPr lang="en" dirty="0">
                <a:solidFill>
                  <a:srgbClr val="FFFFFF"/>
                </a:solidFill>
                <a:latin typeface="Open Sans"/>
                <a:ea typeface="Open Sans"/>
                <a:cs typeface="Open Sans"/>
                <a:sym typeface="Open Sans"/>
              </a:rPr>
              <a:t>Within each movie category, how many family-friendly movies are in each </a:t>
            </a:r>
            <a:r>
              <a:rPr lang="en-US" dirty="0">
                <a:solidFill>
                  <a:srgbClr val="FFFFFF"/>
                </a:solidFill>
                <a:latin typeface="Open Sans"/>
                <a:ea typeface="Open Sans"/>
                <a:cs typeface="Open Sans"/>
                <a:sym typeface="Open Sans"/>
              </a:rPr>
              <a:t>rental duration </a:t>
            </a:r>
            <a:r>
              <a:rPr lang="en" dirty="0">
                <a:solidFill>
                  <a:srgbClr val="FFFFFF"/>
                </a:solidFill>
                <a:latin typeface="Open Sans"/>
                <a:ea typeface="Open Sans"/>
                <a:cs typeface="Open Sans"/>
                <a:sym typeface="Open Sans"/>
              </a:rPr>
              <a:t>quartile?</a:t>
            </a:r>
            <a:endParaRPr dirty="0">
              <a:solidFill>
                <a:srgbClr val="FFFFFF"/>
              </a:solidFill>
              <a:latin typeface="Open Sans"/>
              <a:ea typeface="Open Sans"/>
              <a:cs typeface="Open Sans"/>
              <a:sym typeface="Open Sans"/>
            </a:endParaRPr>
          </a:p>
        </p:txBody>
      </p:sp>
      <p:graphicFrame>
        <p:nvGraphicFramePr>
          <p:cNvPr id="2" name="Chart 1">
            <a:extLst>
              <a:ext uri="{FF2B5EF4-FFF2-40B4-BE49-F238E27FC236}">
                <a16:creationId xmlns:a16="http://schemas.microsoft.com/office/drawing/2014/main" id="{C14ED325-5B8A-DBDF-A3D9-470D54CE6E82}"/>
              </a:ext>
            </a:extLst>
          </p:cNvPr>
          <p:cNvGraphicFramePr>
            <a:graphicFrameLocks/>
          </p:cNvGraphicFramePr>
          <p:nvPr>
            <p:extLst>
              <p:ext uri="{D42A27DB-BD31-4B8C-83A1-F6EECF244321}">
                <p14:modId xmlns:p14="http://schemas.microsoft.com/office/powerpoint/2010/main" val="3024916642"/>
              </p:ext>
            </p:extLst>
          </p:nvPr>
        </p:nvGraphicFramePr>
        <p:xfrm>
          <a:off x="576437" y="1692998"/>
          <a:ext cx="4328563" cy="2597138"/>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CBA486CC-7E77-C6C3-475E-A64EE7AFD30C}"/>
              </a:ext>
            </a:extLst>
          </p:cNvPr>
          <p:cNvSpPr txBox="1"/>
          <p:nvPr/>
        </p:nvSpPr>
        <p:spPr>
          <a:xfrm>
            <a:off x="1048553" y="1483259"/>
            <a:ext cx="3725700" cy="307777"/>
          </a:xfrm>
          <a:prstGeom prst="rect">
            <a:avLst/>
          </a:prstGeom>
          <a:noFill/>
        </p:spPr>
        <p:txBody>
          <a:bodyPr wrap="none" rtlCol="0">
            <a:spAutoFit/>
          </a:bodyPr>
          <a:lstStyle/>
          <a:p>
            <a:r>
              <a:rPr lang="en-US" dirty="0"/>
              <a:t>Number of family friendly movies per quartile</a:t>
            </a:r>
          </a:p>
        </p:txBody>
      </p:sp>
      <p:sp>
        <p:nvSpPr>
          <p:cNvPr id="4" name="TextBox 3">
            <a:extLst>
              <a:ext uri="{FF2B5EF4-FFF2-40B4-BE49-F238E27FC236}">
                <a16:creationId xmlns:a16="http://schemas.microsoft.com/office/drawing/2014/main" id="{65ABDF89-07E9-57BE-99BD-C6F19AEBC2F8}"/>
              </a:ext>
            </a:extLst>
          </p:cNvPr>
          <p:cNvSpPr txBox="1"/>
          <p:nvPr/>
        </p:nvSpPr>
        <p:spPr>
          <a:xfrm rot="16200000">
            <a:off x="177008" y="2649647"/>
            <a:ext cx="662361" cy="307777"/>
          </a:xfrm>
          <a:prstGeom prst="rect">
            <a:avLst/>
          </a:prstGeom>
          <a:noFill/>
        </p:spPr>
        <p:txBody>
          <a:bodyPr wrap="none" rtlCol="0">
            <a:spAutoFit/>
          </a:bodyPr>
          <a:lstStyle/>
          <a:p>
            <a:r>
              <a:rPr lang="en-US" dirty="0"/>
              <a:t>Count</a:t>
            </a:r>
          </a:p>
        </p:txBody>
      </p:sp>
      <p:sp>
        <p:nvSpPr>
          <p:cNvPr id="5" name="TextBox 4">
            <a:extLst>
              <a:ext uri="{FF2B5EF4-FFF2-40B4-BE49-F238E27FC236}">
                <a16:creationId xmlns:a16="http://schemas.microsoft.com/office/drawing/2014/main" id="{A835E7E7-2442-5B6F-0235-9E0E3DCA4CC0}"/>
              </a:ext>
            </a:extLst>
          </p:cNvPr>
          <p:cNvSpPr txBox="1"/>
          <p:nvPr/>
        </p:nvSpPr>
        <p:spPr>
          <a:xfrm>
            <a:off x="2078482" y="4196208"/>
            <a:ext cx="1665841" cy="307777"/>
          </a:xfrm>
          <a:prstGeom prst="rect">
            <a:avLst/>
          </a:prstGeom>
          <a:noFill/>
        </p:spPr>
        <p:txBody>
          <a:bodyPr wrap="none" rtlCol="0">
            <a:spAutoFit/>
          </a:bodyPr>
          <a:lstStyle/>
          <a:p>
            <a:r>
              <a:rPr lang="en-US" dirty="0"/>
              <a:t>Category (quartile)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Open Sans"/>
                <a:ea typeface="Open Sans"/>
                <a:cs typeface="Open Sans"/>
                <a:sym typeface="Open Sans"/>
              </a:rPr>
              <a:t>The plot on the left shows the number of rentals for store 1 and store 2 (in the light and dark orange color) for each month. Both stores had similar number of rentals within each month, however, the number of rentals varied by month. July that the highest number of rentals</a:t>
            </a:r>
            <a:endParaRPr dirty="0">
              <a:latin typeface="Open Sans"/>
              <a:ea typeface="Open Sans"/>
              <a:cs typeface="Open Sans"/>
              <a:sym typeface="Open Sans"/>
            </a:endParaRPr>
          </a:p>
        </p:txBody>
      </p:sp>
      <p:sp>
        <p:nvSpPr>
          <p:cNvPr id="69" name="Google Shape;69;p15"/>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0" name="Google Shape;70;p15"/>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r>
              <a:rPr lang="en-US" dirty="0">
                <a:solidFill>
                  <a:srgbClr val="FFFFFF"/>
                </a:solidFill>
                <a:latin typeface="Open Sans"/>
                <a:ea typeface="Open Sans"/>
                <a:cs typeface="Open Sans"/>
                <a:sym typeface="Open Sans"/>
              </a:rPr>
              <a:t>How do the two stores compare in their number of rental orders across different months? </a:t>
            </a:r>
          </a:p>
        </p:txBody>
      </p:sp>
      <p:graphicFrame>
        <p:nvGraphicFramePr>
          <p:cNvPr id="2" name="Chart 1">
            <a:extLst>
              <a:ext uri="{FF2B5EF4-FFF2-40B4-BE49-F238E27FC236}">
                <a16:creationId xmlns:a16="http://schemas.microsoft.com/office/drawing/2014/main" id="{1002DF9C-E7B2-B1A7-2609-DE683E4CC116}"/>
              </a:ext>
            </a:extLst>
          </p:cNvPr>
          <p:cNvGraphicFramePr>
            <a:graphicFrameLocks/>
          </p:cNvGraphicFramePr>
          <p:nvPr>
            <p:extLst>
              <p:ext uri="{D42A27DB-BD31-4B8C-83A1-F6EECF244321}">
                <p14:modId xmlns:p14="http://schemas.microsoft.com/office/powerpoint/2010/main" val="845768441"/>
              </p:ext>
            </p:extLst>
          </p:nvPr>
        </p:nvGraphicFramePr>
        <p:xfrm>
          <a:off x="657392" y="1765004"/>
          <a:ext cx="4268908" cy="2561345"/>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522299A9-54E4-8C38-1918-1A7B5FAE1BF0}"/>
              </a:ext>
            </a:extLst>
          </p:cNvPr>
          <p:cNvSpPr txBox="1"/>
          <p:nvPr/>
        </p:nvSpPr>
        <p:spPr>
          <a:xfrm>
            <a:off x="920962" y="1467859"/>
            <a:ext cx="3903633" cy="307777"/>
          </a:xfrm>
          <a:prstGeom prst="rect">
            <a:avLst/>
          </a:prstGeom>
          <a:noFill/>
        </p:spPr>
        <p:txBody>
          <a:bodyPr wrap="none" rtlCol="0">
            <a:spAutoFit/>
          </a:bodyPr>
          <a:lstStyle/>
          <a:p>
            <a:r>
              <a:rPr lang="en-US" dirty="0"/>
              <a:t>Number of rentals of each store across months</a:t>
            </a:r>
          </a:p>
        </p:txBody>
      </p:sp>
      <p:sp>
        <p:nvSpPr>
          <p:cNvPr id="4" name="TextBox 3">
            <a:extLst>
              <a:ext uri="{FF2B5EF4-FFF2-40B4-BE49-F238E27FC236}">
                <a16:creationId xmlns:a16="http://schemas.microsoft.com/office/drawing/2014/main" id="{C7185BAD-EB7F-7D0B-6FDD-BF404BEE9D82}"/>
              </a:ext>
            </a:extLst>
          </p:cNvPr>
          <p:cNvSpPr txBox="1"/>
          <p:nvPr/>
        </p:nvSpPr>
        <p:spPr>
          <a:xfrm rot="16200000">
            <a:off x="177008" y="2649647"/>
            <a:ext cx="662361" cy="307777"/>
          </a:xfrm>
          <a:prstGeom prst="rect">
            <a:avLst/>
          </a:prstGeom>
          <a:noFill/>
        </p:spPr>
        <p:txBody>
          <a:bodyPr wrap="none" rtlCol="0">
            <a:spAutoFit/>
          </a:bodyPr>
          <a:lstStyle/>
          <a:p>
            <a:r>
              <a:rPr lang="en-US" dirty="0"/>
              <a:t>Count</a:t>
            </a:r>
          </a:p>
        </p:txBody>
      </p:sp>
      <p:sp>
        <p:nvSpPr>
          <p:cNvPr id="5" name="TextBox 4">
            <a:extLst>
              <a:ext uri="{FF2B5EF4-FFF2-40B4-BE49-F238E27FC236}">
                <a16:creationId xmlns:a16="http://schemas.microsoft.com/office/drawing/2014/main" id="{2E19461D-0E7A-3CDB-4225-8DF3F7751F1C}"/>
              </a:ext>
            </a:extLst>
          </p:cNvPr>
          <p:cNvSpPr txBox="1"/>
          <p:nvPr/>
        </p:nvSpPr>
        <p:spPr>
          <a:xfrm>
            <a:off x="2168117" y="4226160"/>
            <a:ext cx="1247457" cy="307777"/>
          </a:xfrm>
          <a:prstGeom prst="rect">
            <a:avLst/>
          </a:prstGeom>
          <a:noFill/>
        </p:spPr>
        <p:txBody>
          <a:bodyPr wrap="none" rtlCol="0">
            <a:spAutoFit/>
          </a:bodyPr>
          <a:lstStyle/>
          <a:p>
            <a:r>
              <a:rPr lang="en-US" dirty="0"/>
              <a:t>Month (store)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Open Sans"/>
                <a:ea typeface="Open Sans"/>
                <a:cs typeface="Open Sans"/>
                <a:sym typeface="Open Sans"/>
              </a:rPr>
              <a:t>The 10 top paying customers for each month are listed according to the total amount that have paid. The plot displays the number of payments they made for </a:t>
            </a:r>
            <a:r>
              <a:rPr lang="en">
                <a:latin typeface="Open Sans"/>
                <a:ea typeface="Open Sans"/>
                <a:cs typeface="Open Sans"/>
                <a:sym typeface="Open Sans"/>
              </a:rPr>
              <a:t>that month.</a:t>
            </a:r>
            <a:endParaRPr dirty="0">
              <a:latin typeface="Open Sans"/>
              <a:ea typeface="Open Sans"/>
              <a:cs typeface="Open Sans"/>
              <a:sym typeface="Open Sans"/>
            </a:endParaRPr>
          </a:p>
        </p:txBody>
      </p:sp>
      <p:sp>
        <p:nvSpPr>
          <p:cNvPr id="76" name="Google Shape;76;p16"/>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7" name="Google Shape;77;p16"/>
          <p:cNvSpPr txBox="1">
            <a:spLocks noGrp="1"/>
          </p:cNvSpPr>
          <p:nvPr>
            <p:ph type="title"/>
          </p:nvPr>
        </p:nvSpPr>
        <p:spPr>
          <a:xfrm>
            <a:off x="0" y="0"/>
            <a:ext cx="9144000" cy="125375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Who are the top 10 most paying customers and how many times have they paid for movies in the month they paid most?</a:t>
            </a:r>
            <a:endParaRPr dirty="0">
              <a:solidFill>
                <a:srgbClr val="FFFFFF"/>
              </a:solidFill>
              <a:latin typeface="Open Sans"/>
              <a:ea typeface="Open Sans"/>
              <a:cs typeface="Open Sans"/>
              <a:sym typeface="Open Sans"/>
            </a:endParaRPr>
          </a:p>
        </p:txBody>
      </p:sp>
      <p:graphicFrame>
        <p:nvGraphicFramePr>
          <p:cNvPr id="2" name="Chart 1">
            <a:extLst>
              <a:ext uri="{FF2B5EF4-FFF2-40B4-BE49-F238E27FC236}">
                <a16:creationId xmlns:a16="http://schemas.microsoft.com/office/drawing/2014/main" id="{97FC20FC-FDA0-FBCE-106A-C2F8D0103C99}"/>
              </a:ext>
            </a:extLst>
          </p:cNvPr>
          <p:cNvGraphicFramePr>
            <a:graphicFrameLocks/>
          </p:cNvGraphicFramePr>
          <p:nvPr>
            <p:extLst>
              <p:ext uri="{D42A27DB-BD31-4B8C-83A1-F6EECF244321}">
                <p14:modId xmlns:p14="http://schemas.microsoft.com/office/powerpoint/2010/main" val="2998855811"/>
              </p:ext>
            </p:extLst>
          </p:nvPr>
        </p:nvGraphicFramePr>
        <p:xfrm>
          <a:off x="575856" y="1722474"/>
          <a:ext cx="4339793" cy="260387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643C41BE-7184-8F24-46BE-B6AB24140233}"/>
              </a:ext>
            </a:extLst>
          </p:cNvPr>
          <p:cNvSpPr txBox="1"/>
          <p:nvPr/>
        </p:nvSpPr>
        <p:spPr>
          <a:xfrm>
            <a:off x="920962" y="1467859"/>
            <a:ext cx="3903633" cy="307777"/>
          </a:xfrm>
          <a:prstGeom prst="rect">
            <a:avLst/>
          </a:prstGeom>
          <a:noFill/>
        </p:spPr>
        <p:txBody>
          <a:bodyPr wrap="none" rtlCol="0">
            <a:spAutoFit/>
          </a:bodyPr>
          <a:lstStyle/>
          <a:p>
            <a:r>
              <a:rPr lang="en-US" dirty="0"/>
              <a:t>Number of rentals of each store across months</a:t>
            </a:r>
          </a:p>
        </p:txBody>
      </p:sp>
      <p:sp>
        <p:nvSpPr>
          <p:cNvPr id="4" name="TextBox 3">
            <a:extLst>
              <a:ext uri="{FF2B5EF4-FFF2-40B4-BE49-F238E27FC236}">
                <a16:creationId xmlns:a16="http://schemas.microsoft.com/office/drawing/2014/main" id="{9B44B1BF-CA94-A700-AFDF-D0EAA661DA5A}"/>
              </a:ext>
            </a:extLst>
          </p:cNvPr>
          <p:cNvSpPr txBox="1"/>
          <p:nvPr/>
        </p:nvSpPr>
        <p:spPr>
          <a:xfrm rot="16200000">
            <a:off x="177008" y="2649647"/>
            <a:ext cx="662361" cy="307777"/>
          </a:xfrm>
          <a:prstGeom prst="rect">
            <a:avLst/>
          </a:prstGeom>
          <a:noFill/>
        </p:spPr>
        <p:txBody>
          <a:bodyPr wrap="none" rtlCol="0">
            <a:spAutoFit/>
          </a:bodyPr>
          <a:lstStyle/>
          <a:p>
            <a:r>
              <a:rPr lang="en-US" dirty="0"/>
              <a:t>Count</a:t>
            </a:r>
          </a:p>
        </p:txBody>
      </p:sp>
      <p:sp>
        <p:nvSpPr>
          <p:cNvPr id="5" name="TextBox 4">
            <a:extLst>
              <a:ext uri="{FF2B5EF4-FFF2-40B4-BE49-F238E27FC236}">
                <a16:creationId xmlns:a16="http://schemas.microsoft.com/office/drawing/2014/main" id="{3F3839E2-AE80-2498-B413-AC4BF74621E6}"/>
              </a:ext>
            </a:extLst>
          </p:cNvPr>
          <p:cNvSpPr txBox="1"/>
          <p:nvPr/>
        </p:nvSpPr>
        <p:spPr>
          <a:xfrm>
            <a:off x="2168117" y="4226160"/>
            <a:ext cx="1247457" cy="307777"/>
          </a:xfrm>
          <a:prstGeom prst="rect">
            <a:avLst/>
          </a:prstGeom>
          <a:noFill/>
        </p:spPr>
        <p:txBody>
          <a:bodyPr wrap="none" rtlCol="0">
            <a:spAutoFit/>
          </a:bodyPr>
          <a:lstStyle/>
          <a:p>
            <a:r>
              <a:rPr lang="en-US" dirty="0"/>
              <a:t>Month (store)</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311</Words>
  <Application>Microsoft Macintosh PowerPoint</Application>
  <PresentationFormat>On-screen Show (16:9)</PresentationFormat>
  <Paragraphs>20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Open Sans</vt:lpstr>
      <vt:lpstr>Arial</vt:lpstr>
      <vt:lpstr>Simple Light</vt:lpstr>
      <vt:lpstr>Which categories of family-friendly are rented most?</vt:lpstr>
      <vt:lpstr>Within each movie category, how many family-friendly movies are in each rental duration quartile?</vt:lpstr>
      <vt:lpstr>How do the two stores compare in their number of rental orders across different months? </vt:lpstr>
      <vt:lpstr>Who are the top 10 most paying customers and how many times have they paid for movies in the month they paid most?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cp:lastModifiedBy>Tanya Wen</cp:lastModifiedBy>
  <cp:revision>11</cp:revision>
  <dcterms:modified xsi:type="dcterms:W3CDTF">2023-11-09T17:51:01Z</dcterms:modified>
</cp:coreProperties>
</file>