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butus Slab" panose="020B0604020202020204" charset="0"/>
      <p:regular r:id="rId16"/>
    </p:embeddedFont>
    <p:embeddedFont>
      <p:font typeface="Barlow" panose="00000500000000000000" pitchFamily="2" charset="0"/>
      <p:regular r:id="rId17"/>
    </p:embeddedFont>
    <p:embeddedFont>
      <p:font typeface="Barlow Bold" panose="020B0604020202020204" charset="0"/>
      <p:regular r:id="rId18"/>
    </p:embeddedFont>
    <p:embeddedFont>
      <p:font typeface="Barlow Semi-Bold" panose="020B0604020202020204" charset="0"/>
      <p:regular r:id="rId19"/>
    </p:embeddedFont>
    <p:embeddedFont>
      <p:font typeface="Canva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7207" y="6554843"/>
            <a:ext cx="17711864" cy="358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4A7D63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Tools: Python, NumPy, Pandas, Seaborn, Matplotlib</a:t>
            </a:r>
          </a:p>
          <a:p>
            <a:pPr algn="ctr">
              <a:lnSpc>
                <a:spcPts val="6299"/>
              </a:lnSpc>
            </a:pPr>
            <a:endParaRPr lang="en-US" sz="4500" b="1" dirty="0">
              <a:solidFill>
                <a:srgbClr val="4A7D63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  <a:p>
            <a:pPr algn="ctr">
              <a:lnSpc>
                <a:spcPts val="8119"/>
              </a:lnSpc>
            </a:pPr>
            <a:r>
              <a:rPr lang="en-US" sz="5799" b="1" dirty="0">
                <a:solidFill>
                  <a:srgbClr val="4A7D63"/>
                </a:solidFill>
                <a:latin typeface="Barlow Bold"/>
                <a:ea typeface="Barlow Bold"/>
                <a:cs typeface="Barlow Bold"/>
                <a:sym typeface="Barlow Bold"/>
              </a:rPr>
              <a:t>By Tanya Gera</a:t>
            </a:r>
          </a:p>
          <a:p>
            <a:pPr algn="ctr">
              <a:lnSpc>
                <a:spcPts val="8119"/>
              </a:lnSpc>
            </a:pPr>
            <a:endParaRPr lang="en-US" sz="5799" b="1" dirty="0">
              <a:solidFill>
                <a:srgbClr val="4A7D63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80224" y="1535491"/>
            <a:ext cx="15527551" cy="420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240" dirty="0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Housing Price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47711" y="5249689"/>
            <a:ext cx="10359297" cy="4933615"/>
          </a:xfrm>
          <a:custGeom>
            <a:avLst/>
            <a:gdLst/>
            <a:ahLst/>
            <a:cxnLst/>
            <a:rect l="l" t="t" r="r" b="b"/>
            <a:pathLst>
              <a:path w="10359297" h="4933615">
                <a:moveTo>
                  <a:pt x="0" y="0"/>
                </a:moveTo>
                <a:lnTo>
                  <a:pt x="10359297" y="0"/>
                </a:lnTo>
                <a:lnTo>
                  <a:pt x="10359297" y="4933615"/>
                </a:lnTo>
                <a:lnTo>
                  <a:pt x="0" y="49336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1" name="TextBox 11"/>
          <p:cNvSpPr txBox="1"/>
          <p:nvPr/>
        </p:nvSpPr>
        <p:spPr>
          <a:xfrm>
            <a:off x="2923245" y="3253052"/>
            <a:ext cx="12128992" cy="2490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Premium areas: NoRidge, NridgHt, StoneBr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Cheaper areas: MeadowV, IDOTRR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Location is a key driver of prices</a:t>
            </a:r>
          </a:p>
          <a:p>
            <a:pPr algn="ctr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83092" y="1134120"/>
            <a:ext cx="13809298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Neighborhood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26504" y="5097738"/>
            <a:ext cx="11301259" cy="5085567"/>
          </a:xfrm>
          <a:custGeom>
            <a:avLst/>
            <a:gdLst/>
            <a:ahLst/>
            <a:cxnLst/>
            <a:rect l="l" t="t" r="r" b="b"/>
            <a:pathLst>
              <a:path w="11301259" h="5085567">
                <a:moveTo>
                  <a:pt x="0" y="0"/>
                </a:moveTo>
                <a:lnTo>
                  <a:pt x="11301259" y="0"/>
                </a:lnTo>
                <a:lnTo>
                  <a:pt x="11301259" y="5085566"/>
                </a:lnTo>
                <a:lnTo>
                  <a:pt x="0" y="50855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1" name="TextBox 11"/>
          <p:cNvSpPr txBox="1"/>
          <p:nvPr/>
        </p:nvSpPr>
        <p:spPr>
          <a:xfrm>
            <a:off x="2912637" y="2652559"/>
            <a:ext cx="12128992" cy="2490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Groupby + Pivot tables (multi-aggregation)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Joins &amp; merges with lookup tables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String ops &amp; regex for data cleaning</a:t>
            </a:r>
          </a:p>
          <a:p>
            <a:pPr algn="ctr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80364" y="566001"/>
            <a:ext cx="13809298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Pandas Operations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79504" y="3276005"/>
            <a:ext cx="12128992" cy="500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House quality (OverallQual) and living area (GrLivArea) are the biggest price drivers.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Neighborhood strongly influences value differences.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Outliers represent premium, valid properties — not data errors.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Time trend (2006–2010) shows smooth rolling mean indicating stable pricing patterns</a:t>
            </a:r>
          </a:p>
          <a:p>
            <a:pPr algn="ctr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39351" y="1557247"/>
            <a:ext cx="13809298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Key Insights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79504" y="4644968"/>
            <a:ext cx="12128992" cy="311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Complete EDA pipeline: Cleaning → Analysis → Insights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Applied NumPy, Pandas, Seaborn, Matplotlib effectively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Strong foundation for predictive modeling (Linear Regression / Random Forest)</a:t>
            </a:r>
          </a:p>
          <a:p>
            <a:pPr algn="ctr">
              <a:lnSpc>
                <a:spcPts val="4979"/>
              </a:lnSpc>
            </a:pP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73797" y="1257300"/>
            <a:ext cx="14118124" cy="1604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 dirty="0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14376" y="3013186"/>
            <a:ext cx="11192223" cy="1317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34624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“From raw data to insights — a complete exploratory analysis pipeline.”</a:t>
            </a:r>
          </a:p>
          <a:p>
            <a:pPr algn="ctr">
              <a:lnSpc>
                <a:spcPts val="3499"/>
              </a:lnSpc>
            </a:pPr>
            <a:endParaRPr lang="en-US" sz="2499" b="1" dirty="0">
              <a:solidFill>
                <a:srgbClr val="34624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3499"/>
              </a:lnSpc>
            </a:pPr>
            <a:endParaRPr lang="en-US" sz="2499" b="1" dirty="0">
              <a:solidFill>
                <a:srgbClr val="34624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52242" y="3203110"/>
            <a:ext cx="10783517" cy="403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08"/>
              </a:lnSpc>
            </a:pPr>
            <a:r>
              <a:rPr lang="en-US" sz="10000" spc="-351" dirty="0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Thank you,</a:t>
            </a:r>
          </a:p>
          <a:p>
            <a:pPr algn="ctr">
              <a:lnSpc>
                <a:spcPts val="16508"/>
              </a:lnSpc>
            </a:pPr>
            <a:r>
              <a:rPr lang="en-US" sz="10000" spc="-351" dirty="0" err="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Nexthikes</a:t>
            </a:r>
            <a:endParaRPr lang="en-US" sz="10000" spc="-351" dirty="0">
              <a:solidFill>
                <a:srgbClr val="34624B"/>
              </a:solidFill>
              <a:latin typeface="Arbutus Slab"/>
              <a:ea typeface="Arbutus Slab"/>
              <a:cs typeface="Arbutus Slab"/>
              <a:sym typeface="Arbutus Slab"/>
            </a:endParaRPr>
          </a:p>
        </p:txBody>
      </p:sp>
      <p:sp>
        <p:nvSpPr>
          <p:cNvPr id="4" name="Freeform 4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31591" y="3455703"/>
            <a:ext cx="11424818" cy="311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Analyze housing dataset (1460 rows, 81 features)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Clean missing values &amp; handle outliers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Perform EDA with Pandas, NumPy, Seaborn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Discover factors affecting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SalePrice</a:t>
            </a: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979"/>
              </a:lnSpc>
            </a:pP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28823" y="1372903"/>
            <a:ext cx="6902066" cy="163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Objective: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562600" y="6588312"/>
            <a:ext cx="7930281" cy="3594993"/>
          </a:xfrm>
          <a:custGeom>
            <a:avLst/>
            <a:gdLst/>
            <a:ahLst/>
            <a:cxnLst/>
            <a:rect l="l" t="t" r="r" b="b"/>
            <a:pathLst>
              <a:path w="7628909" h="3594993">
                <a:moveTo>
                  <a:pt x="0" y="0"/>
                </a:moveTo>
                <a:lnTo>
                  <a:pt x="7628909" y="0"/>
                </a:lnTo>
                <a:lnTo>
                  <a:pt x="7628909" y="3594992"/>
                </a:lnTo>
                <a:lnTo>
                  <a:pt x="0" y="35949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1" name="TextBox 11"/>
          <p:cNvSpPr txBox="1"/>
          <p:nvPr/>
        </p:nvSpPr>
        <p:spPr>
          <a:xfrm>
            <a:off x="4008880" y="2840070"/>
            <a:ext cx="10580272" cy="374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Dropped columns with &gt;80% missing data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Imputed missing values (median for numeric, mode for categorical)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Removed duplicates → Final dataset: (1460 × ~79)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Verified with .info() and .describe()</a:t>
            </a:r>
          </a:p>
          <a:p>
            <a:pPr algn="ctr">
              <a:lnSpc>
                <a:spcPts val="4979"/>
              </a:lnSpc>
            </a:pP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47711" y="1066561"/>
            <a:ext cx="9330595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Data Cleaning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549871" y="4211255"/>
            <a:ext cx="6068353" cy="5759792"/>
          </a:xfrm>
          <a:custGeom>
            <a:avLst/>
            <a:gdLst/>
            <a:ahLst/>
            <a:cxnLst/>
            <a:rect l="l" t="t" r="r" b="b"/>
            <a:pathLst>
              <a:path w="6068353" h="5759792">
                <a:moveTo>
                  <a:pt x="0" y="0"/>
                </a:moveTo>
                <a:lnTo>
                  <a:pt x="6068353" y="0"/>
                </a:lnTo>
                <a:lnTo>
                  <a:pt x="6068353" y="5759793"/>
                </a:lnTo>
                <a:lnTo>
                  <a:pt x="0" y="57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1" name="Freeform 11"/>
          <p:cNvSpPr/>
          <p:nvPr/>
        </p:nvSpPr>
        <p:spPr>
          <a:xfrm>
            <a:off x="2145151" y="5143500"/>
            <a:ext cx="7437642" cy="3500982"/>
          </a:xfrm>
          <a:custGeom>
            <a:avLst/>
            <a:gdLst/>
            <a:ahLst/>
            <a:cxnLst/>
            <a:rect l="l" t="t" r="r" b="b"/>
            <a:pathLst>
              <a:path w="7437642" h="3500982">
                <a:moveTo>
                  <a:pt x="0" y="0"/>
                </a:moveTo>
                <a:lnTo>
                  <a:pt x="7437642" y="0"/>
                </a:lnTo>
                <a:lnTo>
                  <a:pt x="7437642" y="3500982"/>
                </a:lnTo>
                <a:lnTo>
                  <a:pt x="0" y="35009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2" name="TextBox 12"/>
          <p:cNvSpPr txBox="1"/>
          <p:nvPr/>
        </p:nvSpPr>
        <p:spPr>
          <a:xfrm>
            <a:off x="4247711" y="847725"/>
            <a:ext cx="9330595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NumPy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48512" y="2698488"/>
            <a:ext cx="12128992" cy="2490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Array operations: transpose, reshape, flatten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Matrix multiplication, dot product, broadcasting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Random sampling &amp; fancy indexing</a:t>
            </a:r>
          </a:p>
          <a:p>
            <a:pPr algn="l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524171" y="4483807"/>
            <a:ext cx="8167689" cy="5699497"/>
          </a:xfrm>
          <a:custGeom>
            <a:avLst/>
            <a:gdLst/>
            <a:ahLst/>
            <a:cxnLst/>
            <a:rect l="l" t="t" r="r" b="b"/>
            <a:pathLst>
              <a:path w="8167689" h="5699497">
                <a:moveTo>
                  <a:pt x="0" y="0"/>
                </a:moveTo>
                <a:lnTo>
                  <a:pt x="8167689" y="0"/>
                </a:lnTo>
                <a:lnTo>
                  <a:pt x="8167689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1" name="TextBox 11"/>
          <p:cNvSpPr txBox="1"/>
          <p:nvPr/>
        </p:nvSpPr>
        <p:spPr>
          <a:xfrm>
            <a:off x="3746027" y="2085625"/>
            <a:ext cx="11715371" cy="2490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Z-score (&gt;3) → 22 outliers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IQR (1.5× rule) → 61 outliers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Boxplot confirmed extreme high-price houses (&gt;400k)</a:t>
            </a:r>
          </a:p>
          <a:p>
            <a:pPr algn="l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92962" y="518682"/>
            <a:ext cx="10763840" cy="163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Outlier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43001" y="2933700"/>
            <a:ext cx="11239799" cy="4419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New column: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price_per_sqft</a:t>
            </a: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Extracted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SaleYear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SaleMonth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 from dates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Added rolling average (12-month) for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SalePrice</a:t>
            </a: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Shifted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SalePrice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 (lag feature) to track trends</a:t>
            </a:r>
          </a:p>
          <a:p>
            <a:pPr marL="767835" lvl="1" indent="-383918">
              <a:lnSpc>
                <a:spcPts val="4979"/>
              </a:lnSpc>
              <a:buFont typeface="Arial"/>
              <a:buChar char="•"/>
            </a:pPr>
            <a:r>
              <a:rPr lang="en-US" sz="3560" dirty="0">
                <a:solidFill>
                  <a:srgbClr val="4A7D63"/>
                </a:solidFill>
                <a:latin typeface="Barlow" panose="00000500000000000000" pitchFamily="2" charset="0"/>
              </a:rPr>
              <a:t>Integrated a simple Python logger to record progress and ensure traceability throughout the workflow</a:t>
            </a:r>
            <a:endParaRPr lang="en-US" sz="3560" dirty="0">
              <a:solidFill>
                <a:srgbClr val="4A7D63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algn="l">
              <a:lnSpc>
                <a:spcPts val="4979"/>
              </a:lnSpc>
            </a:pP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3769840" y="6962426"/>
            <a:ext cx="10815438" cy="2939157"/>
          </a:xfrm>
          <a:custGeom>
            <a:avLst/>
            <a:gdLst/>
            <a:ahLst/>
            <a:cxnLst/>
            <a:rect l="l" t="t" r="r" b="b"/>
            <a:pathLst>
              <a:path w="10815438" h="2939157">
                <a:moveTo>
                  <a:pt x="0" y="0"/>
                </a:moveTo>
                <a:lnTo>
                  <a:pt x="10815438" y="0"/>
                </a:lnTo>
                <a:lnTo>
                  <a:pt x="10815438" y="2939157"/>
                </a:lnTo>
                <a:lnTo>
                  <a:pt x="0" y="29391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2" name="TextBox 12"/>
          <p:cNvSpPr txBox="1"/>
          <p:nvPr/>
        </p:nvSpPr>
        <p:spPr>
          <a:xfrm>
            <a:off x="3233105" y="1131545"/>
            <a:ext cx="12777407" cy="163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4642038"/>
            <a:ext cx="9382997" cy="5644962"/>
          </a:xfrm>
          <a:custGeom>
            <a:avLst/>
            <a:gdLst/>
            <a:ahLst/>
            <a:cxnLst/>
            <a:rect l="l" t="t" r="r" b="b"/>
            <a:pathLst>
              <a:path w="9382997" h="5644962">
                <a:moveTo>
                  <a:pt x="0" y="0"/>
                </a:moveTo>
                <a:lnTo>
                  <a:pt x="9382997" y="0"/>
                </a:lnTo>
                <a:lnTo>
                  <a:pt x="938299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778"/>
            </a:stretch>
          </a:blipFill>
          <a:ln>
            <a:solidFill>
              <a:schemeClr val="tx1"/>
            </a:solidFill>
          </a:ln>
        </p:spPr>
      </p:sp>
      <p:sp>
        <p:nvSpPr>
          <p:cNvPr id="11" name="Freeform 11"/>
          <p:cNvSpPr/>
          <p:nvPr/>
        </p:nvSpPr>
        <p:spPr>
          <a:xfrm>
            <a:off x="10678397" y="4675775"/>
            <a:ext cx="7503495" cy="5611225"/>
          </a:xfrm>
          <a:custGeom>
            <a:avLst/>
            <a:gdLst/>
            <a:ahLst/>
            <a:cxnLst/>
            <a:rect l="l" t="t" r="r" b="b"/>
            <a:pathLst>
              <a:path w="7503495" h="5611225">
                <a:moveTo>
                  <a:pt x="0" y="0"/>
                </a:moveTo>
                <a:lnTo>
                  <a:pt x="7503495" y="0"/>
                </a:lnTo>
                <a:lnTo>
                  <a:pt x="7503495" y="5611225"/>
                </a:lnTo>
                <a:lnTo>
                  <a:pt x="0" y="5611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b="-3094"/>
            </a:stretch>
          </a:blipFill>
          <a:ln>
            <a:solidFill>
              <a:schemeClr val="tx1"/>
            </a:solidFill>
          </a:ln>
        </p:spPr>
      </p:sp>
      <p:sp>
        <p:nvSpPr>
          <p:cNvPr id="12" name="TextBox 12"/>
          <p:cNvSpPr txBox="1"/>
          <p:nvPr/>
        </p:nvSpPr>
        <p:spPr>
          <a:xfrm>
            <a:off x="2273797" y="2698488"/>
            <a:ext cx="12128992" cy="2490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Distribution is right-skewed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Most houses between 120k–200k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Outliers up to 755k</a:t>
            </a:r>
          </a:p>
          <a:p>
            <a:pPr algn="ctr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76389" y="1066561"/>
            <a:ext cx="13513273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SalePrice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00569" y="847725"/>
            <a:ext cx="13315597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Correlation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93872" y="2698488"/>
            <a:ext cx="12128992" cy="374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Top correlated features with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SalePrice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OverallQual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 (0.79)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GrLivArea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 (0.71)</a:t>
            </a: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GarageCars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TotalBsmtSF</a:t>
            </a: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67835" lvl="1" indent="-383918" algn="l">
              <a:lnSpc>
                <a:spcPts val="4979"/>
              </a:lnSpc>
              <a:buFont typeface="Arial"/>
              <a:buChar char="•"/>
            </a:pPr>
            <a:r>
              <a:rPr lang="en-US" sz="3556" dirty="0" err="1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LotArea</a:t>
            </a:r>
            <a:r>
              <a:rPr lang="en-US" sz="3556" dirty="0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 shows weak correlation</a:t>
            </a:r>
          </a:p>
          <a:p>
            <a:pPr algn="l">
              <a:lnSpc>
                <a:spcPts val="4979"/>
              </a:lnSpc>
            </a:pPr>
            <a:endParaRPr lang="en-US" sz="3556" dirty="0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0215073" y="4425926"/>
            <a:ext cx="7916903" cy="4532427"/>
          </a:xfrm>
          <a:custGeom>
            <a:avLst/>
            <a:gdLst/>
            <a:ahLst/>
            <a:cxnLst/>
            <a:rect l="l" t="t" r="r" b="b"/>
            <a:pathLst>
              <a:path w="7916903" h="4532427">
                <a:moveTo>
                  <a:pt x="0" y="0"/>
                </a:moveTo>
                <a:lnTo>
                  <a:pt x="7916903" y="0"/>
                </a:lnTo>
                <a:lnTo>
                  <a:pt x="7916903" y="4532427"/>
                </a:lnTo>
                <a:lnTo>
                  <a:pt x="0" y="45324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-1221091" y="7787833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9884" y="9033805"/>
            <a:ext cx="3947827" cy="6419230"/>
          </a:xfrm>
          <a:custGeom>
            <a:avLst/>
            <a:gdLst/>
            <a:ahLst/>
            <a:cxnLst/>
            <a:rect l="l" t="t" r="r" b="b"/>
            <a:pathLst>
              <a:path w="3947827" h="6419230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9343" y="9033805"/>
            <a:ext cx="4359074" cy="7499482"/>
          </a:xfrm>
          <a:custGeom>
            <a:avLst/>
            <a:gdLst/>
            <a:ahLst/>
            <a:cxnLst/>
            <a:rect l="l" t="t" r="r" b="b"/>
            <a:pathLst>
              <a:path w="4359074" h="7499482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6391922" y="-1761677"/>
            <a:ext cx="2804755" cy="4526840"/>
          </a:xfrm>
          <a:custGeom>
            <a:avLst/>
            <a:gdLst/>
            <a:ahLst/>
            <a:cxnLst/>
            <a:rect l="l" t="t" r="r" b="b"/>
            <a:pathLst>
              <a:path w="2804755" h="4526840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716166" y="-3237872"/>
            <a:ext cx="1804115" cy="5210441"/>
          </a:xfrm>
          <a:custGeom>
            <a:avLst/>
            <a:gdLst/>
            <a:ahLst/>
            <a:cxnLst/>
            <a:rect l="l" t="t" r="r" b="b"/>
            <a:pathLst>
              <a:path w="1804115" h="5210441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23753">
            <a:off x="14589004" y="-2829196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08880" y="9651657"/>
            <a:ext cx="1855092" cy="2803665"/>
          </a:xfrm>
          <a:custGeom>
            <a:avLst/>
            <a:gdLst/>
            <a:ahLst/>
            <a:cxnLst/>
            <a:rect l="l" t="t" r="r" b="b"/>
            <a:pathLst>
              <a:path w="1855092" h="2803665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47711" y="4575660"/>
            <a:ext cx="10036053" cy="5607645"/>
          </a:xfrm>
          <a:custGeom>
            <a:avLst/>
            <a:gdLst/>
            <a:ahLst/>
            <a:cxnLst/>
            <a:rect l="l" t="t" r="r" b="b"/>
            <a:pathLst>
              <a:path w="10036053" h="5607645">
                <a:moveTo>
                  <a:pt x="0" y="0"/>
                </a:moveTo>
                <a:lnTo>
                  <a:pt x="10036053" y="0"/>
                </a:lnTo>
                <a:lnTo>
                  <a:pt x="10036053" y="5607644"/>
                </a:lnTo>
                <a:lnTo>
                  <a:pt x="0" y="5607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11" name="TextBox 11"/>
          <p:cNvSpPr txBox="1"/>
          <p:nvPr/>
        </p:nvSpPr>
        <p:spPr>
          <a:xfrm>
            <a:off x="3079504" y="2428024"/>
            <a:ext cx="12128992" cy="2490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OverallQual: Higher quality = higher price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GrLivArea: Strong linear relationship</a:t>
            </a:r>
          </a:p>
          <a:p>
            <a:pPr marL="767835" lvl="1" indent="-383918" algn="ctr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4A7D63"/>
                </a:solidFill>
                <a:latin typeface="Barlow"/>
                <a:ea typeface="Barlow"/>
                <a:cs typeface="Barlow"/>
                <a:sym typeface="Barlow"/>
              </a:rPr>
              <a:t>LotArea: Weak trend, many outliers</a:t>
            </a:r>
          </a:p>
          <a:p>
            <a:pPr algn="ctr">
              <a:lnSpc>
                <a:spcPts val="4979"/>
              </a:lnSpc>
            </a:pPr>
            <a:endParaRPr lang="en-US" sz="3556">
              <a:solidFill>
                <a:srgbClr val="4A7D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06869" y="566001"/>
            <a:ext cx="13809298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SalePrice vs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387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Arbutus Slab</vt:lpstr>
      <vt:lpstr>Barlow Semi-Bold</vt:lpstr>
      <vt:lpstr>Calibri</vt:lpstr>
      <vt:lpstr>Barlow Bold</vt:lpstr>
      <vt:lpstr>Arial</vt:lpstr>
      <vt:lpstr>Barlow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Leaf Watercolor Project Presentation</dc:title>
  <dc:creator>TANYA</dc:creator>
  <cp:lastModifiedBy>Tanya Gera</cp:lastModifiedBy>
  <cp:revision>3</cp:revision>
  <dcterms:created xsi:type="dcterms:W3CDTF">2006-08-16T00:00:00Z</dcterms:created>
  <dcterms:modified xsi:type="dcterms:W3CDTF">2025-10-04T11:08:13Z</dcterms:modified>
  <dc:identifier>DAG0XrCwM0A</dc:identifier>
</cp:coreProperties>
</file>