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63" r:id="rId5"/>
    <p:sldId id="259" r:id="rId6"/>
    <p:sldId id="264" r:id="rId7"/>
    <p:sldId id="265" r:id="rId8"/>
    <p:sldId id="260" r:id="rId9"/>
    <p:sldId id="261" r:id="rId10"/>
    <p:sldId id="262"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5143500" type="screen16x9"/>
  <p:notesSz cx="6858000" cy="9144000"/>
  <p:embeddedFontLst>
    <p:embeddedFont>
      <p:font typeface="Lato" charset="0"/>
      <p:regular r:id="rId38"/>
      <p:bold r:id="rId39"/>
      <p:italic r:id="rId40"/>
      <p:boldItalic r:id="rId41"/>
    </p:embeddedFont>
    <p:embeddedFont>
      <p:font typeface="Montserrat"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60"/>
  </p:normalViewPr>
  <p:slideViewPr>
    <p:cSldViewPr snapToGrid="0">
      <p:cViewPr>
        <p:scale>
          <a:sx n="106" d="100"/>
          <a:sy n="106" d="100"/>
        </p:scale>
        <p:origin x="-90"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3133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94c4ff43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94c4ff43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49372" y="541536"/>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Titanic Survival Prediction</a:t>
            </a:r>
            <a:endParaRPr dirty="0"/>
          </a:p>
        </p:txBody>
      </p:sp>
      <p:sp>
        <p:nvSpPr>
          <p:cNvPr id="135" name="Google Shape;135;p13"/>
          <p:cNvSpPr txBox="1">
            <a:spLocks noGrp="1"/>
          </p:cNvSpPr>
          <p:nvPr>
            <p:ph type="subTitle" idx="1"/>
          </p:nvPr>
        </p:nvSpPr>
        <p:spPr>
          <a:xfrm>
            <a:off x="486902" y="3766114"/>
            <a:ext cx="3470700" cy="1004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Presented By- Tanya </a:t>
            </a:r>
            <a:r>
              <a:rPr lang="en-US" sz="1800" dirty="0" err="1"/>
              <a:t>Bhardwaj</a:t>
            </a:r>
            <a:endParaRPr lang="en-US" sz="1800" dirty="0"/>
          </a:p>
          <a:p>
            <a:pPr marL="0" lvl="0" indent="0" algn="l" rtl="0">
              <a:spcBef>
                <a:spcPts val="0"/>
              </a:spcBef>
              <a:spcAft>
                <a:spcPts val="0"/>
              </a:spcAft>
              <a:buNone/>
            </a:pPr>
            <a:endParaRPr sz="1800" dirty="0"/>
          </a:p>
        </p:txBody>
      </p:sp>
      <p:pic>
        <p:nvPicPr>
          <p:cNvPr id="3" name="Picture 2" descr="A picture containing water, outdoor, ship, large&#10;&#10;Description automatically generated">
            <a:extLst>
              <a:ext uri="{FF2B5EF4-FFF2-40B4-BE49-F238E27FC236}">
                <a16:creationId xmlns:a16="http://schemas.microsoft.com/office/drawing/2014/main" xmlns="" id="{4FE1695F-D323-408F-BC1E-44C61E19B30F}"/>
              </a:ext>
            </a:extLst>
          </p:cNvPr>
          <p:cNvPicPr>
            <a:picLocks noChangeAspect="1"/>
          </p:cNvPicPr>
          <p:nvPr/>
        </p:nvPicPr>
        <p:blipFill>
          <a:blip r:embed="rId3"/>
          <a:stretch>
            <a:fillRect/>
          </a:stretch>
        </p:blipFill>
        <p:spPr>
          <a:xfrm>
            <a:off x="4825092" y="1810918"/>
            <a:ext cx="3721394" cy="2791046"/>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585926"/>
            <a:ext cx="7038900" cy="3892824"/>
          </a:xfrm>
        </p:spPr>
        <p:txBody>
          <a:bodyPr/>
          <a:lstStyle/>
          <a:p>
            <a:r>
              <a:rPr lang="en-US" sz="1600" dirty="0"/>
              <a:t>Descriptive Statistics</a:t>
            </a:r>
          </a:p>
          <a:p>
            <a:pPr marL="146050" indent="0">
              <a:buNone/>
            </a:pP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021" y="1184335"/>
            <a:ext cx="6228550" cy="348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6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483556"/>
            <a:ext cx="7038900" cy="914100"/>
          </a:xfrm>
        </p:spPr>
        <p:txBody>
          <a:bodyPr/>
          <a:lstStyle/>
          <a:p>
            <a:pPr algn="ctr"/>
            <a:r>
              <a:rPr lang="en-US" sz="3600" dirty="0"/>
              <a:t>Data Visualization</a:t>
            </a:r>
          </a:p>
        </p:txBody>
      </p:sp>
      <p:sp>
        <p:nvSpPr>
          <p:cNvPr id="3" name="Text Placeholder 2"/>
          <p:cNvSpPr>
            <a:spLocks noGrp="1"/>
          </p:cNvSpPr>
          <p:nvPr>
            <p:ph type="body" idx="1"/>
          </p:nvPr>
        </p:nvSpPr>
        <p:spPr>
          <a:xfrm>
            <a:off x="921936" y="1322621"/>
            <a:ext cx="7038900" cy="910805"/>
          </a:xfrm>
        </p:spPr>
        <p:txBody>
          <a:bodyPr/>
          <a:lstStyle/>
          <a:p>
            <a:r>
              <a:rPr lang="en-US" sz="1600" dirty="0"/>
              <a:t>Categorical Data- Categorical variables represent type of data which may be divided into groups. In this dataset categorical variables are : Survived, Sex, </a:t>
            </a:r>
            <a:r>
              <a:rPr lang="en-US" sz="1600" dirty="0" err="1"/>
              <a:t>Pclass</a:t>
            </a:r>
            <a:r>
              <a:rPr lang="en-US" sz="1600" dirty="0"/>
              <a:t>, Embarked, Cabin, Name, Ticket, </a:t>
            </a:r>
            <a:r>
              <a:rPr lang="en-US" sz="1600" dirty="0" err="1"/>
              <a:t>SibSp</a:t>
            </a:r>
            <a:r>
              <a:rPr lang="en-US" sz="1600" dirty="0"/>
              <a:t> and Parch</a:t>
            </a:r>
          </a:p>
          <a:p>
            <a:pPr marL="146050" indent="0">
              <a:buNone/>
            </a:pPr>
            <a:endParaRPr lang="en-US" dirty="0"/>
          </a:p>
          <a:p>
            <a:pPr marL="146050" indent="0">
              <a:buNone/>
            </a:pPr>
            <a:endParaRPr lang="en-US" dirty="0"/>
          </a:p>
          <a:p>
            <a:pPr marL="14605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02" y="2988546"/>
            <a:ext cx="3401441" cy="167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xmlns="" id="{AAAE19BD-DFDF-42F8-8E53-28F26D1E69C0}"/>
              </a:ext>
            </a:extLst>
          </p:cNvPr>
          <p:cNvSpPr txBox="1"/>
          <p:nvPr/>
        </p:nvSpPr>
        <p:spPr>
          <a:xfrm>
            <a:off x="310243" y="2498271"/>
            <a:ext cx="1249060" cy="338554"/>
          </a:xfrm>
          <a:prstGeom prst="rect">
            <a:avLst/>
          </a:prstGeom>
          <a:noFill/>
        </p:spPr>
        <p:txBody>
          <a:bodyPr wrap="none" rtlCol="0">
            <a:spAutoFit/>
          </a:bodyPr>
          <a:lstStyle/>
          <a:p>
            <a:r>
              <a:rPr lang="en-US" sz="1600" dirty="0">
                <a:solidFill>
                  <a:schemeClr val="bg1"/>
                </a:solidFill>
                <a:latin typeface="Lato" panose="020B0604020202020204" charset="0"/>
              </a:rPr>
              <a:t>1) </a:t>
            </a:r>
            <a:r>
              <a:rPr lang="en-US" sz="1600" u="sng" dirty="0">
                <a:solidFill>
                  <a:schemeClr val="bg1"/>
                </a:solidFill>
                <a:latin typeface="Lato" panose="020B0604020202020204" charset="0"/>
              </a:rPr>
              <a:t>Survived</a:t>
            </a:r>
            <a:r>
              <a:rPr lang="en-US" sz="1600" dirty="0">
                <a:solidFill>
                  <a:schemeClr val="bg1"/>
                </a:solidFill>
                <a:latin typeface="Lato" panose="020B0604020202020204" charset="0"/>
              </a:rPr>
              <a:t>:</a:t>
            </a:r>
          </a:p>
        </p:txBody>
      </p:sp>
      <p:sp>
        <p:nvSpPr>
          <p:cNvPr id="5" name="TextBox 4">
            <a:extLst>
              <a:ext uri="{FF2B5EF4-FFF2-40B4-BE49-F238E27FC236}">
                <a16:creationId xmlns:a16="http://schemas.microsoft.com/office/drawing/2014/main" xmlns="" id="{E1A4C58F-1BEC-4C09-8147-449A77A26E58}"/>
              </a:ext>
            </a:extLst>
          </p:cNvPr>
          <p:cNvSpPr txBox="1"/>
          <p:nvPr/>
        </p:nvSpPr>
        <p:spPr>
          <a:xfrm>
            <a:off x="4572000" y="2506435"/>
            <a:ext cx="784340" cy="338554"/>
          </a:xfrm>
          <a:prstGeom prst="rect">
            <a:avLst/>
          </a:prstGeom>
          <a:noFill/>
        </p:spPr>
        <p:txBody>
          <a:bodyPr wrap="square" rtlCol="0">
            <a:spAutoFit/>
          </a:bodyPr>
          <a:lstStyle/>
          <a:p>
            <a:r>
              <a:rPr lang="en-US" sz="1600" dirty="0" smtClean="0">
                <a:solidFill>
                  <a:schemeClr val="bg1"/>
                </a:solidFill>
                <a:latin typeface="Lato" panose="020B0604020202020204" charset="0"/>
              </a:rPr>
              <a:t>2) </a:t>
            </a:r>
            <a:r>
              <a:rPr lang="en-US" sz="1600" u="sng" dirty="0" smtClean="0">
                <a:solidFill>
                  <a:schemeClr val="bg1"/>
                </a:solidFill>
                <a:latin typeface="Lato" panose="020B0604020202020204" charset="0"/>
              </a:rPr>
              <a:t>Sex</a:t>
            </a:r>
            <a:r>
              <a:rPr lang="en-US" sz="1600" dirty="0">
                <a:solidFill>
                  <a:schemeClr val="bg1"/>
                </a:solidFill>
                <a:latin typeface="Lato" panose="020B0604020202020204" charset="0"/>
              </a:rPr>
              <a:t>:</a:t>
            </a:r>
          </a:p>
        </p:txBody>
      </p:sp>
      <p:pic>
        <p:nvPicPr>
          <p:cNvPr id="7" name="Picture 2">
            <a:extLst>
              <a:ext uri="{FF2B5EF4-FFF2-40B4-BE49-F238E27FC236}">
                <a16:creationId xmlns:a16="http://schemas.microsoft.com/office/drawing/2014/main" xmlns="" id="{D98FF27C-07F8-45B9-9200-FF6C742BF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950" y="2988546"/>
            <a:ext cx="3873580" cy="166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1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516" y="1490865"/>
            <a:ext cx="1347729" cy="351064"/>
          </a:xfrm>
        </p:spPr>
        <p:txBody>
          <a:bodyPr/>
          <a:lstStyle/>
          <a:p>
            <a:pPr marL="146050" indent="0">
              <a:buNone/>
            </a:pPr>
            <a:r>
              <a:rPr lang="en-US" sz="1600" dirty="0"/>
              <a:t>3) </a:t>
            </a:r>
            <a:r>
              <a:rPr lang="en-US" sz="1600" u="sng" dirty="0" err="1"/>
              <a:t>Pclass</a:t>
            </a:r>
            <a:r>
              <a:rPr lang="en-US" sz="1600" u="sng" dirty="0"/>
              <a:t>:</a:t>
            </a:r>
          </a:p>
          <a:p>
            <a:endParaRPr lang="en-US" sz="16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50" y="1915774"/>
            <a:ext cx="3511179" cy="180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xmlns="" id="{3622DE42-DBBD-4D12-BE7F-E046B2E43027}"/>
              </a:ext>
            </a:extLst>
          </p:cNvPr>
          <p:cNvSpPr txBox="1"/>
          <p:nvPr/>
        </p:nvSpPr>
        <p:spPr>
          <a:xfrm>
            <a:off x="4694467" y="1607997"/>
            <a:ext cx="1258678" cy="307777"/>
          </a:xfrm>
          <a:prstGeom prst="rect">
            <a:avLst/>
          </a:prstGeom>
          <a:noFill/>
        </p:spPr>
        <p:txBody>
          <a:bodyPr wrap="none" rtlCol="0">
            <a:spAutoFit/>
          </a:bodyPr>
          <a:lstStyle/>
          <a:p>
            <a:r>
              <a:rPr lang="en-US" dirty="0">
                <a:solidFill>
                  <a:schemeClr val="bg1"/>
                </a:solidFill>
                <a:latin typeface="Lato" panose="020B0604020202020204" charset="0"/>
              </a:rPr>
              <a:t>4) </a:t>
            </a:r>
            <a:r>
              <a:rPr lang="en-US" u="sng" dirty="0">
                <a:solidFill>
                  <a:schemeClr val="bg1"/>
                </a:solidFill>
                <a:latin typeface="Lato" panose="020B0604020202020204" charset="0"/>
              </a:rPr>
              <a:t>Embarked</a:t>
            </a:r>
            <a:r>
              <a:rPr lang="en-US" dirty="0">
                <a:solidFill>
                  <a:schemeClr val="bg1"/>
                </a:solidFill>
                <a:latin typeface="Lato" panose="020B0604020202020204" charset="0"/>
              </a:rPr>
              <a:t>:</a:t>
            </a:r>
          </a:p>
        </p:txBody>
      </p:sp>
      <p:pic>
        <p:nvPicPr>
          <p:cNvPr id="6" name="Picture 2">
            <a:extLst>
              <a:ext uri="{FF2B5EF4-FFF2-40B4-BE49-F238E27FC236}">
                <a16:creationId xmlns:a16="http://schemas.microsoft.com/office/drawing/2014/main" xmlns="" id="{E1A1666E-AF18-4873-9C3E-E71DB3B2E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437" y="1915774"/>
            <a:ext cx="3595554" cy="180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41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533" y="1475755"/>
            <a:ext cx="1249757" cy="402031"/>
          </a:xfrm>
        </p:spPr>
        <p:txBody>
          <a:bodyPr/>
          <a:lstStyle/>
          <a:p>
            <a:pPr marL="146050" indent="0">
              <a:buNone/>
            </a:pPr>
            <a:r>
              <a:rPr lang="en-US" sz="1600" dirty="0"/>
              <a:t>5) </a:t>
            </a:r>
            <a:r>
              <a:rPr lang="en-US" sz="1600" u="sng" dirty="0" err="1"/>
              <a:t>SibSp</a:t>
            </a:r>
            <a:r>
              <a:rPr lang="en-US" sz="1600" dirty="0"/>
              <a:t>:</a:t>
            </a:r>
          </a:p>
          <a:p>
            <a:pPr marL="146050" indent="0">
              <a:buNone/>
            </a:pPr>
            <a:r>
              <a:rPr lang="en-US" sz="1600" dirty="0"/>
              <a:t> </a:t>
            </a:r>
          </a:p>
          <a:p>
            <a:pPr marL="146050" indent="0">
              <a:buNone/>
            </a:pPr>
            <a:endParaRPr lang="en-US" sz="1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06" y="1877786"/>
            <a:ext cx="3325727" cy="203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a:extLst>
              <a:ext uri="{FF2B5EF4-FFF2-40B4-BE49-F238E27FC236}">
                <a16:creationId xmlns:a16="http://schemas.microsoft.com/office/drawing/2014/main" xmlns="" id="{BD033AD9-FB39-4C88-839C-6A11A1F57DD2}"/>
              </a:ext>
            </a:extLst>
          </p:cNvPr>
          <p:cNvSpPr txBox="1">
            <a:spLocks/>
          </p:cNvSpPr>
          <p:nvPr/>
        </p:nvSpPr>
        <p:spPr>
          <a:xfrm>
            <a:off x="4342778" y="1475755"/>
            <a:ext cx="1723286" cy="377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US" sz="1600" dirty="0"/>
              <a:t>6) Parch:</a:t>
            </a:r>
          </a:p>
          <a:p>
            <a:pPr marL="146050" indent="0">
              <a:buFont typeface="Lato"/>
              <a:buNone/>
            </a:pPr>
            <a:endParaRPr lang="en-US" sz="1600" dirty="0"/>
          </a:p>
        </p:txBody>
      </p:sp>
      <p:pic>
        <p:nvPicPr>
          <p:cNvPr id="6" name="Picture 2">
            <a:extLst>
              <a:ext uri="{FF2B5EF4-FFF2-40B4-BE49-F238E27FC236}">
                <a16:creationId xmlns:a16="http://schemas.microsoft.com/office/drawing/2014/main" xmlns="" id="{240855A2-2D28-4BF1-9ADB-CD7FD905B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806" y="1877787"/>
            <a:ext cx="4367444" cy="273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35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585926"/>
            <a:ext cx="7038900" cy="728524"/>
          </a:xfrm>
        </p:spPr>
        <p:txBody>
          <a:bodyPr/>
          <a:lstStyle/>
          <a:p>
            <a:r>
              <a:rPr lang="en-US" sz="1600" dirty="0"/>
              <a:t>Numerical Data -  </a:t>
            </a:r>
            <a:r>
              <a:rPr lang="en-US" sz="1600" b="1" dirty="0"/>
              <a:t>data</a:t>
            </a:r>
            <a:r>
              <a:rPr lang="en-US" sz="1600" dirty="0"/>
              <a:t> that is measurable like height , weight , etc. In this dataset numerical variable are : Age, </a:t>
            </a:r>
            <a:r>
              <a:rPr lang="en-US" sz="1600" dirty="0" err="1"/>
              <a:t>PassengerId</a:t>
            </a:r>
            <a:r>
              <a:rPr lang="en-US" sz="1600" dirty="0"/>
              <a:t> and Fare.</a:t>
            </a:r>
          </a:p>
          <a:p>
            <a:pPr marL="146050" indent="0">
              <a:buNone/>
            </a:pPr>
            <a:endParaRPr lang="en-US" dirty="0"/>
          </a:p>
          <a:p>
            <a:pPr marL="14605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2323282"/>
            <a:ext cx="5400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xmlns="" id="{4806EE09-CC66-4B5B-AD21-2E75348E045F}"/>
              </a:ext>
            </a:extLst>
          </p:cNvPr>
          <p:cNvSpPr txBox="1"/>
          <p:nvPr/>
        </p:nvSpPr>
        <p:spPr>
          <a:xfrm>
            <a:off x="1297500" y="1808644"/>
            <a:ext cx="881742" cy="584775"/>
          </a:xfrm>
          <a:prstGeom prst="rect">
            <a:avLst/>
          </a:prstGeom>
          <a:noFill/>
        </p:spPr>
        <p:txBody>
          <a:bodyPr wrap="square" rtlCol="0">
            <a:spAutoFit/>
          </a:bodyPr>
          <a:lstStyle/>
          <a:p>
            <a:r>
              <a:rPr lang="en-US" sz="1600" dirty="0">
                <a:solidFill>
                  <a:schemeClr val="bg1"/>
                </a:solidFill>
                <a:latin typeface="Lato" panose="020B0604020202020204" charset="0"/>
              </a:rPr>
              <a:t>1) </a:t>
            </a:r>
            <a:r>
              <a:rPr lang="en-US" sz="1600" b="1" u="sng" dirty="0">
                <a:solidFill>
                  <a:schemeClr val="bg1"/>
                </a:solidFill>
                <a:latin typeface="Lato" panose="020B0604020202020204" charset="0"/>
              </a:rPr>
              <a:t>Age</a:t>
            </a:r>
            <a:r>
              <a:rPr lang="en-US" sz="1600" dirty="0">
                <a:solidFill>
                  <a:schemeClr val="bg1"/>
                </a:solidFill>
                <a:latin typeface="Lato" panose="020B0604020202020204" charset="0"/>
              </a:rPr>
              <a:t>:</a:t>
            </a:r>
          </a:p>
          <a:p>
            <a:pPr marL="342900" indent="-342900">
              <a:buFont typeface="+mj-lt"/>
              <a:buAutoNum type="arabicPeriod"/>
            </a:pPr>
            <a:endParaRPr lang="en-US" sz="1600" dirty="0">
              <a:solidFill>
                <a:schemeClr val="bg1"/>
              </a:solidFill>
              <a:latin typeface="Lato" panose="020B0604020202020204" charset="0"/>
            </a:endParaRPr>
          </a:p>
        </p:txBody>
      </p:sp>
    </p:spTree>
    <p:extLst>
      <p:ext uri="{BB962C8B-B14F-4D97-AF65-F5344CB8AC3E}">
        <p14:creationId xmlns:p14="http://schemas.microsoft.com/office/powerpoint/2010/main" val="185334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28475"/>
            <a:ext cx="7038900" cy="4150276"/>
          </a:xfrm>
        </p:spPr>
        <p:txBody>
          <a:bodyPr/>
          <a:lstStyle/>
          <a:p>
            <a:pPr marL="146050" indent="0">
              <a:buNone/>
            </a:pPr>
            <a:r>
              <a:rPr lang="en-US" sz="1600" dirty="0"/>
              <a:t>2) </a:t>
            </a:r>
            <a:r>
              <a:rPr lang="en-US" sz="1600" b="1" u="sng" dirty="0" err="1"/>
              <a:t>PassengerId</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3) </a:t>
            </a:r>
            <a:r>
              <a:rPr lang="en-US" sz="1600" b="1" u="sng" dirty="0"/>
              <a:t>Fare</a:t>
            </a:r>
            <a:r>
              <a:rPr lang="en-US" sz="1600" dirty="0"/>
              <a:t>:</a:t>
            </a:r>
          </a:p>
          <a:p>
            <a:pPr marL="146050" indent="0">
              <a:buNone/>
            </a:pPr>
            <a:endParaRPr lang="en-US" sz="1600" dirty="0"/>
          </a:p>
          <a:p>
            <a:pPr marL="146050" indent="0">
              <a:buNone/>
            </a:pPr>
            <a:endParaRPr lang="en-US" sz="1600"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78" b="-1"/>
          <a:stretch/>
        </p:blipFill>
        <p:spPr bwMode="auto">
          <a:xfrm>
            <a:off x="1787979" y="838390"/>
            <a:ext cx="5551714" cy="1772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979" y="3037320"/>
            <a:ext cx="5551714" cy="177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83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Finding relationship between target column and other features</a:t>
            </a:r>
          </a:p>
        </p:txBody>
      </p:sp>
      <p:sp>
        <p:nvSpPr>
          <p:cNvPr id="3" name="Text Placeholder 2"/>
          <p:cNvSpPr>
            <a:spLocks noGrp="1"/>
          </p:cNvSpPr>
          <p:nvPr>
            <p:ph type="body" idx="1"/>
          </p:nvPr>
        </p:nvSpPr>
        <p:spPr>
          <a:xfrm>
            <a:off x="514350" y="1411550"/>
            <a:ext cx="7822050" cy="3067200"/>
          </a:xfrm>
        </p:spPr>
        <p:txBody>
          <a:bodyPr/>
          <a:lstStyle/>
          <a:p>
            <a:pPr marL="488950" indent="-342900">
              <a:buAutoNum type="arabicParenR"/>
            </a:pPr>
            <a:r>
              <a:rPr lang="en-US" sz="1600" b="1" u="sng" dirty="0" err="1"/>
              <a:t>Pclass</a:t>
            </a:r>
            <a:r>
              <a:rPr lang="en-US" sz="1600" dirty="0"/>
              <a:t>:</a:t>
            </a:r>
          </a:p>
          <a:p>
            <a:pPr marL="488950" indent="-342900">
              <a:buAutoNum type="arabicParenR"/>
            </a:pPr>
            <a:endParaRPr lang="en-US" sz="1600" dirty="0"/>
          </a:p>
          <a:p>
            <a:pPr marL="488950" indent="-342900">
              <a:buAutoNum type="arabicParenR"/>
            </a:pPr>
            <a:endParaRPr lang="en-US" sz="1600" dirty="0"/>
          </a:p>
          <a:p>
            <a:pPr marL="488950" indent="-342900">
              <a:buAutoNum type="arabicParenR"/>
            </a:pPr>
            <a:endParaRPr lang="en-US" sz="1600" dirty="0"/>
          </a:p>
          <a:p>
            <a:pPr marL="488950" indent="-342900">
              <a:buAutoNum type="arabicParenR"/>
            </a:pPr>
            <a:endParaRPr lang="en-US" sz="1600" dirty="0"/>
          </a:p>
          <a:p>
            <a:pPr marL="488950" indent="-342900">
              <a:buAutoNum type="arabicParenR"/>
            </a:pPr>
            <a:endParaRPr lang="en-US" sz="1600" dirty="0"/>
          </a:p>
          <a:p>
            <a:pPr marL="488950" indent="-342900">
              <a:buAutoNum type="arabicParenR"/>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 </a:t>
            </a:r>
            <a:r>
              <a:rPr lang="en-US" sz="1600" dirty="0" err="1"/>
              <a:t>Pclass</a:t>
            </a:r>
            <a:r>
              <a:rPr lang="en-US" sz="1600" dirty="0"/>
              <a:t> = 3 had most passengers, however most did not survive. Most passengers in </a:t>
            </a:r>
            <a:r>
              <a:rPr lang="en-US" sz="1600" dirty="0" err="1"/>
              <a:t>Pclass</a:t>
            </a:r>
            <a:r>
              <a:rPr lang="en-US" sz="1600" dirty="0"/>
              <a:t> =1 survived and then in </a:t>
            </a:r>
            <a:r>
              <a:rPr lang="en-US" sz="1600" dirty="0" err="1"/>
              <a:t>Pclass</a:t>
            </a:r>
            <a:r>
              <a:rPr lang="en-US" sz="1600" dirty="0"/>
              <a:t>=2.</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987" y="1316433"/>
            <a:ext cx="2921970" cy="262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30" y="2032573"/>
            <a:ext cx="3933846" cy="119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96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8456" y="390617"/>
            <a:ext cx="8262257" cy="4607511"/>
          </a:xfrm>
        </p:spPr>
        <p:txBody>
          <a:bodyPr/>
          <a:lstStyle/>
          <a:p>
            <a:pPr marL="146050" indent="0">
              <a:buNone/>
            </a:pPr>
            <a:r>
              <a:rPr lang="en-US" sz="1600" dirty="0"/>
              <a:t>2) </a:t>
            </a:r>
            <a:r>
              <a:rPr lang="en-US" sz="1600" b="1" u="sng" dirty="0"/>
              <a:t>Sex</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 </a:t>
            </a:r>
            <a:r>
              <a:rPr lang="en-US" sz="1500" dirty="0"/>
              <a:t>Survival rate of females was more as</a:t>
            </a:r>
          </a:p>
          <a:p>
            <a:pPr marL="146050" indent="0">
              <a:buNone/>
            </a:pPr>
            <a:r>
              <a:rPr lang="en-US" sz="1500" dirty="0"/>
              <a:t>compared to males.</a:t>
            </a:r>
          </a:p>
          <a:p>
            <a:pPr marL="146050" indent="0">
              <a:buNone/>
            </a:pPr>
            <a:endParaRPr lang="en-US" sz="1600" dirty="0"/>
          </a:p>
          <a:p>
            <a:pPr marL="146050" indent="0">
              <a:buNone/>
            </a:pPr>
            <a:r>
              <a:rPr lang="en-US" sz="1600" dirty="0"/>
              <a:t>3) </a:t>
            </a:r>
            <a:r>
              <a:rPr lang="en-US" sz="1600" b="1" u="sng" dirty="0"/>
              <a:t>Embarked</a:t>
            </a:r>
            <a:r>
              <a:rPr lang="en-US" sz="1600" dirty="0"/>
              <a:t>: </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 </a:t>
            </a:r>
            <a:r>
              <a:rPr lang="en-US" sz="1500" dirty="0"/>
              <a:t>Most passengers embarked at S but were</a:t>
            </a:r>
          </a:p>
          <a:p>
            <a:pPr marL="146050" indent="0">
              <a:buNone/>
            </a:pPr>
            <a:r>
              <a:rPr lang="en-US" sz="1500" dirty="0"/>
              <a:t>having least survival rate. Survival rate of passengers who </a:t>
            </a:r>
          </a:p>
          <a:p>
            <a:pPr marL="146050" indent="0">
              <a:buNone/>
            </a:pPr>
            <a:r>
              <a:rPr lang="en-US" sz="1500" dirty="0"/>
              <a:t>embarked at C is the most and then Q has the highest survival rate.</a:t>
            </a:r>
          </a:p>
          <a:p>
            <a:pPr marL="146050" indent="0">
              <a:buNone/>
            </a:pPr>
            <a:endParaRPr lang="en-US" sz="1600" dirty="0"/>
          </a:p>
          <a:p>
            <a:pPr marL="146050" indent="0">
              <a:buNone/>
            </a:pPr>
            <a:endParaRPr lang="en-US" sz="1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018" y="823167"/>
            <a:ext cx="3625419" cy="97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747" y="402466"/>
            <a:ext cx="2365917" cy="198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018" y="3083881"/>
            <a:ext cx="3625419" cy="105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4747" y="2571750"/>
            <a:ext cx="2365917" cy="211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3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0212" y="253878"/>
            <a:ext cx="7977024" cy="4744250"/>
          </a:xfrm>
        </p:spPr>
        <p:txBody>
          <a:bodyPr/>
          <a:lstStyle/>
          <a:p>
            <a:pPr marL="146050" indent="0">
              <a:buNone/>
            </a:pPr>
            <a:r>
              <a:rPr lang="en-US" sz="1600" dirty="0"/>
              <a:t>4) </a:t>
            </a:r>
            <a:r>
              <a:rPr lang="en-US" sz="1600" b="1" u="sng" dirty="0" err="1"/>
              <a:t>SibSp</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 </a:t>
            </a:r>
            <a:r>
              <a:rPr lang="en-US" sz="1500" dirty="0"/>
              <a:t>Passengers with 1 sibling/spouse had the highest survival rate</a:t>
            </a:r>
            <a:r>
              <a:rPr lang="en-US" sz="1600" dirty="0"/>
              <a:t>.</a:t>
            </a:r>
          </a:p>
          <a:p>
            <a:pPr marL="146050" indent="0">
              <a:buNone/>
            </a:pPr>
            <a:r>
              <a:rPr lang="en-US" sz="1600" dirty="0"/>
              <a:t>5)</a:t>
            </a:r>
            <a:r>
              <a:rPr lang="en-US" sz="1600" b="1" u="sng" dirty="0"/>
              <a:t>Parch</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 </a:t>
            </a:r>
            <a:r>
              <a:rPr lang="en-US" sz="1500" dirty="0"/>
              <a:t>Passengers with Parch=1 had the highest survival rate.</a:t>
            </a:r>
          </a:p>
          <a:p>
            <a:pPr marL="146050" indent="0">
              <a:buNone/>
            </a:pPr>
            <a:endParaRPr lang="en-US" sz="1600" dirty="0"/>
          </a:p>
          <a:p>
            <a:pPr marL="146050" indent="0">
              <a:buNone/>
            </a:pPr>
            <a:endParaRPr lang="en-US" sz="16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03" y="688281"/>
            <a:ext cx="3671285" cy="151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803" y="484619"/>
            <a:ext cx="2514985" cy="172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103" y="2928336"/>
            <a:ext cx="3671286" cy="153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8803" y="2801233"/>
            <a:ext cx="2564986" cy="166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62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8464" y="0"/>
            <a:ext cx="7038900" cy="4034867"/>
          </a:xfrm>
        </p:spPr>
        <p:txBody>
          <a:bodyPr/>
          <a:lstStyle/>
          <a:p>
            <a:pPr marL="146050" indent="0">
              <a:buNone/>
            </a:pPr>
            <a:endParaRPr lang="en-US" sz="1600" dirty="0"/>
          </a:p>
          <a:p>
            <a:pPr marL="146050" indent="0">
              <a:buNone/>
            </a:pPr>
            <a:r>
              <a:rPr lang="en-US" sz="1600" dirty="0"/>
              <a:t>6) </a:t>
            </a:r>
            <a:r>
              <a:rPr lang="en-US" sz="1600" b="1" u="sng" dirty="0"/>
              <a:t>Age</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Observations</a:t>
            </a:r>
            <a:r>
              <a:rPr lang="en-US" sz="1600" dirty="0"/>
              <a:t>:</a:t>
            </a:r>
          </a:p>
          <a:p>
            <a:r>
              <a:rPr lang="en-US" sz="1500" dirty="0"/>
              <a:t>Infants (Age &lt;=4) had high survival rate.</a:t>
            </a:r>
          </a:p>
          <a:p>
            <a:r>
              <a:rPr lang="en-US" sz="1500" dirty="0"/>
              <a:t>Oldest passengers (Age = 80) survived.</a:t>
            </a:r>
          </a:p>
          <a:p>
            <a:r>
              <a:rPr lang="en-US" sz="1500" dirty="0"/>
              <a:t>Large number of 15-25 year olds passengers did not survive.</a:t>
            </a:r>
          </a:p>
          <a:p>
            <a:r>
              <a:rPr lang="en-US" sz="1500" dirty="0"/>
              <a:t>Most passengers are in 15-35 age range.</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432" y="812629"/>
            <a:ext cx="4793136" cy="244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69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200" dirty="0"/>
              <a:t>Introduction</a:t>
            </a:r>
            <a:endParaRPr sz="4200" dirty="0"/>
          </a:p>
        </p:txBody>
      </p:sp>
      <p:sp>
        <p:nvSpPr>
          <p:cNvPr id="141" name="Google Shape;141;p14"/>
          <p:cNvSpPr txBox="1">
            <a:spLocks noGrp="1"/>
          </p:cNvSpPr>
          <p:nvPr>
            <p:ph type="body" idx="1"/>
          </p:nvPr>
        </p:nvSpPr>
        <p:spPr>
          <a:xfrm>
            <a:off x="865408" y="1267030"/>
            <a:ext cx="8034321" cy="2911200"/>
          </a:xfrm>
          <a:prstGeom prst="rect">
            <a:avLst/>
          </a:prstGeom>
        </p:spPr>
        <p:txBody>
          <a:bodyPr spcFirstLastPara="1" wrap="square" lIns="91425" tIns="91425" rIns="91425" bIns="91425" anchor="t" anchorCtr="0">
            <a:noAutofit/>
          </a:bodyPr>
          <a:lstStyle/>
          <a:p>
            <a:pPr fontAlgn="base"/>
            <a:endParaRPr lang="en-US" sz="1600" dirty="0"/>
          </a:p>
          <a:p>
            <a:pPr fontAlgn="base"/>
            <a:r>
              <a:rPr lang="en-US" sz="1600" dirty="0"/>
              <a:t>The sinking of the Titanic is one of the most infamous shipwrecks in history.</a:t>
            </a:r>
          </a:p>
          <a:p>
            <a:pPr fontAlgn="base"/>
            <a:endParaRPr lang="en-US" sz="1600" dirty="0"/>
          </a:p>
          <a:p>
            <a:pPr fontAlgn="base"/>
            <a:endParaRPr lang="en-US" sz="1600" dirty="0"/>
          </a:p>
          <a:p>
            <a:pPr fontAlgn="base"/>
            <a:r>
              <a:rPr lang="en-US" sz="1600" dirty="0"/>
              <a:t>On April 15, 1912, during her maiden voyage, the widely considered “unsinkable” RMS Titanic sank after colliding with an iceberg. Unfortunately, there weren’t enough lifeboats for everyone onboard, resulting in the death of 1502 out of 2224 passengers and crew.</a:t>
            </a:r>
          </a:p>
          <a:p>
            <a:pPr fontAlgn="base"/>
            <a:endParaRPr lang="en-US" sz="1600" dirty="0"/>
          </a:p>
          <a:p>
            <a:pPr fontAlgn="base"/>
            <a:endParaRPr lang="en-US" sz="1600" dirty="0"/>
          </a:p>
          <a:p>
            <a:pPr fontAlgn="base"/>
            <a:r>
              <a:rPr lang="en-US" sz="1600" dirty="0"/>
              <a:t>While there was some element of luck involved in surviving, it seems some groups of people were more likely to survive than others.</a:t>
            </a:r>
          </a:p>
          <a:p>
            <a:pPr marL="0" lvl="0" indent="0" algn="l" rtl="0">
              <a:spcBef>
                <a:spcPts val="0"/>
              </a:spcBef>
              <a:spcAft>
                <a:spcPts val="1600"/>
              </a:spcAft>
              <a:buNone/>
            </a:pP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7258" y="530804"/>
            <a:ext cx="7038900" cy="3688637"/>
          </a:xfrm>
        </p:spPr>
        <p:txBody>
          <a:bodyPr/>
          <a:lstStyle/>
          <a:p>
            <a:pPr marL="146050" indent="0">
              <a:buNone/>
            </a:pPr>
            <a:r>
              <a:rPr lang="en-US" sz="1600" dirty="0"/>
              <a:t>7) </a:t>
            </a:r>
            <a:r>
              <a:rPr lang="en-US" sz="1600" b="1" u="sng" dirty="0"/>
              <a:t>Fare</a:t>
            </a:r>
            <a:r>
              <a:rPr lang="en-US" sz="1600" dirty="0"/>
              <a:t>:</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b="1" i="1" dirty="0"/>
              <a:t>Observation</a:t>
            </a:r>
            <a:r>
              <a:rPr lang="en-US" sz="1600" dirty="0"/>
              <a:t> </a:t>
            </a:r>
            <a:r>
              <a:rPr lang="en-US" sz="1500" dirty="0"/>
              <a:t>: Higher fare paying passengers had better survival.</a:t>
            </a:r>
          </a:p>
          <a:p>
            <a:endParaRPr lang="en-US" sz="1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513" y="1019984"/>
            <a:ext cx="4808130" cy="254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66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Decision</a:t>
            </a:r>
          </a:p>
        </p:txBody>
      </p:sp>
      <p:sp>
        <p:nvSpPr>
          <p:cNvPr id="3" name="Text Placeholder 2"/>
          <p:cNvSpPr>
            <a:spLocks noGrp="1"/>
          </p:cNvSpPr>
          <p:nvPr>
            <p:ph type="body" idx="1"/>
          </p:nvPr>
        </p:nvSpPr>
        <p:spPr>
          <a:xfrm>
            <a:off x="947057" y="1086155"/>
            <a:ext cx="7977171" cy="3209243"/>
          </a:xfrm>
        </p:spPr>
        <p:txBody>
          <a:bodyPr/>
          <a:lstStyle/>
          <a:p>
            <a:pPr marL="146050" indent="0">
              <a:buNone/>
            </a:pPr>
            <a:r>
              <a:rPr lang="en-US" sz="1600" dirty="0"/>
              <a:t> </a:t>
            </a:r>
            <a:r>
              <a:rPr lang="en-US" sz="1600" dirty="0" err="1"/>
              <a:t>Pclass</a:t>
            </a:r>
            <a:r>
              <a:rPr lang="en-US" sz="1600" dirty="0"/>
              <a:t> , Sex, Age , Fare , Embarked might be the useful features for the prediction. </a:t>
            </a:r>
          </a:p>
          <a:p>
            <a:pPr marL="146050" indent="0">
              <a:buNone/>
            </a:pPr>
            <a:endParaRPr lang="en-US" sz="1600"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255" y="1607414"/>
            <a:ext cx="4707390" cy="314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40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Finding Missing Values</a:t>
            </a:r>
          </a:p>
        </p:txBody>
      </p:sp>
      <p:sp>
        <p:nvSpPr>
          <p:cNvPr id="3" name="Text Placeholder 2"/>
          <p:cNvSpPr>
            <a:spLocks noGrp="1"/>
          </p:cNvSpPr>
          <p:nvPr>
            <p:ph type="body" idx="1"/>
          </p:nvPr>
        </p:nvSpPr>
        <p:spPr>
          <a:xfrm>
            <a:off x="951160" y="1436922"/>
            <a:ext cx="7731579" cy="2911200"/>
          </a:xfrm>
        </p:spPr>
        <p:txBody>
          <a:bodyPr/>
          <a:lstStyle/>
          <a:p>
            <a:r>
              <a:rPr lang="en-US" sz="1600" dirty="0"/>
              <a:t>It is observed that 177 values were missing from the column age and 2 values were missing from the column Embarked</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241" y="2331015"/>
            <a:ext cx="5255517" cy="201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29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Filling Missing Values</a:t>
            </a:r>
          </a:p>
        </p:txBody>
      </p:sp>
      <p:sp>
        <p:nvSpPr>
          <p:cNvPr id="3" name="Text Placeholder 2"/>
          <p:cNvSpPr>
            <a:spLocks noGrp="1"/>
          </p:cNvSpPr>
          <p:nvPr>
            <p:ph type="body" idx="1"/>
          </p:nvPr>
        </p:nvSpPr>
        <p:spPr>
          <a:xfrm>
            <a:off x="567417" y="1323075"/>
            <a:ext cx="8009165" cy="2911200"/>
          </a:xfrm>
        </p:spPr>
        <p:txBody>
          <a:bodyPr/>
          <a:lstStyle/>
          <a:p>
            <a:pPr marL="146050" indent="0">
              <a:buNone/>
            </a:pPr>
            <a:endParaRPr lang="en-US" sz="1600" dirty="0"/>
          </a:p>
          <a:p>
            <a:pPr marL="146050" indent="0">
              <a:buNone/>
            </a:pPr>
            <a:r>
              <a:rPr lang="en-US" sz="1600" dirty="0"/>
              <a:t>In case of Fare the difference between </a:t>
            </a:r>
          </a:p>
          <a:p>
            <a:pPr marL="146050" indent="0">
              <a:buNone/>
            </a:pPr>
            <a:r>
              <a:rPr lang="en-US" sz="1600" dirty="0"/>
              <a:t>median and  mean is quite high  but in case of </a:t>
            </a:r>
          </a:p>
          <a:p>
            <a:pPr marL="146050" indent="0">
              <a:buNone/>
            </a:pPr>
            <a:r>
              <a:rPr lang="en-US" sz="1600" dirty="0"/>
              <a:t>age there is just a slight difference between </a:t>
            </a:r>
          </a:p>
          <a:p>
            <a:pPr marL="146050" indent="0">
              <a:buNone/>
            </a:pPr>
            <a:r>
              <a:rPr lang="en-US" sz="1600" dirty="0"/>
              <a:t>mean and median.</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Therefore, in place of missing values mean is </a:t>
            </a:r>
          </a:p>
          <a:p>
            <a:pPr marL="146050" indent="0">
              <a:buNone/>
            </a:pPr>
            <a:r>
              <a:rPr lang="en-US" sz="1600" dirty="0"/>
              <a:t>placed in case of age and most frequent value is </a:t>
            </a:r>
          </a:p>
          <a:p>
            <a:pPr marL="146050" indent="0">
              <a:buNone/>
            </a:pPr>
            <a:r>
              <a:rPr lang="en-US" sz="1600" dirty="0"/>
              <a:t>placed in case of embarked which is ‘S’.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395" y="1519541"/>
            <a:ext cx="3670917" cy="164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395" y="3773003"/>
            <a:ext cx="3733062" cy="60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06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0107" y="869474"/>
            <a:ext cx="7038900" cy="3404552"/>
          </a:xfrm>
        </p:spPr>
        <p:txBody>
          <a:bodyPr/>
          <a:lstStyle/>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Again checking for null values in dataset</a:t>
            </a:r>
          </a:p>
          <a:p>
            <a:pPr marL="146050" indent="0">
              <a:buNone/>
            </a:pPr>
            <a:r>
              <a:rPr lang="en-US" sz="1600" dirty="0"/>
              <a:t>and it is observed that now there are no </a:t>
            </a:r>
          </a:p>
          <a:p>
            <a:pPr marL="146050" indent="0">
              <a:buNone/>
            </a:pPr>
            <a:r>
              <a:rPr lang="en-US" sz="1600" dirty="0"/>
              <a:t>missing values present in  the dataset.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870" y="1783765"/>
            <a:ext cx="3647900" cy="171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67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Encoding the data</a:t>
            </a:r>
          </a:p>
        </p:txBody>
      </p:sp>
      <p:sp>
        <p:nvSpPr>
          <p:cNvPr id="3" name="Text Placeholder 2"/>
          <p:cNvSpPr>
            <a:spLocks noGrp="1"/>
          </p:cNvSpPr>
          <p:nvPr>
            <p:ph type="body" idx="1"/>
          </p:nvPr>
        </p:nvSpPr>
        <p:spPr>
          <a:xfrm>
            <a:off x="654808" y="1307850"/>
            <a:ext cx="8180614" cy="3253632"/>
          </a:xfrm>
        </p:spPr>
        <p:txBody>
          <a:bodyPr/>
          <a:lstStyle/>
          <a:p>
            <a:r>
              <a:rPr lang="en-US" sz="1600" dirty="0"/>
              <a:t>Many machine learning algorithms cannot operate on  categorical data directly. They require all input variables and output variables to be numeric. This means that categorical data must be converted to a numerical form. Therefore, one hot encoding is used to do perform the same function and thus column Sex and Embarked are encoded.</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728" y="2650073"/>
            <a:ext cx="4394444" cy="226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841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Train-Test Data Splitting</a:t>
            </a:r>
          </a:p>
        </p:txBody>
      </p:sp>
      <p:sp>
        <p:nvSpPr>
          <p:cNvPr id="3" name="Text Placeholder 2"/>
          <p:cNvSpPr>
            <a:spLocks noGrp="1"/>
          </p:cNvSpPr>
          <p:nvPr>
            <p:ph type="body" idx="1"/>
          </p:nvPr>
        </p:nvSpPr>
        <p:spPr>
          <a:xfrm>
            <a:off x="595993" y="1269507"/>
            <a:ext cx="8311243" cy="3209243"/>
          </a:xfrm>
        </p:spPr>
        <p:txBody>
          <a:bodyPr/>
          <a:lstStyle/>
          <a:p>
            <a:r>
              <a:rPr lang="en-US" sz="1600" dirty="0" err="1"/>
              <a:t>train_test_split</a:t>
            </a:r>
            <a:r>
              <a:rPr lang="en-US" sz="1600" dirty="0"/>
              <a:t> is a function in </a:t>
            </a:r>
            <a:r>
              <a:rPr lang="en-US" sz="1600" b="1" dirty="0" err="1"/>
              <a:t>sklearn</a:t>
            </a:r>
            <a:r>
              <a:rPr lang="en-US" sz="1600" b="1" dirty="0"/>
              <a:t> .model selection</a:t>
            </a:r>
            <a:r>
              <a:rPr lang="en-US" sz="1600" dirty="0"/>
              <a:t> for splitting data into </a:t>
            </a:r>
            <a:r>
              <a:rPr lang="en-US" sz="1600" b="1" dirty="0"/>
              <a:t>two </a:t>
            </a:r>
            <a:r>
              <a:rPr lang="en-US" sz="1600" dirty="0"/>
              <a:t>subsets: for training data and for testing data. In which </a:t>
            </a:r>
            <a:r>
              <a:rPr lang="en-US" sz="1600" dirty="0" err="1"/>
              <a:t>test_size</a:t>
            </a:r>
            <a:r>
              <a:rPr lang="en-US" sz="1600" dirty="0"/>
              <a:t> parameter specifies the size of the testing dataset.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9" y="2395016"/>
            <a:ext cx="5245277" cy="235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572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Scaling the data</a:t>
            </a:r>
          </a:p>
        </p:txBody>
      </p:sp>
      <p:sp>
        <p:nvSpPr>
          <p:cNvPr id="3" name="Text Placeholder 2"/>
          <p:cNvSpPr>
            <a:spLocks noGrp="1"/>
          </p:cNvSpPr>
          <p:nvPr>
            <p:ph type="body" idx="1"/>
          </p:nvPr>
        </p:nvSpPr>
        <p:spPr>
          <a:xfrm>
            <a:off x="693343" y="1307850"/>
            <a:ext cx="8075100" cy="3404553"/>
          </a:xfrm>
        </p:spPr>
        <p:txBody>
          <a:bodyPr/>
          <a:lstStyle/>
          <a:p>
            <a:r>
              <a:rPr lang="en-US" sz="1600" dirty="0"/>
              <a:t>Scaling is a method used to normalize the range of independent variables or features of data. Since the range of all the features in final data set are different , therefore, it needs to be scaled.</a:t>
            </a:r>
          </a:p>
          <a:p>
            <a:r>
              <a:rPr lang="en-US" sz="1600" dirty="0"/>
              <a:t>Hence, Standard </a:t>
            </a:r>
            <a:r>
              <a:rPr lang="en-US" sz="1600" dirty="0" err="1"/>
              <a:t>Scaler</a:t>
            </a:r>
            <a:r>
              <a:rPr lang="en-US" sz="1600" dirty="0"/>
              <a:t> is used to scale the data.</a:t>
            </a:r>
          </a:p>
          <a:p>
            <a:endParaRPr lang="en-US" sz="16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628" y="2571750"/>
            <a:ext cx="4447711" cy="245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692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Building the Model</a:t>
            </a:r>
          </a:p>
        </p:txBody>
      </p:sp>
      <p:sp>
        <p:nvSpPr>
          <p:cNvPr id="3" name="Text Placeholder 2"/>
          <p:cNvSpPr>
            <a:spLocks noGrp="1"/>
          </p:cNvSpPr>
          <p:nvPr>
            <p:ph type="body" idx="1"/>
          </p:nvPr>
        </p:nvSpPr>
        <p:spPr>
          <a:xfrm>
            <a:off x="942125" y="1160121"/>
            <a:ext cx="7038900" cy="3351286"/>
          </a:xfrm>
        </p:spPr>
        <p:txBody>
          <a:bodyPr/>
          <a:lstStyle/>
          <a:p>
            <a:pPr marL="488950" indent="-342900">
              <a:buFont typeface="Lato"/>
              <a:buAutoNum type="arabicParenR"/>
            </a:pPr>
            <a:r>
              <a:rPr lang="en-US" sz="1600" b="1" u="sng" dirty="0"/>
              <a:t>Logistic Regression </a:t>
            </a:r>
            <a:r>
              <a:rPr lang="en-US" sz="1600" dirty="0"/>
              <a:t>- It is the go-to method for binary classification problems (problems with two class values). </a:t>
            </a:r>
          </a:p>
          <a:p>
            <a:pPr marL="146050" indent="0">
              <a:buNone/>
            </a:pPr>
            <a:endParaRPr lang="en-US" sz="1600" dirty="0"/>
          </a:p>
          <a:p>
            <a:pPr marL="488950" indent="-342900">
              <a:buAutoNum type="arabicParenR"/>
            </a:pPr>
            <a:endParaRPr lang="en-US" sz="1600" dirty="0"/>
          </a:p>
          <a:p>
            <a:pPr marL="146050" indent="0">
              <a:buNone/>
            </a:pPr>
            <a:endParaRPr lang="en-US" sz="1600" dirty="0"/>
          </a:p>
          <a:p>
            <a:pPr marL="146050" indent="0">
              <a:buNone/>
            </a:pPr>
            <a:endParaRPr lang="en-US" sz="1600" dirty="0"/>
          </a:p>
          <a:p>
            <a:pPr marL="146050" indent="0">
              <a:buNone/>
            </a:pPr>
            <a:r>
              <a:rPr lang="en-US" sz="1600" dirty="0"/>
              <a:t>          Score and Confusion Matrix :</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104" y="1846547"/>
            <a:ext cx="5085091" cy="83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666"/>
          <a:stretch/>
        </p:blipFill>
        <p:spPr bwMode="auto">
          <a:xfrm>
            <a:off x="1162975" y="3543299"/>
            <a:ext cx="3222594" cy="78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251" y="3390067"/>
            <a:ext cx="3083695" cy="101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634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1331" y="1018547"/>
            <a:ext cx="7038900" cy="3804047"/>
          </a:xfrm>
        </p:spPr>
        <p:txBody>
          <a:bodyPr/>
          <a:lstStyle/>
          <a:p>
            <a:pPr marL="146050" indent="0">
              <a:buNone/>
            </a:pPr>
            <a:r>
              <a:rPr lang="en-US" sz="1600" dirty="0"/>
              <a:t>2) </a:t>
            </a:r>
            <a:r>
              <a:rPr lang="en-US" sz="1600" b="1" u="sng" dirty="0"/>
              <a:t>Decision Tree Classifier</a:t>
            </a:r>
            <a:r>
              <a:rPr lang="en-US" sz="1600" dirty="0"/>
              <a:t>-  Decision tree builds classification models in the form of a tree structure wherein instances are classified according to their feature values.</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Score and Confusion Matrix:</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206" y="1983900"/>
            <a:ext cx="5092086"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55" y="3432350"/>
            <a:ext cx="33051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533" y="3432349"/>
            <a:ext cx="310851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99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200" dirty="0"/>
              <a:t>Problem</a:t>
            </a:r>
            <a:r>
              <a:rPr lang="en-US" dirty="0"/>
              <a:t> </a:t>
            </a:r>
            <a:r>
              <a:rPr lang="en-US" sz="4200" dirty="0"/>
              <a:t>Statement</a:t>
            </a:r>
          </a:p>
        </p:txBody>
      </p:sp>
      <p:sp>
        <p:nvSpPr>
          <p:cNvPr id="3" name="Text Placeholder 2"/>
          <p:cNvSpPr>
            <a:spLocks noGrp="1"/>
          </p:cNvSpPr>
          <p:nvPr>
            <p:ph type="body" idx="1"/>
          </p:nvPr>
        </p:nvSpPr>
        <p:spPr>
          <a:xfrm>
            <a:off x="1297499" y="1567550"/>
            <a:ext cx="7269451" cy="2995572"/>
          </a:xfrm>
        </p:spPr>
        <p:txBody>
          <a:bodyPr/>
          <a:lstStyle/>
          <a:p>
            <a:pPr marL="146050" indent="0">
              <a:buNone/>
            </a:pPr>
            <a:endParaRPr lang="en-US" sz="1600" dirty="0"/>
          </a:p>
          <a:p>
            <a:pPr marL="146050" indent="0">
              <a:buNone/>
            </a:pPr>
            <a:r>
              <a:rPr lang="en-US" sz="1800" dirty="0"/>
              <a:t>Our problem is to train the machine and predict the survival of passengers from a training set listing passengers with their various features.</a:t>
            </a:r>
          </a:p>
        </p:txBody>
      </p:sp>
    </p:spTree>
    <p:extLst>
      <p:ext uri="{BB962C8B-B14F-4D97-AF65-F5344CB8AC3E}">
        <p14:creationId xmlns:p14="http://schemas.microsoft.com/office/powerpoint/2010/main" val="255754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9908" y="1097502"/>
            <a:ext cx="8139792" cy="3724148"/>
          </a:xfrm>
        </p:spPr>
        <p:txBody>
          <a:bodyPr/>
          <a:lstStyle/>
          <a:p>
            <a:pPr marL="146050" indent="0">
              <a:buNone/>
            </a:pPr>
            <a:r>
              <a:rPr lang="en-US" sz="1600" dirty="0"/>
              <a:t>3) </a:t>
            </a:r>
            <a:r>
              <a:rPr lang="en-US" sz="1600" b="1" u="sng" dirty="0"/>
              <a:t>Random Forest Class </a:t>
            </a:r>
            <a:r>
              <a:rPr lang="en-US" sz="1600" dirty="0"/>
              <a:t>- 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smtClean="0"/>
              <a:t>Score </a:t>
            </a:r>
            <a:r>
              <a:rPr lang="en-US" sz="1600" dirty="0"/>
              <a:t>and Confusion Matrix:</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45" y="2322721"/>
            <a:ext cx="58007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15" y="3538849"/>
            <a:ext cx="319504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228" y="3538848"/>
            <a:ext cx="311875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48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4035" y="1119142"/>
            <a:ext cx="7996872" cy="3759659"/>
          </a:xfrm>
        </p:spPr>
        <p:txBody>
          <a:bodyPr/>
          <a:lstStyle/>
          <a:p>
            <a:pPr marL="146050" indent="0">
              <a:buNone/>
            </a:pPr>
            <a:r>
              <a:rPr lang="en-US" sz="1600" dirty="0"/>
              <a:t>4) </a:t>
            </a:r>
            <a:r>
              <a:rPr lang="en-US" sz="1600" b="1" u="sng" dirty="0"/>
              <a:t>Bagging Classifier </a:t>
            </a:r>
            <a:r>
              <a:rPr lang="en-US" sz="1600" dirty="0"/>
              <a:t>: A Bagging classifier is an ensemble meta-estimator that fits base classifiers each on random subsets of the original dataset and then aggregate their individual predictions (either by voting or by averaging) to form a final prediction.</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Score and Confusion Matrix:</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971" y="2146703"/>
            <a:ext cx="6232058" cy="82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278" y="3644852"/>
            <a:ext cx="3245258" cy="80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471" y="3644852"/>
            <a:ext cx="3368610" cy="80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416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1121" y="1121995"/>
            <a:ext cx="7903650" cy="3724148"/>
          </a:xfrm>
        </p:spPr>
        <p:txBody>
          <a:bodyPr/>
          <a:lstStyle/>
          <a:p>
            <a:pPr marL="146050" indent="0">
              <a:buNone/>
            </a:pPr>
            <a:r>
              <a:rPr lang="en-US" sz="1600" dirty="0"/>
              <a:t>5) </a:t>
            </a:r>
            <a:r>
              <a:rPr lang="en-US" sz="1600" b="1" u="sng" dirty="0"/>
              <a:t>Support Vector Machine Classifier </a:t>
            </a:r>
            <a:r>
              <a:rPr lang="en-US" sz="1600" dirty="0"/>
              <a:t>: </a:t>
            </a:r>
            <a:r>
              <a:rPr lang="en-US" sz="1600" b="1" dirty="0"/>
              <a:t>Support vector machines (SVMs)</a:t>
            </a:r>
            <a:r>
              <a:rPr lang="en-US" sz="1600" dirty="0"/>
              <a:t> are a set of supervised learning methods used for classification, regression and outlier detection.</a:t>
            </a:r>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endParaRPr lang="en-US" sz="1600" dirty="0"/>
          </a:p>
          <a:p>
            <a:pPr marL="146050" indent="0">
              <a:buNone/>
            </a:pPr>
            <a:r>
              <a:rPr lang="en-US" sz="1600" dirty="0"/>
              <a:t>Score and Confusion Matrix:</a:t>
            </a:r>
          </a:p>
          <a:p>
            <a:pPr marL="146050" indent="0">
              <a:buNone/>
            </a:pPr>
            <a:endParaRPr lang="en-US" sz="1600" dirty="0"/>
          </a:p>
        </p:txBody>
      </p:sp>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161"/>
          <a:stretch/>
        </p:blipFill>
        <p:spPr bwMode="auto">
          <a:xfrm>
            <a:off x="1723345" y="1986643"/>
            <a:ext cx="5436734" cy="84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785" y="3598327"/>
            <a:ext cx="3094807" cy="84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216" y="3596958"/>
            <a:ext cx="3004999"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819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8464" y="1144347"/>
            <a:ext cx="7838336" cy="3750781"/>
          </a:xfrm>
        </p:spPr>
        <p:txBody>
          <a:bodyPr/>
          <a:lstStyle/>
          <a:p>
            <a:pPr marL="488950" indent="-342900">
              <a:buAutoNum type="arabicParenR" startAt="6"/>
            </a:pPr>
            <a:r>
              <a:rPr lang="en-US" sz="1600" b="1" u="sng" dirty="0"/>
              <a:t>K-Nearest Neighbors (KNN)</a:t>
            </a:r>
            <a:r>
              <a:rPr lang="en-US" sz="1600" dirty="0"/>
              <a:t>- is one of the simplest algorithms used for regression  and classification problem. KNN algorithms use data and classify new data points based on similarity measures (e.g. distance function). Classification is done by a majority vote to its neighbors.</a:t>
            </a:r>
          </a:p>
          <a:p>
            <a:pPr marL="488950" indent="-342900">
              <a:buAutoNum type="arabicParenR" startAt="6"/>
            </a:pPr>
            <a:endParaRPr lang="en-US" sz="1600" dirty="0"/>
          </a:p>
          <a:p>
            <a:pPr marL="488950" indent="-342900">
              <a:buAutoNum type="arabicParenR" startAt="6"/>
            </a:pPr>
            <a:endParaRPr lang="en-US" sz="1600" dirty="0"/>
          </a:p>
          <a:p>
            <a:pPr marL="488950" indent="-342900">
              <a:buAutoNum type="arabicParenR" startAt="6"/>
            </a:pPr>
            <a:endParaRPr lang="en-US" sz="1600" dirty="0"/>
          </a:p>
          <a:p>
            <a:pPr marL="488950" indent="-342900">
              <a:buAutoNum type="arabicParenR" startAt="6"/>
            </a:pPr>
            <a:endParaRPr lang="en-US" sz="1600" dirty="0"/>
          </a:p>
          <a:p>
            <a:pPr marL="146050" indent="0">
              <a:buNone/>
            </a:pPr>
            <a:r>
              <a:rPr lang="en-US" sz="1600" dirty="0"/>
              <a:t>          Score and Confusion Matrix:</a:t>
            </a:r>
          </a:p>
          <a:p>
            <a:pPr marL="146050" indent="0">
              <a:buNone/>
            </a:pPr>
            <a:endParaRPr lang="en-US" sz="1600" dirty="0"/>
          </a:p>
          <a:p>
            <a:pPr marL="146050" indent="0">
              <a:buNone/>
            </a:pPr>
            <a:endParaRPr lang="en-US" sz="16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90" y="2381562"/>
            <a:ext cx="6076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192" y="3785587"/>
            <a:ext cx="3100167" cy="86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995" y="3785587"/>
            <a:ext cx="3133571" cy="86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499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Comparison of Different Models</a:t>
            </a:r>
          </a:p>
        </p:txBody>
      </p:sp>
      <p:sp>
        <p:nvSpPr>
          <p:cNvPr id="3" name="Text Placeholder 2"/>
          <p:cNvSpPr>
            <a:spLocks noGrp="1"/>
          </p:cNvSpPr>
          <p:nvPr>
            <p:ph type="body" idx="1"/>
          </p:nvPr>
        </p:nvSpPr>
        <p:spPr>
          <a:xfrm>
            <a:off x="946436" y="1307850"/>
            <a:ext cx="7038900" cy="2911200"/>
          </a:xfrm>
        </p:spPr>
        <p:txBody>
          <a:bodyPr/>
          <a:lstStyle/>
          <a:p>
            <a:r>
              <a:rPr lang="en-US" sz="1600" dirty="0"/>
              <a:t>The models are arranged in ascending order of their accuracy scores.</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506" y="1810404"/>
            <a:ext cx="5692786" cy="304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30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Conclusion</a:t>
            </a:r>
          </a:p>
        </p:txBody>
      </p:sp>
      <p:sp>
        <p:nvSpPr>
          <p:cNvPr id="3" name="Text Placeholder 2"/>
          <p:cNvSpPr>
            <a:spLocks noGrp="1"/>
          </p:cNvSpPr>
          <p:nvPr>
            <p:ph type="body" idx="1"/>
          </p:nvPr>
        </p:nvSpPr>
        <p:spPr>
          <a:xfrm>
            <a:off x="873578" y="1143120"/>
            <a:ext cx="8025493" cy="3218121"/>
          </a:xfrm>
        </p:spPr>
        <p:txBody>
          <a:bodyPr/>
          <a:lstStyle/>
          <a:p>
            <a:pPr marL="146050" indent="0">
              <a:buNone/>
            </a:pPr>
            <a:r>
              <a:rPr lang="en-US" sz="1600" dirty="0"/>
              <a:t>Each model gave a different accuracy score.</a:t>
            </a:r>
          </a:p>
          <a:p>
            <a:pPr marL="146050" indent="0">
              <a:buNone/>
            </a:pPr>
            <a:endParaRPr lang="en-US" sz="1600" dirty="0"/>
          </a:p>
          <a:p>
            <a:pPr marL="146050" indent="0">
              <a:buNone/>
            </a:pPr>
            <a:r>
              <a:rPr lang="en-US" sz="1600" dirty="0"/>
              <a:t>After comparing the accuracy score of different models , Bagging Classifier has the highest accuracy score.</a:t>
            </a:r>
          </a:p>
          <a:p>
            <a:pPr marL="146050" indent="0">
              <a:buNone/>
            </a:pPr>
            <a:r>
              <a:rPr lang="en-US" sz="1600" dirty="0"/>
              <a:t>Therefore, Bagging Classifier model is being chosen  for the prediction.</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664" y="2654209"/>
            <a:ext cx="5040952" cy="226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90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442734"/>
            <a:ext cx="7038900" cy="914100"/>
          </a:xfrm>
        </p:spPr>
        <p:txBody>
          <a:bodyPr/>
          <a:lstStyle/>
          <a:p>
            <a:pPr algn="ctr"/>
            <a:r>
              <a:rPr lang="en-US" sz="3200" dirty="0"/>
              <a:t>Importing the Essential Libraries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97" b="7175"/>
          <a:stretch/>
        </p:blipFill>
        <p:spPr bwMode="auto">
          <a:xfrm>
            <a:off x="1118507" y="2109201"/>
            <a:ext cx="7809141" cy="102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2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401914"/>
            <a:ext cx="7038900" cy="914100"/>
          </a:xfrm>
        </p:spPr>
        <p:txBody>
          <a:bodyPr/>
          <a:lstStyle/>
          <a:p>
            <a:pPr algn="ctr"/>
            <a:r>
              <a:rPr lang="en-US" sz="3600" dirty="0"/>
              <a:t>Getting the Data</a:t>
            </a:r>
          </a:p>
        </p:txBody>
      </p:sp>
      <p:sp>
        <p:nvSpPr>
          <p:cNvPr id="3" name="Text Placeholder 2"/>
          <p:cNvSpPr>
            <a:spLocks noGrp="1"/>
          </p:cNvSpPr>
          <p:nvPr>
            <p:ph type="body" idx="1"/>
          </p:nvPr>
        </p:nvSpPr>
        <p:spPr>
          <a:xfrm>
            <a:off x="832757" y="1567550"/>
            <a:ext cx="7666929" cy="2911200"/>
          </a:xfrm>
        </p:spPr>
        <p:txBody>
          <a:bodyPr/>
          <a:lstStyle/>
          <a:p>
            <a:r>
              <a:rPr lang="en-US" sz="1600" dirty="0"/>
              <a:t>Reading the </a:t>
            </a:r>
            <a:r>
              <a:rPr lang="en-US" sz="1600" dirty="0" err="1"/>
              <a:t>csv</a:t>
            </a:r>
            <a:r>
              <a:rPr lang="en-US" sz="1600" dirty="0"/>
              <a:t> file train using </a:t>
            </a:r>
            <a:r>
              <a:rPr lang="en-US" sz="1600" dirty="0" err="1"/>
              <a:t>pd.read_csv</a:t>
            </a:r>
            <a:r>
              <a:rPr lang="en-US" sz="1600" dirty="0"/>
              <a:t>  and displaying the first few columns of the dataset.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79" y="2396968"/>
            <a:ext cx="7354770" cy="249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70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524374"/>
            <a:ext cx="7038900" cy="914100"/>
          </a:xfrm>
        </p:spPr>
        <p:txBody>
          <a:bodyPr/>
          <a:lstStyle/>
          <a:p>
            <a:pPr algn="ctr"/>
            <a:r>
              <a:rPr lang="en-US" sz="3600" dirty="0"/>
              <a:t>Features/Columns</a:t>
            </a:r>
          </a:p>
        </p:txBody>
      </p:sp>
      <p:sp>
        <p:nvSpPr>
          <p:cNvPr id="3" name="Text Placeholder 2"/>
          <p:cNvSpPr>
            <a:spLocks noGrp="1"/>
          </p:cNvSpPr>
          <p:nvPr>
            <p:ph type="body" idx="1"/>
          </p:nvPr>
        </p:nvSpPr>
        <p:spPr>
          <a:xfrm>
            <a:off x="1297500" y="1272361"/>
            <a:ext cx="7038900" cy="3173733"/>
          </a:xfrm>
        </p:spPr>
        <p:txBody>
          <a:bodyPr/>
          <a:lstStyle/>
          <a:p>
            <a:r>
              <a:rPr lang="en-US" sz="1500" dirty="0" err="1"/>
              <a:t>PassengerId</a:t>
            </a:r>
            <a:r>
              <a:rPr lang="en-US" sz="1500" dirty="0"/>
              <a:t> - id number to each passenger</a:t>
            </a:r>
          </a:p>
          <a:p>
            <a:r>
              <a:rPr lang="en-US" sz="1500" dirty="0"/>
              <a:t>Survived- </a:t>
            </a:r>
          </a:p>
          <a:p>
            <a:pPr marL="146050" indent="0">
              <a:buNone/>
            </a:pPr>
            <a:r>
              <a:rPr lang="en-US" sz="1500" dirty="0"/>
              <a:t>                   0 – Not Survived    1-Survived</a:t>
            </a:r>
          </a:p>
          <a:p>
            <a:r>
              <a:rPr lang="en-US" sz="1500" dirty="0" err="1"/>
              <a:t>Pclass</a:t>
            </a:r>
            <a:r>
              <a:rPr lang="en-US" sz="1500" dirty="0"/>
              <a:t> – Ticket Class</a:t>
            </a:r>
          </a:p>
          <a:p>
            <a:pPr marL="146050" indent="0">
              <a:buNone/>
            </a:pPr>
            <a:r>
              <a:rPr lang="en-US" sz="1500" dirty="0"/>
              <a:t>                             1- 1</a:t>
            </a:r>
            <a:r>
              <a:rPr lang="en-US" sz="1500" baseline="30000" dirty="0"/>
              <a:t>st</a:t>
            </a:r>
            <a:r>
              <a:rPr lang="en-US" sz="1500" dirty="0"/>
              <a:t>  Upper</a:t>
            </a:r>
          </a:p>
          <a:p>
            <a:pPr marL="146050" indent="0">
              <a:buNone/>
            </a:pPr>
            <a:r>
              <a:rPr lang="en-US" sz="1500" dirty="0"/>
              <a:t>                	        2- 2</a:t>
            </a:r>
            <a:r>
              <a:rPr lang="en-US" sz="1500" baseline="30000" dirty="0"/>
              <a:t>nd</a:t>
            </a:r>
            <a:r>
              <a:rPr lang="en-US" sz="1500" dirty="0"/>
              <a:t> Middle</a:t>
            </a:r>
          </a:p>
          <a:p>
            <a:pPr marL="146050" indent="0">
              <a:buNone/>
            </a:pPr>
            <a:r>
              <a:rPr lang="en-US" sz="1500" dirty="0"/>
              <a:t>             	        3- 3</a:t>
            </a:r>
            <a:r>
              <a:rPr lang="en-US" sz="1500" baseline="30000" dirty="0"/>
              <a:t>rd</a:t>
            </a:r>
            <a:r>
              <a:rPr lang="en-US" sz="1500" dirty="0"/>
              <a:t>  Lower</a:t>
            </a:r>
          </a:p>
          <a:p>
            <a:r>
              <a:rPr lang="en-US" sz="1500" dirty="0"/>
              <a:t>Name - Name of Passengers</a:t>
            </a:r>
          </a:p>
          <a:p>
            <a:r>
              <a:rPr lang="en-US" sz="1500" dirty="0"/>
              <a:t>Sex - Gender of passengers</a:t>
            </a:r>
          </a:p>
          <a:p>
            <a:pPr marL="146050" indent="0">
              <a:buNone/>
            </a:pPr>
            <a:r>
              <a:rPr lang="en-US" sz="1500" dirty="0"/>
              <a:t>                            - Male      </a:t>
            </a:r>
          </a:p>
          <a:p>
            <a:pPr marL="146050" indent="0">
              <a:buNone/>
            </a:pPr>
            <a:r>
              <a:rPr lang="en-US" sz="1500" dirty="0"/>
              <a:t>                            -Female</a:t>
            </a:r>
          </a:p>
          <a:p>
            <a:r>
              <a:rPr lang="en-US" sz="1500" dirty="0"/>
              <a:t>Age - Age in years</a:t>
            </a:r>
          </a:p>
          <a:p>
            <a:r>
              <a:rPr lang="en-US" sz="1500" dirty="0" err="1"/>
              <a:t>Sibsp</a:t>
            </a:r>
            <a:r>
              <a:rPr lang="en-US" sz="1500" dirty="0"/>
              <a:t> - No. of siblings / spouses aboard the Titanic</a:t>
            </a:r>
          </a:p>
          <a:p>
            <a:pPr marL="146050" indent="0">
              <a:buNone/>
            </a:pPr>
            <a:endParaRPr lang="en-US" sz="1500" dirty="0"/>
          </a:p>
          <a:p>
            <a:endParaRPr lang="en-US" sz="1500" dirty="0"/>
          </a:p>
          <a:p>
            <a:endParaRPr lang="en-US" sz="1500" dirty="0"/>
          </a:p>
        </p:txBody>
      </p:sp>
    </p:spTree>
    <p:extLst>
      <p:ext uri="{BB962C8B-B14F-4D97-AF65-F5344CB8AC3E}">
        <p14:creationId xmlns:p14="http://schemas.microsoft.com/office/powerpoint/2010/main" val="409496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516214"/>
            <a:ext cx="7038900" cy="914100"/>
          </a:xfrm>
        </p:spPr>
        <p:txBody>
          <a:bodyPr/>
          <a:lstStyle/>
          <a:p>
            <a:pPr algn="ctr"/>
            <a:r>
              <a:rPr lang="en-US" sz="3600" dirty="0"/>
              <a:t>Features/Columns</a:t>
            </a:r>
          </a:p>
        </p:txBody>
      </p:sp>
      <p:sp>
        <p:nvSpPr>
          <p:cNvPr id="3" name="Text Placeholder 2"/>
          <p:cNvSpPr>
            <a:spLocks noGrp="1"/>
          </p:cNvSpPr>
          <p:nvPr>
            <p:ph type="body" idx="1"/>
          </p:nvPr>
        </p:nvSpPr>
        <p:spPr>
          <a:xfrm>
            <a:off x="1297500" y="1559386"/>
            <a:ext cx="7038900" cy="2911200"/>
          </a:xfrm>
        </p:spPr>
        <p:txBody>
          <a:bodyPr/>
          <a:lstStyle/>
          <a:p>
            <a:r>
              <a:rPr lang="en-US" sz="1500" dirty="0"/>
              <a:t>Parch- No. of parents / children aboard the Titanic</a:t>
            </a:r>
          </a:p>
          <a:p>
            <a:r>
              <a:rPr lang="en-US" sz="1500" dirty="0"/>
              <a:t>Ticket- Ticket number</a:t>
            </a:r>
          </a:p>
          <a:p>
            <a:r>
              <a:rPr lang="en-US" sz="1500" dirty="0"/>
              <a:t>Fare- Amount of money spent on ticket</a:t>
            </a:r>
          </a:p>
          <a:p>
            <a:r>
              <a:rPr lang="en-US" sz="1500" dirty="0"/>
              <a:t>Cabin- Cabin number</a:t>
            </a:r>
          </a:p>
          <a:p>
            <a:r>
              <a:rPr lang="en-US" sz="1500" dirty="0"/>
              <a:t>Embarked-Port of Embarkation</a:t>
            </a:r>
          </a:p>
          <a:p>
            <a:pPr lvl="1"/>
            <a:r>
              <a:rPr lang="en-US" sz="1500" dirty="0"/>
              <a:t>C = Cherbourg </a:t>
            </a:r>
          </a:p>
          <a:p>
            <a:pPr lvl="1"/>
            <a:r>
              <a:rPr lang="en-US" sz="1500" dirty="0"/>
              <a:t>Q = Queenstown </a:t>
            </a:r>
          </a:p>
          <a:p>
            <a:pPr lvl="1"/>
            <a:r>
              <a:rPr lang="en-US" sz="1500" dirty="0"/>
              <a:t>S = Southampton</a:t>
            </a:r>
          </a:p>
          <a:p>
            <a:pPr marL="146050" indent="0">
              <a:buNone/>
            </a:pPr>
            <a:r>
              <a:rPr lang="en-US" sz="1500" dirty="0"/>
              <a:t/>
            </a:r>
            <a:br>
              <a:rPr lang="en-US" sz="1500" dirty="0"/>
            </a:br>
            <a:endParaRPr lang="en-US" sz="1500" dirty="0"/>
          </a:p>
        </p:txBody>
      </p:sp>
    </p:spTree>
    <p:extLst>
      <p:ext uri="{BB962C8B-B14F-4D97-AF65-F5344CB8AC3E}">
        <p14:creationId xmlns:p14="http://schemas.microsoft.com/office/powerpoint/2010/main" val="267074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Data Properties</a:t>
            </a:r>
          </a:p>
        </p:txBody>
      </p:sp>
      <p:sp>
        <p:nvSpPr>
          <p:cNvPr id="3" name="Text Placeholder 2"/>
          <p:cNvSpPr>
            <a:spLocks noGrp="1"/>
          </p:cNvSpPr>
          <p:nvPr>
            <p:ph type="body" idx="1"/>
          </p:nvPr>
        </p:nvSpPr>
        <p:spPr/>
        <p:txBody>
          <a:bodyPr/>
          <a:lstStyle/>
          <a:p>
            <a:r>
              <a:rPr lang="en-US" sz="1600" dirty="0"/>
              <a:t>Number of Rows and Columns</a:t>
            </a:r>
          </a:p>
          <a:p>
            <a:endParaRPr lang="en-US" sz="1600" dirty="0"/>
          </a:p>
          <a:p>
            <a:endParaRPr lang="en-US" sz="1600" dirty="0"/>
          </a:p>
          <a:p>
            <a:endParaRPr lang="en-US" sz="1600" dirty="0"/>
          </a:p>
          <a:p>
            <a:pPr marL="146050" indent="0">
              <a:buNone/>
            </a:pPr>
            <a:endParaRPr lang="en-US" sz="1600" dirty="0"/>
          </a:p>
          <a:p>
            <a:r>
              <a:rPr lang="en-US" sz="1600" dirty="0"/>
              <a:t>Name of the Columns</a:t>
            </a:r>
          </a:p>
          <a:p>
            <a:endParaRPr lang="en-US" sz="1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15382"/>
            <a:ext cx="6629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666308"/>
            <a:ext cx="66294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6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461639"/>
            <a:ext cx="7038900" cy="4017111"/>
          </a:xfrm>
        </p:spPr>
        <p:txBody>
          <a:bodyPr/>
          <a:lstStyle/>
          <a:p>
            <a:r>
              <a:rPr lang="en-US" sz="1600" dirty="0"/>
              <a:t>Concise summary of </a:t>
            </a:r>
            <a:r>
              <a:rPr lang="en-US" sz="1600" dirty="0" err="1"/>
              <a:t>Dataframe</a:t>
            </a:r>
            <a:endParaRPr lang="en-US" sz="1600" dirty="0"/>
          </a:p>
          <a:p>
            <a:pPr lvl="1"/>
            <a:r>
              <a:rPr lang="en-US" sz="1200" dirty="0"/>
              <a:t>The training-set has 891 examples and 11 features + 1  target variable (survived). Two of the features are of float category, 5 are integers and 5 are objects.</a:t>
            </a:r>
          </a:p>
          <a:p>
            <a:pPr marL="615950" lvl="1" indent="0">
              <a:buNone/>
            </a:pPr>
            <a:r>
              <a:rPr lang="en-US" dirty="0"/>
              <a:t>                    -  </a:t>
            </a:r>
            <a:r>
              <a:rPr lang="en-US" sz="1100" dirty="0"/>
              <a:t>float64(2): Fare and Age</a:t>
            </a:r>
          </a:p>
          <a:p>
            <a:pPr marL="146050" indent="0">
              <a:buNone/>
            </a:pPr>
            <a:r>
              <a:rPr lang="en-US" sz="1100" dirty="0"/>
              <a:t>                                     - int64(5): </a:t>
            </a:r>
            <a:r>
              <a:rPr lang="en-US" sz="1100" dirty="0" err="1"/>
              <a:t>Pclass</a:t>
            </a:r>
            <a:r>
              <a:rPr lang="en-US" sz="1100" dirty="0"/>
              <a:t>, </a:t>
            </a:r>
            <a:r>
              <a:rPr lang="en-US" sz="1100" dirty="0" err="1"/>
              <a:t>SibSp</a:t>
            </a:r>
            <a:r>
              <a:rPr lang="en-US" sz="1100" dirty="0"/>
              <a:t>, Parch, </a:t>
            </a:r>
            <a:r>
              <a:rPr lang="en-US" sz="1100" dirty="0" err="1"/>
              <a:t>PassengerId</a:t>
            </a:r>
            <a:r>
              <a:rPr lang="en-US" sz="1100" dirty="0"/>
              <a:t> and Survived</a:t>
            </a:r>
          </a:p>
          <a:p>
            <a:pPr marL="146050" indent="0">
              <a:buNone/>
            </a:pPr>
            <a:r>
              <a:rPr lang="en-US" sz="1100" dirty="0"/>
              <a:t>                                     - object(5): Cabin, Embarked, Ticket, Name and Sex</a:t>
            </a:r>
          </a:p>
          <a:p>
            <a:pPr lvl="1"/>
            <a:endParaRPr lang="en-US" dirty="0"/>
          </a:p>
          <a:p>
            <a:pPr lvl="1"/>
            <a:endParaRPr lang="en-US" dirty="0"/>
          </a:p>
          <a:p>
            <a:pPr marL="615950" lvl="1"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68" y="2370338"/>
            <a:ext cx="5355770" cy="24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55211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990</Words>
  <Application>Microsoft Office PowerPoint</Application>
  <PresentationFormat>On-screen Show (16:9)</PresentationFormat>
  <Paragraphs>233</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Lato</vt:lpstr>
      <vt:lpstr>Montserrat</vt:lpstr>
      <vt:lpstr>Focus</vt:lpstr>
      <vt:lpstr>Titanic Survival Prediction</vt:lpstr>
      <vt:lpstr>Introduction</vt:lpstr>
      <vt:lpstr>Problem Statement</vt:lpstr>
      <vt:lpstr>Importing the Essential Libraries</vt:lpstr>
      <vt:lpstr>Getting the Data</vt:lpstr>
      <vt:lpstr>Features/Columns</vt:lpstr>
      <vt:lpstr>Features/Columns</vt:lpstr>
      <vt:lpstr>Data Properties</vt:lpstr>
      <vt:lpstr>PowerPoint Presentation</vt:lpstr>
      <vt:lpstr>PowerPoint Presentation</vt:lpstr>
      <vt:lpstr>Data Visualization</vt:lpstr>
      <vt:lpstr>PowerPoint Presentation</vt:lpstr>
      <vt:lpstr>PowerPoint Presentation</vt:lpstr>
      <vt:lpstr>PowerPoint Presentation</vt:lpstr>
      <vt:lpstr>PowerPoint Presentation</vt:lpstr>
      <vt:lpstr>Finding relationship between target column and other features</vt:lpstr>
      <vt:lpstr>PowerPoint Presentation</vt:lpstr>
      <vt:lpstr>PowerPoint Presentation</vt:lpstr>
      <vt:lpstr>PowerPoint Presentation</vt:lpstr>
      <vt:lpstr>PowerPoint Presentation</vt:lpstr>
      <vt:lpstr>Decision</vt:lpstr>
      <vt:lpstr>Finding Missing Values</vt:lpstr>
      <vt:lpstr>Filling Missing Values</vt:lpstr>
      <vt:lpstr>PowerPoint Presentation</vt:lpstr>
      <vt:lpstr>Encoding the data</vt:lpstr>
      <vt:lpstr>Train-Test Data Splitting</vt:lpstr>
      <vt:lpstr>Scaling the data</vt:lpstr>
      <vt:lpstr>Building the Model</vt:lpstr>
      <vt:lpstr>PowerPoint Presentation</vt:lpstr>
      <vt:lpstr>PowerPoint Presentation</vt:lpstr>
      <vt:lpstr>PowerPoint Presentation</vt:lpstr>
      <vt:lpstr>PowerPoint Presentation</vt:lpstr>
      <vt:lpstr>PowerPoint Presentation</vt:lpstr>
      <vt:lpstr>Comparison of Different Models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Survivor Prediction</dc:title>
  <dc:creator>Parveen</dc:creator>
  <cp:lastModifiedBy>Parveen</cp:lastModifiedBy>
  <cp:revision>53</cp:revision>
  <dcterms:modified xsi:type="dcterms:W3CDTF">2020-06-21T16:06:38Z</dcterms:modified>
</cp:coreProperties>
</file>