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db2GOhIcN/eXcMg2T1Hio1F3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E76A31-0BD9-4969-AD31-E71B236CFE1B}">
  <a:tblStyle styleId="{D7E76A31-0BD9-4969-AD31-E71B236CFE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ccc32cb1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12ccc32cb1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ccc32cb1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2ccc32cb1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ccc32cb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2ccc32cb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ccc32cb1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12ccc32cb1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cc32cb1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12ccc32cb1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a841b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26a841b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3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b="0" i="0" sz="39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marR="0" rt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b="0" i="0" sz="2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417250" y="1036425"/>
            <a:ext cx="87864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Identification &amp; Optical character recognition (OCR) for Structured Documents - SBI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801025" y="4840900"/>
            <a:ext cx="10144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9"/>
              <a:buFont typeface="Arial"/>
              <a:buNone/>
            </a:pPr>
            <a:r>
              <a:rPr b="1" lang="en-US" sz="3629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Presented</a:t>
            </a:r>
            <a:r>
              <a:rPr b="1" lang="en-US" sz="3629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By : Tanya Kumari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lang="en-US" sz="3266">
                <a:solidFill>
                  <a:schemeClr val="lt1"/>
                </a:solidFill>
              </a:rPr>
              <a:t>Key </a:t>
            </a:r>
            <a:r>
              <a:rPr b="1" lang="en-US" sz="3266">
                <a:solidFill>
                  <a:schemeClr val="lt1"/>
                </a:solidFill>
              </a:rPr>
              <a:t>points of my solutions are - 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2324477" y="2864975"/>
            <a:ext cx="7206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-3322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Font typeface="Arial"/>
              <a:buChar char="●"/>
            </a:pPr>
            <a:r>
              <a:rPr lang="en-US" sz="1633">
                <a:solidFill>
                  <a:schemeClr val="lt1"/>
                </a:solidFill>
              </a:rPr>
              <a:t>There are various types of formats which my model is able to identify. eg Application forms, KYC Documents, Agreements , Reports , Tables Bank Account Statements, Confidential Documents, other types of OVDS.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It can identify mostly two types of documents formats named - JPEG and PDF.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It has the ability to identify and perform OCR on less than optimal scans.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And also be able to mask AAdhar Card number , Pan Card Number , DL numbers from different varied documents.</a:t>
            </a:r>
            <a:endParaRPr sz="1633">
              <a:solidFill>
                <a:schemeClr val="lt1"/>
              </a:solidFill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1946475" y="1757395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https://github.com/tanya4067/State-Bank-of-India-OCR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Tanya Kumari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tanyakumari29@gmail.com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 7759034535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1548999" y="595223"/>
            <a:ext cx="9324300" cy="52527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2441025" y="1090900"/>
            <a:ext cx="79566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  <a:p>
            <a:pPr indent="-33229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There are various types of documents which are being handled in Bank. It is a very tedious task to extract appropriate information from all the documents manually . So various different types of tools are being used to solve this problem.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Analysing different types of documents in Bank with the help azure cognitive services and python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Optical Character Recognition (OCR) has been performed and the accuracy score has been calculated.</a:t>
            </a:r>
            <a:endParaRPr sz="1633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>
                <a:solidFill>
                  <a:schemeClr val="lt1"/>
                </a:solidFill>
              </a:rPr>
              <a:t> </a:t>
            </a:r>
            <a:endParaRPr sz="1633">
              <a:solidFill>
                <a:schemeClr val="lt1"/>
              </a:solidFill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/>
          <p:nvPr/>
        </p:nvSpPr>
        <p:spPr>
          <a:xfrm>
            <a:off x="388974" y="1737275"/>
            <a:ext cx="2122500" cy="1476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2999500" y="1659550"/>
            <a:ext cx="2300400" cy="1476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uploaded document is being then analysed using python . And also if anything is attested.</a:t>
            </a:r>
            <a:endParaRPr sz="1800"/>
          </a:p>
        </p:txBody>
      </p:sp>
      <p:sp>
        <p:nvSpPr>
          <p:cNvPr id="163" name="Google Shape;163;p3"/>
          <p:cNvSpPr/>
          <p:nvPr/>
        </p:nvSpPr>
        <p:spPr>
          <a:xfrm>
            <a:off x="8614375" y="1710849"/>
            <a:ext cx="2355300" cy="13734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we will perform different image and text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 the documents.</a:t>
            </a:r>
            <a:endParaRPr sz="1800"/>
          </a:p>
        </p:txBody>
      </p:sp>
      <p:sp>
        <p:nvSpPr>
          <p:cNvPr id="164" name="Google Shape;164;p3"/>
          <p:cNvSpPr/>
          <p:nvPr/>
        </p:nvSpPr>
        <p:spPr>
          <a:xfrm>
            <a:off x="4152852" y="4083100"/>
            <a:ext cx="3780000" cy="17271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gathered includes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, Address , Additional document masking.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analysis, including signatures.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Tables or form recognition.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8466775" y="4208650"/>
            <a:ext cx="2650500" cy="14760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this the essential information from the all the document are being stored and used as training data set.</a:t>
            </a:r>
            <a:endParaRPr sz="1800"/>
          </a:p>
        </p:txBody>
      </p:sp>
      <p:sp>
        <p:nvSpPr>
          <p:cNvPr id="166" name="Google Shape;166;p3"/>
          <p:cNvSpPr/>
          <p:nvPr/>
        </p:nvSpPr>
        <p:spPr>
          <a:xfrm>
            <a:off x="5787925" y="1710850"/>
            <a:ext cx="2224800" cy="13734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dentification of what type of document it is (eg PDF, JPEG, TIFF)</a:t>
            </a:r>
            <a:endParaRPr sz="1800"/>
          </a:p>
        </p:txBody>
      </p:sp>
      <p:sp>
        <p:nvSpPr>
          <p:cNvPr id="167" name="Google Shape;167;p3"/>
          <p:cNvSpPr/>
          <p:nvPr/>
        </p:nvSpPr>
        <p:spPr>
          <a:xfrm>
            <a:off x="349000" y="4083100"/>
            <a:ext cx="2650500" cy="17271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the end the training data set is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performing OCRs on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types of documents from the input which is given.</a:t>
            </a:r>
            <a:endParaRPr sz="1800"/>
          </a:p>
        </p:txBody>
      </p:sp>
      <p:sp>
        <p:nvSpPr>
          <p:cNvPr id="168" name="Google Shape;168;p3"/>
          <p:cNvSpPr txBox="1"/>
          <p:nvPr/>
        </p:nvSpPr>
        <p:spPr>
          <a:xfrm>
            <a:off x="388975" y="1889650"/>
            <a:ext cx="212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document is first being uploaded using python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3"/>
          <p:cNvCxnSpPr>
            <a:stCxn id="168" idx="3"/>
            <a:endCxn id="162" idx="1"/>
          </p:cNvCxnSpPr>
          <p:nvPr/>
        </p:nvCxnSpPr>
        <p:spPr>
          <a:xfrm>
            <a:off x="2511475" y="23975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3"/>
          <p:cNvCxnSpPr>
            <a:stCxn id="162" idx="3"/>
            <a:endCxn id="166" idx="1"/>
          </p:cNvCxnSpPr>
          <p:nvPr/>
        </p:nvCxnSpPr>
        <p:spPr>
          <a:xfrm>
            <a:off x="5299900" y="2397550"/>
            <a:ext cx="4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"/>
          <p:cNvCxnSpPr>
            <a:stCxn id="166" idx="3"/>
            <a:endCxn id="163" idx="1"/>
          </p:cNvCxnSpPr>
          <p:nvPr/>
        </p:nvCxnSpPr>
        <p:spPr>
          <a:xfrm>
            <a:off x="8012725" y="2397550"/>
            <a:ext cx="60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"/>
          <p:cNvCxnSpPr>
            <a:stCxn id="163" idx="2"/>
            <a:endCxn id="165" idx="0"/>
          </p:cNvCxnSpPr>
          <p:nvPr/>
        </p:nvCxnSpPr>
        <p:spPr>
          <a:xfrm>
            <a:off x="9792025" y="3084249"/>
            <a:ext cx="0" cy="1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"/>
          <p:cNvCxnSpPr>
            <a:stCxn id="165" idx="1"/>
            <a:endCxn id="164" idx="3"/>
          </p:cNvCxnSpPr>
          <p:nvPr/>
        </p:nvCxnSpPr>
        <p:spPr>
          <a:xfrm rot="10800000">
            <a:off x="7932775" y="4946650"/>
            <a:ext cx="5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3"/>
          <p:cNvCxnSpPr>
            <a:stCxn id="164" idx="1"/>
            <a:endCxn id="167" idx="3"/>
          </p:cNvCxnSpPr>
          <p:nvPr/>
        </p:nvCxnSpPr>
        <p:spPr>
          <a:xfrm rot="10800000">
            <a:off x="2999352" y="4946650"/>
            <a:ext cx="11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3"/>
          <p:cNvSpPr txBox="1"/>
          <p:nvPr/>
        </p:nvSpPr>
        <p:spPr>
          <a:xfrm>
            <a:off x="949400" y="246475"/>
            <a:ext cx="101679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9"/>
              <a:buFont typeface="Arial"/>
              <a:buNone/>
            </a:pPr>
            <a:r>
              <a:rPr b="1" lang="en-US" sz="3629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FLOWCHART OF THE APPROACH WHICH IS BEING USED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cc32cb1a_0_47"/>
          <p:cNvSpPr/>
          <p:nvPr/>
        </p:nvSpPr>
        <p:spPr>
          <a:xfrm>
            <a:off x="1548151" y="139700"/>
            <a:ext cx="9095700" cy="55956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6">
                <a:solidFill>
                  <a:schemeClr val="lt1"/>
                </a:solidFill>
              </a:rPr>
              <a:t>Microsoft Azure Cognitive Services - 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Extract printed and handwritten text from images and documents with mixed languages and writing styles.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Used to generate value from your visual assets.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Analyse how people move in a space in real time for occupancy count, social distancing and face mask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Run Computer Vision in the cloud or on the edge, in containers for detection.</a:t>
            </a:r>
            <a:endParaRPr b="1" sz="3266">
              <a:solidFill>
                <a:schemeClr val="lt1"/>
              </a:solidFill>
            </a:endParaRPr>
          </a:p>
        </p:txBody>
      </p:sp>
      <p:pic>
        <p:nvPicPr>
          <p:cNvPr id="181" name="Google Shape;181;g12ccc32cb1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ccc32cb1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95" y="139695"/>
            <a:ext cx="1319100" cy="1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cc32cb1a_0_0"/>
          <p:cNvSpPr/>
          <p:nvPr/>
        </p:nvSpPr>
        <p:spPr>
          <a:xfrm>
            <a:off x="1986551" y="870900"/>
            <a:ext cx="8879100" cy="5116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6">
                <a:solidFill>
                  <a:schemeClr val="lt1"/>
                </a:solidFill>
              </a:rPr>
              <a:t>Using Microsoft Azure Cognitive Services 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Extracting Text from JPEG files has been done.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Extracting the images from JPEG file and adding suitable tagging has also been done .</a:t>
            </a:r>
            <a:endParaRPr b="1" sz="3266">
              <a:solidFill>
                <a:schemeClr val="lt1"/>
              </a:solidFill>
            </a:endParaRPr>
          </a:p>
          <a:p>
            <a:pPr indent="-4359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6"/>
              <a:buChar char="●"/>
            </a:pPr>
            <a:r>
              <a:rPr b="1" lang="en-US" sz="3266">
                <a:solidFill>
                  <a:schemeClr val="lt1"/>
                </a:solidFill>
              </a:rPr>
              <a:t>And also using form recognizer tools to analyse the forms and tables in </a:t>
            </a:r>
            <a:r>
              <a:rPr b="1" lang="en-US" sz="3266">
                <a:solidFill>
                  <a:schemeClr val="lt1"/>
                </a:solidFill>
              </a:rPr>
              <a:t>the</a:t>
            </a:r>
            <a:r>
              <a:rPr b="1" lang="en-US" sz="3266">
                <a:solidFill>
                  <a:schemeClr val="lt1"/>
                </a:solidFill>
              </a:rPr>
              <a:t> documents.</a:t>
            </a:r>
            <a:endParaRPr b="1" sz="3266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</p:txBody>
      </p:sp>
      <p:pic>
        <p:nvPicPr>
          <p:cNvPr id="188" name="Google Shape;188;g12ccc32cb1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ccc32cb1a_0_25"/>
          <p:cNvSpPr/>
          <p:nvPr/>
        </p:nvSpPr>
        <p:spPr>
          <a:xfrm>
            <a:off x="1930750" y="1223825"/>
            <a:ext cx="9117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6">
                <a:solidFill>
                  <a:schemeClr val="lt1"/>
                </a:solidFill>
              </a:rPr>
              <a:t>Different packages which are being used are </a:t>
            </a:r>
            <a:endParaRPr b="1" sz="326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</a:rPr>
              <a:t>Operation Status Code from azure </a:t>
            </a:r>
            <a:r>
              <a:rPr b="1" lang="en-US" sz="2400">
                <a:solidFill>
                  <a:schemeClr val="lt1"/>
                </a:solidFill>
              </a:rPr>
              <a:t>cognitive</a:t>
            </a:r>
            <a:r>
              <a:rPr b="1" lang="en-US" sz="2400">
                <a:solidFill>
                  <a:schemeClr val="lt1"/>
                </a:solidFill>
              </a:rPr>
              <a:t> services vision.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</a:rPr>
              <a:t>Visual features types from azure </a:t>
            </a:r>
            <a:r>
              <a:rPr b="1" lang="en-US" sz="2400">
                <a:solidFill>
                  <a:schemeClr val="lt1"/>
                </a:solidFill>
              </a:rPr>
              <a:t>cognitive</a:t>
            </a:r>
            <a:r>
              <a:rPr b="1" lang="en-US" sz="2400">
                <a:solidFill>
                  <a:schemeClr val="lt1"/>
                </a:solidFill>
              </a:rPr>
              <a:t> services vision.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</a:rPr>
              <a:t>Cognitive Services Credentials from mrest. </a:t>
            </a:r>
            <a:r>
              <a:rPr b="1" lang="en-US" sz="2400">
                <a:solidFill>
                  <a:schemeClr val="lt1"/>
                </a:solidFill>
              </a:rPr>
              <a:t>authentication</a:t>
            </a:r>
            <a:r>
              <a:rPr b="1" lang="en-US" sz="2400">
                <a:solidFill>
                  <a:schemeClr val="lt1"/>
                </a:solidFill>
              </a:rPr>
              <a:t>.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</a:rPr>
              <a:t>Image from PIL.</a:t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</a:rPr>
              <a:t>Computer vision client from azure cognitive services vision.</a:t>
            </a:r>
            <a:endParaRPr b="1" sz="2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6">
                <a:solidFill>
                  <a:schemeClr val="lt1"/>
                </a:solidFill>
              </a:rPr>
              <a:t> </a:t>
            </a:r>
            <a:endParaRPr b="1" sz="3266">
              <a:solidFill>
                <a:schemeClr val="lt1"/>
              </a:solidFill>
            </a:endParaRPr>
          </a:p>
        </p:txBody>
      </p:sp>
      <p:pic>
        <p:nvPicPr>
          <p:cNvPr id="194" name="Google Shape;194;g12ccc32cb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cc32cb1a_0_30"/>
          <p:cNvSpPr/>
          <p:nvPr/>
        </p:nvSpPr>
        <p:spPr>
          <a:xfrm>
            <a:off x="2055000" y="196825"/>
            <a:ext cx="7109100" cy="1017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Sample of the code</a:t>
            </a:r>
            <a:r>
              <a:rPr lang="en-US" sz="3600"/>
              <a:t>S</a:t>
            </a:r>
            <a:endParaRPr sz="3600"/>
          </a:p>
        </p:txBody>
      </p:sp>
      <p:pic>
        <p:nvPicPr>
          <p:cNvPr id="200" name="Google Shape;200;g12ccc32cb1a_0_30"/>
          <p:cNvPicPr preferRelativeResize="0"/>
          <p:nvPr/>
        </p:nvPicPr>
        <p:blipFill rotWithShape="1">
          <a:blip r:embed="rId3">
            <a:alphaModFix/>
          </a:blip>
          <a:srcRect b="5718" l="17239" r="29037" t="19240"/>
          <a:stretch/>
        </p:blipFill>
        <p:spPr>
          <a:xfrm>
            <a:off x="2055000" y="1272325"/>
            <a:ext cx="7109050" cy="55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ccc32cb1a_0_35"/>
          <p:cNvSpPr/>
          <p:nvPr/>
        </p:nvSpPr>
        <p:spPr>
          <a:xfrm>
            <a:off x="2214742" y="1178173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 Analyzing the texts</a:t>
            </a:r>
            <a:endParaRPr b="1" sz="3000">
              <a:solidFill>
                <a:schemeClr val="lt1"/>
              </a:solidFill>
            </a:endParaRPr>
          </a:p>
          <a:p>
            <a:pPr indent="-3322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The extracted text from the documents are already obtained in String </a:t>
            </a:r>
            <a:r>
              <a:rPr lang="en-US" sz="1633">
                <a:solidFill>
                  <a:schemeClr val="lt1"/>
                </a:solidFill>
              </a:rPr>
              <a:t>format</a:t>
            </a:r>
            <a:r>
              <a:rPr lang="en-US" sz="1633">
                <a:solidFill>
                  <a:schemeClr val="lt1"/>
                </a:solidFill>
              </a:rPr>
              <a:t>.</a:t>
            </a:r>
            <a:endParaRPr sz="1633">
              <a:solidFill>
                <a:schemeClr val="lt1"/>
              </a:solidFill>
            </a:endParaRPr>
          </a:p>
          <a:p>
            <a:pPr indent="-3322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3"/>
              <a:buChar char="●"/>
            </a:pPr>
            <a:r>
              <a:rPr lang="en-US" sz="1633">
                <a:solidFill>
                  <a:schemeClr val="lt1"/>
                </a:solidFill>
              </a:rPr>
              <a:t>So the next step is to analyze certain specific keywords which are present in the document using for loop and storing it in a list.</a:t>
            </a:r>
            <a:endParaRPr sz="16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>
                <a:solidFill>
                  <a:schemeClr val="lt1"/>
                </a:solidFill>
              </a:rPr>
              <a:t>Different types of keywords which we are searching for - </a:t>
            </a:r>
            <a:endParaRPr sz="1633">
              <a:solidFill>
                <a:schemeClr val="lt1"/>
              </a:solidFill>
            </a:endParaRPr>
          </a:p>
        </p:txBody>
      </p:sp>
      <p:pic>
        <p:nvPicPr>
          <p:cNvPr id="206" name="Google Shape;206;g12ccc32cb1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g12ccc32cb1a_0_35"/>
          <p:cNvGraphicFramePr/>
          <p:nvPr/>
        </p:nvGraphicFramePr>
        <p:xfrm>
          <a:off x="2375400" y="31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{D7E76A31-0BD9-4969-AD31-E71B236CFE1B}</a:tableStyleId>
              </a:tblPr>
              <a:tblGrid>
                <a:gridCol w="1964125"/>
                <a:gridCol w="1964125"/>
                <a:gridCol w="1964125"/>
                <a:gridCol w="196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Aadhar Card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Agreement Form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First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Phone no.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Election commision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Bank Account Opening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Last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Email id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PAN Card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Report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Address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Hand written documents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Driving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License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Bank Statements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KYC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Account no. Identification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6a841be86_0_5"/>
          <p:cNvSpPr/>
          <p:nvPr/>
        </p:nvSpPr>
        <p:spPr>
          <a:xfrm>
            <a:off x="1751675" y="0"/>
            <a:ext cx="8752800" cy="56802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126a841be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26a841be86_0_5"/>
          <p:cNvSpPr/>
          <p:nvPr/>
        </p:nvSpPr>
        <p:spPr>
          <a:xfrm>
            <a:off x="1983750" y="842401"/>
            <a:ext cx="8224500" cy="48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documents as per various document type / language / format, etc.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scanned document / image format: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JPEG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PDF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TIFF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