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2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68EA-7C0E-D914-26D6-6F30BAB325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09819C-A32C-DA03-771B-6F5245A68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A62FB3-1C39-8F3C-309F-D52FB5C0958B}"/>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5" name="Footer Placeholder 4">
            <a:extLst>
              <a:ext uri="{FF2B5EF4-FFF2-40B4-BE49-F238E27FC236}">
                <a16:creationId xmlns:a16="http://schemas.microsoft.com/office/drawing/2014/main" id="{23EE8658-272E-B4BA-83BB-F0AD94E51D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E8DCE-5EA2-D6CE-47D0-69278FBF5D46}"/>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315957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40E8-BEB1-531E-7FD1-FA7D4430AF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1DA92C-2E89-146A-2D59-A6E4D202D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FC6FFB-F03A-9DC2-FAFE-F0247CD92021}"/>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5" name="Footer Placeholder 4">
            <a:extLst>
              <a:ext uri="{FF2B5EF4-FFF2-40B4-BE49-F238E27FC236}">
                <a16:creationId xmlns:a16="http://schemas.microsoft.com/office/drawing/2014/main" id="{50B35341-B856-5936-4A18-A881E755D5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E7703-0EB1-6D56-4211-E2AB2AB2F335}"/>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234346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2CDCA0-7EE1-0285-E5A1-FF813BF293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52E83F-C134-3BF0-5D1A-CEDAA0E3A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F5E2D-A91F-5EC3-8FA7-27C677E78538}"/>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5" name="Footer Placeholder 4">
            <a:extLst>
              <a:ext uri="{FF2B5EF4-FFF2-40B4-BE49-F238E27FC236}">
                <a16:creationId xmlns:a16="http://schemas.microsoft.com/office/drawing/2014/main" id="{DC443B55-8D7B-BA19-0A34-8CE4B4EC8B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8A8B76-2667-F5F5-CE40-F0B0CCD5F165}"/>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37932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B26B-6F37-2559-AA37-5FA4486D1F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1F1EC-1E89-7985-BB85-FED4A18BD8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C3EDB9-6E0C-84DD-672C-F3E8B7FC40CA}"/>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5" name="Footer Placeholder 4">
            <a:extLst>
              <a:ext uri="{FF2B5EF4-FFF2-40B4-BE49-F238E27FC236}">
                <a16:creationId xmlns:a16="http://schemas.microsoft.com/office/drawing/2014/main" id="{ED960A24-0C3E-47F7-B032-3D2ADD911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8163C-9E7D-BB9B-DE16-2F986B665F90}"/>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56983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6BEC-4F3D-5570-BC9A-BCC022CB05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E3B0FF-F59B-9BAC-28CA-6D4006D952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6FDB4-1CA6-29C4-B5BA-1515A0155102}"/>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5" name="Footer Placeholder 4">
            <a:extLst>
              <a:ext uri="{FF2B5EF4-FFF2-40B4-BE49-F238E27FC236}">
                <a16:creationId xmlns:a16="http://schemas.microsoft.com/office/drawing/2014/main" id="{92DD4A8B-EEA7-87C9-AA3E-C2CB8E826B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69B6E-3EC7-FB30-279C-8ED379754687}"/>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426139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EEDB-B281-1031-9300-243DB001F5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19B865-0CA5-CB87-017C-E2680F543F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69FC44-B460-A073-D3A5-DA5BE5CE21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72DB7D-1895-1181-0669-A8F37D1C842C}"/>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6" name="Footer Placeholder 5">
            <a:extLst>
              <a:ext uri="{FF2B5EF4-FFF2-40B4-BE49-F238E27FC236}">
                <a16:creationId xmlns:a16="http://schemas.microsoft.com/office/drawing/2014/main" id="{86BBEF2C-DBE1-34C6-7518-48CBC403E3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CA637C-1164-C57B-5F88-7AEB4839F555}"/>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232455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2C00-2F88-76A5-7D0F-279664A927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144A93-AD69-0716-9079-7CA119927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D81BD-BDCC-B192-215E-689DDF464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3024F6-62F9-CA14-EF25-7EA6C4DA8C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254037-2F15-FBD6-FB2D-3D27F7E6D2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A26E26-940C-F18B-D38D-509CC40A0A44}"/>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8" name="Footer Placeholder 7">
            <a:extLst>
              <a:ext uri="{FF2B5EF4-FFF2-40B4-BE49-F238E27FC236}">
                <a16:creationId xmlns:a16="http://schemas.microsoft.com/office/drawing/2014/main" id="{20F8DAA0-1792-3C04-A18B-7A3ECACAAC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D477D7-98B3-6959-0686-110ECA720205}"/>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1062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4689-A4CD-C3BC-BB33-D69924FB7A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023EF6-51EA-4CA5-88EC-CC3CB477442E}"/>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4" name="Footer Placeholder 3">
            <a:extLst>
              <a:ext uri="{FF2B5EF4-FFF2-40B4-BE49-F238E27FC236}">
                <a16:creationId xmlns:a16="http://schemas.microsoft.com/office/drawing/2014/main" id="{79CB29D6-AC30-884E-9A28-F67EC23CF6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D8E70E-E514-101B-0CF5-7BE052543037}"/>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20763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906386-2A0C-4415-67C3-82AEC85566FA}"/>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3" name="Footer Placeholder 2">
            <a:extLst>
              <a:ext uri="{FF2B5EF4-FFF2-40B4-BE49-F238E27FC236}">
                <a16:creationId xmlns:a16="http://schemas.microsoft.com/office/drawing/2014/main" id="{52677973-2014-64A6-9642-99093AB1A0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FA26D9-0316-8B65-D816-27886E73E408}"/>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35025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246D-BFC2-3396-64F4-4D5CE17C0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88578E-8486-FA15-32D4-238ED8EA7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C9BDBA-FA81-6AD2-2778-2AF049ACE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391B8-1EA1-3856-C1BD-8CE605A81809}"/>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6" name="Footer Placeholder 5">
            <a:extLst>
              <a:ext uri="{FF2B5EF4-FFF2-40B4-BE49-F238E27FC236}">
                <a16:creationId xmlns:a16="http://schemas.microsoft.com/office/drawing/2014/main" id="{7C8F2512-5554-7C4D-1744-804A699567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3EF1DB-4C68-61AB-3DCB-46D5E43D0D23}"/>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279865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6FFC-2C40-BEDB-C38C-0D2B744E7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F4F8D4-C597-A453-6C7E-1869F94582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EBD77D-B76B-66E7-FA3F-0E0C1A66D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2286D-5A16-D6FA-CAD4-03B111858F5C}"/>
              </a:ext>
            </a:extLst>
          </p:cNvPr>
          <p:cNvSpPr>
            <a:spLocks noGrp="1"/>
          </p:cNvSpPr>
          <p:nvPr>
            <p:ph type="dt" sz="half" idx="10"/>
          </p:nvPr>
        </p:nvSpPr>
        <p:spPr/>
        <p:txBody>
          <a:bodyPr/>
          <a:lstStyle/>
          <a:p>
            <a:fld id="{9260CF40-C6B9-46F1-897A-FDA9CC07115F}" type="datetimeFigureOut">
              <a:rPr lang="en-IN" smtClean="0"/>
              <a:t>15-09-2024</a:t>
            </a:fld>
            <a:endParaRPr lang="en-IN"/>
          </a:p>
        </p:txBody>
      </p:sp>
      <p:sp>
        <p:nvSpPr>
          <p:cNvPr id="6" name="Footer Placeholder 5">
            <a:extLst>
              <a:ext uri="{FF2B5EF4-FFF2-40B4-BE49-F238E27FC236}">
                <a16:creationId xmlns:a16="http://schemas.microsoft.com/office/drawing/2014/main" id="{5FBC3761-C9BC-0CE9-CBB8-215D94DE08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46217F-8E9B-83B9-BB20-951C46EE50F2}"/>
              </a:ext>
            </a:extLst>
          </p:cNvPr>
          <p:cNvSpPr>
            <a:spLocks noGrp="1"/>
          </p:cNvSpPr>
          <p:nvPr>
            <p:ph type="sldNum" sz="quarter" idx="12"/>
          </p:nvPr>
        </p:nvSpPr>
        <p:spPr/>
        <p:txBody>
          <a:bodyPr/>
          <a:lstStyle/>
          <a:p>
            <a:fld id="{D6835069-F13F-4F85-AB9A-0FC26299882E}" type="slidenum">
              <a:rPr lang="en-IN" smtClean="0"/>
              <a:t>‹#›</a:t>
            </a:fld>
            <a:endParaRPr lang="en-IN"/>
          </a:p>
        </p:txBody>
      </p:sp>
    </p:spTree>
    <p:extLst>
      <p:ext uri="{BB962C8B-B14F-4D97-AF65-F5344CB8AC3E}">
        <p14:creationId xmlns:p14="http://schemas.microsoft.com/office/powerpoint/2010/main" val="3347928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402FB-9F01-5CD9-03D3-5478A91A9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BBAE5-2FE2-A058-007C-0AC9C294A2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F21A0-106E-E2D1-9432-4F89992591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60CF40-C6B9-46F1-897A-FDA9CC07115F}" type="datetimeFigureOut">
              <a:rPr lang="en-IN" smtClean="0"/>
              <a:t>15-09-2024</a:t>
            </a:fld>
            <a:endParaRPr lang="en-IN"/>
          </a:p>
        </p:txBody>
      </p:sp>
      <p:sp>
        <p:nvSpPr>
          <p:cNvPr id="5" name="Footer Placeholder 4">
            <a:extLst>
              <a:ext uri="{FF2B5EF4-FFF2-40B4-BE49-F238E27FC236}">
                <a16:creationId xmlns:a16="http://schemas.microsoft.com/office/drawing/2014/main" id="{F482FAA8-6E04-4554-17C8-F13D4FDA3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15CEBCA-B8CE-1194-3333-804AE8DC3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835069-F13F-4F85-AB9A-0FC26299882E}" type="slidenum">
              <a:rPr lang="en-IN" smtClean="0"/>
              <a:t>‹#›</a:t>
            </a:fld>
            <a:endParaRPr lang="en-IN"/>
          </a:p>
        </p:txBody>
      </p:sp>
    </p:spTree>
    <p:extLst>
      <p:ext uri="{BB962C8B-B14F-4D97-AF65-F5344CB8AC3E}">
        <p14:creationId xmlns:p14="http://schemas.microsoft.com/office/powerpoint/2010/main" val="4864252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9618-839E-9DE5-525C-0C184110498E}"/>
              </a:ext>
            </a:extLst>
          </p:cNvPr>
          <p:cNvSpPr>
            <a:spLocks noGrp="1"/>
          </p:cNvSpPr>
          <p:nvPr>
            <p:ph type="ctrTitle"/>
          </p:nvPr>
        </p:nvSpPr>
        <p:spPr>
          <a:xfrm>
            <a:off x="1524000" y="1122363"/>
            <a:ext cx="9773920" cy="3266758"/>
          </a:xfrm>
        </p:spPr>
        <p:txBody>
          <a:bodyPr>
            <a:normAutofit/>
          </a:bodyPr>
          <a:lstStyle/>
          <a:p>
            <a:br>
              <a:rPr lang="en-US" sz="4000" b="1" dirty="0">
                <a:effectLst/>
                <a:latin typeface="Times New Roman" panose="02020603050405020304" pitchFamily="18" charset="0"/>
                <a:ea typeface="Batang" panose="020B0503020000020004" pitchFamily="18" charset="-127"/>
              </a:rPr>
            </a:br>
            <a:br>
              <a:rPr lang="en-US" sz="4000" b="1" dirty="0">
                <a:effectLst/>
                <a:latin typeface="Times New Roman" panose="02020603050405020304" pitchFamily="18" charset="0"/>
                <a:ea typeface="Batang" panose="020B0503020000020004" pitchFamily="18" charset="-127"/>
              </a:rPr>
            </a:br>
            <a:r>
              <a:rPr lang="en-US" sz="4000" b="1" dirty="0">
                <a:effectLst/>
                <a:latin typeface="Times New Roman" panose="02020603050405020304" pitchFamily="18" charset="0"/>
                <a:ea typeface="Batang" panose="020B0503020000020004" pitchFamily="18" charset="-127"/>
              </a:rPr>
              <a:t>BCSE497J - Project-I</a:t>
            </a:r>
            <a:endParaRPr lang="en-IN" sz="4000" dirty="0"/>
          </a:p>
        </p:txBody>
      </p:sp>
      <p:pic>
        <p:nvPicPr>
          <p:cNvPr id="4" name="image1.jpeg">
            <a:extLst>
              <a:ext uri="{FF2B5EF4-FFF2-40B4-BE49-F238E27FC236}">
                <a16:creationId xmlns:a16="http://schemas.microsoft.com/office/drawing/2014/main" id="{71B1C710-428D-4FB1-D511-D0155FA6B02B}"/>
              </a:ext>
            </a:extLst>
          </p:cNvPr>
          <p:cNvPicPr>
            <a:picLocks noChangeAspect="1"/>
          </p:cNvPicPr>
          <p:nvPr/>
        </p:nvPicPr>
        <p:blipFill>
          <a:blip r:embed="rId2" cstate="print"/>
          <a:stretch>
            <a:fillRect/>
          </a:stretch>
        </p:blipFill>
        <p:spPr>
          <a:xfrm>
            <a:off x="3238942" y="1122363"/>
            <a:ext cx="5455855" cy="1514296"/>
          </a:xfrm>
          <a:prstGeom prst="rect">
            <a:avLst/>
          </a:prstGeom>
        </p:spPr>
      </p:pic>
    </p:spTree>
    <p:extLst>
      <p:ext uri="{BB962C8B-B14F-4D97-AF65-F5344CB8AC3E}">
        <p14:creationId xmlns:p14="http://schemas.microsoft.com/office/powerpoint/2010/main" val="359825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45595-2B8C-1ADF-85B5-C6A7660CE6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METHODOLOGY</a:t>
            </a:r>
          </a:p>
        </p:txBody>
      </p:sp>
      <p:pic>
        <p:nvPicPr>
          <p:cNvPr id="6" name="Content Placeholder 5">
            <a:extLst>
              <a:ext uri="{FF2B5EF4-FFF2-40B4-BE49-F238E27FC236}">
                <a16:creationId xmlns:a16="http://schemas.microsoft.com/office/drawing/2014/main" id="{A6033A23-8544-7BF9-0CF3-E7C910A038EF}"/>
              </a:ext>
            </a:extLst>
          </p:cNvPr>
          <p:cNvPicPr>
            <a:picLocks noGrp="1" noChangeAspect="1"/>
          </p:cNvPicPr>
          <p:nvPr>
            <p:ph idx="1"/>
          </p:nvPr>
        </p:nvPicPr>
        <p:blipFill>
          <a:blip r:embed="rId2"/>
          <a:stretch>
            <a:fillRect/>
          </a:stretch>
        </p:blipFill>
        <p:spPr>
          <a:xfrm>
            <a:off x="2172608" y="1675227"/>
            <a:ext cx="7846783" cy="4394199"/>
          </a:xfrm>
          <a:prstGeom prst="rect">
            <a:avLst/>
          </a:prstGeom>
        </p:spPr>
      </p:pic>
    </p:spTree>
    <p:extLst>
      <p:ext uri="{BB962C8B-B14F-4D97-AF65-F5344CB8AC3E}">
        <p14:creationId xmlns:p14="http://schemas.microsoft.com/office/powerpoint/2010/main" val="3394589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9D6258-FC42-06E6-E1FA-C7D1B9F1E651}"/>
              </a:ext>
            </a:extLst>
          </p:cNvPr>
          <p:cNvSpPr>
            <a:spLocks noGrp="1"/>
          </p:cNvSpPr>
          <p:nvPr>
            <p:ph idx="1"/>
          </p:nvPr>
        </p:nvSpPr>
        <p:spPr>
          <a:xfrm>
            <a:off x="1155548" y="2217343"/>
            <a:ext cx="9880893" cy="3959619"/>
          </a:xfrm>
        </p:spPr>
        <p:txBody>
          <a:bodyPr>
            <a:normAutofit/>
          </a:bodyPr>
          <a:lstStyle/>
          <a:p>
            <a:pPr marL="0" indent="0">
              <a:buNone/>
            </a:pPr>
            <a:r>
              <a:rPr lang="en-US" sz="1500"/>
              <a:t>1. The implementation of the real-time violence detection system starts by gathering a comprehensive video dataset with labeled instances of violent and non-violent activities. </a:t>
            </a:r>
          </a:p>
          <a:p>
            <a:pPr marL="0" indent="0">
              <a:buNone/>
            </a:pPr>
            <a:r>
              <a:rPr lang="en-US" sz="1500"/>
              <a:t>2. Preprocess the data through normalization, resizing, and augmentation to ensure consistency and robustness. </a:t>
            </a:r>
          </a:p>
          <a:p>
            <a:pPr marL="0" indent="0">
              <a:buNone/>
            </a:pPr>
            <a:r>
              <a:rPr lang="en-US" sz="1500"/>
              <a:t>3. Develop the model architecture by constructing a Convolutional Neural Network (CNN) to extract spatial features from individual frames, and integrate it with Long Short-Term Memory (LSTM) networks to analyze temporal dependencies across sequences. </a:t>
            </a:r>
          </a:p>
          <a:p>
            <a:pPr marL="0" indent="0">
              <a:buNone/>
            </a:pPr>
            <a:r>
              <a:rPr lang="en-US" sz="1500"/>
              <a:t>4. Optimize the model using MobileNet to maintain efficiency and feasibility on resource-constrained devices. </a:t>
            </a:r>
          </a:p>
          <a:p>
            <a:pPr marL="0" indent="0">
              <a:buNone/>
            </a:pPr>
            <a:r>
              <a:rPr lang="en-US" sz="1500"/>
              <a:t>5. Train the combined CNN-LSTM model, employing techniques like cross-validation to fine-tune hyperparameters and enhance performance metrics such as precision and recall.</a:t>
            </a:r>
          </a:p>
          <a:p>
            <a:pPr marL="0" indent="0">
              <a:buNone/>
            </a:pPr>
            <a:r>
              <a:rPr lang="en-US" sz="1500"/>
              <a:t>6.Implement real-time video stream processing to ensure minimal latency.</a:t>
            </a:r>
          </a:p>
          <a:p>
            <a:pPr marL="0" indent="0">
              <a:buNone/>
            </a:pPr>
            <a:r>
              <a:rPr lang="en-US" sz="1500"/>
              <a:t>7. Finally, deploy the system in practical settings, rigorously test it in diverse real-life scenarios, and continuously monitor and refine the system based on feedback and performance data.</a:t>
            </a:r>
            <a:endParaRPr lang="en-IN" sz="1500"/>
          </a:p>
        </p:txBody>
      </p:sp>
    </p:spTree>
    <p:extLst>
      <p:ext uri="{BB962C8B-B14F-4D97-AF65-F5344CB8AC3E}">
        <p14:creationId xmlns:p14="http://schemas.microsoft.com/office/powerpoint/2010/main" val="418927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559A8D-75E8-38CD-1C24-5C1F27D0BC99}"/>
              </a:ext>
            </a:extLst>
          </p:cNvPr>
          <p:cNvSpPr>
            <a:spLocks noGrp="1"/>
          </p:cNvSpPr>
          <p:nvPr>
            <p:ph idx="1"/>
          </p:nvPr>
        </p:nvSpPr>
        <p:spPr>
          <a:xfrm>
            <a:off x="1155548" y="2217343"/>
            <a:ext cx="9880893" cy="3959619"/>
          </a:xfrm>
        </p:spPr>
        <p:txBody>
          <a:bodyPr>
            <a:normAutofit/>
          </a:bodyPr>
          <a:lstStyle/>
          <a:p>
            <a:pPr marL="0" indent="0">
              <a:buNone/>
            </a:pPr>
            <a:r>
              <a:rPr lang="en-US" sz="1500" b="1" i="0">
                <a:effectLst/>
                <a:latin typeface="-apple-system"/>
              </a:rPr>
              <a:t>1. Data Collection</a:t>
            </a:r>
          </a:p>
          <a:p>
            <a:pPr>
              <a:buFont typeface="Arial" panose="020B0604020202020204" pitchFamily="34" charset="0"/>
              <a:buChar char="•"/>
            </a:pPr>
            <a:r>
              <a:rPr lang="en-US" sz="1500" b="1" i="0">
                <a:effectLst/>
                <a:latin typeface="-apple-system"/>
              </a:rPr>
              <a:t>Surveillance Footage</a:t>
            </a:r>
            <a:r>
              <a:rPr lang="en-US" sz="1500" b="0" i="0">
                <a:effectLst/>
                <a:latin typeface="-apple-system"/>
              </a:rPr>
              <a:t>: Collect video footage from surveillance cameras. This footage will serve as the input for the system.</a:t>
            </a:r>
          </a:p>
          <a:p>
            <a:pPr marL="0" indent="0">
              <a:buNone/>
            </a:pPr>
            <a:r>
              <a:rPr lang="en-US" sz="1500" b="1" i="0">
                <a:effectLst/>
                <a:latin typeface="-apple-system"/>
              </a:rPr>
              <a:t>2. Frame Extraction</a:t>
            </a:r>
          </a:p>
          <a:p>
            <a:pPr>
              <a:buFont typeface="Arial" panose="020B0604020202020204" pitchFamily="34" charset="0"/>
              <a:buChar char="•"/>
            </a:pPr>
            <a:r>
              <a:rPr lang="en-US" sz="1500" b="1" i="0">
                <a:effectLst/>
                <a:latin typeface="-apple-system"/>
              </a:rPr>
              <a:t>Convert Video to Frames</a:t>
            </a:r>
            <a:r>
              <a:rPr lang="en-US" sz="1500" b="0" i="0">
                <a:effectLst/>
                <a:latin typeface="-apple-system"/>
              </a:rPr>
              <a:t>: Use a tool or script to extract individual frames from the video footage. This can be done using libraries like OpenCV in Python.</a:t>
            </a:r>
          </a:p>
          <a:p>
            <a:pPr marL="0" indent="0">
              <a:buNone/>
            </a:pPr>
            <a:r>
              <a:rPr lang="en-US" sz="1500" b="1" i="0">
                <a:effectLst/>
                <a:latin typeface="-apple-system"/>
              </a:rPr>
              <a:t>3. Image Enhancement</a:t>
            </a:r>
          </a:p>
          <a:p>
            <a:pPr>
              <a:buFont typeface="Arial" panose="020B0604020202020204" pitchFamily="34" charset="0"/>
              <a:buChar char="•"/>
            </a:pPr>
            <a:r>
              <a:rPr lang="en-US" sz="1500" b="1" i="0">
                <a:effectLst/>
                <a:latin typeface="-apple-system"/>
              </a:rPr>
              <a:t>Enhance Frames</a:t>
            </a:r>
            <a:r>
              <a:rPr lang="en-US" sz="1500" b="0" i="0">
                <a:effectLst/>
                <a:latin typeface="-apple-system"/>
              </a:rPr>
              <a:t>: Improve the quality of the extracted frames using image processing techniques. This might include adjusting brightness, contrast, and removing noise.</a:t>
            </a:r>
          </a:p>
          <a:p>
            <a:pPr marL="0" indent="0">
              <a:buNone/>
            </a:pPr>
            <a:r>
              <a:rPr lang="en-US" sz="1500" b="1" i="0">
                <a:effectLst/>
                <a:latin typeface="-apple-system"/>
              </a:rPr>
              <a:t>4. Model Training</a:t>
            </a:r>
          </a:p>
          <a:p>
            <a:pPr>
              <a:buFont typeface="Arial" panose="020B0604020202020204" pitchFamily="34" charset="0"/>
              <a:buChar char="•"/>
            </a:pPr>
            <a:r>
              <a:rPr lang="en-US" sz="1500" b="1" i="0">
                <a:effectLst/>
                <a:latin typeface="-apple-system"/>
              </a:rPr>
              <a:t>MobileNetV2</a:t>
            </a:r>
            <a:r>
              <a:rPr lang="en-US" sz="1500" b="0" i="0">
                <a:effectLst/>
                <a:latin typeface="-apple-system"/>
              </a:rPr>
              <a:t>: Train a MobileNetV2 model on a dataset of violent and non-violent activities. This involves:</a:t>
            </a:r>
          </a:p>
          <a:p>
            <a:pPr marL="742950" lvl="1" indent="-285750">
              <a:buFont typeface="Arial" panose="020B0604020202020204" pitchFamily="34" charset="0"/>
              <a:buChar char="•"/>
            </a:pPr>
            <a:r>
              <a:rPr lang="en-US" sz="1500" b="1" i="0">
                <a:effectLst/>
                <a:latin typeface="-apple-system"/>
              </a:rPr>
              <a:t>Data Preparation</a:t>
            </a:r>
            <a:r>
              <a:rPr lang="en-US" sz="1500" b="0" i="0">
                <a:effectLst/>
                <a:latin typeface="-apple-system"/>
              </a:rPr>
              <a:t>: Label the frames as violent or non-violent.</a:t>
            </a:r>
          </a:p>
          <a:p>
            <a:pPr marL="742950" lvl="1" indent="-285750">
              <a:buFont typeface="Arial" panose="020B0604020202020204" pitchFamily="34" charset="0"/>
              <a:buChar char="•"/>
            </a:pPr>
            <a:r>
              <a:rPr lang="en-US" sz="1500" b="1" i="0">
                <a:effectLst/>
                <a:latin typeface="-apple-system"/>
              </a:rPr>
              <a:t>Model Training</a:t>
            </a:r>
            <a:r>
              <a:rPr lang="en-US" sz="1500" b="0" i="0">
                <a:effectLst/>
                <a:latin typeface="-apple-system"/>
              </a:rPr>
              <a:t>: Use a deep learning framework like TensorFlow or PyTorch to train the MobileNetV2 model on the labeled data.</a:t>
            </a:r>
          </a:p>
          <a:p>
            <a:endParaRPr lang="en-IN" sz="1500"/>
          </a:p>
        </p:txBody>
      </p:sp>
    </p:spTree>
    <p:extLst>
      <p:ext uri="{BB962C8B-B14F-4D97-AF65-F5344CB8AC3E}">
        <p14:creationId xmlns:p14="http://schemas.microsoft.com/office/powerpoint/2010/main" val="73145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A9FC5B-9AF7-C46A-2452-E98B914C7803}"/>
              </a:ext>
            </a:extLst>
          </p:cNvPr>
          <p:cNvSpPr>
            <a:spLocks noGrp="1"/>
          </p:cNvSpPr>
          <p:nvPr>
            <p:ph idx="1"/>
          </p:nvPr>
        </p:nvSpPr>
        <p:spPr>
          <a:xfrm>
            <a:off x="1155548" y="2217343"/>
            <a:ext cx="9880893" cy="3959619"/>
          </a:xfrm>
        </p:spPr>
        <p:txBody>
          <a:bodyPr>
            <a:normAutofit/>
          </a:bodyPr>
          <a:lstStyle/>
          <a:p>
            <a:pPr marL="0" indent="0">
              <a:buNone/>
            </a:pPr>
            <a:r>
              <a:rPr lang="en-US" sz="2000" b="1" i="0">
                <a:effectLst/>
                <a:latin typeface="-apple-system"/>
              </a:rPr>
              <a:t>5. Violence Detection</a:t>
            </a:r>
          </a:p>
          <a:p>
            <a:pPr>
              <a:buFont typeface="Arial" panose="020B0604020202020204" pitchFamily="34" charset="0"/>
              <a:buChar char="•"/>
            </a:pPr>
            <a:r>
              <a:rPr lang="en-US" sz="2000" b="1" i="0">
                <a:effectLst/>
                <a:latin typeface="-apple-system"/>
              </a:rPr>
              <a:t>Inference</a:t>
            </a:r>
            <a:r>
              <a:rPr lang="en-US" sz="2000" b="0" i="0">
                <a:effectLst/>
                <a:latin typeface="-apple-system"/>
              </a:rPr>
              <a:t>: Use the trained MobileNetV2 model to analyze each frame. The model will output whether the frame contains violence or not.</a:t>
            </a:r>
          </a:p>
          <a:p>
            <a:pPr marL="0" indent="0">
              <a:buNone/>
            </a:pPr>
            <a:r>
              <a:rPr lang="en-US" sz="2000" b="1" i="0">
                <a:effectLst/>
                <a:latin typeface="-apple-system"/>
              </a:rPr>
              <a:t>6. Alert System</a:t>
            </a:r>
          </a:p>
          <a:p>
            <a:pPr>
              <a:buFont typeface="Arial" panose="020B0604020202020204" pitchFamily="34" charset="0"/>
              <a:buChar char="•"/>
            </a:pPr>
            <a:r>
              <a:rPr lang="en-US" sz="2000" b="1" i="0">
                <a:effectLst/>
                <a:latin typeface="-apple-system"/>
              </a:rPr>
              <a:t>Telegram Bot</a:t>
            </a:r>
            <a:r>
              <a:rPr lang="en-US" sz="2000" b="0" i="0">
                <a:effectLst/>
                <a:latin typeface="-apple-system"/>
              </a:rPr>
              <a:t>: If violence is detected, trigger an alert using a Telegram bot. This involves:</a:t>
            </a:r>
          </a:p>
          <a:p>
            <a:pPr marL="742950" lvl="1" indent="-285750">
              <a:buFont typeface="Arial" panose="020B0604020202020204" pitchFamily="34" charset="0"/>
              <a:buChar char="•"/>
            </a:pPr>
            <a:r>
              <a:rPr lang="en-US" sz="2000" b="1" i="0">
                <a:effectLst/>
                <a:latin typeface="-apple-system"/>
              </a:rPr>
              <a:t>Bot Setup</a:t>
            </a:r>
            <a:r>
              <a:rPr lang="en-US" sz="2000" b="0" i="0">
                <a:effectLst/>
                <a:latin typeface="-apple-system"/>
              </a:rPr>
              <a:t>: Create a Telegram bot and get the API token.</a:t>
            </a:r>
          </a:p>
          <a:p>
            <a:pPr marL="742950" lvl="1" indent="-285750">
              <a:buFont typeface="Arial" panose="020B0604020202020204" pitchFamily="34" charset="0"/>
              <a:buChar char="•"/>
            </a:pPr>
            <a:r>
              <a:rPr lang="en-US" sz="2000" b="1" i="0">
                <a:effectLst/>
                <a:latin typeface="-apple-system"/>
              </a:rPr>
              <a:t>Send Alert</a:t>
            </a:r>
            <a:r>
              <a:rPr lang="en-US" sz="2000" b="0" i="0">
                <a:effectLst/>
                <a:latin typeface="-apple-system"/>
              </a:rPr>
              <a:t>: Use the Telegram API to send a message to a predefined chat or group.</a:t>
            </a:r>
          </a:p>
          <a:p>
            <a:pPr marL="0" indent="0">
              <a:buNone/>
            </a:pPr>
            <a:r>
              <a:rPr lang="en-US" sz="2000" b="1" i="0">
                <a:effectLst/>
                <a:latin typeface="-apple-system"/>
              </a:rPr>
              <a:t>7. Discard Non-Violent Frames</a:t>
            </a:r>
          </a:p>
          <a:p>
            <a:pPr>
              <a:buFont typeface="Arial" panose="020B0604020202020204" pitchFamily="34" charset="0"/>
              <a:buChar char="•"/>
            </a:pPr>
            <a:r>
              <a:rPr lang="en-US" sz="2000" b="1" i="0">
                <a:effectLst/>
                <a:latin typeface="-apple-system"/>
              </a:rPr>
              <a:t>Frame Discarding</a:t>
            </a:r>
            <a:r>
              <a:rPr lang="en-US" sz="2000" b="0" i="0">
                <a:effectLst/>
                <a:latin typeface="-apple-system"/>
              </a:rPr>
              <a:t>: If no violence is detected, discard the frame to save storage and processing power.</a:t>
            </a:r>
          </a:p>
          <a:p>
            <a:endParaRPr lang="en-IN" sz="2000"/>
          </a:p>
        </p:txBody>
      </p:sp>
    </p:spTree>
    <p:extLst>
      <p:ext uri="{BB962C8B-B14F-4D97-AF65-F5344CB8AC3E}">
        <p14:creationId xmlns:p14="http://schemas.microsoft.com/office/powerpoint/2010/main" val="235214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308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3644F6-23FD-5300-BABC-9765EB3C1C66}"/>
              </a:ext>
            </a:extLst>
          </p:cNvPr>
          <p:cNvSpPr>
            <a:spLocks noGrp="1"/>
          </p:cNvSpPr>
          <p:nvPr>
            <p:ph type="title"/>
          </p:nvPr>
        </p:nvSpPr>
        <p:spPr>
          <a:xfrm>
            <a:off x="946521" y="396117"/>
            <a:ext cx="5217172" cy="1158857"/>
          </a:xfrm>
        </p:spPr>
        <p:txBody>
          <a:bodyPr anchor="b">
            <a:normAutofit/>
          </a:bodyPr>
          <a:lstStyle/>
          <a:p>
            <a:r>
              <a:rPr lang="en-IN" sz="4100">
                <a:solidFill>
                  <a:schemeClr val="bg1"/>
                </a:solidFill>
              </a:rPr>
              <a:t>TRANSFER LEARNING</a:t>
            </a:r>
          </a:p>
        </p:txBody>
      </p:sp>
      <p:sp>
        <p:nvSpPr>
          <p:cNvPr id="3085"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87"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 name="Rectangle 2">
            <a:extLst>
              <a:ext uri="{FF2B5EF4-FFF2-40B4-BE49-F238E27FC236}">
                <a16:creationId xmlns:a16="http://schemas.microsoft.com/office/drawing/2014/main" id="{1A938C09-85D2-6E57-0EC9-73B0A4C866C7}"/>
              </a:ext>
            </a:extLst>
          </p:cNvPr>
          <p:cNvSpPr>
            <a:spLocks noGrp="1" noChangeArrowheads="1"/>
          </p:cNvSpPr>
          <p:nvPr>
            <p:ph idx="1"/>
          </p:nvPr>
        </p:nvSpPr>
        <p:spPr bwMode="auto">
          <a:xfrm>
            <a:off x="946520" y="1747592"/>
            <a:ext cx="5217173"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solidFill>
                  <a:schemeClr val="bg1"/>
                </a:solidFill>
                <a:effectLst/>
                <a:latin typeface="Arial" panose="020B0604020202020204" pitchFamily="34" charset="0"/>
              </a:rPr>
              <a:t>Transfer learning is a machine learning technique where a model pre-trained on a large,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solidFill>
                  <a:schemeClr val="bg1"/>
                </a:solidFill>
                <a:effectLst/>
                <a:latin typeface="Arial" panose="020B0604020202020204" pitchFamily="34" charset="0"/>
              </a:rPr>
              <a:t>general dataset, like ImageNet, is adapted to a new, smaller, specialized dataset.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solidFill>
                  <a:schemeClr val="bg1"/>
                </a:solidFill>
                <a:effectLst/>
                <a:latin typeface="Arial" panose="020B0604020202020204" pitchFamily="34" charset="0"/>
              </a:rPr>
              <a:t>This process involves reusing the convolutional layers of the pre-trained model, which have already learned to</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solidFill>
                  <a:schemeClr val="bg1"/>
                </a:solidFill>
                <a:effectLst/>
                <a:latin typeface="Arial" panose="020B0604020202020204" pitchFamily="34" charset="0"/>
              </a:rPr>
              <a:t> extract useful features, and fine-tuning the final layers to suit the specific task. This approach significantly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solidFill>
                  <a:schemeClr val="bg1"/>
                </a:solidFill>
                <a:effectLst/>
                <a:latin typeface="Arial" panose="020B0604020202020204" pitchFamily="34" charset="0"/>
              </a:rPr>
              <a:t>reduces training time, improves performance, and is resource-efficient, making it particularly useful when the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solidFill>
                  <a:schemeClr val="bg1"/>
                </a:solidFill>
                <a:effectLst/>
                <a:latin typeface="Arial" panose="020B0604020202020204" pitchFamily="34" charset="0"/>
              </a:rPr>
              <a:t>new dataset is limited in size. For example, in a violence detection system, a pre-trained MobileNetV2 model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solidFill>
                  <a:schemeClr val="bg1"/>
                </a:solidFill>
                <a:effectLst/>
                <a:latin typeface="Arial" panose="020B0604020202020204" pitchFamily="34" charset="0"/>
              </a:rPr>
              <a:t>can be fine-tuned on a dataset of violent and non-violent activities to quickly and accurately identify violent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solidFill>
                  <a:schemeClr val="bg1"/>
                </a:solidFill>
                <a:effectLst/>
                <a:latin typeface="Arial" panose="020B0604020202020204" pitchFamily="34" charset="0"/>
              </a:rPr>
              <a:t>behavior in surveillance footage.</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solidFill>
                <a:schemeClr val="bg1"/>
              </a:solidFill>
              <a:effectLst/>
              <a:latin typeface="Arial" panose="020B0604020202020204" pitchFamily="34" charset="0"/>
            </a:endParaRPr>
          </a:p>
        </p:txBody>
      </p:sp>
      <p:grpSp>
        <p:nvGrpSpPr>
          <p:cNvPr id="3089" name="Group 3088">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3090"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094" name="Freeform: Shape 3093">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095" name="Freeform: Shape 3094">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3091"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092" name="Freeform: Shape 3091">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093" name="Freeform: Shape 3092">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3078" name="Picture 6" descr="Transfer Learning Guide: A Practical Tutorial With Examples for Images and  Text in Keras">
            <a:extLst>
              <a:ext uri="{FF2B5EF4-FFF2-40B4-BE49-F238E27FC236}">
                <a16:creationId xmlns:a16="http://schemas.microsoft.com/office/drawing/2014/main" id="{B3B37464-5C3C-3247-9351-D7B57288CC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53021" y="2498281"/>
            <a:ext cx="3555043" cy="1861438"/>
          </a:xfrm>
          <a:prstGeom prst="rect">
            <a:avLst/>
          </a:prstGeom>
          <a:noFill/>
          <a:extLst>
            <a:ext uri="{909E8E84-426E-40DD-AFC4-6F175D3DCCD1}">
              <a14:hiddenFill xmlns:a14="http://schemas.microsoft.com/office/drawing/2010/main">
                <a:solidFill>
                  <a:srgbClr val="FFFFFF"/>
                </a:solidFill>
              </a14:hiddenFill>
            </a:ext>
          </a:extLst>
        </p:spPr>
      </p:pic>
      <p:grpSp>
        <p:nvGrpSpPr>
          <p:cNvPr id="3097" name="Group 3096">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3098"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269" name="Freeform: Shape 3268">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70" name="Freeform: Shape 3269">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71" name="Freeform: Shape 3270">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2" name="Freeform: Shape 3271">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3" name="Freeform: Shape 3272">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4" name="Freeform: Shape 3273">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75" name="Freeform: Shape 3274">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6" name="Freeform: Shape 3275">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77" name="Freeform: Shape 3276">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8" name="Freeform: Shape 3277">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9" name="Freeform: Shape 3278">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0" name="Freeform: Shape 3279">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1" name="Freeform: Shape 3280">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2" name="Freeform: Shape 3281">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3" name="Freeform: Shape 3282">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84" name="Freeform: Shape 3283">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85" name="Freeform: Shape 3284">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6" name="Freeform: Shape 3285">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7" name="Freeform: Shape 3286">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8" name="Freeform: Shape 3287">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89" name="Freeform: Shape 3288">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0" name="Freeform: Shape 3289">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91" name="Freeform: Shape 3290">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2" name="Freeform: Shape 3291">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3" name="Freeform: Shape 3292">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4" name="Freeform: Shape 3293">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5" name="Freeform: Shape 3294">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6" name="Freeform: Shape 3295">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7" name="Freeform: Shape 3296">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98" name="Freeform: Shape 3297">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9" name="Freeform: Shape 3298">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0" name="Freeform: Shape 3299">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1" name="Freeform: Shape 3300">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2" name="Freeform: Shape 3301">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3" name="Freeform: Shape 3302">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4" name="Freeform: Shape 3303">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05" name="Freeform: Shape 3304">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6" name="Freeform: Shape 3305">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7" name="Freeform: Shape 3306">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8" name="Freeform: Shape 3307">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9" name="Freeform: Shape 3308">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0" name="Freeform: Shape 3309">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11" name="Freeform: Shape 3310">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12" name="Freeform: Shape 3311">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3" name="Freeform: Shape 3312">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4" name="Freeform: Shape 3313">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5" name="Freeform: Shape 3314">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6" name="Freeform: Shape 3315">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7" name="Freeform: Shape 3316">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8" name="Freeform: Shape 3317">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9" name="Freeform: Shape 3318">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0" name="Freeform: Shape 3319">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21" name="Freeform: Shape 3320">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2" name="Freeform: Shape 3321">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23" name="Freeform: Shape 3322">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4" name="Freeform: Shape 3323">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25" name="Freeform: Shape 3324">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26" name="Freeform: Shape 3325">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27" name="Freeform: Shape 3326">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28" name="Freeform: Shape 3327">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329" name="Freeform: Shape 3328">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0" name="Freeform: Shape 3329">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1" name="Freeform: Shape 3330">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2" name="Freeform: Shape 3331">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33" name="Freeform: Shape 3332">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4" name="Freeform: Shape 3333">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35" name="Freeform: Shape 3334">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36" name="Freeform: Shape 3335">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37" name="Freeform: Shape 3336">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38" name="Freeform: Shape 3337">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39" name="Freeform: Shape 3338">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0" name="Freeform: Shape 3339">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341" name="Freeform: Shape 3340">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2" name="Freeform: Shape 3341">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3" name="Freeform: Shape 3342">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4" name="Freeform: Shape 3343">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5" name="Freeform: Shape 3344">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6" name="Freeform: Shape 3345">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47" name="Freeform: Shape 3346">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8" name="Freeform: Shape 3347">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9" name="Freeform: Shape 3348">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0" name="Freeform: Shape 3349">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51" name="Freeform: Shape 3350">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2" name="Freeform: Shape 3351">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353" name="Freeform: Shape 3352">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4" name="Freeform: Shape 3353">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5" name="Freeform: Shape 3354">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6" name="Freeform: Shape 3355">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57" name="Freeform: Shape 3356">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8" name="Freeform: Shape 3357">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59" name="Freeform: Shape 3358">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0" name="Freeform: Shape 3359">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361" name="Freeform: Shape 3360">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62" name="Freeform: Shape 3361">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63" name="Freeform: Shape 3362">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64" name="Freeform: Shape 3363">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65" name="Freeform: Shape 3364">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66" name="Freeform: Shape 3365">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67" name="Freeform: Shape 3366">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68" name="Freeform: Shape 3367">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69" name="Freeform: Shape 3368">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0" name="Freeform: Shape 3369">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1" name="Freeform: Shape 3370">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2" name="Freeform: Shape 3371">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3" name="Freeform: Shape 3372">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4" name="Freeform: Shape 3373">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75" name="Freeform: Shape 3374">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6" name="Freeform: Shape 3375">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7" name="Freeform: Shape 3376">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8" name="Freeform: Shape 3377">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9" name="Freeform: Shape 3378">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0" name="Freeform: Shape 3379">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1" name="Freeform: Shape 3380">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82" name="Freeform: Shape 3381">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3" name="Freeform: Shape 3382">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4" name="Freeform: Shape 3383">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5" name="Freeform: Shape 3384">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6" name="Freeform: Shape 3385">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7" name="Freeform: Shape 3386">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8" name="Freeform: Shape 3387">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89" name="Freeform: Shape 3388">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0" name="Freeform: Shape 3389">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1" name="Freeform: Shape 3390">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2" name="Freeform: Shape 3391">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3" name="Freeform: Shape 3392">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4" name="Freeform: Shape 3393">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5" name="Freeform: Shape 3394">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96" name="Freeform: Shape 3395">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97" name="Freeform: Shape 3396">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98" name="Freeform: Shape 3397">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99" name="Freeform: Shape 3398">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00" name="Freeform: Shape 3399">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01" name="Freeform: Shape 3400">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02" name="Freeform: Shape 3401">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3" name="Freeform: Shape 3402">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4" name="Freeform: Shape 3403">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05" name="Freeform: Shape 3404">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6" name="Freeform: Shape 3405">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07" name="Freeform: Shape 3406">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08" name="Freeform: Shape 3407">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9" name="Freeform: Shape 3408">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0" name="Freeform: Shape 3409">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11" name="Freeform: Shape 3410">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2" name="Freeform: Shape 3411">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13" name="Freeform: Shape 3412">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4" name="Freeform: Shape 3413">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5" name="Freeform: Shape 3414">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6" name="Freeform: Shape 3415">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17" name="Freeform: Shape 3416">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8" name="Freeform: Shape 3417">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19" name="Freeform: Shape 3418">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0" name="Freeform: Shape 3419">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1" name="Freeform: Shape 3420">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2" name="Freeform: Shape 3421">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23" name="Freeform: Shape 3422">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4" name="Freeform: Shape 3423">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5" name="Freeform: Shape 3424">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6" name="Freeform: Shape 3425">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7" name="Freeform: Shape 3426">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8" name="Freeform: Shape 3427">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29" name="Freeform: Shape 3428">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0" name="Freeform: Shape 3429">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31" name="Freeform: Shape 3430">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2" name="Freeform: Shape 3431">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33" name="Freeform: Shape 3432">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34" name="Freeform: Shape 3433">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35" name="Freeform: Shape 3434">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36" name="Freeform: Shape 3435">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437" name="Freeform: Shape 3436">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099"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100" name="Freeform: Shape 3099">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01" name="Freeform: Shape 3100">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02" name="Freeform: Shape 3101">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3" name="Freeform: Shape 3102">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4" name="Freeform: Shape 3103">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5" name="Freeform: Shape 3104">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06" name="Freeform: Shape 3105">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7" name="Freeform: Shape 3106">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08" name="Freeform: Shape 3107">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9" name="Freeform: Shape 3108">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10" name="Freeform: Shape 3109">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11" name="Freeform: Shape 3110">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12" name="Freeform: Shape 3111">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13" name="Freeform: Shape 3112">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14" name="Freeform: Shape 3113">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5" name="Freeform: Shape 3114">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16" name="Freeform: Shape 3115">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7" name="Freeform: Shape 3116">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8" name="Freeform: Shape 3117">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9" name="Freeform: Shape 3118">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20" name="Freeform: Shape 3119">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1" name="Freeform: Shape 3120">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2" name="Freeform: Shape 3121">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3" name="Freeform: Shape 3122">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4" name="Freeform: Shape 3123">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5" name="Freeform: Shape 3124">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6" name="Freeform: Shape 3125">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7" name="Freeform: Shape 3126">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8" name="Freeform: Shape 3127">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9" name="Freeform: Shape 3128">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0" name="Freeform: Shape 3129">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1" name="Freeform: Shape 3130">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2" name="Freeform: Shape 3131">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3" name="Freeform: Shape 3132">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4" name="Freeform: Shape 3133">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5" name="Freeform: Shape 3134">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6" name="Freeform: Shape 3135">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7" name="Freeform: Shape 3136">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8" name="Freeform: Shape 3137">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9" name="Freeform: Shape 3138">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0" name="Freeform: Shape 3139">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1" name="Freeform: Shape 3140">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2" name="Freeform: Shape 3141">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43" name="Freeform: Shape 3142">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4" name="Freeform: Shape 3143">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5" name="Freeform: Shape 3144">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6" name="Freeform: Shape 3145">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7" name="Freeform: Shape 3146">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8" name="Freeform: Shape 3147">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9" name="Freeform: Shape 3148">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50" name="Freeform: Shape 3149">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51" name="Freeform: Shape 3150">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152" name="Freeform: Shape 3151">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53" name="Freeform: Shape 3152">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154" name="Freeform: Shape 3153">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55" name="Freeform: Shape 3154">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6" name="Freeform: Shape 3155">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7" name="Freeform: Shape 3156">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58" name="Freeform: Shape 3157">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9" name="Freeform: Shape 3158">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60" name="Freeform: Shape 3159">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61" name="Freeform: Shape 3160">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2" name="Freeform: Shape 3161">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3" name="Freeform: Shape 3162">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64" name="Freeform: Shape 3163">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5" name="Freeform: Shape 3164">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66" name="Freeform: Shape 3165">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67" name="Freeform: Shape 3166">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8" name="Freeform: Shape 3167">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9" name="Freeform: Shape 3168">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70" name="Freeform: Shape 3169">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71" name="Freeform: Shape 3170">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72" name="Freeform: Shape 3171">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3" name="Freeform: Shape 3172">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4" name="Freeform: Shape 3173">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5" name="Freeform: Shape 3174">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76" name="Freeform: Shape 3175">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7" name="Freeform: Shape 3176">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78" name="Freeform: Shape 3177">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9" name="Freeform: Shape 3178">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80" name="Freeform: Shape 3179">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81" name="Freeform: Shape 3180">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82" name="Freeform: Shape 3181">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83" name="Freeform: Shape 3182">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84" name="Freeform: Shape 3183">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5" name="Freeform: Shape 3184">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6" name="Freeform: Shape 3185">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7" name="Freeform: Shape 3186">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88" name="Freeform: Shape 3187">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9" name="Freeform: Shape 3188">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90" name="Freeform: Shape 3189">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1" name="Freeform: Shape 3190">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92" name="Freeform: Shape 3191">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93" name="Freeform: Shape 3192">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4" name="Freeform: Shape 3193">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5" name="Freeform: Shape 3194">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6" name="Freeform: Shape 3195">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97" name="Freeform: Shape 3196">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8" name="Freeform: Shape 3197">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9" name="Freeform: Shape 3198">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0" name="Freeform: Shape 3199">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1" name="Freeform: Shape 3200">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2" name="Freeform: Shape 3201">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3" name="Freeform: Shape 3202">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4" name="Freeform: Shape 3203">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5" name="Freeform: Shape 3204">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6" name="Freeform: Shape 3205">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7" name="Freeform: Shape 3206">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8" name="Freeform: Shape 3207">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9" name="Freeform: Shape 3208">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0" name="Freeform: Shape 3209">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1" name="Freeform: Shape 3210">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2" name="Freeform: Shape 3211">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13" name="Freeform: Shape 3212">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4" name="Freeform: Shape 3213">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5" name="Freeform: Shape 3214">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6" name="Freeform: Shape 3215">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7" name="Freeform: Shape 3216">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8" name="Freeform: Shape 3217">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9" name="Freeform: Shape 3218">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0" name="Freeform: Shape 3219">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1" name="Freeform: Shape 3220">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2" name="Freeform: Shape 3221">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3" name="Freeform: Shape 3222">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4" name="Freeform: Shape 3223">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5" name="Freeform: Shape 3224">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6" name="Freeform: Shape 3225">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7" name="Freeform: Shape 3226">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28" name="Freeform: Shape 3227">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9" name="Freeform: Shape 3228">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0" name="Freeform: Shape 3229">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1" name="Freeform: Shape 3230">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2" name="Freeform: Shape 3231">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3" name="Freeform: Shape 3232">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34" name="Freeform: Shape 3233">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35" name="Freeform: Shape 3234">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36" name="Freeform: Shape 3235">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37" name="Freeform: Shape 3236">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238" name="Freeform: Shape 3237">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39" name="Freeform: Shape 3238">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0" name="Freeform: Shape 3239">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1" name="Freeform: Shape 3240">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42" name="Freeform: Shape 3241">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3" name="Freeform: Shape 3242">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44" name="Freeform: Shape 3243">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5" name="Freeform: Shape 3244">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6" name="Freeform: Shape 3245">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7" name="Freeform: Shape 3246">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48" name="Freeform: Shape 3247">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9" name="Freeform: Shape 3248">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50" name="Freeform: Shape 3249">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1" name="Freeform: Shape 3250">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2" name="Freeform: Shape 3251">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3" name="Freeform: Shape 3252">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54" name="Freeform: Shape 3253">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5" name="Freeform: Shape 3254">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56" name="Freeform: Shape 3255">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7" name="Freeform: Shape 3256">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8" name="Freeform: Shape 3257">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9" name="Freeform: Shape 3258">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60" name="Freeform: Shape 3259">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1" name="Freeform: Shape 3260">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62" name="Freeform: Shape 3261">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3" name="Freeform: Shape 3262">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4" name="Freeform: Shape 3263">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5" name="Freeform: Shape 3264">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266" name="Freeform: Shape 3265">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7" name="Freeform: Shape 3266">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68" name="Freeform: Shape 3267">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18117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D7299-8A47-8BC3-AF32-A607944EE791}"/>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TECH STACK</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DA3298-BA0F-0822-C329-AA90F066CE7E}"/>
              </a:ext>
            </a:extLst>
          </p:cNvPr>
          <p:cNvSpPr>
            <a:spLocks noGrp="1"/>
          </p:cNvSpPr>
          <p:nvPr>
            <p:ph idx="1"/>
          </p:nvPr>
        </p:nvSpPr>
        <p:spPr>
          <a:xfrm>
            <a:off x="1155548" y="2217343"/>
            <a:ext cx="9880893" cy="3959619"/>
          </a:xfrm>
        </p:spPr>
        <p:txBody>
          <a:bodyPr>
            <a:normAutofit/>
          </a:bodyPr>
          <a:lstStyle/>
          <a:p>
            <a:pPr marL="514350" indent="-514350">
              <a:buAutoNum type="arabicPeriod"/>
            </a:pPr>
            <a:r>
              <a:rPr lang="en-IN" sz="1900"/>
              <a:t>MobilenetV2:</a:t>
            </a:r>
          </a:p>
          <a:p>
            <a:r>
              <a:rPr lang="en-US" sz="1900"/>
              <a:t>MobileNetV2 utilizes Convolutional Neural Networks (CNNs) through depthwise separable convolutions, which separate spatial and channel-wise processing to reduce computational load. This enables efficient feature extraction and classification while maintaining high performance on resource-limited devices.</a:t>
            </a:r>
          </a:p>
          <a:p>
            <a:pPr marL="0" indent="0">
              <a:buNone/>
            </a:pPr>
            <a:r>
              <a:rPr lang="en-US" sz="1900"/>
              <a:t>2. CNN, TensorFlow, Keras, etc:</a:t>
            </a:r>
          </a:p>
          <a:p>
            <a:pPr marL="0" indent="0">
              <a:buNone/>
            </a:pPr>
            <a:r>
              <a:rPr lang="en-US" sz="1900"/>
              <a:t>Deep learning models that are used to train machine learning models. </a:t>
            </a:r>
          </a:p>
          <a:p>
            <a:pPr marL="0" indent="0">
              <a:buNone/>
            </a:pPr>
            <a:r>
              <a:rPr lang="en-US" sz="1900"/>
              <a:t>CNNs are used for extracting spatial features from video frames, while TensorFlow provides the framework for building and training the model. </a:t>
            </a:r>
          </a:p>
          <a:p>
            <a:pPr marL="0" indent="0">
              <a:buNone/>
            </a:pPr>
            <a:r>
              <a:rPr lang="en-US" sz="1900"/>
              <a:t>Keras, as a high-level API within TensorFlow, simplifies the implementation and experimentation of the CNN architecture, enabling efficient development and optimization of the real-time violence detection system.</a:t>
            </a:r>
            <a:endParaRPr lang="en-IN" sz="1900"/>
          </a:p>
        </p:txBody>
      </p:sp>
    </p:spTree>
    <p:extLst>
      <p:ext uri="{BB962C8B-B14F-4D97-AF65-F5344CB8AC3E}">
        <p14:creationId xmlns:p14="http://schemas.microsoft.com/office/powerpoint/2010/main" val="96477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582D65-1096-F598-0320-787DBFE54940}"/>
              </a:ext>
            </a:extLst>
          </p:cNvPr>
          <p:cNvSpPr>
            <a:spLocks noGrp="1"/>
          </p:cNvSpPr>
          <p:nvPr>
            <p:ph idx="1"/>
          </p:nvPr>
        </p:nvSpPr>
        <p:spPr>
          <a:xfrm>
            <a:off x="1155548" y="2217343"/>
            <a:ext cx="9880893" cy="3959619"/>
          </a:xfrm>
        </p:spPr>
        <p:txBody>
          <a:bodyPr>
            <a:normAutofit/>
          </a:bodyPr>
          <a:lstStyle/>
          <a:p>
            <a:pPr marL="0" indent="0">
              <a:buNone/>
            </a:pPr>
            <a:r>
              <a:rPr lang="en-IN" sz="2200"/>
              <a:t>3. Google Colab</a:t>
            </a:r>
          </a:p>
          <a:p>
            <a:r>
              <a:rPr lang="en-US" sz="2200"/>
              <a:t>It provides a cloud-based environment that supports the development and training of deep learning and machine learning models using TensorFlow and Keras. </a:t>
            </a:r>
          </a:p>
          <a:p>
            <a:r>
              <a:rPr lang="en-US" sz="2200"/>
              <a:t>It offers free access to GPUs and TPUs, making it ideal for running computationally intensive tasks like training CNNs for real-time violence detection, while also allowing easy sharing and collaboration on projects.</a:t>
            </a:r>
          </a:p>
          <a:p>
            <a:pPr marL="0" indent="0">
              <a:buNone/>
            </a:pPr>
            <a:r>
              <a:rPr lang="en-US" sz="2200"/>
              <a:t>4. Dataset</a:t>
            </a:r>
          </a:p>
          <a:p>
            <a:r>
              <a:rPr lang="en-US" sz="2200"/>
              <a:t>Collection of data pieces from real life scenarios that can be treated by a computer as a single unit for analytic and prediction purposes.</a:t>
            </a:r>
          </a:p>
          <a:p>
            <a:endParaRPr lang="en-IN" sz="2200"/>
          </a:p>
        </p:txBody>
      </p:sp>
    </p:spTree>
    <p:extLst>
      <p:ext uri="{BB962C8B-B14F-4D97-AF65-F5344CB8AC3E}">
        <p14:creationId xmlns:p14="http://schemas.microsoft.com/office/powerpoint/2010/main" val="417915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45" name="Rectangle 414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F1F971-3E0C-C76A-2417-15B467A6AF47}"/>
              </a:ext>
            </a:extLst>
          </p:cNvPr>
          <p:cNvSpPr>
            <a:spLocks noGrp="1"/>
          </p:cNvSpPr>
          <p:nvPr>
            <p:ph type="title"/>
          </p:nvPr>
        </p:nvSpPr>
        <p:spPr>
          <a:xfrm>
            <a:off x="938907" y="282800"/>
            <a:ext cx="5217172" cy="1288673"/>
          </a:xfrm>
        </p:spPr>
        <p:txBody>
          <a:bodyPr anchor="b">
            <a:normAutofit/>
          </a:bodyPr>
          <a:lstStyle/>
          <a:p>
            <a:r>
              <a:rPr lang="en-IN">
                <a:solidFill>
                  <a:schemeClr val="bg1"/>
                </a:solidFill>
              </a:rPr>
              <a:t>RESULT ANALYSIS</a:t>
            </a:r>
          </a:p>
        </p:txBody>
      </p:sp>
      <p:sp>
        <p:nvSpPr>
          <p:cNvPr id="3" name="Content Placeholder 2">
            <a:extLst>
              <a:ext uri="{FF2B5EF4-FFF2-40B4-BE49-F238E27FC236}">
                <a16:creationId xmlns:a16="http://schemas.microsoft.com/office/drawing/2014/main" id="{E1E8FF52-5CF8-9B24-FF23-462945C94B1A}"/>
              </a:ext>
            </a:extLst>
          </p:cNvPr>
          <p:cNvSpPr>
            <a:spLocks noGrp="1"/>
          </p:cNvSpPr>
          <p:nvPr>
            <p:ph idx="1"/>
          </p:nvPr>
        </p:nvSpPr>
        <p:spPr>
          <a:xfrm>
            <a:off x="938906" y="1715151"/>
            <a:ext cx="5217173" cy="4351338"/>
          </a:xfrm>
        </p:spPr>
        <p:txBody>
          <a:bodyPr>
            <a:normAutofit/>
          </a:bodyPr>
          <a:lstStyle/>
          <a:p>
            <a:r>
              <a:rPr lang="en-US" sz="1500">
                <a:solidFill>
                  <a:schemeClr val="bg1"/>
                </a:solidFill>
              </a:rPr>
              <a:t>In the project, we’ll be implementing a CNN-LSTM model for classifying videos into violence and non-violence categories. </a:t>
            </a:r>
          </a:p>
          <a:p>
            <a:r>
              <a:rPr lang="en-US" sz="1500">
                <a:solidFill>
                  <a:schemeClr val="bg1"/>
                </a:solidFill>
              </a:rPr>
              <a:t>The model, with around 1.2 million parameters, would effectively trained and tested on a Raspberry Pi, using TensorFlow and Keras. </a:t>
            </a:r>
          </a:p>
          <a:p>
            <a:r>
              <a:rPr lang="en-US" sz="1500">
                <a:solidFill>
                  <a:schemeClr val="bg1"/>
                </a:solidFill>
              </a:rPr>
              <a:t>The system shall demonstrate strong performance, achieving high accuracy, recall, and precision, while effectively handling diverse video content. </a:t>
            </a:r>
          </a:p>
          <a:p>
            <a:r>
              <a:rPr lang="en-US" sz="1500">
                <a:solidFill>
                  <a:schemeClr val="bg1"/>
                </a:solidFill>
              </a:rPr>
              <a:t>Key to its success would be the use of MobileNetV2 for feature extraction and LSTM for temporal analysis. </a:t>
            </a:r>
          </a:p>
          <a:p>
            <a:r>
              <a:rPr lang="en-US" sz="1500">
                <a:solidFill>
                  <a:schemeClr val="bg1"/>
                </a:solidFill>
              </a:rPr>
              <a:t>Results may show robust performance, with a high accuracy rate, despite variations due to video quality and content complexity.</a:t>
            </a:r>
            <a:endParaRPr lang="en-IN" sz="1500">
              <a:solidFill>
                <a:schemeClr val="bg1"/>
              </a:solidFill>
            </a:endParaRPr>
          </a:p>
        </p:txBody>
      </p:sp>
      <p:grpSp>
        <p:nvGrpSpPr>
          <p:cNvPr id="4131"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bg1"/>
          </a:solidFill>
        </p:grpSpPr>
        <p:sp>
          <p:nvSpPr>
            <p:cNvPr id="4132" name="Freeform: Shape 4131">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133" name="Freeform: Shape 4132">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134" name="Freeform: Shape 4133">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135" name="Freeform: Shape 4134">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136" name="Freeform: Shape 4135">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137" name="Freeform: Shape 4136">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38" name="Freeform: Shape 4137">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139" name="Freeform: Shape 4138">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40" name="Freeform: Shape 4139">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141" name="Freeform: Shape 4140">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142" name="Freeform: Shape 4141">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143" name="Freeform: Shape 4142">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144" name="Freeform: Shape 4143">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4100" name="Picture 4" descr="RETRACTED ARTICLE: Real time violence detection in surveillance videos using  Convolutional Neural Networks | Multimedia Tools and Applications">
            <a:extLst>
              <a:ext uri="{FF2B5EF4-FFF2-40B4-BE49-F238E27FC236}">
                <a16:creationId xmlns:a16="http://schemas.microsoft.com/office/drawing/2014/main" id="{5486B617-DAB6-7CA5-AAC9-9458D2AC2C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6389" y="525615"/>
            <a:ext cx="4763801" cy="252481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ETRACTED ARTICLE: Real time violence detection in surveillance videos using  Convolutional Neural Networks | Multimedia Tools and Applications">
            <a:extLst>
              <a:ext uri="{FF2B5EF4-FFF2-40B4-BE49-F238E27FC236}">
                <a16:creationId xmlns:a16="http://schemas.microsoft.com/office/drawing/2014/main" id="{2520DCB8-410B-1294-ECBB-C7200C0F15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86388" y="3587195"/>
            <a:ext cx="4763801" cy="2508962"/>
          </a:xfrm>
          <a:prstGeom prst="rect">
            <a:avLst/>
          </a:prstGeom>
          <a:noFill/>
          <a:extLst>
            <a:ext uri="{909E8E84-426E-40DD-AFC4-6F175D3DCCD1}">
              <a14:hiddenFill xmlns:a14="http://schemas.microsoft.com/office/drawing/2010/main">
                <a:solidFill>
                  <a:srgbClr val="FFFFFF"/>
                </a:solidFill>
              </a14:hiddenFill>
            </a:ext>
          </a:extLst>
        </p:spPr>
      </p:pic>
      <p:sp>
        <p:nvSpPr>
          <p:cNvPr id="4146" name="Oval 4145">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48" name="Oval 4147">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39372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2FAAB-D96B-0897-C919-03E9AD07A00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Confusion matrix of the proposed CNN model using the proposed approach</a:t>
            </a:r>
          </a:p>
        </p:txBody>
      </p:sp>
      <p:pic>
        <p:nvPicPr>
          <p:cNvPr id="5" name="Content Placeholder 4">
            <a:extLst>
              <a:ext uri="{FF2B5EF4-FFF2-40B4-BE49-F238E27FC236}">
                <a16:creationId xmlns:a16="http://schemas.microsoft.com/office/drawing/2014/main" id="{B1701880-2B37-9159-2146-CC19F544F03D}"/>
              </a:ext>
            </a:extLst>
          </p:cNvPr>
          <p:cNvPicPr>
            <a:picLocks noGrp="1" noChangeAspect="1"/>
          </p:cNvPicPr>
          <p:nvPr>
            <p:ph idx="1"/>
          </p:nvPr>
        </p:nvPicPr>
        <p:blipFill>
          <a:blip r:embed="rId2"/>
          <a:stretch>
            <a:fillRect/>
          </a:stretch>
        </p:blipFill>
        <p:spPr>
          <a:xfrm>
            <a:off x="4777316" y="1241060"/>
            <a:ext cx="6780700" cy="4373551"/>
          </a:xfrm>
          <a:prstGeom prst="rect">
            <a:avLst/>
          </a:prstGeom>
        </p:spPr>
      </p:pic>
    </p:spTree>
    <p:extLst>
      <p:ext uri="{BB962C8B-B14F-4D97-AF65-F5344CB8AC3E}">
        <p14:creationId xmlns:p14="http://schemas.microsoft.com/office/powerpoint/2010/main" val="207873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8040EE-3221-A91F-5228-C0E9BA0D3752}"/>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FUTURE WORK</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FC20049-5A7E-77C6-5367-BDCD7C9DCC99}"/>
              </a:ext>
            </a:extLst>
          </p:cNvPr>
          <p:cNvSpPr>
            <a:spLocks noGrp="1" noChangeArrowheads="1"/>
          </p:cNvSpPr>
          <p:nvPr>
            <p:ph idx="1"/>
          </p:nvPr>
        </p:nvSpPr>
        <p:spPr bwMode="auto">
          <a:xfrm>
            <a:off x="1155548" y="2217343"/>
            <a:ext cx="9880893" cy="3959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500" b="1" i="0" u="none" strike="noStrike" cap="none" normalizeH="0" baseline="0">
                <a:ln>
                  <a:noFill/>
                </a:ln>
                <a:effectLst/>
                <a:latin typeface="Arial" panose="020B0604020202020204" pitchFamily="34" charset="0"/>
              </a:rPr>
              <a:t>1. Enhanced Model Architecture:</a:t>
            </a:r>
            <a:r>
              <a:rPr kumimoji="0" lang="en-US" altLang="en-US" sz="1500" b="0" i="0" u="none" strike="noStrike" cap="none" normalizeH="0" baseline="0">
                <a:ln>
                  <a:noFill/>
                </a:ln>
                <a:effectLst/>
                <a:latin typeface="Arial" panose="020B0604020202020204" pitchFamily="34" charset="0"/>
              </a:rPr>
              <a:t> Explore advanced neural network architectures or hybrid models to </a:t>
            </a:r>
          </a:p>
          <a:p>
            <a:pPr marL="0" marR="0" lvl="0" indent="0" defTabSz="914400" rtl="0" eaLnBrk="0" fontAlgn="base" latinLnBrk="0" hangingPunct="0">
              <a:spcBef>
                <a:spcPct val="0"/>
              </a:spcBef>
              <a:spcAft>
                <a:spcPts val="600"/>
              </a:spcAft>
              <a:buClrTx/>
              <a:buSzTx/>
              <a:buNone/>
              <a:tabLst/>
            </a:pPr>
            <a:r>
              <a:rPr kumimoji="0" lang="en-US" altLang="en-US" sz="1500" b="0" i="0" u="none" strike="noStrike" cap="none" normalizeH="0" baseline="0">
                <a:ln>
                  <a:noFill/>
                </a:ln>
                <a:effectLst/>
                <a:latin typeface="Arial" panose="020B0604020202020204" pitchFamily="34" charset="0"/>
              </a:rPr>
              <a:t>improve classification accuracy and robustness, potentially incorporating attention mechanisms or transformer</a:t>
            </a:r>
            <a:r>
              <a:rPr lang="en-US" altLang="en-US" sz="1500">
                <a:latin typeface="Arial" panose="020B0604020202020204" pitchFamily="34" charset="0"/>
              </a:rPr>
              <a:t> </a:t>
            </a:r>
            <a:r>
              <a:rPr kumimoji="0" lang="en-US" altLang="en-US" sz="1500" b="0" i="0" u="none" strike="noStrike" cap="none" normalizeH="0" baseline="0">
                <a:ln>
                  <a:noFill/>
                </a:ln>
                <a:effectLst/>
                <a:latin typeface="Arial" panose="020B0604020202020204" pitchFamily="34" charset="0"/>
              </a:rPr>
              <a:t>models.</a:t>
            </a:r>
          </a:p>
          <a:p>
            <a:pPr marL="0" marR="0" lvl="0" indent="0" defTabSz="914400" rtl="0" eaLnBrk="0" fontAlgn="base" latinLnBrk="0" hangingPunct="0">
              <a:spcBef>
                <a:spcPct val="0"/>
              </a:spcBef>
              <a:spcAft>
                <a:spcPts val="600"/>
              </a:spcAft>
              <a:buClrTx/>
              <a:buSzTx/>
              <a:buNone/>
              <a:tabLst/>
            </a:pPr>
            <a:r>
              <a:rPr kumimoji="0" lang="en-US" altLang="en-US" sz="1500" b="1" i="0" u="none" strike="noStrike" cap="none" normalizeH="0" baseline="0">
                <a:ln>
                  <a:noFill/>
                </a:ln>
                <a:effectLst/>
                <a:latin typeface="Arial" panose="020B0604020202020204" pitchFamily="34" charset="0"/>
              </a:rPr>
              <a:t>2. Expanded Dataset:</a:t>
            </a:r>
            <a:r>
              <a:rPr kumimoji="0" lang="en-US" altLang="en-US" sz="1500" b="0" i="0" u="none" strike="noStrike" cap="none" normalizeH="0" baseline="0">
                <a:ln>
                  <a:noFill/>
                </a:ln>
                <a:effectLst/>
                <a:latin typeface="Arial" panose="020B0604020202020204" pitchFamily="34" charset="0"/>
              </a:rPr>
              <a:t> Augment the dataset with more diverse and high-quality video samples, including different environments and scenarios, to improve the model's generalization and reduce false positives/negatives.</a:t>
            </a:r>
          </a:p>
          <a:p>
            <a:pPr marL="0" marR="0" lvl="0" indent="0" defTabSz="914400" rtl="0" eaLnBrk="0" fontAlgn="base" latinLnBrk="0" hangingPunct="0">
              <a:spcBef>
                <a:spcPct val="0"/>
              </a:spcBef>
              <a:spcAft>
                <a:spcPts val="600"/>
              </a:spcAft>
              <a:buClrTx/>
              <a:buSzTx/>
              <a:buNone/>
              <a:tabLst/>
            </a:pPr>
            <a:r>
              <a:rPr kumimoji="0" lang="en-US" altLang="en-US" sz="1500" b="1" i="0" u="none" strike="noStrike" cap="none" normalizeH="0" baseline="0">
                <a:ln>
                  <a:noFill/>
                </a:ln>
                <a:effectLst/>
                <a:latin typeface="Arial" panose="020B0604020202020204" pitchFamily="34" charset="0"/>
              </a:rPr>
              <a:t>3. Real-Time Optimization:</a:t>
            </a:r>
            <a:r>
              <a:rPr kumimoji="0" lang="en-US" altLang="en-US" sz="1500" b="0" i="0" u="none" strike="noStrike" cap="none" normalizeH="0" baseline="0">
                <a:ln>
                  <a:noFill/>
                </a:ln>
                <a:effectLst/>
                <a:latin typeface="Arial" panose="020B0604020202020204" pitchFamily="34" charset="0"/>
              </a:rPr>
              <a:t> Optimize the model for even faster real-time processing and lower latency, </a:t>
            </a:r>
          </a:p>
          <a:p>
            <a:pPr marL="0" marR="0" lvl="0" indent="0" defTabSz="914400" rtl="0" eaLnBrk="0" fontAlgn="base" latinLnBrk="0" hangingPunct="0">
              <a:spcBef>
                <a:spcPct val="0"/>
              </a:spcBef>
              <a:spcAft>
                <a:spcPts val="600"/>
              </a:spcAft>
              <a:buClrTx/>
              <a:buSzTx/>
              <a:buNone/>
              <a:tabLst/>
            </a:pPr>
            <a:r>
              <a:rPr kumimoji="0" lang="en-US" altLang="en-US" sz="1500" b="0" i="0" u="none" strike="noStrike" cap="none" normalizeH="0" baseline="0">
                <a:ln>
                  <a:noFill/>
                </a:ln>
                <a:effectLst/>
                <a:latin typeface="Arial" panose="020B0604020202020204" pitchFamily="34" charset="0"/>
              </a:rPr>
              <a:t>potentially through further model compression techniques or hardware acceleration.</a:t>
            </a:r>
          </a:p>
          <a:p>
            <a:pPr marL="0" marR="0" lvl="0" indent="0" defTabSz="914400" rtl="0" eaLnBrk="0" fontAlgn="base" latinLnBrk="0" hangingPunct="0">
              <a:spcBef>
                <a:spcPct val="0"/>
              </a:spcBef>
              <a:spcAft>
                <a:spcPts val="600"/>
              </a:spcAft>
              <a:buClrTx/>
              <a:buSzTx/>
              <a:buNone/>
              <a:tabLst/>
            </a:pPr>
            <a:r>
              <a:rPr kumimoji="0" lang="en-US" altLang="en-US" sz="1500" b="1" i="0" u="none" strike="noStrike" cap="none" normalizeH="0" baseline="0">
                <a:ln>
                  <a:noFill/>
                </a:ln>
                <a:effectLst/>
                <a:latin typeface="Arial" panose="020B0604020202020204" pitchFamily="34" charset="0"/>
              </a:rPr>
              <a:t>4. Contextual Analysis:</a:t>
            </a:r>
            <a:r>
              <a:rPr kumimoji="0" lang="en-US" altLang="en-US" sz="1500" b="0" i="0" u="none" strike="noStrike" cap="none" normalizeH="0" baseline="0">
                <a:ln>
                  <a:noFill/>
                </a:ln>
                <a:effectLst/>
                <a:latin typeface="Arial" panose="020B0604020202020204" pitchFamily="34" charset="0"/>
              </a:rPr>
              <a:t> Integrate contextual information, such as audio and metadata, to enhance detection</a:t>
            </a:r>
            <a:r>
              <a:rPr lang="en-US" altLang="en-US" sz="1500">
                <a:latin typeface="Arial" panose="020B0604020202020204" pitchFamily="34" charset="0"/>
              </a:rPr>
              <a:t> </a:t>
            </a:r>
            <a:r>
              <a:rPr kumimoji="0" lang="en-US" altLang="en-US" sz="1500" b="0" i="0" u="none" strike="noStrike" cap="none" normalizeH="0" baseline="0">
                <a:ln>
                  <a:noFill/>
                </a:ln>
                <a:effectLst/>
                <a:latin typeface="Arial" panose="020B0604020202020204" pitchFamily="34" charset="0"/>
              </a:rPr>
              <a:t>accuracy and provide a more comprehensive understanding of violent and non-violent events.</a:t>
            </a:r>
          </a:p>
          <a:p>
            <a:pPr marL="0" marR="0" lvl="0" indent="0" defTabSz="914400" rtl="0" eaLnBrk="0" fontAlgn="base" latinLnBrk="0" hangingPunct="0">
              <a:spcBef>
                <a:spcPct val="0"/>
              </a:spcBef>
              <a:spcAft>
                <a:spcPts val="600"/>
              </a:spcAft>
              <a:buClrTx/>
              <a:buSzTx/>
              <a:buNone/>
              <a:tabLst/>
            </a:pPr>
            <a:r>
              <a:rPr kumimoji="0" lang="en-US" altLang="en-US" sz="1500" b="1" i="0" u="none" strike="noStrike" cap="none" normalizeH="0" baseline="0">
                <a:ln>
                  <a:noFill/>
                </a:ln>
                <a:effectLst/>
                <a:latin typeface="Arial" panose="020B0604020202020204" pitchFamily="34" charset="0"/>
              </a:rPr>
              <a:t>5. User Feedback Integration:</a:t>
            </a:r>
            <a:r>
              <a:rPr kumimoji="0" lang="en-US" altLang="en-US" sz="1500" b="0" i="0" u="none" strike="noStrike" cap="none" normalizeH="0" baseline="0">
                <a:ln>
                  <a:noFill/>
                </a:ln>
                <a:effectLst/>
                <a:latin typeface="Arial" panose="020B0604020202020204" pitchFamily="34" charset="0"/>
              </a:rPr>
              <a:t> Develop a feedback mechanism to continually improve the model based on real-world performance and user input, allowing for adaptive learning and refinement.</a:t>
            </a:r>
          </a:p>
          <a:p>
            <a:pPr marL="0" marR="0" lvl="0" indent="0" defTabSz="914400" rtl="0" eaLnBrk="0" fontAlgn="base" latinLnBrk="0" hangingPunct="0">
              <a:spcBef>
                <a:spcPct val="0"/>
              </a:spcBef>
              <a:spcAft>
                <a:spcPts val="600"/>
              </a:spcAft>
              <a:buClrTx/>
              <a:buSzTx/>
              <a:buNone/>
              <a:tabLst/>
            </a:pPr>
            <a:r>
              <a:rPr kumimoji="0" lang="en-US" altLang="en-US" sz="1500" b="1" i="0" u="none" strike="noStrike" cap="none" normalizeH="0" baseline="0">
                <a:ln>
                  <a:noFill/>
                </a:ln>
                <a:effectLst/>
                <a:latin typeface="Arial" panose="020B0604020202020204" pitchFamily="34" charset="0"/>
              </a:rPr>
              <a:t>6. Cross-Platform Deployment:</a:t>
            </a:r>
            <a:r>
              <a:rPr kumimoji="0" lang="en-US" altLang="en-US" sz="1500" b="0" i="0" u="none" strike="noStrike" cap="none" normalizeH="0" baseline="0">
                <a:ln>
                  <a:noFill/>
                </a:ln>
                <a:effectLst/>
                <a:latin typeface="Arial" panose="020B0604020202020204" pitchFamily="34" charset="0"/>
              </a:rPr>
              <a:t> Extend the system’s deployment capabilities to other platforms and devices, ensuring compatibility and performance across a broader range of hardware configurations.</a:t>
            </a:r>
          </a:p>
        </p:txBody>
      </p:sp>
    </p:spTree>
    <p:extLst>
      <p:ext uri="{BB962C8B-B14F-4D97-AF65-F5344CB8AC3E}">
        <p14:creationId xmlns:p14="http://schemas.microsoft.com/office/powerpoint/2010/main" val="16983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88444D-3FB8-B0B1-48B5-EBD7DC038785}"/>
              </a:ext>
            </a:extLst>
          </p:cNvPr>
          <p:cNvSpPr>
            <a:spLocks noGrp="1"/>
          </p:cNvSpPr>
          <p:nvPr>
            <p:ph idx="1"/>
          </p:nvPr>
        </p:nvSpPr>
        <p:spPr>
          <a:xfrm>
            <a:off x="1155548" y="2217343"/>
            <a:ext cx="9880893" cy="3959619"/>
          </a:xfrm>
        </p:spPr>
        <p:txBody>
          <a:bodyPr>
            <a:normAutofit/>
          </a:bodyPr>
          <a:lstStyle/>
          <a:p>
            <a:pPr marL="0" indent="0">
              <a:buNone/>
            </a:pPr>
            <a:r>
              <a:rPr lang="en-IN" sz="2400" b="1"/>
              <a:t>TOPIC</a:t>
            </a:r>
          </a:p>
          <a:p>
            <a:pPr marL="0" indent="0">
              <a:buNone/>
            </a:pPr>
            <a:endParaRPr lang="en-IN" sz="2400" b="1"/>
          </a:p>
          <a:p>
            <a:pPr marL="0" indent="0">
              <a:buNone/>
            </a:pPr>
            <a:r>
              <a:rPr lang="en-IN" sz="2400" b="1"/>
              <a:t>REAL-TIME VIOLENCE DETECTION USING VIDEO DATASET</a:t>
            </a:r>
          </a:p>
          <a:p>
            <a:pPr marL="0" indent="0">
              <a:buNone/>
            </a:pPr>
            <a:endParaRPr lang="en-IN" sz="2400" b="1"/>
          </a:p>
          <a:p>
            <a:pPr marL="0" indent="0">
              <a:buNone/>
            </a:pPr>
            <a:endParaRPr lang="en-IN" sz="2400" b="1"/>
          </a:p>
          <a:p>
            <a:pPr marL="0" indent="0">
              <a:buNone/>
            </a:pPr>
            <a:endParaRPr lang="en-IN" sz="2400" b="1"/>
          </a:p>
          <a:p>
            <a:pPr marL="0" indent="0">
              <a:buNone/>
            </a:pPr>
            <a:endParaRPr lang="en-US" sz="2400" b="0" i="0">
              <a:effectLst/>
              <a:latin typeface="Tahoma" panose="020B0604030504040204" pitchFamily="34" charset="0"/>
            </a:endParaRPr>
          </a:p>
          <a:p>
            <a:pPr marL="0" indent="0">
              <a:buNone/>
            </a:pPr>
            <a:endParaRPr lang="en-IN" sz="2400" b="1"/>
          </a:p>
        </p:txBody>
      </p:sp>
    </p:spTree>
    <p:extLst>
      <p:ext uri="{BB962C8B-B14F-4D97-AF65-F5344CB8AC3E}">
        <p14:creationId xmlns:p14="http://schemas.microsoft.com/office/powerpoint/2010/main" val="2159559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517F3-A80D-AF59-2AE3-29821E061B1A}"/>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9C393-C2EA-0B27-5BE0-56CEFB32FE19}"/>
              </a:ext>
            </a:extLst>
          </p:cNvPr>
          <p:cNvSpPr>
            <a:spLocks noGrp="1"/>
          </p:cNvSpPr>
          <p:nvPr>
            <p:ph idx="1"/>
          </p:nvPr>
        </p:nvSpPr>
        <p:spPr>
          <a:xfrm>
            <a:off x="1155548" y="2217343"/>
            <a:ext cx="9880893" cy="3959619"/>
          </a:xfrm>
        </p:spPr>
        <p:txBody>
          <a:bodyPr>
            <a:normAutofit/>
          </a:bodyPr>
          <a:lstStyle/>
          <a:p>
            <a:pPr marL="0" indent="0">
              <a:buNone/>
            </a:pPr>
            <a:r>
              <a:rPr lang="en-US" sz="2400"/>
              <a:t>The real-time violence detection system using CNN-LSTM efficiently classifies videos into violence and non-violence categories, running effectively on low-cost devices like the Raspberry Pi.</a:t>
            </a:r>
          </a:p>
          <a:p>
            <a:pPr marL="0" indent="0">
              <a:buNone/>
            </a:pPr>
            <a:r>
              <a:rPr lang="en-US" sz="2400"/>
              <a:t> By leveraging MobileNetV2 and LSTM, the model provides reliable performance despite varied video conditions. </a:t>
            </a:r>
          </a:p>
          <a:p>
            <a:pPr marL="0" indent="0">
              <a:buNone/>
            </a:pPr>
            <a:r>
              <a:rPr lang="en-US" sz="2400"/>
              <a:t>Future work will focus on refining the model, expanding datasets, and enhancing real-time processing for improved accuracy and adaptability.</a:t>
            </a:r>
            <a:endParaRPr lang="en-IN" sz="2400"/>
          </a:p>
        </p:txBody>
      </p:sp>
    </p:spTree>
    <p:extLst>
      <p:ext uri="{BB962C8B-B14F-4D97-AF65-F5344CB8AC3E}">
        <p14:creationId xmlns:p14="http://schemas.microsoft.com/office/powerpoint/2010/main" val="3759164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729A0-F5E3-60EF-CA6B-366243BCDCEC}"/>
              </a:ext>
            </a:extLst>
          </p:cNvPr>
          <p:cNvSpPr>
            <a:spLocks noGrp="1"/>
          </p:cNvSpPr>
          <p:nvPr>
            <p:ph type="title"/>
          </p:nvPr>
        </p:nvSpPr>
        <p:spPr>
          <a:xfrm>
            <a:off x="1156851" y="637762"/>
            <a:ext cx="9888496" cy="900131"/>
          </a:xfrm>
        </p:spPr>
        <p:txBody>
          <a:bodyPr anchor="t">
            <a:normAutofit/>
          </a:bodyPr>
          <a:lstStyle/>
          <a:p>
            <a:endParaRPr lang="en-IN"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2EC5CA-C293-6F6F-9494-895531019EBB}"/>
              </a:ext>
            </a:extLst>
          </p:cNvPr>
          <p:cNvSpPr>
            <a:spLocks noGrp="1"/>
          </p:cNvSpPr>
          <p:nvPr>
            <p:ph idx="1"/>
          </p:nvPr>
        </p:nvSpPr>
        <p:spPr>
          <a:xfrm>
            <a:off x="1155548" y="2217343"/>
            <a:ext cx="9880893" cy="3959619"/>
          </a:xfrm>
        </p:spPr>
        <p:txBody>
          <a:bodyPr>
            <a:normAutofit/>
          </a:bodyPr>
          <a:lstStyle/>
          <a:p>
            <a:pPr marL="0" indent="0" algn="ctr">
              <a:buNone/>
            </a:pPr>
            <a:r>
              <a:rPr lang="en-IN" sz="4000" b="1" dirty="0"/>
              <a:t>THANK YOU!</a:t>
            </a:r>
          </a:p>
        </p:txBody>
      </p:sp>
    </p:spTree>
    <p:extLst>
      <p:ext uri="{BB962C8B-B14F-4D97-AF65-F5344CB8AC3E}">
        <p14:creationId xmlns:p14="http://schemas.microsoft.com/office/powerpoint/2010/main" val="428920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DE4982-C52B-B6DB-C7DE-D036814DAB96}"/>
              </a:ext>
            </a:extLst>
          </p:cNvPr>
          <p:cNvSpPr>
            <a:spLocks noGrp="1"/>
          </p:cNvSpPr>
          <p:nvPr>
            <p:ph idx="1"/>
          </p:nvPr>
        </p:nvSpPr>
        <p:spPr>
          <a:xfrm>
            <a:off x="1155548" y="2217343"/>
            <a:ext cx="9880893" cy="3959619"/>
          </a:xfrm>
        </p:spPr>
        <p:txBody>
          <a:bodyPr>
            <a:normAutofit/>
          </a:bodyPr>
          <a:lstStyle/>
          <a:p>
            <a:pPr marL="0" indent="0">
              <a:buNone/>
            </a:pPr>
            <a:r>
              <a:rPr lang="en-IN" sz="2400" b="1"/>
              <a:t>UNDER THE GUIDANCE OF </a:t>
            </a:r>
          </a:p>
          <a:p>
            <a:pPr marL="0" indent="0">
              <a:buNone/>
            </a:pPr>
            <a:endParaRPr lang="en-IN" sz="2400" b="1"/>
          </a:p>
          <a:p>
            <a:pPr marL="0" indent="0">
              <a:buNone/>
            </a:pPr>
            <a:r>
              <a:rPr lang="en-IN" sz="2400" b="1"/>
              <a:t>Dr MANOOV R</a:t>
            </a:r>
          </a:p>
          <a:p>
            <a:pPr marL="0" indent="0">
              <a:buNone/>
            </a:pPr>
            <a:endParaRPr lang="en-IN" sz="2400" b="1"/>
          </a:p>
          <a:p>
            <a:pPr marL="0" indent="0">
              <a:buNone/>
            </a:pPr>
            <a:r>
              <a:rPr lang="en-US" sz="2400" b="0" i="0">
                <a:effectLst/>
                <a:latin typeface="Tahoma" panose="020B0604030504040204" pitchFamily="34" charset="0"/>
              </a:rPr>
              <a:t>Assistant Professor Senior,</a:t>
            </a:r>
          </a:p>
          <a:p>
            <a:pPr marL="0" indent="0">
              <a:buNone/>
            </a:pPr>
            <a:r>
              <a:rPr lang="en-US" sz="2400">
                <a:latin typeface="Tahoma" panose="020B0604030504040204" pitchFamily="34" charset="0"/>
              </a:rPr>
              <a:t>D</a:t>
            </a:r>
            <a:r>
              <a:rPr lang="en-US" sz="2400" b="0" i="0">
                <a:effectLst/>
                <a:latin typeface="Tahoma" panose="020B0604030504040204" pitchFamily="34" charset="0"/>
              </a:rPr>
              <a:t>epartment of IoT,</a:t>
            </a:r>
          </a:p>
          <a:p>
            <a:pPr marL="0" indent="0">
              <a:buNone/>
            </a:pPr>
            <a:r>
              <a:rPr lang="en-US" sz="2400" b="0" i="0">
                <a:effectLst/>
                <a:latin typeface="Tahoma" panose="020B0604030504040204" pitchFamily="34" charset="0"/>
              </a:rPr>
              <a:t>SCOPE,</a:t>
            </a:r>
          </a:p>
          <a:p>
            <a:pPr marL="0" indent="0">
              <a:buNone/>
            </a:pPr>
            <a:r>
              <a:rPr lang="en-US" sz="2400" b="0" i="0">
                <a:effectLst/>
                <a:latin typeface="Tahoma" panose="020B0604030504040204" pitchFamily="34" charset="0"/>
              </a:rPr>
              <a:t>VIT University.</a:t>
            </a:r>
          </a:p>
          <a:p>
            <a:pPr marL="0" indent="0">
              <a:buNone/>
            </a:pPr>
            <a:endParaRPr lang="en-IN" sz="2400"/>
          </a:p>
        </p:txBody>
      </p:sp>
    </p:spTree>
    <p:extLst>
      <p:ext uri="{BB962C8B-B14F-4D97-AF65-F5344CB8AC3E}">
        <p14:creationId xmlns:p14="http://schemas.microsoft.com/office/powerpoint/2010/main" val="272999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A7F53-2C2C-9B8E-9F2A-60F7D98750F9}"/>
              </a:ext>
            </a:extLst>
          </p:cNvPr>
          <p:cNvSpPr>
            <a:spLocks noGrp="1"/>
          </p:cNvSpPr>
          <p:nvPr>
            <p:ph type="title"/>
          </p:nvPr>
        </p:nvSpPr>
        <p:spPr>
          <a:xfrm>
            <a:off x="1156851" y="637762"/>
            <a:ext cx="9888496" cy="900131"/>
          </a:xfrm>
        </p:spPr>
        <p:txBody>
          <a:bodyPr anchor="t">
            <a:normAutofit/>
          </a:bodyPr>
          <a:lstStyle/>
          <a:p>
            <a:r>
              <a:rPr lang="en-IN" sz="4000" b="1">
                <a:solidFill>
                  <a:schemeClr val="bg1"/>
                </a:solidFill>
              </a:rPr>
              <a:t>TEAM DETAILS</a:t>
            </a:r>
          </a:p>
        </p:txBody>
      </p:sp>
      <p:sp>
        <p:nvSpPr>
          <p:cNvPr id="12" name="Rectangle 1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7DDB7EAD-4BBE-BE83-0964-C223D3190DB3}"/>
              </a:ext>
            </a:extLst>
          </p:cNvPr>
          <p:cNvSpPr>
            <a:spLocks noGrp="1"/>
          </p:cNvSpPr>
          <p:nvPr>
            <p:ph idx="1"/>
          </p:nvPr>
        </p:nvSpPr>
        <p:spPr/>
        <p:txBody>
          <a:bodyPr/>
          <a:lstStyle/>
          <a:p>
            <a:r>
              <a:rPr lang="en-IN" dirty="0"/>
              <a:t>21BCE0818 - TANYA BATRA</a:t>
            </a:r>
          </a:p>
          <a:p>
            <a:r>
              <a:rPr lang="en-IN" dirty="0"/>
              <a:t>21BCE3826 - ADITYA JHA</a:t>
            </a:r>
          </a:p>
          <a:p>
            <a:r>
              <a:rPr lang="en-IN" dirty="0"/>
              <a:t>21BCE0545 - ARYAN KHATUWALA</a:t>
            </a:r>
          </a:p>
        </p:txBody>
      </p:sp>
    </p:spTree>
    <p:extLst>
      <p:ext uri="{BB962C8B-B14F-4D97-AF65-F5344CB8AC3E}">
        <p14:creationId xmlns:p14="http://schemas.microsoft.com/office/powerpoint/2010/main" val="173628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7F72D-58A4-91E6-C2A2-E14FF70F8984}"/>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ABSTRACT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450403-5893-4861-5055-FE9AA2ED67E9}"/>
              </a:ext>
            </a:extLst>
          </p:cNvPr>
          <p:cNvSpPr>
            <a:spLocks noGrp="1"/>
          </p:cNvSpPr>
          <p:nvPr>
            <p:ph idx="1"/>
          </p:nvPr>
        </p:nvSpPr>
        <p:spPr>
          <a:xfrm>
            <a:off x="1155548" y="2217343"/>
            <a:ext cx="9880893" cy="3959619"/>
          </a:xfrm>
        </p:spPr>
        <p:txBody>
          <a:bodyPr>
            <a:normAutofit/>
          </a:bodyPr>
          <a:lstStyle/>
          <a:p>
            <a:pPr marL="0" indent="0">
              <a:buNone/>
            </a:pPr>
            <a:r>
              <a:rPr lang="en-US" sz="2400"/>
              <a:t>Violence detection in real-time video streams is a critical task with applications in public safety, surveillance, and law enforcement. Traditional surveillance systems rely heavily on human observation, making them prone to errors and delays in response. To overcome these limitations, we propose a deep learning-based approach that leverages a combination of Convolutional Neural Networks (CNN) and Long Short-Term Memory (LSTM) models to detect violent behavior in video sequences. Additionally, the MobileNet architecture is integrated to enhance real-time performance on edge devices due to its lightweight and computationally efficient nature.</a:t>
            </a:r>
            <a:endParaRPr lang="en-IN" sz="2400"/>
          </a:p>
        </p:txBody>
      </p:sp>
    </p:spTree>
    <p:extLst>
      <p:ext uri="{BB962C8B-B14F-4D97-AF65-F5344CB8AC3E}">
        <p14:creationId xmlns:p14="http://schemas.microsoft.com/office/powerpoint/2010/main" val="230775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723CD-4E2E-E107-4F46-97797ECE0FC3}"/>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AIM</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037142-1FD9-6D33-5EF9-65BAEF3D7953}"/>
              </a:ext>
            </a:extLst>
          </p:cNvPr>
          <p:cNvSpPr>
            <a:spLocks noGrp="1"/>
          </p:cNvSpPr>
          <p:nvPr>
            <p:ph idx="1"/>
          </p:nvPr>
        </p:nvSpPr>
        <p:spPr>
          <a:xfrm>
            <a:off x="1155548" y="2217343"/>
            <a:ext cx="9880893" cy="3959619"/>
          </a:xfrm>
        </p:spPr>
        <p:txBody>
          <a:bodyPr>
            <a:normAutofit/>
          </a:bodyPr>
          <a:lstStyle/>
          <a:p>
            <a:pPr marL="0" indent="0">
              <a:buNone/>
            </a:pPr>
            <a:r>
              <a:rPr lang="en-US" sz="2400"/>
              <a:t>To develop a real-time violence detection system using a combination of Convolutional Neural Networks (CNN), Long Short-Term Memory (LSTM) networks, and MobileNet architecture, enabling efficient and accurate identification of violent activities in video streams.</a:t>
            </a:r>
            <a:endParaRPr lang="en-IN" sz="2400"/>
          </a:p>
        </p:txBody>
      </p:sp>
    </p:spTree>
    <p:extLst>
      <p:ext uri="{BB962C8B-B14F-4D97-AF65-F5344CB8AC3E}">
        <p14:creationId xmlns:p14="http://schemas.microsoft.com/office/powerpoint/2010/main" val="160978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7E3BA-E5A7-88EC-3361-00010BEF4DF5}"/>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OBJECTIVES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FB002C-52D9-E5BD-8BB0-FEBB20C6FBE9}"/>
              </a:ext>
            </a:extLst>
          </p:cNvPr>
          <p:cNvSpPr>
            <a:spLocks noGrp="1"/>
          </p:cNvSpPr>
          <p:nvPr>
            <p:ph idx="1"/>
          </p:nvPr>
        </p:nvSpPr>
        <p:spPr>
          <a:xfrm>
            <a:off x="1155548" y="2217343"/>
            <a:ext cx="9880893" cy="3959619"/>
          </a:xfrm>
        </p:spPr>
        <p:txBody>
          <a:bodyPr>
            <a:normAutofit/>
          </a:bodyPr>
          <a:lstStyle/>
          <a:p>
            <a:pPr>
              <a:buFont typeface="+mj-lt"/>
              <a:buAutoNum type="arabicPeriod"/>
            </a:pPr>
            <a:r>
              <a:rPr lang="en-US" sz="1700" b="1"/>
              <a:t>Design and Implement CNN Model:</a:t>
            </a:r>
            <a:r>
              <a:rPr lang="en-US" sz="1700"/>
              <a:t> Develop a Convolutional Neural Network to extract spatial features from individual video frames, focusing on patterns indicative of violent behavior.</a:t>
            </a:r>
          </a:p>
          <a:p>
            <a:pPr>
              <a:buFont typeface="+mj-lt"/>
              <a:buAutoNum type="arabicPeriod"/>
            </a:pPr>
            <a:r>
              <a:rPr lang="en-US" sz="1700" b="1"/>
              <a:t>Integrate LSTM for Temporal Analysis:</a:t>
            </a:r>
            <a:r>
              <a:rPr lang="en-US" sz="1700"/>
              <a:t> Implement Long Short-Term Memory networks to analyze temporal dependencies across video frames, enabling the detection of violent activities over time.</a:t>
            </a:r>
          </a:p>
          <a:p>
            <a:pPr>
              <a:buFont typeface="+mj-lt"/>
              <a:buAutoNum type="arabicPeriod"/>
            </a:pPr>
            <a:r>
              <a:rPr lang="en-US" sz="1700" b="1"/>
              <a:t>Optimize with MobileNet:</a:t>
            </a:r>
            <a:r>
              <a:rPr lang="en-US" sz="1700"/>
              <a:t> Utilize MobileNet to ensure the model operates efficiently on resource-constrained devices, supporting real-time processing and deployment.</a:t>
            </a:r>
          </a:p>
          <a:p>
            <a:pPr>
              <a:buFont typeface="+mj-lt"/>
              <a:buAutoNum type="arabicPeriod"/>
            </a:pPr>
            <a:r>
              <a:rPr lang="en-US" sz="1700" b="1"/>
              <a:t>Train and Evaluate on Video Dataset:</a:t>
            </a:r>
            <a:r>
              <a:rPr lang="en-US" sz="1700"/>
              <a:t> Train the integrated model on a publicly available video dataset, assessing its performance in detecting violence with high accuracy and low latency.</a:t>
            </a:r>
          </a:p>
          <a:p>
            <a:pPr>
              <a:buFont typeface="+mj-lt"/>
              <a:buAutoNum type="arabicPeriod"/>
            </a:pPr>
            <a:r>
              <a:rPr lang="en-US" sz="1700" b="1"/>
              <a:t>Deploy and Test in Real-Time:</a:t>
            </a:r>
            <a:r>
              <a:rPr lang="en-US" sz="1700"/>
              <a:t> Deploy the model in a real-time environment, testing its effectiveness in practical surveillance scenarios and ensuring it meets performance requirements.</a:t>
            </a:r>
          </a:p>
          <a:p>
            <a:pPr marL="0" indent="0">
              <a:buNone/>
            </a:pPr>
            <a:endParaRPr lang="en-IN" sz="1700"/>
          </a:p>
        </p:txBody>
      </p:sp>
    </p:spTree>
    <p:extLst>
      <p:ext uri="{BB962C8B-B14F-4D97-AF65-F5344CB8AC3E}">
        <p14:creationId xmlns:p14="http://schemas.microsoft.com/office/powerpoint/2010/main" val="110061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FFF8A-4334-A76A-B84D-17E7BDBFBB86}"/>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BACKGROUND</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6FDAD5-9B21-6041-B4DD-501F0E8F6D32}"/>
              </a:ext>
            </a:extLst>
          </p:cNvPr>
          <p:cNvSpPr>
            <a:spLocks noGrp="1"/>
          </p:cNvSpPr>
          <p:nvPr>
            <p:ph idx="1"/>
          </p:nvPr>
        </p:nvSpPr>
        <p:spPr>
          <a:xfrm>
            <a:off x="1155548" y="2217343"/>
            <a:ext cx="9880893" cy="3959619"/>
          </a:xfrm>
        </p:spPr>
        <p:txBody>
          <a:bodyPr>
            <a:normAutofit/>
          </a:bodyPr>
          <a:lstStyle/>
          <a:p>
            <a:r>
              <a:rPr lang="en-IN" sz="2400"/>
              <a:t>The videos obtained from surveillance cameras are of low resolution, i.e. low accuracy.</a:t>
            </a:r>
          </a:p>
          <a:p>
            <a:r>
              <a:rPr lang="en-IN" sz="2400"/>
              <a:t>The objects in the outdoor surveillance are often in the far field and the front view would not be available always, i.e. less features.</a:t>
            </a:r>
          </a:p>
          <a:p>
            <a:r>
              <a:rPr lang="en-IN" sz="2400"/>
              <a:t>Most of the works in violence recognition were on artificially created datasets.</a:t>
            </a:r>
          </a:p>
          <a:p>
            <a:r>
              <a:rPr lang="en-IN" sz="2400"/>
              <a:t>Most of the approaches are not for low end devices like smartphones, CCTV systems etc.</a:t>
            </a:r>
          </a:p>
        </p:txBody>
      </p:sp>
    </p:spTree>
    <p:extLst>
      <p:ext uri="{BB962C8B-B14F-4D97-AF65-F5344CB8AC3E}">
        <p14:creationId xmlns:p14="http://schemas.microsoft.com/office/powerpoint/2010/main" val="256159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5FA99-A319-C57C-D346-45181D29FACC}"/>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PROJECT GOALS</a:t>
            </a:r>
          </a:p>
        </p:txBody>
      </p:sp>
      <p:sp>
        <p:nvSpPr>
          <p:cNvPr id="13" name="Rectangle 1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C461AAB1-96DA-0F55-B730-C2240B5FE192}"/>
              </a:ext>
            </a:extLst>
          </p:cNvPr>
          <p:cNvSpPr>
            <a:spLocks noGrp="1" noChangeArrowheads="1"/>
          </p:cNvSpPr>
          <p:nvPr>
            <p:ph idx="1"/>
          </p:nvPr>
        </p:nvSpPr>
        <p:spPr bwMode="auto">
          <a:xfrm>
            <a:off x="1155548" y="2217343"/>
            <a:ext cx="9880893" cy="3959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Address Research Gaps:</a:t>
            </a:r>
            <a:r>
              <a:rPr kumimoji="0" lang="en-US" altLang="en-US" sz="2000" b="0" i="0" u="none" strike="noStrike" cap="none" normalizeH="0" baseline="0">
                <a:ln>
                  <a:noFill/>
                </a:ln>
                <a:effectLst/>
                <a:latin typeface="Arial" panose="020B0604020202020204" pitchFamily="34" charset="0"/>
              </a:rPr>
              <a:t> Identify and overcome limitations from existing studies, including issues with accuracy, computational efficiency, and adaptability.</a:t>
            </a:r>
          </a:p>
          <a:p>
            <a:pPr marL="0" marR="0" lvl="0" indent="0" defTabSz="914400" rtl="0" eaLnBrk="0" fontAlgn="base" latinLnBrk="0" hangingPunct="0">
              <a:spcBef>
                <a:spcPct val="0"/>
              </a:spcBef>
              <a:spcAft>
                <a:spcPts val="600"/>
              </a:spcAft>
              <a:buClrTx/>
              <a:buSzTx/>
              <a:buFontTx/>
              <a:buChar char="•"/>
              <a:tabLst/>
            </a:pPr>
            <a:endParaRPr kumimoji="0" lang="en-US" altLang="en-US"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Design for Low-End Devices:</a:t>
            </a:r>
            <a:r>
              <a:rPr kumimoji="0" lang="en-US" altLang="en-US" sz="2000" b="0" i="0" u="none" strike="noStrike" cap="none" normalizeH="0" baseline="0">
                <a:ln>
                  <a:noFill/>
                </a:ln>
                <a:effectLst/>
                <a:latin typeface="Arial" panose="020B0604020202020204" pitchFamily="34" charset="0"/>
              </a:rPr>
              <a:t> Create a solution optimized for performance on devices with constrained resources.</a:t>
            </a:r>
          </a:p>
          <a:p>
            <a:pPr marL="0" marR="0" lvl="0" indent="0" defTabSz="914400" rtl="0" eaLnBrk="0" fontAlgn="base" latinLnBrk="0" hangingPunct="0">
              <a:spcBef>
                <a:spcPct val="0"/>
              </a:spcBef>
              <a:spcAft>
                <a:spcPts val="600"/>
              </a:spcAft>
              <a:buClrTx/>
              <a:buSzTx/>
              <a:buFontTx/>
              <a:buChar char="•"/>
              <a:tabLst/>
            </a:pPr>
            <a:endParaRPr kumimoji="0" lang="en-US" altLang="en-US"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Achieve Reliable Detection:</a:t>
            </a:r>
            <a:r>
              <a:rPr kumimoji="0" lang="en-US" altLang="en-US" sz="2000" b="0" i="0" u="none" strike="noStrike" cap="none" normalizeH="0" baseline="0">
                <a:ln>
                  <a:noFill/>
                </a:ln>
                <a:effectLst/>
                <a:latin typeface="Arial" panose="020B0604020202020204" pitchFamily="34" charset="0"/>
              </a:rPr>
              <a:t> Develop a system that minimizes errors and delivers consistent, accurate results.</a:t>
            </a:r>
          </a:p>
          <a:p>
            <a:pPr marL="0" marR="0" lvl="0" indent="0" defTabSz="914400" rtl="0" eaLnBrk="0" fontAlgn="base" latinLnBrk="0" hangingPunct="0">
              <a:spcBef>
                <a:spcPct val="0"/>
              </a:spcBef>
              <a:spcAft>
                <a:spcPts val="600"/>
              </a:spcAft>
              <a:buClrTx/>
              <a:buSzTx/>
              <a:buFontTx/>
              <a:buChar char="•"/>
              <a:tabLst/>
            </a:pPr>
            <a:endParaRPr kumimoji="0" lang="en-US" altLang="en-US" sz="20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Adapt to Real-World Conditions:</a:t>
            </a:r>
            <a:r>
              <a:rPr kumimoji="0" lang="en-US" altLang="en-US" sz="2000" b="0" i="0" u="none" strike="noStrike" cap="none" normalizeH="0" baseline="0">
                <a:ln>
                  <a:noFill/>
                </a:ln>
                <a:effectLst/>
                <a:latin typeface="Arial" panose="020B0604020202020204" pitchFamily="34" charset="0"/>
              </a:rPr>
              <a:t> Ensure the system effectively handles a variety of real-life scenarios and environments.</a:t>
            </a:r>
          </a:p>
        </p:txBody>
      </p:sp>
    </p:spTree>
    <p:extLst>
      <p:ext uri="{BB962C8B-B14F-4D97-AF65-F5344CB8AC3E}">
        <p14:creationId xmlns:p14="http://schemas.microsoft.com/office/powerpoint/2010/main" val="1426101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145</TotalTime>
  <Words>1615</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Aptos</vt:lpstr>
      <vt:lpstr>Aptos Display</vt:lpstr>
      <vt:lpstr>Arial</vt:lpstr>
      <vt:lpstr>Tahoma</vt:lpstr>
      <vt:lpstr>Times New Roman</vt:lpstr>
      <vt:lpstr>Office Theme</vt:lpstr>
      <vt:lpstr>  BCSE497J - Project-I</vt:lpstr>
      <vt:lpstr>PowerPoint Presentation</vt:lpstr>
      <vt:lpstr>PowerPoint Presentation</vt:lpstr>
      <vt:lpstr>TEAM DETAILS</vt:lpstr>
      <vt:lpstr>ABSTRACT</vt:lpstr>
      <vt:lpstr>AIM</vt:lpstr>
      <vt:lpstr>OBJECTIVES</vt:lpstr>
      <vt:lpstr>BACKGROUND</vt:lpstr>
      <vt:lpstr>PROJECT GOALS</vt:lpstr>
      <vt:lpstr>METHODOLOGY</vt:lpstr>
      <vt:lpstr>PowerPoint Presentation</vt:lpstr>
      <vt:lpstr>PowerPoint Presentation</vt:lpstr>
      <vt:lpstr>PowerPoint Presentation</vt:lpstr>
      <vt:lpstr>TRANSFER LEARNING</vt:lpstr>
      <vt:lpstr>TECH STACK</vt:lpstr>
      <vt:lpstr>PowerPoint Presentation</vt:lpstr>
      <vt:lpstr>RESULT ANALYSIS</vt:lpstr>
      <vt:lpstr>Confusion matrix of the proposed CNN model using the proposed approach</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Tanya Batra</dc:creator>
  <cp:lastModifiedBy>Tanya Batra</cp:lastModifiedBy>
  <cp:revision>1</cp:revision>
  <dcterms:created xsi:type="dcterms:W3CDTF">2024-09-15T13:46:02Z</dcterms:created>
  <dcterms:modified xsi:type="dcterms:W3CDTF">2024-09-15T16:11:35Z</dcterms:modified>
</cp:coreProperties>
</file>