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Source Sans Pr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SourceSansPr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SourceSansPro-italic.fntdata"/><Relationship Id="rId21" Type="http://schemas.openxmlformats.org/officeDocument/2006/relationships/slide" Target="slides/slide16.xml"/><Relationship Id="rId65"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SourceSansPr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3d128362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3d12836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d45cd2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d45cd2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3d45cd2d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3d45cd2d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d45cd2d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d45cd2d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d45cd2d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d45cd2d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d45cd2d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d45cd2d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d45cd2d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d45cd2d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d45cd2d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d45cd2d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d45cd2d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d45cd2d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d45cd2d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d45cd2d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3d128362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d128362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3d45cd2d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3d45cd2d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d45cd2df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d45cd2df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3d45cd2d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3d45cd2d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d45cd2df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d45cd2d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3d45cd2df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3d45cd2df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3d45cd2df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d45cd2df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3d45cd2df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3d45cd2df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d45cd2df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d45cd2df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3d45cd2d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3d45cd2d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3d45cd2d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3d45cd2d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3d128362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3d128362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d45cd2df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d45cd2d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3d45cd2d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3d45cd2d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3d45cd2d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3d45cd2d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3d45cd2df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3d45cd2d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3d128362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3d128362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3d128362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3d12836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3d128362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3d128362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3d128362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3d128362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3d128362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3d128362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3d128362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3d128362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d128362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d128362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3d45cd2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3d45cd2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3d45cd2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3d45cd2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3d45cd2d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3d45cd2d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3d45cd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3d45cd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d45cd2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d45cd2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3d45cd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3d45cd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3d45cd2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3d45cd2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3d45cd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3d45cd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3d45cd2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3d45cd2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3d45cd2d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3d45cd2d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d128362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d128362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3d45cd2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3d45cd2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3d45cd2d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3d45cd2d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3d45cd2d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3d45cd2d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3d45cd2d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3d45cd2d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73d45cd2d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3d45cd2d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3d45cd2d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3d45cd2d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3da43a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3da43a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3da43a7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3da43a7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3d45cd2d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3d45cd2d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d128362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d128362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d128362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d128362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d128362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d128362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3d128362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3d128362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8250" y="0"/>
            <a:ext cx="9152400" cy="5143500"/>
          </a:xfrm>
          <a:prstGeom prst="frame">
            <a:avLst>
              <a:gd fmla="val 241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054325" y="2449025"/>
            <a:ext cx="7035300" cy="1159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800"/>
              <a:buNone/>
              <a:defRPr sz="4800">
                <a:solidFill>
                  <a:schemeClr val="accent3"/>
                </a:solidFill>
              </a:defRPr>
            </a:lvl1pPr>
            <a:lvl2pPr lvl="1" algn="ctr">
              <a:spcBef>
                <a:spcPts val="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p:txBody>
      </p:sp>
      <p:sp>
        <p:nvSpPr>
          <p:cNvPr id="12" name="Google Shape;12;p2"/>
          <p:cNvSpPr/>
          <p:nvPr/>
        </p:nvSpPr>
        <p:spPr>
          <a:xfrm>
            <a:off x="3855150" y="1151950"/>
            <a:ext cx="1433700" cy="944700"/>
          </a:xfrm>
          <a:prstGeom prst="wedgeRectCallout">
            <a:avLst>
              <a:gd fmla="val 8366" name="adj1"/>
              <a:gd fmla="val 80819" name="adj2"/>
            </a:avLst>
          </a:prstGeom>
          <a:noFill/>
          <a:ln cap="flat" cmpd="sng" w="114300">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2"/>
        </a:solidFill>
      </p:bgPr>
    </p:bg>
    <p:spTree>
      <p:nvGrpSpPr>
        <p:cNvPr id="71" name="Shape 71"/>
        <p:cNvGrpSpPr/>
        <p:nvPr/>
      </p:nvGrpSpPr>
      <p:grpSpPr>
        <a:xfrm>
          <a:off x="0" y="0"/>
          <a:ext cx="0" cy="0"/>
          <a:chOff x="0" y="0"/>
          <a:chExt cx="0" cy="0"/>
        </a:xfrm>
      </p:grpSpPr>
      <p:sp>
        <p:nvSpPr>
          <p:cNvPr id="72" name="Google Shape;72;p1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
        <p:nvSpPr>
          <p:cNvPr id="73" name="Google Shape;73;p11"/>
          <p:cNvSpPr/>
          <p:nvPr/>
        </p:nvSpPr>
        <p:spPr>
          <a:xfrm>
            <a:off x="-8250" y="0"/>
            <a:ext cx="9152400" cy="5143500"/>
          </a:xfrm>
          <a:prstGeom prst="frame">
            <a:avLst>
              <a:gd fmla="val 2412"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ink">
  <p:cSld name="BLANK_1">
    <p:bg>
      <p:bgPr>
        <a:solidFill>
          <a:schemeClr val="accent3"/>
        </a:solidFill>
      </p:bgPr>
    </p:bg>
    <p:spTree>
      <p:nvGrpSpPr>
        <p:cNvPr id="74" name="Shape 74"/>
        <p:cNvGrpSpPr/>
        <p:nvPr/>
      </p:nvGrpSpPr>
      <p:grpSpPr>
        <a:xfrm>
          <a:off x="0" y="0"/>
          <a:ext cx="0" cy="0"/>
          <a:chOff x="0" y="0"/>
          <a:chExt cx="0" cy="0"/>
        </a:xfrm>
      </p:grpSpPr>
      <p:sp>
        <p:nvSpPr>
          <p:cNvPr id="75" name="Google Shape;75;p12"/>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s-419"/>
              <a:t>‹#›</a:t>
            </a:fld>
            <a:endParaRPr/>
          </a:p>
        </p:txBody>
      </p:sp>
      <p:sp>
        <p:nvSpPr>
          <p:cNvPr id="76" name="Google Shape;76;p12"/>
          <p:cNvSpPr/>
          <p:nvPr/>
        </p:nvSpPr>
        <p:spPr>
          <a:xfrm>
            <a:off x="-8250" y="0"/>
            <a:ext cx="9152400" cy="5143500"/>
          </a:xfrm>
          <a:prstGeom prst="frame">
            <a:avLst>
              <a:gd fmla="val 2412"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eal">
  <p:cSld name="BLANK_1_1">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s-419"/>
              <a:t>‹#›</a:t>
            </a:fld>
            <a:endParaRPr/>
          </a:p>
        </p:txBody>
      </p:sp>
      <p:sp>
        <p:nvSpPr>
          <p:cNvPr id="79" name="Google Shape;79;p13"/>
          <p:cNvSpPr/>
          <p:nvPr/>
        </p:nvSpPr>
        <p:spPr>
          <a:xfrm>
            <a:off x="0" y="0"/>
            <a:ext cx="9160500" cy="5143500"/>
          </a:xfrm>
          <a:prstGeom prst="frame">
            <a:avLst>
              <a:gd fmla="val 2412"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_1_1">
    <p:bg>
      <p:bgPr>
        <a:solidFill>
          <a:schemeClr val="dk1"/>
        </a:solidFill>
      </p:bgPr>
    </p:bg>
    <p:spTree>
      <p:nvGrpSpPr>
        <p:cNvPr id="80" name="Shape 80"/>
        <p:cNvGrpSpPr/>
        <p:nvPr/>
      </p:nvGrpSpPr>
      <p:grpSpPr>
        <a:xfrm>
          <a:off x="0" y="0"/>
          <a:ext cx="0" cy="0"/>
          <a:chOff x="0" y="0"/>
          <a:chExt cx="0" cy="0"/>
        </a:xfrm>
      </p:grpSpPr>
      <p:sp>
        <p:nvSpPr>
          <p:cNvPr id="81" name="Google Shape;81;p14"/>
          <p:cNvSpPr/>
          <p:nvPr/>
        </p:nvSpPr>
        <p:spPr>
          <a:xfrm>
            <a:off x="0" y="0"/>
            <a:ext cx="9160500" cy="5143500"/>
          </a:xfrm>
          <a:prstGeom prst="frame">
            <a:avLst>
              <a:gd fmla="val 241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3" name="Shape 83"/>
        <p:cNvGrpSpPr/>
        <p:nvPr/>
      </p:nvGrpSpPr>
      <p:grpSpPr>
        <a:xfrm>
          <a:off x="0" y="0"/>
          <a:ext cx="0" cy="0"/>
          <a:chOff x="0" y="0"/>
          <a:chExt cx="0" cy="0"/>
        </a:xfrm>
      </p:grpSpPr>
      <p:sp>
        <p:nvSpPr>
          <p:cNvPr id="84" name="Google Shape;84;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5" name="Google Shape;85;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teal">
  <p:cSld name="TITLE_1">
    <p:bg>
      <p:bgPr>
        <a:solidFill>
          <a:schemeClr val="accent1"/>
        </a:solidFill>
      </p:bgPr>
    </p:bg>
    <p:spTree>
      <p:nvGrpSpPr>
        <p:cNvPr id="13"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fmla="val 2412"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4800"/>
              <a:buNone/>
              <a:defRPr sz="4800">
                <a:solidFill>
                  <a:schemeClr val="lt1"/>
                </a:solidFill>
              </a:defRPr>
            </a:lvl1pPr>
            <a:lvl2pPr lvl="1" rtl="0" algn="l">
              <a:spcBef>
                <a:spcPts val="0"/>
              </a:spcBef>
              <a:spcAft>
                <a:spcPts val="0"/>
              </a:spcAft>
              <a:buClr>
                <a:schemeClr val="lt1"/>
              </a:buClr>
              <a:buSzPts val="4800"/>
              <a:buNone/>
              <a:defRPr sz="4800">
                <a:solidFill>
                  <a:schemeClr val="lt1"/>
                </a:solidFill>
              </a:defRPr>
            </a:lvl2pPr>
            <a:lvl3pPr lvl="2" rtl="0" algn="l">
              <a:spcBef>
                <a:spcPts val="0"/>
              </a:spcBef>
              <a:spcAft>
                <a:spcPts val="0"/>
              </a:spcAft>
              <a:buClr>
                <a:schemeClr val="lt1"/>
              </a:buClr>
              <a:buSzPts val="4800"/>
              <a:buNone/>
              <a:defRPr sz="4800">
                <a:solidFill>
                  <a:schemeClr val="lt1"/>
                </a:solidFill>
              </a:defRPr>
            </a:lvl3pPr>
            <a:lvl4pPr lvl="3" rtl="0" algn="l">
              <a:spcBef>
                <a:spcPts val="0"/>
              </a:spcBef>
              <a:spcAft>
                <a:spcPts val="0"/>
              </a:spcAft>
              <a:buClr>
                <a:schemeClr val="lt1"/>
              </a:buClr>
              <a:buSzPts val="4800"/>
              <a:buNone/>
              <a:defRPr sz="4800">
                <a:solidFill>
                  <a:schemeClr val="lt1"/>
                </a:solidFill>
              </a:defRPr>
            </a:lvl4pPr>
            <a:lvl5pPr lvl="4" rtl="0" algn="l">
              <a:spcBef>
                <a:spcPts val="0"/>
              </a:spcBef>
              <a:spcAft>
                <a:spcPts val="0"/>
              </a:spcAft>
              <a:buClr>
                <a:schemeClr val="lt1"/>
              </a:buClr>
              <a:buSzPts val="4800"/>
              <a:buNone/>
              <a:defRPr sz="4800">
                <a:solidFill>
                  <a:schemeClr val="lt1"/>
                </a:solidFill>
              </a:defRPr>
            </a:lvl5pPr>
            <a:lvl6pPr lvl="5" rtl="0" algn="l">
              <a:spcBef>
                <a:spcPts val="0"/>
              </a:spcBef>
              <a:spcAft>
                <a:spcPts val="0"/>
              </a:spcAft>
              <a:buClr>
                <a:schemeClr val="lt1"/>
              </a:buClr>
              <a:buSzPts val="4800"/>
              <a:buNone/>
              <a:defRPr sz="4800">
                <a:solidFill>
                  <a:schemeClr val="lt1"/>
                </a:solidFill>
              </a:defRPr>
            </a:lvl6pPr>
            <a:lvl7pPr lvl="6" rtl="0" algn="l">
              <a:spcBef>
                <a:spcPts val="0"/>
              </a:spcBef>
              <a:spcAft>
                <a:spcPts val="0"/>
              </a:spcAft>
              <a:buClr>
                <a:schemeClr val="lt1"/>
              </a:buClr>
              <a:buSzPts val="4800"/>
              <a:buNone/>
              <a:defRPr sz="4800">
                <a:solidFill>
                  <a:schemeClr val="lt1"/>
                </a:solidFill>
              </a:defRPr>
            </a:lvl7pPr>
            <a:lvl8pPr lvl="7" rtl="0" algn="l">
              <a:spcBef>
                <a:spcPts val="0"/>
              </a:spcBef>
              <a:spcAft>
                <a:spcPts val="0"/>
              </a:spcAft>
              <a:buClr>
                <a:schemeClr val="lt1"/>
              </a:buClr>
              <a:buSzPts val="4800"/>
              <a:buNone/>
              <a:defRPr sz="4800">
                <a:solidFill>
                  <a:schemeClr val="lt1"/>
                </a:solidFill>
              </a:defRPr>
            </a:lvl8pPr>
            <a:lvl9pPr lvl="8" rtl="0" algn="l">
              <a:spcBef>
                <a:spcPts val="0"/>
              </a:spcBef>
              <a:spcAft>
                <a:spcPts val="0"/>
              </a:spcAft>
              <a:buClr>
                <a:schemeClr val="lt1"/>
              </a:buClr>
              <a:buSzPts val="4800"/>
              <a:buNone/>
              <a:defRPr sz="4800">
                <a:solidFill>
                  <a:schemeClr val="lt1"/>
                </a:solidFill>
              </a:defRPr>
            </a:lvl9pPr>
          </a:lstStyle>
          <a:p/>
        </p:txBody>
      </p:sp>
      <p:sp>
        <p:nvSpPr>
          <p:cNvPr id="16" name="Google Shape;16;p3"/>
          <p:cNvSpPr txBox="1"/>
          <p:nvPr>
            <p:ph idx="1" type="subTitle"/>
          </p:nvPr>
        </p:nvSpPr>
        <p:spPr>
          <a:xfrm>
            <a:off x="854250" y="2941700"/>
            <a:ext cx="4738500" cy="745500"/>
          </a:xfrm>
          <a:prstGeom prst="rect">
            <a:avLst/>
          </a:prstGeom>
          <a:ln cap="flat" cmpd="sng" w="114300">
            <a:solidFill>
              <a:schemeClr val="lt1"/>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p:txBody>
      </p:sp>
      <p:sp>
        <p:nvSpPr>
          <p:cNvPr id="17" name="Google Shape;17;p3"/>
          <p:cNvSpPr/>
          <p:nvPr/>
        </p:nvSpPr>
        <p:spPr>
          <a:xfrm>
            <a:off x="1139933" y="2730544"/>
            <a:ext cx="274800" cy="206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ink">
  <p:cSld name="TITLE_1_2">
    <p:bg>
      <p:bgPr>
        <a:solidFill>
          <a:schemeClr val="accent3"/>
        </a:solidFill>
      </p:bgPr>
    </p:bg>
    <p:spTree>
      <p:nvGrpSpPr>
        <p:cNvPr id="18" name="Shape 18"/>
        <p:cNvGrpSpPr/>
        <p:nvPr/>
      </p:nvGrpSpPr>
      <p:grpSpPr>
        <a:xfrm>
          <a:off x="0" y="0"/>
          <a:ext cx="0" cy="0"/>
          <a:chOff x="0" y="0"/>
          <a:chExt cx="0" cy="0"/>
        </a:xfrm>
      </p:grpSpPr>
      <p:sp>
        <p:nvSpPr>
          <p:cNvPr id="19" name="Google Shape;19;p4"/>
          <p:cNvSpPr/>
          <p:nvPr/>
        </p:nvSpPr>
        <p:spPr>
          <a:xfrm>
            <a:off x="-8250" y="0"/>
            <a:ext cx="9152400" cy="5143500"/>
          </a:xfrm>
          <a:prstGeom prst="frame">
            <a:avLst>
              <a:gd fmla="val 2412"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665225" y="1517900"/>
            <a:ext cx="61203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4800"/>
              <a:buNone/>
              <a:defRPr sz="4800">
                <a:solidFill>
                  <a:schemeClr val="lt1"/>
                </a:solidFill>
              </a:defRPr>
            </a:lvl1pPr>
            <a:lvl2pPr lvl="1" rtl="0" algn="l">
              <a:spcBef>
                <a:spcPts val="0"/>
              </a:spcBef>
              <a:spcAft>
                <a:spcPts val="0"/>
              </a:spcAft>
              <a:buClr>
                <a:schemeClr val="lt1"/>
              </a:buClr>
              <a:buSzPts val="4800"/>
              <a:buNone/>
              <a:defRPr sz="4800">
                <a:solidFill>
                  <a:schemeClr val="lt1"/>
                </a:solidFill>
              </a:defRPr>
            </a:lvl2pPr>
            <a:lvl3pPr lvl="2" rtl="0" algn="l">
              <a:spcBef>
                <a:spcPts val="0"/>
              </a:spcBef>
              <a:spcAft>
                <a:spcPts val="0"/>
              </a:spcAft>
              <a:buClr>
                <a:schemeClr val="lt1"/>
              </a:buClr>
              <a:buSzPts val="4800"/>
              <a:buNone/>
              <a:defRPr sz="4800">
                <a:solidFill>
                  <a:schemeClr val="lt1"/>
                </a:solidFill>
              </a:defRPr>
            </a:lvl3pPr>
            <a:lvl4pPr lvl="3" rtl="0" algn="l">
              <a:spcBef>
                <a:spcPts val="0"/>
              </a:spcBef>
              <a:spcAft>
                <a:spcPts val="0"/>
              </a:spcAft>
              <a:buClr>
                <a:schemeClr val="lt1"/>
              </a:buClr>
              <a:buSzPts val="4800"/>
              <a:buNone/>
              <a:defRPr sz="4800">
                <a:solidFill>
                  <a:schemeClr val="lt1"/>
                </a:solidFill>
              </a:defRPr>
            </a:lvl4pPr>
            <a:lvl5pPr lvl="4" rtl="0" algn="l">
              <a:spcBef>
                <a:spcPts val="0"/>
              </a:spcBef>
              <a:spcAft>
                <a:spcPts val="0"/>
              </a:spcAft>
              <a:buClr>
                <a:schemeClr val="lt1"/>
              </a:buClr>
              <a:buSzPts val="4800"/>
              <a:buNone/>
              <a:defRPr sz="4800">
                <a:solidFill>
                  <a:schemeClr val="lt1"/>
                </a:solidFill>
              </a:defRPr>
            </a:lvl5pPr>
            <a:lvl6pPr lvl="5" rtl="0" algn="l">
              <a:spcBef>
                <a:spcPts val="0"/>
              </a:spcBef>
              <a:spcAft>
                <a:spcPts val="0"/>
              </a:spcAft>
              <a:buClr>
                <a:schemeClr val="lt1"/>
              </a:buClr>
              <a:buSzPts val="4800"/>
              <a:buNone/>
              <a:defRPr sz="4800">
                <a:solidFill>
                  <a:schemeClr val="lt1"/>
                </a:solidFill>
              </a:defRPr>
            </a:lvl6pPr>
            <a:lvl7pPr lvl="6" rtl="0" algn="l">
              <a:spcBef>
                <a:spcPts val="0"/>
              </a:spcBef>
              <a:spcAft>
                <a:spcPts val="0"/>
              </a:spcAft>
              <a:buClr>
                <a:schemeClr val="lt1"/>
              </a:buClr>
              <a:buSzPts val="4800"/>
              <a:buNone/>
              <a:defRPr sz="4800">
                <a:solidFill>
                  <a:schemeClr val="lt1"/>
                </a:solidFill>
              </a:defRPr>
            </a:lvl7pPr>
            <a:lvl8pPr lvl="7" rtl="0" algn="l">
              <a:spcBef>
                <a:spcPts val="0"/>
              </a:spcBef>
              <a:spcAft>
                <a:spcPts val="0"/>
              </a:spcAft>
              <a:buClr>
                <a:schemeClr val="lt1"/>
              </a:buClr>
              <a:buSzPts val="4800"/>
              <a:buNone/>
              <a:defRPr sz="4800">
                <a:solidFill>
                  <a:schemeClr val="lt1"/>
                </a:solidFill>
              </a:defRPr>
            </a:lvl8pPr>
            <a:lvl9pPr lvl="8" rtl="0" algn="l">
              <a:spcBef>
                <a:spcPts val="0"/>
              </a:spcBef>
              <a:spcAft>
                <a:spcPts val="0"/>
              </a:spcAft>
              <a:buClr>
                <a:schemeClr val="lt1"/>
              </a:buClr>
              <a:buSzPts val="4800"/>
              <a:buNone/>
              <a:defRPr sz="4800">
                <a:solidFill>
                  <a:schemeClr val="lt1"/>
                </a:solidFill>
              </a:defRPr>
            </a:lvl9pPr>
          </a:lstStyle>
          <a:p/>
        </p:txBody>
      </p:sp>
      <p:sp>
        <p:nvSpPr>
          <p:cNvPr id="21" name="Google Shape;21;p4"/>
          <p:cNvSpPr txBox="1"/>
          <p:nvPr>
            <p:ph idx="1" type="subTitle"/>
          </p:nvPr>
        </p:nvSpPr>
        <p:spPr>
          <a:xfrm>
            <a:off x="854249" y="2941700"/>
            <a:ext cx="4736700" cy="745500"/>
          </a:xfrm>
          <a:prstGeom prst="rect">
            <a:avLst/>
          </a:prstGeom>
          <a:ln cap="flat" cmpd="sng" w="114300">
            <a:solidFill>
              <a:schemeClr val="lt1"/>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p:txBody>
      </p:sp>
      <p:sp>
        <p:nvSpPr>
          <p:cNvPr id="22" name="Google Shape;22;p4"/>
          <p:cNvSpPr/>
          <p:nvPr/>
        </p:nvSpPr>
        <p:spPr>
          <a:xfrm>
            <a:off x="1139933" y="2730544"/>
            <a:ext cx="274800" cy="206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chemeClr val="lt2"/>
        </a:solidFill>
      </p:bgPr>
    </p:bg>
    <p:spTree>
      <p:nvGrpSpPr>
        <p:cNvPr id="23" name="Shape 23"/>
        <p:cNvGrpSpPr/>
        <p:nvPr/>
      </p:nvGrpSpPr>
      <p:grpSpPr>
        <a:xfrm>
          <a:off x="0" y="0"/>
          <a:ext cx="0" cy="0"/>
          <a:chOff x="0" y="0"/>
          <a:chExt cx="0" cy="0"/>
        </a:xfrm>
      </p:grpSpPr>
      <p:sp>
        <p:nvSpPr>
          <p:cNvPr id="24" name="Google Shape;24;p5"/>
          <p:cNvSpPr/>
          <p:nvPr/>
        </p:nvSpPr>
        <p:spPr>
          <a:xfrm>
            <a:off x="-8250" y="0"/>
            <a:ext cx="9152400" cy="5143500"/>
          </a:xfrm>
          <a:prstGeom prst="frame">
            <a:avLst>
              <a:gd fmla="val 2412"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4112725" y="865850"/>
            <a:ext cx="918600" cy="716700"/>
          </a:xfrm>
          <a:prstGeom prst="wedgeRectCallout">
            <a:avLst>
              <a:gd fmla="val 8366" name="adj1"/>
              <a:gd fmla="val 80819"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 type="body"/>
          </p:nvPr>
        </p:nvSpPr>
        <p:spPr>
          <a:xfrm>
            <a:off x="1059225" y="1940350"/>
            <a:ext cx="7025700" cy="603300"/>
          </a:xfrm>
          <a:prstGeom prst="rect">
            <a:avLst/>
          </a:prstGeom>
        </p:spPr>
        <p:txBody>
          <a:bodyPr anchorCtr="0" anchor="t" bIns="91425" lIns="91425" spcFirstLastPara="1" rIns="91425" wrap="square" tIns="91425">
            <a:noAutofit/>
          </a:bodyPr>
          <a:lstStyle>
            <a:lvl1pPr indent="-406400" lvl="0" marL="457200" rtl="0" algn="ctr">
              <a:spcBef>
                <a:spcPts val="600"/>
              </a:spcBef>
              <a:spcAft>
                <a:spcPts val="0"/>
              </a:spcAft>
              <a:buSzPts val="2800"/>
              <a:buChar char="■"/>
              <a:defRPr i="1" sz="2800"/>
            </a:lvl1pPr>
            <a:lvl2pPr indent="-406400" lvl="1" marL="914400" rtl="0" algn="ctr">
              <a:spcBef>
                <a:spcPts val="0"/>
              </a:spcBef>
              <a:spcAft>
                <a:spcPts val="0"/>
              </a:spcAft>
              <a:buSzPts val="2800"/>
              <a:buChar char="○"/>
              <a:defRPr i="1" sz="2800"/>
            </a:lvl2pPr>
            <a:lvl3pPr indent="-406400" lvl="2" marL="1371600" rtl="0" algn="ctr">
              <a:spcBef>
                <a:spcPts val="0"/>
              </a:spcBef>
              <a:spcAft>
                <a:spcPts val="0"/>
              </a:spcAft>
              <a:buSzPts val="2800"/>
              <a:buChar char="■"/>
              <a:defRPr i="1" sz="2800"/>
            </a:lvl3pPr>
            <a:lvl4pPr indent="-406400" lvl="3" marL="1828800" rtl="0" algn="ctr">
              <a:spcBef>
                <a:spcPts val="0"/>
              </a:spcBef>
              <a:spcAft>
                <a:spcPts val="0"/>
              </a:spcAft>
              <a:buSzPts val="2800"/>
              <a:buChar char="●"/>
              <a:defRPr i="1" sz="2800"/>
            </a:lvl4pPr>
            <a:lvl5pPr indent="-406400" lvl="4" marL="2286000" rtl="0" algn="ctr">
              <a:spcBef>
                <a:spcPts val="0"/>
              </a:spcBef>
              <a:spcAft>
                <a:spcPts val="0"/>
              </a:spcAft>
              <a:buSzPts val="2800"/>
              <a:buChar char="○"/>
              <a:defRPr i="1" sz="2800"/>
            </a:lvl5pPr>
            <a:lvl6pPr indent="-406400" lvl="5" marL="2743200" rtl="0" algn="ctr">
              <a:spcBef>
                <a:spcPts val="0"/>
              </a:spcBef>
              <a:spcAft>
                <a:spcPts val="0"/>
              </a:spcAft>
              <a:buSzPts val="2800"/>
              <a:buChar char="■"/>
              <a:defRPr i="1" sz="2800"/>
            </a:lvl6pPr>
            <a:lvl7pPr indent="-406400" lvl="6" marL="3200400" rtl="0" algn="ctr">
              <a:spcBef>
                <a:spcPts val="0"/>
              </a:spcBef>
              <a:spcAft>
                <a:spcPts val="0"/>
              </a:spcAft>
              <a:buSzPts val="2800"/>
              <a:buChar char="●"/>
              <a:defRPr i="1" sz="2800"/>
            </a:lvl7pPr>
            <a:lvl8pPr indent="-406400" lvl="7" marL="3657600" rtl="0" algn="ctr">
              <a:spcBef>
                <a:spcPts val="0"/>
              </a:spcBef>
              <a:spcAft>
                <a:spcPts val="0"/>
              </a:spcAft>
              <a:buSzPts val="2800"/>
              <a:buChar char="○"/>
              <a:defRPr i="1" sz="2800"/>
            </a:lvl8pPr>
            <a:lvl9pPr indent="-406400" lvl="8" marL="4114800" algn="ctr">
              <a:spcBef>
                <a:spcPts val="0"/>
              </a:spcBef>
              <a:spcAft>
                <a:spcPts val="0"/>
              </a:spcAft>
              <a:buSzPts val="2800"/>
              <a:buChar char="■"/>
              <a:defRPr i="1" sz="2800"/>
            </a:lvl9pPr>
          </a:lstStyle>
          <a:p/>
        </p:txBody>
      </p:sp>
      <p:sp>
        <p:nvSpPr>
          <p:cNvPr id="27" name="Google Shape;27;p5"/>
          <p:cNvSpPr txBox="1"/>
          <p:nvPr/>
        </p:nvSpPr>
        <p:spPr>
          <a:xfrm>
            <a:off x="3593400" y="76809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28" name="Google Shape;28;p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chemeClr val="lt1"/>
        </a:solidFill>
      </p:bgPr>
    </p:bg>
    <p:spTree>
      <p:nvGrpSpPr>
        <p:cNvPr id="29" name="Shape 29"/>
        <p:cNvGrpSpPr/>
        <p:nvPr/>
      </p:nvGrpSpPr>
      <p:grpSpPr>
        <a:xfrm>
          <a:off x="0" y="0"/>
          <a:ext cx="0" cy="0"/>
          <a:chOff x="0" y="0"/>
          <a:chExt cx="0" cy="0"/>
        </a:xfrm>
      </p:grpSpPr>
      <p:sp>
        <p:nvSpPr>
          <p:cNvPr id="30" name="Google Shape;30;p6"/>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6"/>
          <p:cNvGrpSpPr/>
          <p:nvPr/>
        </p:nvGrpSpPr>
        <p:grpSpPr>
          <a:xfrm>
            <a:off x="132394" y="126350"/>
            <a:ext cx="8878501" cy="972488"/>
            <a:chOff x="180850" y="168450"/>
            <a:chExt cx="8781900" cy="1296650"/>
          </a:xfrm>
        </p:grpSpPr>
        <p:sp>
          <p:nvSpPr>
            <p:cNvPr id="32" name="Google Shape;32;p6"/>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a:lvl1pPr>
            <a:lvl2pPr lvl="1" algn="l">
              <a:spcBef>
                <a:spcPts val="0"/>
              </a:spcBef>
              <a:spcAft>
                <a:spcPts val="0"/>
              </a:spcAft>
              <a:buSzPts val="2400"/>
              <a:buNone/>
              <a:defRPr/>
            </a:lvl2pPr>
            <a:lvl3pPr lvl="2" algn="l">
              <a:spcBef>
                <a:spcPts val="0"/>
              </a:spcBef>
              <a:spcAft>
                <a:spcPts val="0"/>
              </a:spcAft>
              <a:buSzPts val="2400"/>
              <a:buNone/>
              <a:defRPr/>
            </a:lvl3pPr>
            <a:lvl4pPr lvl="3" algn="l">
              <a:spcBef>
                <a:spcPts val="0"/>
              </a:spcBef>
              <a:spcAft>
                <a:spcPts val="0"/>
              </a:spcAft>
              <a:buSzPts val="2400"/>
              <a:buNone/>
              <a:defRPr/>
            </a:lvl4pPr>
            <a:lvl5pPr lvl="4" algn="l">
              <a:spcBef>
                <a:spcPts val="0"/>
              </a:spcBef>
              <a:spcAft>
                <a:spcPts val="0"/>
              </a:spcAft>
              <a:buSzPts val="2400"/>
              <a:buNone/>
              <a:defRPr/>
            </a:lvl5pPr>
            <a:lvl6pPr lvl="5" algn="l">
              <a:spcBef>
                <a:spcPts val="0"/>
              </a:spcBef>
              <a:spcAft>
                <a:spcPts val="0"/>
              </a:spcAft>
              <a:buSzPts val="2400"/>
              <a:buNone/>
              <a:defRPr/>
            </a:lvl6pPr>
            <a:lvl7pPr lvl="6" algn="l">
              <a:spcBef>
                <a:spcPts val="0"/>
              </a:spcBef>
              <a:spcAft>
                <a:spcPts val="0"/>
              </a:spcAft>
              <a:buSzPts val="2400"/>
              <a:buNone/>
              <a:defRPr/>
            </a:lvl7pPr>
            <a:lvl8pPr lvl="7" algn="l">
              <a:spcBef>
                <a:spcPts val="0"/>
              </a:spcBef>
              <a:spcAft>
                <a:spcPts val="0"/>
              </a:spcAft>
              <a:buSzPts val="2400"/>
              <a:buNone/>
              <a:defRPr/>
            </a:lvl8pPr>
            <a:lvl9pPr lvl="8" algn="l">
              <a:spcBef>
                <a:spcPts val="0"/>
              </a:spcBef>
              <a:spcAft>
                <a:spcPts val="0"/>
              </a:spcAft>
              <a:buSzPts val="2400"/>
              <a:buNone/>
              <a:defRPr/>
            </a:lvl9pPr>
          </a:lstStyle>
          <a:p/>
        </p:txBody>
      </p:sp>
      <p:sp>
        <p:nvSpPr>
          <p:cNvPr id="36" name="Google Shape;36;p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 name="Google Shape;37;p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chemeClr val="lt1"/>
        </a:solidFill>
      </p:bgPr>
    </p:bg>
    <p:spTree>
      <p:nvGrpSpPr>
        <p:cNvPr id="38"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45" name="Google Shape;45;p7"/>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7"/>
          <p:cNvSpPr txBox="1"/>
          <p:nvPr>
            <p:ph idx="2" type="body"/>
          </p:nvPr>
        </p:nvSpPr>
        <p:spPr>
          <a:xfrm>
            <a:off x="4692274" y="1200150"/>
            <a:ext cx="3994500" cy="3515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chemeClr val="lt1"/>
        </a:solidFill>
      </p:bgPr>
    </p:bg>
    <p:spTree>
      <p:nvGrpSpPr>
        <p:cNvPr id="48" name="Shape 48"/>
        <p:cNvGrpSpPr/>
        <p:nvPr/>
      </p:nvGrpSpPr>
      <p:grpSpPr>
        <a:xfrm>
          <a:off x="0" y="0"/>
          <a:ext cx="0" cy="0"/>
          <a:chOff x="0" y="0"/>
          <a:chExt cx="0" cy="0"/>
        </a:xfrm>
      </p:grpSpPr>
      <p:sp>
        <p:nvSpPr>
          <p:cNvPr id="49" name="Google Shape;49;p8"/>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8"/>
          <p:cNvGrpSpPr/>
          <p:nvPr/>
        </p:nvGrpSpPr>
        <p:grpSpPr>
          <a:xfrm>
            <a:off x="132394" y="126350"/>
            <a:ext cx="8878501" cy="972488"/>
            <a:chOff x="180850" y="168450"/>
            <a:chExt cx="8781900" cy="1296650"/>
          </a:xfrm>
        </p:grpSpPr>
        <p:sp>
          <p:nvSpPr>
            <p:cNvPr id="51" name="Google Shape;51;p8"/>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55" name="Google Shape;55;p8"/>
          <p:cNvSpPr txBox="1"/>
          <p:nvPr>
            <p:ph idx="1" type="body"/>
          </p:nvPr>
        </p:nvSpPr>
        <p:spPr>
          <a:xfrm>
            <a:off x="489284"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6" name="Google Shape;56;p8"/>
          <p:cNvSpPr txBox="1"/>
          <p:nvPr>
            <p:ph idx="2" type="body"/>
          </p:nvPr>
        </p:nvSpPr>
        <p:spPr>
          <a:xfrm>
            <a:off x="3256050"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8"/>
          <p:cNvSpPr txBox="1"/>
          <p:nvPr>
            <p:ph idx="3" type="body"/>
          </p:nvPr>
        </p:nvSpPr>
        <p:spPr>
          <a:xfrm>
            <a:off x="6022816"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lt1"/>
        </a:solidFill>
      </p:bgPr>
    </p:bg>
    <p:spTree>
      <p:nvGrpSpPr>
        <p:cNvPr id="59" name="Shape 59"/>
        <p:cNvGrpSpPr/>
        <p:nvPr/>
      </p:nvGrpSpPr>
      <p:grpSpPr>
        <a:xfrm>
          <a:off x="0" y="0"/>
          <a:ext cx="0" cy="0"/>
          <a:chOff x="0" y="0"/>
          <a:chExt cx="0" cy="0"/>
        </a:xfrm>
      </p:grpSpPr>
      <p:sp>
        <p:nvSpPr>
          <p:cNvPr id="60" name="Google Shape;60;p9"/>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9"/>
          <p:cNvGrpSpPr/>
          <p:nvPr/>
        </p:nvGrpSpPr>
        <p:grpSpPr>
          <a:xfrm>
            <a:off x="132394" y="126350"/>
            <a:ext cx="8878501" cy="972488"/>
            <a:chOff x="180850" y="168450"/>
            <a:chExt cx="8781900" cy="1296650"/>
          </a:xfrm>
        </p:grpSpPr>
        <p:sp>
          <p:nvSpPr>
            <p:cNvPr id="62" name="Google Shape;62;p9"/>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66" name="Google Shape;66;p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lt2"/>
        </a:solidFill>
      </p:bgPr>
    </p:bg>
    <p:spTree>
      <p:nvGrpSpPr>
        <p:cNvPr id="67" name="Shape 67"/>
        <p:cNvGrpSpPr/>
        <p:nvPr/>
      </p:nvGrpSpPr>
      <p:grpSpPr>
        <a:xfrm>
          <a:off x="0" y="0"/>
          <a:ext cx="0" cy="0"/>
          <a:chOff x="0" y="0"/>
          <a:chExt cx="0" cy="0"/>
        </a:xfrm>
      </p:grpSpPr>
      <p:sp>
        <p:nvSpPr>
          <p:cNvPr id="68" name="Google Shape;68;p10"/>
          <p:cNvSpPr txBox="1"/>
          <p:nvPr>
            <p:ph idx="1" type="body"/>
          </p:nvPr>
        </p:nvSpPr>
        <p:spPr>
          <a:xfrm>
            <a:off x="370050" y="4384575"/>
            <a:ext cx="8403900" cy="3888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400"/>
              <a:buNone/>
              <a:defRPr b="1" sz="1400"/>
            </a:lvl1pPr>
          </a:lstStyle>
          <a:p/>
        </p:txBody>
      </p:sp>
      <p:sp>
        <p:nvSpPr>
          <p:cNvPr id="69" name="Google Shape;69;p1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s-419"/>
              <a:t>‹#›</a:t>
            </a:fld>
            <a:endParaRPr/>
          </a:p>
        </p:txBody>
      </p:sp>
      <p:sp>
        <p:nvSpPr>
          <p:cNvPr id="70" name="Google Shape;70;p10"/>
          <p:cNvSpPr/>
          <p:nvPr/>
        </p:nvSpPr>
        <p:spPr>
          <a:xfrm>
            <a:off x="-8250" y="0"/>
            <a:ext cx="9152400" cy="5143500"/>
          </a:xfrm>
          <a:prstGeom prst="frame">
            <a:avLst>
              <a:gd fmla="val 2412"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80050" y="205988"/>
            <a:ext cx="7383900" cy="85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9pPr>
          </a:lstStyle>
          <a:p/>
        </p:txBody>
      </p:sp>
      <p:sp>
        <p:nvSpPr>
          <p:cNvPr id="7" name="Google Shape;7;p1"/>
          <p:cNvSpPr txBox="1"/>
          <p:nvPr>
            <p:ph idx="1" type="body"/>
          </p:nvPr>
        </p:nvSpPr>
        <p:spPr>
          <a:xfrm>
            <a:off x="880050" y="1200157"/>
            <a:ext cx="73839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indent="-381000" lvl="3" marL="18288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indent="-381000" lvl="4" marL="2286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indent="-381000" lvl="5" marL="27432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indent="-381000" lvl="6" marL="32004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indent="-381000" lvl="7" marL="36576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indent="-381000" lvl="8" marL="41148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t" bIns="91425" lIns="91425" spcFirstLastPara="1" rIns="91425" wrap="square" tIns="91425">
            <a:noAutofit/>
          </a:bodyPr>
          <a:lstStyle>
            <a:lvl1pPr lvl="0" algn="ctr">
              <a:buNone/>
              <a:defRPr sz="1300">
                <a:solidFill>
                  <a:schemeClr val="dk1"/>
                </a:solidFill>
                <a:latin typeface="Source Sans Pro"/>
                <a:ea typeface="Source Sans Pro"/>
                <a:cs typeface="Source Sans Pro"/>
                <a:sym typeface="Source Sans Pro"/>
              </a:defRPr>
            </a:lvl1pPr>
            <a:lvl2pPr lvl="1" algn="ctr">
              <a:buNone/>
              <a:defRPr sz="1300">
                <a:solidFill>
                  <a:schemeClr val="dk1"/>
                </a:solidFill>
                <a:latin typeface="Source Sans Pro"/>
                <a:ea typeface="Source Sans Pro"/>
                <a:cs typeface="Source Sans Pro"/>
                <a:sym typeface="Source Sans Pro"/>
              </a:defRPr>
            </a:lvl2pPr>
            <a:lvl3pPr lvl="2" algn="ctr">
              <a:buNone/>
              <a:defRPr sz="1300">
                <a:solidFill>
                  <a:schemeClr val="dk1"/>
                </a:solidFill>
                <a:latin typeface="Source Sans Pro"/>
                <a:ea typeface="Source Sans Pro"/>
                <a:cs typeface="Source Sans Pro"/>
                <a:sym typeface="Source Sans Pro"/>
              </a:defRPr>
            </a:lvl3pPr>
            <a:lvl4pPr lvl="3" algn="ctr">
              <a:buNone/>
              <a:defRPr sz="1300">
                <a:solidFill>
                  <a:schemeClr val="dk1"/>
                </a:solidFill>
                <a:latin typeface="Source Sans Pro"/>
                <a:ea typeface="Source Sans Pro"/>
                <a:cs typeface="Source Sans Pro"/>
                <a:sym typeface="Source Sans Pro"/>
              </a:defRPr>
            </a:lvl4pPr>
            <a:lvl5pPr lvl="4" algn="ctr">
              <a:buNone/>
              <a:defRPr sz="1300">
                <a:solidFill>
                  <a:schemeClr val="dk1"/>
                </a:solidFill>
                <a:latin typeface="Source Sans Pro"/>
                <a:ea typeface="Source Sans Pro"/>
                <a:cs typeface="Source Sans Pro"/>
                <a:sym typeface="Source Sans Pro"/>
              </a:defRPr>
            </a:lvl5pPr>
            <a:lvl6pPr lvl="5" algn="ctr">
              <a:buNone/>
              <a:defRPr sz="1300">
                <a:solidFill>
                  <a:schemeClr val="dk1"/>
                </a:solidFill>
                <a:latin typeface="Source Sans Pro"/>
                <a:ea typeface="Source Sans Pro"/>
                <a:cs typeface="Source Sans Pro"/>
                <a:sym typeface="Source Sans Pro"/>
              </a:defRPr>
            </a:lvl6pPr>
            <a:lvl7pPr lvl="6" algn="ctr">
              <a:buNone/>
              <a:defRPr sz="1300">
                <a:solidFill>
                  <a:schemeClr val="dk1"/>
                </a:solidFill>
                <a:latin typeface="Source Sans Pro"/>
                <a:ea typeface="Source Sans Pro"/>
                <a:cs typeface="Source Sans Pro"/>
                <a:sym typeface="Source Sans Pro"/>
              </a:defRPr>
            </a:lvl7pPr>
            <a:lvl8pPr lvl="7" algn="ctr">
              <a:buNone/>
              <a:defRPr sz="1300">
                <a:solidFill>
                  <a:schemeClr val="dk1"/>
                </a:solidFill>
                <a:latin typeface="Source Sans Pro"/>
                <a:ea typeface="Source Sans Pro"/>
                <a:cs typeface="Source Sans Pro"/>
                <a:sym typeface="Source Sans Pro"/>
              </a:defRPr>
            </a:lvl8pPr>
            <a:lvl9pPr lvl="8" algn="ctr">
              <a:buNone/>
              <a:defRPr sz="1300">
                <a:solidFill>
                  <a:schemeClr val="dk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0" Type="http://schemas.openxmlformats.org/officeDocument/2006/relationships/hyperlink" Target="https://www.keil.com/pack/doc/mw/USB/html/_c_d_c.html" TargetMode="External"/><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hyperlink" Target="http://cbt1.edu.mx/CampusVirtual/CED/Curso_ECEComputo/PDFs/Bus%20USB.pdf" TargetMode="External"/><Relationship Id="rId4" Type="http://schemas.openxmlformats.org/officeDocument/2006/relationships/hyperlink" Target="https://hipertextual.com/2019/06/historia-usb-cable-universal" TargetMode="External"/><Relationship Id="rId9" Type="http://schemas.openxmlformats.org/officeDocument/2006/relationships/hyperlink" Target="https://conusb.com/" TargetMode="External"/><Relationship Id="rId5" Type="http://schemas.openxmlformats.org/officeDocument/2006/relationships/hyperlink" Target="https://www.geoffknagge.com/uni/elec101/essay.shtml" TargetMode="External"/><Relationship Id="rId6" Type="http://schemas.openxmlformats.org/officeDocument/2006/relationships/hyperlink" Target="https://www.cypress.com/file/134171/download" TargetMode="External"/><Relationship Id="rId7" Type="http://schemas.openxmlformats.org/officeDocument/2006/relationships/hyperlink" Target="https://www.necdisplay.com/Documents/WhitePapers/USB.pdf" TargetMode="External"/><Relationship Id="rId8" Type="http://schemas.openxmlformats.org/officeDocument/2006/relationships/hyperlink" Target="http://bibing.us.es/proyectos/abreproy/11526/fichero/Aplicaciones+de+un+controlador+Bluettooth+en+Rob%C3%B3tica+%252FCapitulo+5.+USB+y+el+protocolo+HID.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ctrTitle"/>
          </p:nvPr>
        </p:nvSpPr>
        <p:spPr>
          <a:xfrm>
            <a:off x="1054325" y="2449025"/>
            <a:ext cx="7035300" cy="20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USB </a:t>
            </a:r>
            <a:endParaRPr/>
          </a:p>
          <a:p>
            <a:pPr indent="0" lvl="0" marL="0" rtl="0" algn="r">
              <a:spcBef>
                <a:spcPts val="0"/>
              </a:spcBef>
              <a:spcAft>
                <a:spcPts val="0"/>
              </a:spcAft>
              <a:buNone/>
            </a:pPr>
            <a:r>
              <a:t/>
            </a:r>
            <a:endParaRPr sz="1800"/>
          </a:p>
          <a:p>
            <a:pPr indent="0" lvl="0" marL="0" rtl="0" algn="r">
              <a:spcBef>
                <a:spcPts val="0"/>
              </a:spcBef>
              <a:spcAft>
                <a:spcPts val="0"/>
              </a:spcAft>
              <a:buNone/>
            </a:pPr>
            <a:r>
              <a:rPr lang="es-419" sz="1800"/>
              <a:t>INTEGRANTES: </a:t>
            </a:r>
            <a:endParaRPr sz="1800"/>
          </a:p>
          <a:p>
            <a:pPr indent="0" lvl="0" marL="0" rtl="0" algn="r">
              <a:spcBef>
                <a:spcPts val="0"/>
              </a:spcBef>
              <a:spcAft>
                <a:spcPts val="0"/>
              </a:spcAft>
              <a:buNone/>
            </a:pPr>
            <a:r>
              <a:rPr lang="es-419" sz="1800"/>
              <a:t>Arenas Olguín José Gerardo</a:t>
            </a:r>
            <a:endParaRPr sz="1800"/>
          </a:p>
          <a:p>
            <a:pPr indent="0" lvl="0" marL="0" rtl="0" algn="r">
              <a:spcBef>
                <a:spcPts val="0"/>
              </a:spcBef>
              <a:spcAft>
                <a:spcPts val="0"/>
              </a:spcAft>
              <a:buNone/>
            </a:pPr>
            <a:r>
              <a:rPr lang="es-419" sz="1800"/>
              <a:t>Cortés Reyes Tanya Cecilia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Tipo C </a:t>
            </a:r>
            <a:endParaRPr/>
          </a:p>
        </p:txBody>
      </p:sp>
      <p:sp>
        <p:nvSpPr>
          <p:cNvPr id="146" name="Google Shape;146;p25"/>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s-419"/>
              <a:t>S</a:t>
            </a:r>
            <a:r>
              <a:rPr lang="es-419"/>
              <a:t>e caracteriza por tener un tamaño pequeño, y sobre todo porque es un conector totalmente reversible</a:t>
            </a:r>
            <a:endParaRPr/>
          </a:p>
          <a:p>
            <a:pPr indent="-381000" lvl="0" marL="457200" rtl="0" algn="l">
              <a:spcBef>
                <a:spcPts val="0"/>
              </a:spcBef>
              <a:spcAft>
                <a:spcPts val="0"/>
              </a:spcAft>
              <a:buSzPts val="2400"/>
              <a:buChar char="➔"/>
            </a:pPr>
            <a:r>
              <a:rPr lang="es-419"/>
              <a:t>Utiliza el estándar 3.1 de USB, por lo que no soporta los USB 1.0 o 2.0 y con ello se puede asegurar  de tener grandes velocidades. </a:t>
            </a:r>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Características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Hasta 127 dispositivos pueden ser conectados a un bus</a:t>
            </a:r>
            <a:endParaRPr/>
          </a:p>
          <a:p>
            <a:pPr indent="0" lvl="0" marL="0" rtl="0" algn="l">
              <a:spcBef>
                <a:spcPts val="600"/>
              </a:spcBef>
              <a:spcAft>
                <a:spcPts val="0"/>
              </a:spcAft>
              <a:buNone/>
            </a:pPr>
            <a:r>
              <a:rPr lang="es-419"/>
              <a:t>USB en cualquier momento</a:t>
            </a:r>
            <a:endParaRPr/>
          </a:p>
          <a:p>
            <a:pPr indent="0" lvl="0" marL="0" rtl="0" algn="l">
              <a:spcBef>
                <a:spcPts val="600"/>
              </a:spcBef>
              <a:spcAft>
                <a:spcPts val="0"/>
              </a:spcAft>
              <a:buNone/>
            </a:pPr>
            <a:r>
              <a:rPr lang="es-419"/>
              <a:t>Utiliza 4 líneas malladas: 2 son de alimentación (+5v &amp; GND) y los otros 2, un par trenzado donde las señales se transmiten en modo diferencial</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Topologías</a:t>
            </a:r>
            <a:r>
              <a:rPr lang="es-419"/>
              <a:t> </a:t>
            </a:r>
            <a:endParaRPr/>
          </a:p>
        </p:txBody>
      </p:sp>
      <p:sp>
        <p:nvSpPr>
          <p:cNvPr id="168" name="Google Shape;168;p29"/>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Física</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s-419"/>
              <a:t>Lógica</a:t>
            </a:r>
            <a:endParaRPr/>
          </a:p>
        </p:txBody>
      </p:sp>
      <p:pic>
        <p:nvPicPr>
          <p:cNvPr id="169" name="Google Shape;169;p29"/>
          <p:cNvPicPr preferRelativeResize="0"/>
          <p:nvPr/>
        </p:nvPicPr>
        <p:blipFill>
          <a:blip r:embed="rId3">
            <a:alphaModFix/>
          </a:blip>
          <a:stretch>
            <a:fillRect/>
          </a:stretch>
        </p:blipFill>
        <p:spPr>
          <a:xfrm>
            <a:off x="832475" y="1881125"/>
            <a:ext cx="4835951" cy="1156275"/>
          </a:xfrm>
          <a:prstGeom prst="rect">
            <a:avLst/>
          </a:prstGeom>
          <a:noFill/>
          <a:ln>
            <a:noFill/>
          </a:ln>
        </p:spPr>
      </p:pic>
      <p:pic>
        <p:nvPicPr>
          <p:cNvPr id="170" name="Google Shape;170;p29"/>
          <p:cNvPicPr preferRelativeResize="0"/>
          <p:nvPr/>
        </p:nvPicPr>
        <p:blipFill>
          <a:blip r:embed="rId4">
            <a:alphaModFix/>
          </a:blip>
          <a:stretch>
            <a:fillRect/>
          </a:stretch>
        </p:blipFill>
        <p:spPr>
          <a:xfrm>
            <a:off x="2287511" y="3195850"/>
            <a:ext cx="3765113" cy="180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Codificación</a:t>
            </a:r>
            <a:endParaRPr/>
          </a:p>
        </p:txBody>
      </p:sp>
      <p:sp>
        <p:nvSpPr>
          <p:cNvPr id="176" name="Google Shape;176;p30"/>
          <p:cNvSpPr txBox="1"/>
          <p:nvPr>
            <p:ph idx="1" type="body"/>
          </p:nvPr>
        </p:nvSpPr>
        <p:spPr>
          <a:xfrm>
            <a:off x="225900" y="104950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Utiliza codificación NRZI para enviar los datos con un </a:t>
            </a:r>
            <a:r>
              <a:rPr lang="es-419"/>
              <a:t>campo de sincronización para sincronizar el clock del host y el receptor</a:t>
            </a:r>
            <a:endParaRPr/>
          </a:p>
          <a:p>
            <a:pPr indent="0" lvl="0" marL="0" rtl="0" algn="l">
              <a:spcBef>
                <a:spcPts val="600"/>
              </a:spcBef>
              <a:spcAft>
                <a:spcPts val="0"/>
              </a:spcAft>
              <a:buNone/>
            </a:pPr>
            <a:r>
              <a:rPr lang="es-419"/>
              <a:t>NRZI define un 0 lógico como una transición en el valor de tensión, y un 1 manteniendo el nivel</a:t>
            </a:r>
            <a:endParaRPr/>
          </a:p>
          <a:p>
            <a:pPr indent="0" lvl="0" marL="0" rtl="0" algn="l">
              <a:spcBef>
                <a:spcPts val="600"/>
              </a:spcBef>
              <a:spcAft>
                <a:spcPts val="0"/>
              </a:spcAft>
              <a:buNone/>
            </a:pPr>
            <a:r>
              <a:rPr lang="es-419"/>
              <a:t>Se necesita Bit stuffing porque los </a:t>
            </a:r>
            <a:endParaRPr/>
          </a:p>
          <a:p>
            <a:pPr indent="0" lvl="0" marL="0" rtl="0" algn="l">
              <a:spcBef>
                <a:spcPts val="600"/>
              </a:spcBef>
              <a:spcAft>
                <a:spcPts val="0"/>
              </a:spcAft>
              <a:buNone/>
            </a:pPr>
            <a:r>
              <a:rPr lang="es-419"/>
              <a:t>receptores sincronizan transiciones. </a:t>
            </a:r>
            <a:endParaRPr/>
          </a:p>
          <a:p>
            <a:pPr indent="0" lvl="0" marL="0" rtl="0" algn="l">
              <a:spcBef>
                <a:spcPts val="600"/>
              </a:spcBef>
              <a:spcAft>
                <a:spcPts val="0"/>
              </a:spcAft>
              <a:buNone/>
            </a:pPr>
            <a:r>
              <a:rPr lang="es-419"/>
              <a:t>Si se envían muchos 1s entonces el</a:t>
            </a:r>
            <a:endParaRPr/>
          </a:p>
          <a:p>
            <a:pPr indent="0" lvl="0" marL="0" rtl="0" algn="l">
              <a:spcBef>
                <a:spcPts val="600"/>
              </a:spcBef>
              <a:spcAft>
                <a:spcPts val="0"/>
              </a:spcAft>
              <a:buNone/>
            </a:pPr>
            <a:r>
              <a:rPr lang="es-419"/>
              <a:t> receptor puede perder sincronismo</a:t>
            </a:r>
            <a:endParaRPr/>
          </a:p>
        </p:txBody>
      </p:sp>
      <p:pic>
        <p:nvPicPr>
          <p:cNvPr id="177" name="Google Shape;177;p30"/>
          <p:cNvPicPr preferRelativeResize="0"/>
          <p:nvPr/>
        </p:nvPicPr>
        <p:blipFill>
          <a:blip r:embed="rId3">
            <a:alphaModFix/>
          </a:blip>
          <a:stretch>
            <a:fillRect/>
          </a:stretch>
        </p:blipFill>
        <p:spPr>
          <a:xfrm>
            <a:off x="5272750" y="2982800"/>
            <a:ext cx="2995075" cy="197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Velocidad</a:t>
            </a:r>
            <a:endParaRPr/>
          </a:p>
        </p:txBody>
      </p:sp>
      <p:sp>
        <p:nvSpPr>
          <p:cNvPr id="183" name="Google Shape;183;p31"/>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Un dispositivo USB debe indicar su velocidad</a:t>
            </a:r>
            <a:endParaRPr sz="1800"/>
          </a:p>
          <a:p>
            <a:pPr indent="0" lvl="0" marL="0" rtl="0" algn="l">
              <a:spcBef>
                <a:spcPts val="600"/>
              </a:spcBef>
              <a:spcAft>
                <a:spcPts val="0"/>
              </a:spcAft>
              <a:buNone/>
            </a:pPr>
            <a:r>
              <a:rPr lang="es-419" sz="1800"/>
              <a:t>llevando D+ o D‐ a 3.3 volts.</a:t>
            </a:r>
            <a:endParaRPr sz="1800"/>
          </a:p>
          <a:p>
            <a:pPr indent="0" lvl="0" marL="0" rtl="0" algn="l">
              <a:spcBef>
                <a:spcPts val="600"/>
              </a:spcBef>
              <a:spcAft>
                <a:spcPts val="0"/>
              </a:spcAft>
              <a:buNone/>
            </a:pPr>
            <a:r>
              <a:rPr lang="es-419" sz="1800"/>
              <a:t>*Sin resistencia de pull‐up, USB asume que no hay</a:t>
            </a:r>
            <a:endParaRPr sz="1800"/>
          </a:p>
          <a:p>
            <a:pPr indent="0" lvl="0" marL="0" rtl="0" algn="l">
              <a:spcBef>
                <a:spcPts val="600"/>
              </a:spcBef>
              <a:spcAft>
                <a:spcPts val="0"/>
              </a:spcAft>
              <a:buNone/>
            </a:pPr>
            <a:r>
              <a:rPr lang="es-419" sz="1800"/>
              <a:t>nada conectado al Bus.</a:t>
            </a:r>
            <a:endParaRPr sz="1800"/>
          </a:p>
          <a:p>
            <a:pPr indent="0" lvl="0" marL="0" rtl="0" algn="l">
              <a:spcBef>
                <a:spcPts val="600"/>
              </a:spcBef>
              <a:spcAft>
                <a:spcPts val="0"/>
              </a:spcAft>
              <a:buNone/>
            </a:pPr>
            <a:r>
              <a:rPr lang="es-419" sz="1800"/>
              <a:t>*</a:t>
            </a:r>
            <a:r>
              <a:rPr lang="es-419" sz="1800"/>
              <a:t>En </a:t>
            </a:r>
            <a:r>
              <a:rPr lang="es-419" sz="1800"/>
              <a:t>el modo “high speed” el dispositivo primero se conecta en modo “full</a:t>
            </a:r>
            <a:endParaRPr sz="1800"/>
          </a:p>
          <a:p>
            <a:pPr indent="0" lvl="0" marL="0" rtl="0" algn="l">
              <a:spcBef>
                <a:spcPts val="600"/>
              </a:spcBef>
              <a:spcAft>
                <a:spcPts val="0"/>
              </a:spcAft>
              <a:buNone/>
            </a:pPr>
            <a:r>
              <a:rPr lang="es-419" sz="1800"/>
              <a:t>speed”, luego se remueve el resistor de pull‐up para balancear la línea</a:t>
            </a:r>
            <a:endParaRPr sz="1800"/>
          </a:p>
        </p:txBody>
      </p:sp>
      <p:pic>
        <p:nvPicPr>
          <p:cNvPr id="184" name="Google Shape;184;p31"/>
          <p:cNvPicPr preferRelativeResize="0"/>
          <p:nvPr/>
        </p:nvPicPr>
        <p:blipFill>
          <a:blip r:embed="rId3">
            <a:alphaModFix/>
          </a:blip>
          <a:stretch>
            <a:fillRect/>
          </a:stretch>
        </p:blipFill>
        <p:spPr>
          <a:xfrm>
            <a:off x="1721799" y="3432853"/>
            <a:ext cx="4947301" cy="149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Comunicación</a:t>
            </a:r>
            <a:endParaRPr/>
          </a:p>
        </p:txBody>
      </p:sp>
      <p:sp>
        <p:nvSpPr>
          <p:cNvPr id="190" name="Google Shape;190;p32"/>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A diferencia de RS‐232 o interfaces serie similares donde el formato de los datos a ser enviados no está definido, USB posee varias capas de protocolos</a:t>
            </a:r>
            <a:endParaRPr/>
          </a:p>
          <a:p>
            <a:pPr indent="0" lvl="0" marL="0" rtl="0" algn="l">
              <a:spcBef>
                <a:spcPts val="600"/>
              </a:spcBef>
              <a:spcAft>
                <a:spcPts val="0"/>
              </a:spcAft>
              <a:buNone/>
            </a:pPr>
            <a:r>
              <a:t/>
            </a:r>
            <a:endParaRPr/>
          </a:p>
        </p:txBody>
      </p:sp>
      <p:pic>
        <p:nvPicPr>
          <p:cNvPr id="191" name="Google Shape;191;p32"/>
          <p:cNvPicPr preferRelativeResize="0"/>
          <p:nvPr/>
        </p:nvPicPr>
        <p:blipFill>
          <a:blip r:embed="rId3">
            <a:alphaModFix/>
          </a:blip>
          <a:stretch>
            <a:fillRect/>
          </a:stretch>
        </p:blipFill>
        <p:spPr>
          <a:xfrm>
            <a:off x="1151500" y="2743850"/>
            <a:ext cx="6970274" cy="165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								</a:t>
            </a:r>
            <a:r>
              <a:rPr lang="es-419" sz="1400"/>
              <a:t>Tipos de Transferencia:</a:t>
            </a:r>
            <a:endParaRPr sz="1400"/>
          </a:p>
          <a:p>
            <a:pPr indent="0" lvl="0" marL="0" rtl="0" algn="l">
              <a:spcBef>
                <a:spcPts val="600"/>
              </a:spcBef>
              <a:spcAft>
                <a:spcPts val="0"/>
              </a:spcAft>
              <a:buNone/>
            </a:pPr>
            <a:r>
              <a:rPr lang="es-419" sz="1400"/>
              <a:t>								*Control		*Isócrona</a:t>
            </a:r>
            <a:endParaRPr sz="1400"/>
          </a:p>
          <a:p>
            <a:pPr indent="0" lvl="0" marL="0" rtl="0" algn="l">
              <a:spcBef>
                <a:spcPts val="600"/>
              </a:spcBef>
              <a:spcAft>
                <a:spcPts val="0"/>
              </a:spcAft>
              <a:buNone/>
            </a:pPr>
            <a:r>
              <a:rPr lang="es-419" sz="1400"/>
              <a:t>								*Isócrona		*Interrupción</a:t>
            </a:r>
            <a:endParaRPr sz="1400"/>
          </a:p>
          <a:p>
            <a:pPr indent="0" lvl="0" marL="0" rtl="0" algn="l">
              <a:spcBef>
                <a:spcPts val="600"/>
              </a:spcBef>
              <a:spcAft>
                <a:spcPts val="0"/>
              </a:spcAft>
              <a:buNone/>
            </a:pPr>
            <a:r>
              <a:rPr lang="es-419" sz="1400"/>
              <a:t>							</a:t>
            </a:r>
            <a:endParaRPr sz="1400"/>
          </a:p>
          <a:p>
            <a:pPr indent="0" lvl="0" marL="0" rtl="0" algn="l">
              <a:spcBef>
                <a:spcPts val="600"/>
              </a:spcBef>
              <a:spcAft>
                <a:spcPts val="0"/>
              </a:spcAft>
              <a:buNone/>
            </a:pPr>
            <a:r>
              <a:rPr lang="es-419" sz="1400"/>
              <a:t>								Tipos de Transacción:</a:t>
            </a:r>
            <a:endParaRPr sz="1400"/>
          </a:p>
          <a:p>
            <a:pPr indent="0" lvl="0" marL="0" rtl="0" algn="l">
              <a:spcBef>
                <a:spcPts val="600"/>
              </a:spcBef>
              <a:spcAft>
                <a:spcPts val="0"/>
              </a:spcAft>
              <a:buNone/>
            </a:pPr>
            <a:r>
              <a:rPr lang="es-419" sz="1400"/>
              <a:t>								*IN		*SOF</a:t>
            </a:r>
            <a:endParaRPr sz="1400"/>
          </a:p>
          <a:p>
            <a:pPr indent="0" lvl="0" marL="0" rtl="0" algn="l">
              <a:spcBef>
                <a:spcPts val="600"/>
              </a:spcBef>
              <a:spcAft>
                <a:spcPts val="0"/>
              </a:spcAft>
              <a:buNone/>
            </a:pPr>
            <a:r>
              <a:rPr lang="es-419" sz="1400"/>
              <a:t>								*OUT		*SETUP</a:t>
            </a:r>
            <a:endParaRPr sz="1400"/>
          </a:p>
          <a:p>
            <a:pPr indent="0" lvl="0" marL="0" rtl="0" algn="l">
              <a:spcBef>
                <a:spcPts val="600"/>
              </a:spcBef>
              <a:spcAft>
                <a:spcPts val="0"/>
              </a:spcAft>
              <a:buNone/>
            </a:pPr>
            <a:r>
              <a:rPr lang="es-419" sz="1400"/>
              <a:t>						</a:t>
            </a:r>
            <a:endParaRPr sz="1400"/>
          </a:p>
          <a:p>
            <a:pPr indent="0" lvl="0" marL="0" rtl="0" algn="l">
              <a:spcBef>
                <a:spcPts val="600"/>
              </a:spcBef>
              <a:spcAft>
                <a:spcPts val="0"/>
              </a:spcAft>
              <a:buNone/>
            </a:pPr>
            <a:r>
              <a:rPr lang="es-419" sz="1400"/>
              <a:t>								Tipos de Paquetes:</a:t>
            </a:r>
            <a:endParaRPr sz="1400"/>
          </a:p>
          <a:p>
            <a:pPr indent="0" lvl="0" marL="0" rtl="0" algn="l">
              <a:spcBef>
                <a:spcPts val="600"/>
              </a:spcBef>
              <a:spcAft>
                <a:spcPts val="0"/>
              </a:spcAft>
              <a:buNone/>
            </a:pPr>
            <a:r>
              <a:rPr lang="es-419" sz="1400"/>
              <a:t>								*Token		*Status</a:t>
            </a:r>
            <a:endParaRPr sz="1400"/>
          </a:p>
          <a:p>
            <a:pPr indent="0" lvl="0" marL="0" rtl="0" algn="l">
              <a:spcBef>
                <a:spcPts val="600"/>
              </a:spcBef>
              <a:spcAft>
                <a:spcPts val="0"/>
              </a:spcAft>
              <a:buNone/>
            </a:pPr>
            <a:r>
              <a:rPr lang="es-419" sz="1400"/>
              <a:t>								*Data		*SOF</a:t>
            </a:r>
            <a:endParaRPr sz="1400"/>
          </a:p>
          <a:p>
            <a:pPr indent="0" lvl="0" marL="0" rtl="0" algn="l">
              <a:spcBef>
                <a:spcPts val="600"/>
              </a:spcBef>
              <a:spcAft>
                <a:spcPts val="0"/>
              </a:spcAft>
              <a:buNone/>
            </a:pPr>
            <a:r>
              <a:rPr lang="es-419" sz="1400"/>
              <a:t>								</a:t>
            </a:r>
            <a:endParaRPr sz="1400"/>
          </a:p>
        </p:txBody>
      </p:sp>
      <p:pic>
        <p:nvPicPr>
          <p:cNvPr id="198" name="Google Shape;198;p33"/>
          <p:cNvPicPr preferRelativeResize="0"/>
          <p:nvPr/>
        </p:nvPicPr>
        <p:blipFill>
          <a:blip r:embed="rId3">
            <a:alphaModFix/>
          </a:blip>
          <a:stretch>
            <a:fillRect/>
          </a:stretch>
        </p:blipFill>
        <p:spPr>
          <a:xfrm>
            <a:off x="1205275" y="1404800"/>
            <a:ext cx="2611050" cy="33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Paquetes</a:t>
            </a:r>
            <a:endParaRPr/>
          </a:p>
        </p:txBody>
      </p:sp>
      <p:sp>
        <p:nvSpPr>
          <p:cNvPr id="204" name="Google Shape;204;p34"/>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Cada transacción USB consiste en:</a:t>
            </a:r>
            <a:endParaRPr sz="1800"/>
          </a:p>
          <a:p>
            <a:pPr indent="0" lvl="0" marL="0" rtl="0" algn="l">
              <a:spcBef>
                <a:spcPts val="600"/>
              </a:spcBef>
              <a:spcAft>
                <a:spcPts val="0"/>
              </a:spcAft>
              <a:buNone/>
            </a:pPr>
            <a:r>
              <a:rPr lang="es-419" sz="1800"/>
              <a:t>Paquete Token (encabezado que define lo que se espera a</a:t>
            </a:r>
            <a:endParaRPr sz="1800"/>
          </a:p>
          <a:p>
            <a:pPr indent="0" lvl="0" marL="0" rtl="0" algn="l">
              <a:spcBef>
                <a:spcPts val="600"/>
              </a:spcBef>
              <a:spcAft>
                <a:spcPts val="0"/>
              </a:spcAft>
              <a:buNone/>
            </a:pPr>
            <a:r>
              <a:rPr lang="es-419" sz="1800"/>
              <a:t>continuación)</a:t>
            </a:r>
            <a:endParaRPr sz="1800"/>
          </a:p>
          <a:p>
            <a:pPr indent="0" lvl="0" marL="0" rtl="0" algn="l">
              <a:spcBef>
                <a:spcPts val="600"/>
              </a:spcBef>
              <a:spcAft>
                <a:spcPts val="0"/>
              </a:spcAft>
              <a:buNone/>
            </a:pPr>
            <a:r>
              <a:rPr lang="es-419" sz="1800"/>
              <a:t>Paquete de datos (opcional ‐ contiene el payload)</a:t>
            </a:r>
            <a:endParaRPr sz="1800"/>
          </a:p>
          <a:p>
            <a:pPr indent="0" lvl="0" marL="0" rtl="0" algn="l">
              <a:spcBef>
                <a:spcPts val="600"/>
              </a:spcBef>
              <a:spcAft>
                <a:spcPts val="0"/>
              </a:spcAft>
              <a:buNone/>
            </a:pPr>
            <a:r>
              <a:rPr lang="es-419" sz="1800"/>
              <a:t>Paquete de Status (Usado como acknowledge en las</a:t>
            </a:r>
            <a:endParaRPr sz="1800"/>
          </a:p>
          <a:p>
            <a:pPr indent="0" lvl="0" marL="0" rtl="0" algn="l">
              <a:spcBef>
                <a:spcPts val="600"/>
              </a:spcBef>
              <a:spcAft>
                <a:spcPts val="0"/>
              </a:spcAft>
              <a:buNone/>
            </a:pPr>
            <a:r>
              <a:rPr lang="es-419" sz="1800"/>
              <a:t>transacciones y como una forma de corregir errores)</a:t>
            </a:r>
            <a:endParaRPr sz="1800"/>
          </a:p>
        </p:txBody>
      </p:sp>
      <p:pic>
        <p:nvPicPr>
          <p:cNvPr id="205" name="Google Shape;205;p34"/>
          <p:cNvPicPr preferRelativeResize="0"/>
          <p:nvPr/>
        </p:nvPicPr>
        <p:blipFill>
          <a:blip r:embed="rId3">
            <a:alphaModFix/>
          </a:blip>
          <a:stretch>
            <a:fillRect/>
          </a:stretch>
        </p:blipFill>
        <p:spPr>
          <a:xfrm>
            <a:off x="1818575" y="3468579"/>
            <a:ext cx="5506850" cy="130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¿Qué es USB? </a:t>
            </a:r>
            <a:endParaRPr/>
          </a:p>
        </p:txBody>
      </p:sp>
      <p:sp>
        <p:nvSpPr>
          <p:cNvPr id="97" name="Google Shape;97;p17"/>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El Universal Serial Bus (bus universal en serie) o Conductor Universal en Serie (CUS), abreviado comúnmente USB, es un puerto que sirve para conectar periféricos a un ordenador.</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t/>
            </a:r>
            <a:endParaRPr sz="1800"/>
          </a:p>
        </p:txBody>
      </p:sp>
      <p:pic>
        <p:nvPicPr>
          <p:cNvPr id="98" name="Google Shape;98;p17"/>
          <p:cNvPicPr preferRelativeResize="0"/>
          <p:nvPr/>
        </p:nvPicPr>
        <p:blipFill>
          <a:blip r:embed="rId3">
            <a:alphaModFix/>
          </a:blip>
          <a:stretch>
            <a:fillRect/>
          </a:stretch>
        </p:blipFill>
        <p:spPr>
          <a:xfrm>
            <a:off x="2515975" y="2571749"/>
            <a:ext cx="3703050" cy="1617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Campos del paquete</a:t>
            </a:r>
            <a:endParaRPr/>
          </a:p>
        </p:txBody>
      </p:sp>
      <p:sp>
        <p:nvSpPr>
          <p:cNvPr id="211" name="Google Shape;211;p35"/>
          <p:cNvSpPr txBox="1"/>
          <p:nvPr>
            <p:ph idx="1" type="body"/>
          </p:nvPr>
        </p:nvSpPr>
        <p:spPr>
          <a:xfrm>
            <a:off x="914775" y="1312275"/>
            <a:ext cx="7476000" cy="361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*Sync: Sincroniza  el clock receptor con el transmisor</a:t>
            </a:r>
            <a:endParaRPr/>
          </a:p>
          <a:p>
            <a:pPr indent="0" lvl="0" marL="0" rtl="0" algn="l">
              <a:spcBef>
                <a:spcPts val="600"/>
              </a:spcBef>
              <a:spcAft>
                <a:spcPts val="0"/>
              </a:spcAft>
              <a:buNone/>
            </a:pPr>
            <a:r>
              <a:rPr lang="es-419"/>
              <a:t>*PID: Identifica el tipo de paquete</a:t>
            </a:r>
            <a:endParaRPr/>
          </a:p>
          <a:p>
            <a:pPr indent="0" lvl="0" marL="0" rtl="0" algn="l">
              <a:spcBef>
                <a:spcPts val="600"/>
              </a:spcBef>
              <a:spcAft>
                <a:spcPts val="0"/>
              </a:spcAft>
              <a:buNone/>
            </a:pPr>
            <a:r>
              <a:rPr lang="es-419"/>
              <a:t>*ADDR: Dispositivo al que va dirigido el paquete</a:t>
            </a:r>
            <a:endParaRPr/>
          </a:p>
          <a:p>
            <a:pPr indent="0" lvl="0" marL="0" rtl="0" algn="l">
              <a:spcBef>
                <a:spcPts val="600"/>
              </a:spcBef>
              <a:spcAft>
                <a:spcPts val="0"/>
              </a:spcAft>
              <a:buNone/>
            </a:pPr>
            <a:r>
              <a:rPr lang="es-419"/>
              <a:t>*ENDP: Formado por 4 bits permite 16 posibles “endpoints”</a:t>
            </a:r>
            <a:endParaRPr/>
          </a:p>
          <a:p>
            <a:pPr indent="0" lvl="0" marL="0" rtl="0" algn="l">
              <a:spcBef>
                <a:spcPts val="600"/>
              </a:spcBef>
              <a:spcAft>
                <a:spcPts val="0"/>
              </a:spcAft>
              <a:buNone/>
            </a:pPr>
            <a:r>
              <a:rPr lang="es-419"/>
              <a:t>*CRC5: verificación de redundancia </a:t>
            </a:r>
            <a:r>
              <a:rPr lang="es-419"/>
              <a:t>cíclica</a:t>
            </a:r>
            <a:endParaRPr/>
          </a:p>
          <a:p>
            <a:pPr indent="0" lvl="0" marL="0" rtl="0" algn="l">
              <a:spcBef>
                <a:spcPts val="600"/>
              </a:spcBef>
              <a:spcAft>
                <a:spcPts val="0"/>
              </a:spcAft>
              <a:buNone/>
            </a:pPr>
            <a:r>
              <a:rPr lang="es-419"/>
              <a:t>*EOP: FIn del paquete</a:t>
            </a:r>
            <a:endParaRPr/>
          </a:p>
        </p:txBody>
      </p:sp>
      <p:pic>
        <p:nvPicPr>
          <p:cNvPr id="212" name="Google Shape;212;p35"/>
          <p:cNvPicPr preferRelativeResize="0"/>
          <p:nvPr/>
        </p:nvPicPr>
        <p:blipFill>
          <a:blip r:embed="rId3">
            <a:alphaModFix/>
          </a:blip>
          <a:stretch>
            <a:fillRect/>
          </a:stretch>
        </p:blipFill>
        <p:spPr>
          <a:xfrm>
            <a:off x="809625" y="969688"/>
            <a:ext cx="7524750" cy="60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Tipos de paquete</a:t>
            </a:r>
            <a:endParaRPr/>
          </a:p>
        </p:txBody>
      </p:sp>
      <p:sp>
        <p:nvSpPr>
          <p:cNvPr id="218" name="Google Shape;218;p3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419" sz="1800"/>
              <a:t>Paquetes “Token”</a:t>
            </a:r>
            <a:endParaRPr b="1" sz="1800"/>
          </a:p>
          <a:p>
            <a:pPr indent="0" lvl="0" marL="0" rtl="0" algn="l">
              <a:spcBef>
                <a:spcPts val="600"/>
              </a:spcBef>
              <a:spcAft>
                <a:spcPts val="0"/>
              </a:spcAft>
              <a:buNone/>
            </a:pPr>
            <a:r>
              <a:rPr lang="es-419" sz="1800"/>
              <a:t>*In – Informa al dispositivo USB que el “host” desea leer</a:t>
            </a:r>
            <a:endParaRPr sz="1800"/>
          </a:p>
          <a:p>
            <a:pPr indent="0" lvl="0" marL="0" rtl="0" algn="l">
              <a:spcBef>
                <a:spcPts val="600"/>
              </a:spcBef>
              <a:spcAft>
                <a:spcPts val="0"/>
              </a:spcAft>
              <a:buNone/>
            </a:pPr>
            <a:r>
              <a:rPr lang="es-419" sz="1800"/>
              <a:t>información</a:t>
            </a:r>
            <a:endParaRPr sz="1800"/>
          </a:p>
          <a:p>
            <a:pPr indent="0" lvl="0" marL="0" rtl="0" algn="l">
              <a:spcBef>
                <a:spcPts val="600"/>
              </a:spcBef>
              <a:spcAft>
                <a:spcPts val="0"/>
              </a:spcAft>
              <a:buNone/>
            </a:pPr>
            <a:r>
              <a:rPr lang="es-419" sz="1800"/>
              <a:t>*Out – Informa al dispositivo USB que el “host” desea enviar</a:t>
            </a:r>
            <a:endParaRPr sz="1800"/>
          </a:p>
          <a:p>
            <a:pPr indent="0" lvl="0" marL="0" rtl="0" algn="l">
              <a:spcBef>
                <a:spcPts val="600"/>
              </a:spcBef>
              <a:spcAft>
                <a:spcPts val="0"/>
              </a:spcAft>
              <a:buNone/>
            </a:pPr>
            <a:r>
              <a:rPr lang="es-419" sz="1800"/>
              <a:t>informació</a:t>
            </a:r>
            <a:r>
              <a:rPr lang="es-419" sz="1800"/>
              <a:t>n</a:t>
            </a:r>
            <a:endParaRPr sz="1800"/>
          </a:p>
          <a:p>
            <a:pPr indent="0" lvl="0" marL="0" rtl="0" algn="l">
              <a:spcBef>
                <a:spcPts val="600"/>
              </a:spcBef>
              <a:spcAft>
                <a:spcPts val="0"/>
              </a:spcAft>
              <a:buNone/>
            </a:pPr>
            <a:r>
              <a:rPr lang="es-419" sz="1800"/>
              <a:t>*Setup – Utilizado para comenzar transferencias de control</a:t>
            </a:r>
            <a:endParaRPr sz="1800"/>
          </a:p>
          <a:p>
            <a:pPr indent="0" lvl="0" marL="0" rtl="0" algn="l">
              <a:spcBef>
                <a:spcPts val="600"/>
              </a:spcBef>
              <a:spcAft>
                <a:spcPts val="0"/>
              </a:spcAft>
              <a:buNone/>
            </a:pPr>
            <a:r>
              <a:rPr b="1" lang="es-419" sz="1800"/>
              <a:t>Paquete de datos y Dos tipos</a:t>
            </a:r>
            <a:endParaRPr b="1" sz="1800"/>
          </a:p>
          <a:p>
            <a:pPr indent="0" lvl="0" marL="0" rtl="0" algn="l">
              <a:spcBef>
                <a:spcPts val="600"/>
              </a:spcBef>
              <a:spcAft>
                <a:spcPts val="0"/>
              </a:spcAft>
              <a:buNone/>
            </a:pPr>
            <a:r>
              <a:rPr lang="es-419" sz="1800"/>
              <a:t>Cada uno capaz de transmitir de 0 a 1023 bytes de datos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419" sz="1800"/>
              <a:t>Paquetes de “Status” o “Handshake” </a:t>
            </a:r>
            <a:endParaRPr b="1" sz="1800"/>
          </a:p>
          <a:p>
            <a:pPr indent="0" lvl="0" marL="0" rtl="0" algn="l">
              <a:spcBef>
                <a:spcPts val="600"/>
              </a:spcBef>
              <a:spcAft>
                <a:spcPts val="0"/>
              </a:spcAft>
              <a:buNone/>
            </a:pPr>
            <a:r>
              <a:rPr lang="es-419" sz="1800"/>
              <a:t>*ACK (Acknowledgment) – Confirmación de que el paquete fue recibido exitosamente </a:t>
            </a:r>
            <a:endParaRPr sz="1800"/>
          </a:p>
          <a:p>
            <a:pPr indent="0" lvl="0" marL="0" rtl="0" algn="l">
              <a:spcBef>
                <a:spcPts val="600"/>
              </a:spcBef>
              <a:spcAft>
                <a:spcPts val="0"/>
              </a:spcAft>
              <a:buNone/>
            </a:pPr>
            <a:r>
              <a:rPr lang="es-419" sz="1800"/>
              <a:t>*NAK – Reporta que el dispositivo no puede enviar ni recibir datos temporalmente. También utilizado durante las transacciones de interrupción para informar al “host” que no hay datos para enviar </a:t>
            </a:r>
            <a:endParaRPr sz="1800"/>
          </a:p>
          <a:p>
            <a:pPr indent="0" lvl="0" marL="0" rtl="0" algn="l">
              <a:spcBef>
                <a:spcPts val="600"/>
              </a:spcBef>
              <a:spcAft>
                <a:spcPts val="0"/>
              </a:spcAft>
              <a:buNone/>
            </a:pPr>
            <a:r>
              <a:rPr lang="es-419" sz="1800"/>
              <a:t>*STALL – Puede significar un “control request” no soportado, una falla en el “control request” o que el endpoint falla.</a:t>
            </a:r>
            <a:endParaRPr sz="1800"/>
          </a:p>
          <a:p>
            <a:pPr indent="0" lvl="0" marL="0" rtl="0" algn="l">
              <a:spcBef>
                <a:spcPts val="600"/>
              </a:spcBef>
              <a:spcAft>
                <a:spcPts val="0"/>
              </a:spcAft>
              <a:buNone/>
            </a:pPr>
            <a:r>
              <a:rPr b="1" lang="es-419" sz="1800"/>
              <a:t>Paquetes de comienzo de “frame” (SOF) </a:t>
            </a:r>
            <a:endParaRPr b="1" sz="1800"/>
          </a:p>
          <a:p>
            <a:pPr indent="0" lvl="0" marL="0" rtl="0" algn="l">
              <a:spcBef>
                <a:spcPts val="600"/>
              </a:spcBef>
              <a:spcAft>
                <a:spcPts val="0"/>
              </a:spcAft>
              <a:buNone/>
            </a:pPr>
            <a:r>
              <a:rPr lang="es-419" sz="1800"/>
              <a:t>*El número de frame (11 bits) es enviado por el “host” cada 1mS ± 500nS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31" name="Google Shape;231;p38"/>
          <p:cNvPicPr preferRelativeResize="0"/>
          <p:nvPr/>
        </p:nvPicPr>
        <p:blipFill>
          <a:blip r:embed="rId3">
            <a:alphaModFix/>
          </a:blip>
          <a:stretch>
            <a:fillRect/>
          </a:stretch>
        </p:blipFill>
        <p:spPr>
          <a:xfrm>
            <a:off x="753150" y="1200150"/>
            <a:ext cx="7391400" cy="514350"/>
          </a:xfrm>
          <a:prstGeom prst="rect">
            <a:avLst/>
          </a:prstGeom>
          <a:noFill/>
          <a:ln>
            <a:noFill/>
          </a:ln>
        </p:spPr>
      </p:pic>
      <p:pic>
        <p:nvPicPr>
          <p:cNvPr id="232" name="Google Shape;232;p38"/>
          <p:cNvPicPr preferRelativeResize="0"/>
          <p:nvPr/>
        </p:nvPicPr>
        <p:blipFill>
          <a:blip r:embed="rId4">
            <a:alphaModFix/>
          </a:blip>
          <a:stretch>
            <a:fillRect/>
          </a:stretch>
        </p:blipFill>
        <p:spPr>
          <a:xfrm>
            <a:off x="832475" y="1786600"/>
            <a:ext cx="7372350" cy="476250"/>
          </a:xfrm>
          <a:prstGeom prst="rect">
            <a:avLst/>
          </a:prstGeom>
          <a:noFill/>
          <a:ln>
            <a:noFill/>
          </a:ln>
        </p:spPr>
      </p:pic>
      <p:pic>
        <p:nvPicPr>
          <p:cNvPr id="233" name="Google Shape;233;p38"/>
          <p:cNvPicPr preferRelativeResize="0"/>
          <p:nvPr/>
        </p:nvPicPr>
        <p:blipFill>
          <a:blip r:embed="rId5">
            <a:alphaModFix/>
          </a:blip>
          <a:stretch>
            <a:fillRect/>
          </a:stretch>
        </p:blipFill>
        <p:spPr>
          <a:xfrm>
            <a:off x="832463" y="2334950"/>
            <a:ext cx="3571875" cy="571500"/>
          </a:xfrm>
          <a:prstGeom prst="rect">
            <a:avLst/>
          </a:prstGeom>
          <a:noFill/>
          <a:ln>
            <a:noFill/>
          </a:ln>
        </p:spPr>
      </p:pic>
      <p:pic>
        <p:nvPicPr>
          <p:cNvPr id="234" name="Google Shape;234;p38"/>
          <p:cNvPicPr preferRelativeResize="0"/>
          <p:nvPr/>
        </p:nvPicPr>
        <p:blipFill>
          <a:blip r:embed="rId6">
            <a:alphaModFix/>
          </a:blip>
          <a:stretch>
            <a:fillRect/>
          </a:stretch>
        </p:blipFill>
        <p:spPr>
          <a:xfrm>
            <a:off x="832475" y="3024038"/>
            <a:ext cx="7372350" cy="504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Transferencias</a:t>
            </a:r>
            <a:endParaRPr/>
          </a:p>
        </p:txBody>
      </p:sp>
      <p:sp>
        <p:nvSpPr>
          <p:cNvPr id="240" name="Google Shape;240;p39"/>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Transferencias de control</a:t>
            </a:r>
            <a:endParaRPr/>
          </a:p>
        </p:txBody>
      </p:sp>
      <p:sp>
        <p:nvSpPr>
          <p:cNvPr id="246" name="Google Shape;246;p40"/>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Las transferencias de control son típicamente utilizadas para operaciones con comandos y de status </a:t>
            </a:r>
            <a:endParaRPr sz="1800"/>
          </a:p>
          <a:p>
            <a:pPr indent="0" lvl="0" marL="0" rtl="0" algn="l">
              <a:spcBef>
                <a:spcPts val="600"/>
              </a:spcBef>
              <a:spcAft>
                <a:spcPts val="0"/>
              </a:spcAft>
              <a:buNone/>
            </a:pPr>
            <a:r>
              <a:rPr lang="es-419" sz="1800"/>
              <a:t>*Una transferencia de control puede tener hasta tres etapas y Etapa “Setup”: donde la petición es enviada. Contiene la dirección y el número de endpoint </a:t>
            </a:r>
            <a:endParaRPr sz="1800"/>
          </a:p>
          <a:p>
            <a:pPr indent="0" lvl="0" marL="0" rtl="0" algn="l">
              <a:spcBef>
                <a:spcPts val="600"/>
              </a:spcBef>
              <a:spcAft>
                <a:spcPts val="0"/>
              </a:spcAft>
              <a:buNone/>
            </a:pPr>
            <a:r>
              <a:rPr lang="es-419" sz="1800"/>
              <a:t>*Etapa de datos (opcional): consiste en una o multiples transferencias IN / OUT </a:t>
            </a:r>
            <a:endParaRPr sz="1800"/>
          </a:p>
          <a:p>
            <a:pPr indent="0" lvl="0" marL="0" rtl="0" algn="l">
              <a:spcBef>
                <a:spcPts val="600"/>
              </a:spcBef>
              <a:spcAft>
                <a:spcPts val="0"/>
              </a:spcAft>
              <a:buNone/>
            </a:pPr>
            <a:r>
              <a:rPr lang="es-419" sz="1800"/>
              <a:t>*Etapa de “Status“: informa el status de la totalidad de la petición. Varia en función de la dirección de la transferencia</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1"/>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53" name="Google Shape;253;p4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Transferencia de interrupción</a:t>
            </a:r>
            <a:endParaRPr/>
          </a:p>
        </p:txBody>
      </p:sp>
      <p:sp>
        <p:nvSpPr>
          <p:cNvPr id="259" name="Google Shape;259;p42"/>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El dispositivo que requiere atención debe esperar que el “host” le “encueste” antes que pueda informar que necesita atención </a:t>
            </a:r>
            <a:endParaRPr sz="1800"/>
          </a:p>
          <a:p>
            <a:pPr indent="0" lvl="0" marL="0" rtl="0" algn="l">
              <a:spcBef>
                <a:spcPts val="600"/>
              </a:spcBef>
              <a:spcAft>
                <a:spcPts val="0"/>
              </a:spcAft>
              <a:buNone/>
            </a:pPr>
            <a:r>
              <a:rPr lang="es-419" sz="1800"/>
              <a:t>*Características y Latencia garantizada y Flujo del “pipe”: Unidireccional y Detecciones de errores y re‐proceso en próximo período y Interrupción IN y El “host” encuesta periódicamente al endpoint. La frecuencia con que encuesta está especificada en el descriptor del endpoint. Cada encuesta implica que el “host” envíe un IN Token y Interrupción OUT y Cuando el “host” desea enviar al dispositivo datos de interrupción, solicita un OUT token seguido por un paquete de datos que contiene los datos de interrupción</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3"/>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Protocolos</a:t>
            </a:r>
            <a:endParaRPr/>
          </a:p>
        </p:txBody>
      </p:sp>
      <p:sp>
        <p:nvSpPr>
          <p:cNvPr id="265" name="Google Shape;265;p43"/>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HID</a:t>
            </a:r>
            <a:endParaRPr/>
          </a:p>
        </p:txBody>
      </p:sp>
      <p:sp>
        <p:nvSpPr>
          <p:cNvPr id="271" name="Google Shape;271;p44"/>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solidFill>
                  <a:srgbClr val="000000"/>
                </a:solidFill>
                <a:latin typeface="Arial"/>
                <a:ea typeface="Arial"/>
                <a:cs typeface="Arial"/>
                <a:sym typeface="Arial"/>
              </a:rPr>
              <a:t>Un dispositivo de interfaz humana o HID (Human Interface Device) es un tipo de hardware para la comunicación rápida entre humano-computadora-humano. La creación del HID fue para simplificar la tarea de instalar nuevos dispositivos sin la necesidad de usar drivers.</a:t>
            </a:r>
            <a:endParaRPr sz="1800">
              <a:solidFill>
                <a:srgbClr val="000000"/>
              </a:solidFill>
              <a:latin typeface="Arial"/>
              <a:ea typeface="Arial"/>
              <a:cs typeface="Arial"/>
              <a:sym typeface="Arial"/>
            </a:endParaRPr>
          </a:p>
          <a:p>
            <a:pPr indent="0" lvl="0" marL="0" rtl="0" algn="l">
              <a:spcBef>
                <a:spcPts val="600"/>
              </a:spcBef>
              <a:spcAft>
                <a:spcPts val="0"/>
              </a:spcAft>
              <a:buNone/>
            </a:pPr>
            <a:r>
              <a:t/>
            </a:r>
            <a:endParaRPr sz="1800">
              <a:solidFill>
                <a:srgbClr val="000000"/>
              </a:solidFill>
              <a:latin typeface="Arial"/>
              <a:ea typeface="Arial"/>
              <a:cs typeface="Arial"/>
              <a:sym typeface="Arial"/>
            </a:endParaRPr>
          </a:p>
          <a:p>
            <a:pPr indent="0" lvl="0" marL="0" rtl="0" algn="l">
              <a:spcBef>
                <a:spcPts val="600"/>
              </a:spcBef>
              <a:spcAft>
                <a:spcPts val="0"/>
              </a:spcAft>
              <a:buNone/>
            </a:pPr>
            <a:r>
              <a:rPr lang="es-419" sz="1800">
                <a:solidFill>
                  <a:srgbClr val="000000"/>
                </a:solidFill>
                <a:latin typeface="Arial"/>
                <a:ea typeface="Arial"/>
                <a:cs typeface="Arial"/>
                <a:sym typeface="Arial"/>
              </a:rPr>
              <a:t>Antes del HID los dispositivos normalmente se ajustaban la creación de un nuevo driver, software, protocolo de datos, etc. Ahora cuando se conecta un dispositivo HID generalmente se despliega un mensaje en la pantalla diciendo que "un dispositivo HID-compliant ha sido reconocido"</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Historia  </a:t>
            </a:r>
            <a:endParaRPr/>
          </a:p>
        </p:txBody>
      </p:sp>
      <p:sp>
        <p:nvSpPr>
          <p:cNvPr id="104" name="Google Shape;104;p18"/>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5"/>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En el protocolo HID existe 2 entidades: el host y el dispositivo. El dispositivo es la entidad que directamente interactúa con el humano, como lo hace un teclado o un ratón. El host se comunica con el dispositivo y recibe datos de entrada del dispositivo en las acciones ejecutadas por el humano. Los datos de salida van del host al dispositivo y luego al humano. El ejemplo más común de un host es un computador, pero algunos celulares y PDA también pueden ser hosts.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Objetivos del HID</a:t>
            </a:r>
            <a:endParaRPr/>
          </a:p>
        </p:txBody>
      </p:sp>
      <p:sp>
        <p:nvSpPr>
          <p:cNvPr id="283" name="Google Shape;283;p4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solidFill>
                  <a:srgbClr val="000000"/>
                </a:solidFill>
                <a:latin typeface="Arial"/>
                <a:ea typeface="Arial"/>
                <a:cs typeface="Arial"/>
                <a:sym typeface="Arial"/>
              </a:rPr>
              <a:t>- Ser lo más compacto posible para ahorrar espacio entre la transmisión de datos hardware-software-hardware.</a:t>
            </a:r>
            <a:endParaRPr sz="1800">
              <a:solidFill>
                <a:srgbClr val="000000"/>
              </a:solidFill>
              <a:latin typeface="Arial"/>
              <a:ea typeface="Arial"/>
              <a:cs typeface="Arial"/>
              <a:sym typeface="Arial"/>
            </a:endParaRPr>
          </a:p>
          <a:p>
            <a:pPr indent="0" lvl="0" marL="0" rtl="0" algn="l">
              <a:spcBef>
                <a:spcPts val="600"/>
              </a:spcBef>
              <a:spcAft>
                <a:spcPts val="0"/>
              </a:spcAft>
              <a:buNone/>
            </a:pPr>
            <a:r>
              <a:rPr lang="es-419" sz="1800">
                <a:solidFill>
                  <a:srgbClr val="000000"/>
                </a:solidFill>
                <a:latin typeface="Arial"/>
                <a:ea typeface="Arial"/>
                <a:cs typeface="Arial"/>
                <a:sym typeface="Arial"/>
              </a:rPr>
              <a:t>- Permitir únicamente los datos entre el software y el hardware.</a:t>
            </a:r>
            <a:endParaRPr sz="1800">
              <a:solidFill>
                <a:srgbClr val="000000"/>
              </a:solidFill>
              <a:latin typeface="Arial"/>
              <a:ea typeface="Arial"/>
              <a:cs typeface="Arial"/>
              <a:sym typeface="Arial"/>
            </a:endParaRPr>
          </a:p>
          <a:p>
            <a:pPr indent="0" lvl="0" marL="0" rtl="0" algn="l">
              <a:spcBef>
                <a:spcPts val="600"/>
              </a:spcBef>
              <a:spcAft>
                <a:spcPts val="0"/>
              </a:spcAft>
              <a:buNone/>
            </a:pPr>
            <a:r>
              <a:rPr lang="es-419" sz="1800">
                <a:solidFill>
                  <a:srgbClr val="000000"/>
                </a:solidFill>
                <a:latin typeface="Arial"/>
                <a:ea typeface="Arial"/>
                <a:cs typeface="Arial"/>
                <a:sym typeface="Arial"/>
              </a:rPr>
              <a:t>- Ser extensible y robusto.</a:t>
            </a:r>
            <a:endParaRPr sz="1800">
              <a:solidFill>
                <a:srgbClr val="000000"/>
              </a:solidFill>
              <a:latin typeface="Arial"/>
              <a:ea typeface="Arial"/>
              <a:cs typeface="Arial"/>
              <a:sym typeface="Arial"/>
            </a:endParaRPr>
          </a:p>
          <a:p>
            <a:pPr indent="0" lvl="0" marL="0" rtl="0" algn="l">
              <a:spcBef>
                <a:spcPts val="600"/>
              </a:spcBef>
              <a:spcAft>
                <a:spcPts val="0"/>
              </a:spcAft>
              <a:buNone/>
            </a:pPr>
            <a:r>
              <a:rPr lang="es-419" sz="1800">
                <a:solidFill>
                  <a:srgbClr val="000000"/>
                </a:solidFill>
                <a:latin typeface="Arial"/>
                <a:ea typeface="Arial"/>
                <a:cs typeface="Arial"/>
                <a:sym typeface="Arial"/>
              </a:rPr>
              <a:t>- No depender de drivers/software/protocolos para su uso.</a:t>
            </a:r>
            <a:endParaRPr sz="1800">
              <a:solidFill>
                <a:srgbClr val="000000"/>
              </a:solidFill>
              <a:latin typeface="Arial"/>
              <a:ea typeface="Arial"/>
              <a:cs typeface="Arial"/>
              <a:sym typeface="Arial"/>
            </a:endParaRPr>
          </a:p>
          <a:p>
            <a:pPr indent="0" lvl="0" marL="0" rtl="0" algn="l">
              <a:spcBef>
                <a:spcPts val="600"/>
              </a:spcBef>
              <a:spcAft>
                <a:spcPts val="0"/>
              </a:spcAft>
              <a:buNone/>
            </a:pPr>
            <a:r>
              <a:rPr lang="es-419" sz="1800">
                <a:solidFill>
                  <a:srgbClr val="000000"/>
                </a:solidFill>
                <a:latin typeface="Arial"/>
                <a:ea typeface="Arial"/>
                <a:cs typeface="Arial"/>
                <a:sym typeface="Arial"/>
              </a:rPr>
              <a:t>- Velocidad de transmisión de datos rápida.</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Tipos de HID</a:t>
            </a:r>
            <a:endParaRPr/>
          </a:p>
        </p:txBody>
      </p:sp>
      <p:sp>
        <p:nvSpPr>
          <p:cNvPr id="289" name="Google Shape;289;p47"/>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HID comunes: Teclado, Ratón, Trackball, Touchpad, Pointing stick, Graphics tablet, Joystick.</a:t>
            </a:r>
            <a:endParaRPr/>
          </a:p>
          <a:p>
            <a:pPr indent="0" lvl="0" marL="0" rtl="0" algn="l">
              <a:spcBef>
                <a:spcPts val="600"/>
              </a:spcBef>
              <a:spcAft>
                <a:spcPts val="0"/>
              </a:spcAft>
              <a:buNone/>
            </a:pPr>
            <a:r>
              <a:rPr lang="es-419"/>
              <a:t>- HID menos comunes: controladores para Dj/Vj, Wii Remote, simuladores, Dance pad.</a:t>
            </a:r>
            <a:endParaRPr/>
          </a:p>
        </p:txBody>
      </p:sp>
      <p:pic>
        <p:nvPicPr>
          <p:cNvPr id="290" name="Google Shape;290;p47"/>
          <p:cNvPicPr preferRelativeResize="0"/>
          <p:nvPr/>
        </p:nvPicPr>
        <p:blipFill>
          <a:blip r:embed="rId3">
            <a:alphaModFix/>
          </a:blip>
          <a:stretch>
            <a:fillRect/>
          </a:stretch>
        </p:blipFill>
        <p:spPr>
          <a:xfrm>
            <a:off x="376718" y="2960418"/>
            <a:ext cx="1016475" cy="1016475"/>
          </a:xfrm>
          <a:prstGeom prst="rect">
            <a:avLst/>
          </a:prstGeom>
          <a:noFill/>
          <a:ln>
            <a:noFill/>
          </a:ln>
        </p:spPr>
      </p:pic>
      <p:pic>
        <p:nvPicPr>
          <p:cNvPr id="291" name="Google Shape;291;p47"/>
          <p:cNvPicPr preferRelativeResize="0"/>
          <p:nvPr/>
        </p:nvPicPr>
        <p:blipFill>
          <a:blip r:embed="rId4">
            <a:alphaModFix/>
          </a:blip>
          <a:stretch>
            <a:fillRect/>
          </a:stretch>
        </p:blipFill>
        <p:spPr>
          <a:xfrm>
            <a:off x="1623620" y="3766145"/>
            <a:ext cx="1223975" cy="1223975"/>
          </a:xfrm>
          <a:prstGeom prst="rect">
            <a:avLst/>
          </a:prstGeom>
          <a:noFill/>
          <a:ln>
            <a:noFill/>
          </a:ln>
        </p:spPr>
      </p:pic>
      <p:pic>
        <p:nvPicPr>
          <p:cNvPr id="292" name="Google Shape;292;p47"/>
          <p:cNvPicPr preferRelativeResize="0"/>
          <p:nvPr/>
        </p:nvPicPr>
        <p:blipFill>
          <a:blip r:embed="rId5">
            <a:alphaModFix/>
          </a:blip>
          <a:stretch>
            <a:fillRect/>
          </a:stretch>
        </p:blipFill>
        <p:spPr>
          <a:xfrm>
            <a:off x="3389675" y="3284250"/>
            <a:ext cx="2057000" cy="1507425"/>
          </a:xfrm>
          <a:prstGeom prst="rect">
            <a:avLst/>
          </a:prstGeom>
          <a:noFill/>
          <a:ln>
            <a:noFill/>
          </a:ln>
        </p:spPr>
      </p:pic>
      <p:pic>
        <p:nvPicPr>
          <p:cNvPr id="293" name="Google Shape;293;p47"/>
          <p:cNvPicPr preferRelativeResize="0"/>
          <p:nvPr/>
        </p:nvPicPr>
        <p:blipFill>
          <a:blip r:embed="rId6">
            <a:alphaModFix/>
          </a:blip>
          <a:stretch>
            <a:fillRect/>
          </a:stretch>
        </p:blipFill>
        <p:spPr>
          <a:xfrm>
            <a:off x="6273157" y="3080325"/>
            <a:ext cx="2012490" cy="1507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Y</a:t>
            </a:r>
            <a:r>
              <a:rPr lang="es-419" sz="1800"/>
              <a:t>a que HID fue definido originalmente sobre USB, HID también es usado en otros buses de comunicación de computadora. Esto permite a los dispositivos HID que normalmente solo eran encontrados en USB, que también sean usados en buses alternativos.</a:t>
            </a:r>
            <a:endParaRPr sz="1800"/>
          </a:p>
          <a:p>
            <a:pPr indent="0" lvl="0" marL="0" rtl="0" algn="l">
              <a:spcBef>
                <a:spcPts val="600"/>
              </a:spcBef>
              <a:spcAft>
                <a:spcPts val="0"/>
              </a:spcAft>
              <a:buNone/>
            </a:pPr>
            <a:r>
              <a:rPr lang="es-419" sz="1800"/>
              <a:t>Bluetooth HID: Bluetooth es una tecnología de comunicación inalámbrica. Muchos ratones y teclados Bluetooth ya existen en el mercado.</a:t>
            </a:r>
            <a:endParaRPr sz="1800"/>
          </a:p>
          <a:p>
            <a:pPr indent="0" lvl="0" marL="0" rtl="0" algn="l">
              <a:spcBef>
                <a:spcPts val="600"/>
              </a:spcBef>
              <a:spcAft>
                <a:spcPts val="0"/>
              </a:spcAft>
              <a:buNone/>
            </a:pPr>
            <a:r>
              <a:rPr lang="es-419" sz="1800"/>
              <a:t>Serial HID: usado en receptores de control remoto en Microsoft Windows Media Center.</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Tipos de conectores USB </a:t>
            </a:r>
            <a:endParaRPr/>
          </a:p>
        </p:txBody>
      </p:sp>
      <p:sp>
        <p:nvSpPr>
          <p:cNvPr id="305" name="Google Shape;305;p49"/>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Tipo A</a:t>
            </a:r>
            <a:endParaRPr/>
          </a:p>
        </p:txBody>
      </p:sp>
      <p:sp>
        <p:nvSpPr>
          <p:cNvPr id="311" name="Google Shape;311;p50"/>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Con forma de rectángulo y conexiones internas, es el USB más reconocido por los usuarios. Los cables incorporan el USB macho en sus extremos y el USB hembra es el puerto en sí.</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312" name="Google Shape;312;p50"/>
          <p:cNvPicPr preferRelativeResize="0"/>
          <p:nvPr/>
        </p:nvPicPr>
        <p:blipFill>
          <a:blip r:embed="rId3">
            <a:alphaModFix/>
          </a:blip>
          <a:stretch>
            <a:fillRect/>
          </a:stretch>
        </p:blipFill>
        <p:spPr>
          <a:xfrm>
            <a:off x="2687550" y="2625925"/>
            <a:ext cx="3509425" cy="1761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Tipo B </a:t>
            </a:r>
            <a:endParaRPr/>
          </a:p>
        </p:txBody>
      </p:sp>
      <p:sp>
        <p:nvSpPr>
          <p:cNvPr id="318" name="Google Shape;318;p51"/>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También se conoce como USB de impresoras, ya que es frecuente encontrarlos en estos periféricos. Su forma es más cuadrada que el de tipo A.</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319" name="Google Shape;319;p51"/>
          <p:cNvPicPr preferRelativeResize="0"/>
          <p:nvPr/>
        </p:nvPicPr>
        <p:blipFill>
          <a:blip r:embed="rId3">
            <a:alphaModFix/>
          </a:blip>
          <a:stretch>
            <a:fillRect/>
          </a:stretch>
        </p:blipFill>
        <p:spPr>
          <a:xfrm>
            <a:off x="2787500" y="2370075"/>
            <a:ext cx="3347525" cy="1732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Tipo C</a:t>
            </a:r>
            <a:endParaRPr/>
          </a:p>
        </p:txBody>
      </p:sp>
      <p:sp>
        <p:nvSpPr>
          <p:cNvPr id="325" name="Google Shape;325;p52"/>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Es un conector reversible por su simetría. Incorporado en los últimos modelos de móviles. Puede ser utilizado para cargar no sólo teléfonos inteligentes, sino para alimentar una variedad de otros dispositivos que anteriormente habrían necesitado una fuente de poder independiente.</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326" name="Google Shape;326;p52"/>
          <p:cNvPicPr preferRelativeResize="0"/>
          <p:nvPr/>
        </p:nvPicPr>
        <p:blipFill>
          <a:blip r:embed="rId3">
            <a:alphaModFix/>
          </a:blip>
          <a:stretch>
            <a:fillRect/>
          </a:stretch>
        </p:blipFill>
        <p:spPr>
          <a:xfrm>
            <a:off x="3408350" y="2843975"/>
            <a:ext cx="1586400" cy="1846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Mini USB </a:t>
            </a:r>
            <a:endParaRPr/>
          </a:p>
        </p:txBody>
      </p:sp>
      <p:sp>
        <p:nvSpPr>
          <p:cNvPr id="332" name="Google Shape;332;p53"/>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Existen de 5 pines u 8 pines. Es frecuente verlos en discos duros externos, cámaras de fotos, MP3, MP4 y otros reproductores de música.</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333" name="Google Shape;333;p53"/>
          <p:cNvPicPr preferRelativeResize="0"/>
          <p:nvPr/>
        </p:nvPicPr>
        <p:blipFill>
          <a:blip r:embed="rId3">
            <a:alphaModFix/>
          </a:blip>
          <a:stretch>
            <a:fillRect/>
          </a:stretch>
        </p:blipFill>
        <p:spPr>
          <a:xfrm>
            <a:off x="2751475" y="2340750"/>
            <a:ext cx="3064650" cy="1766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Micro USB </a:t>
            </a:r>
            <a:endParaRPr/>
          </a:p>
        </p:txBody>
      </p:sp>
      <p:sp>
        <p:nvSpPr>
          <p:cNvPr id="339" name="Google Shape;339;p54"/>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Extendido en la mayoría de modelos móviles para cargar la batería o transmitir datos a través de él.</a:t>
            </a:r>
            <a:endParaRPr sz="1800"/>
          </a:p>
          <a:p>
            <a:pPr indent="0" lvl="0" marL="0" rtl="0" algn="l">
              <a:spcBef>
                <a:spcPts val="600"/>
              </a:spcBef>
              <a:spcAft>
                <a:spcPts val="0"/>
              </a:spcAft>
              <a:buNone/>
            </a:pPr>
            <a:r>
              <a:t/>
            </a:r>
            <a:endParaRPr/>
          </a:p>
        </p:txBody>
      </p:sp>
      <p:pic>
        <p:nvPicPr>
          <p:cNvPr id="340" name="Google Shape;340;p54"/>
          <p:cNvPicPr preferRelativeResize="0"/>
          <p:nvPr/>
        </p:nvPicPr>
        <p:blipFill>
          <a:blip r:embed="rId3">
            <a:alphaModFix/>
          </a:blip>
          <a:stretch>
            <a:fillRect/>
          </a:stretch>
        </p:blipFill>
        <p:spPr>
          <a:xfrm>
            <a:off x="1900200" y="2317700"/>
            <a:ext cx="4596200" cy="164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Historia </a:t>
            </a:r>
            <a:endParaRPr/>
          </a:p>
        </p:txBody>
      </p:sp>
      <p:sp>
        <p:nvSpPr>
          <p:cNvPr id="110" name="Google Shape;110;p19"/>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Fue creado en 1996 por siete empresas (que actualmente forman el consejo directivo): IBM, Intel, Northern Telecom, Compaq, Microsoft, Digital Equipment Corporation y NEC.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Funcionamiento </a:t>
            </a:r>
            <a:endParaRPr/>
          </a:p>
        </p:txBody>
      </p:sp>
      <p:sp>
        <p:nvSpPr>
          <p:cNvPr id="346" name="Google Shape;346;p55"/>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Funcionamiento </a:t>
            </a:r>
            <a:endParaRPr/>
          </a:p>
        </p:txBody>
      </p:sp>
      <p:sp>
        <p:nvSpPr>
          <p:cNvPr id="352" name="Google Shape;352;p5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Por lo general los cables de datos USB tienen cuatro conectores. Dos de ellos tienen funciones de alimentación eléctrica (tierra y la alimentación del bus) y el par restante se utiliza para la transmisión de datos (conocidos como D- y D+) </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353" name="Google Shape;353;p56"/>
          <p:cNvPicPr preferRelativeResize="0"/>
          <p:nvPr/>
        </p:nvPicPr>
        <p:blipFill>
          <a:blip r:embed="rId3">
            <a:alphaModFix/>
          </a:blip>
          <a:stretch>
            <a:fillRect/>
          </a:stretch>
        </p:blipFill>
        <p:spPr>
          <a:xfrm>
            <a:off x="2986950" y="2640250"/>
            <a:ext cx="2553150" cy="1805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7"/>
          <p:cNvSpPr txBox="1"/>
          <p:nvPr>
            <p:ph idx="1" type="body"/>
          </p:nvPr>
        </p:nvSpPr>
        <p:spPr>
          <a:xfrm>
            <a:off x="753150" y="110100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sz="1800"/>
              <a:t>Nos encontramos con los conectores de recepción o conectores hembra, los que se encuentran en nuestra computadora y en segundo lugar nos encontramos con los conectores externos o conectores macho los cuales conectamos a la computadora, por ejemplo un teclado con conexión USB. </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t/>
            </a:r>
            <a:endParaRPr sz="1800"/>
          </a:p>
          <a:p>
            <a:pPr indent="0" lvl="0" marL="0" rtl="0" algn="l">
              <a:spcBef>
                <a:spcPts val="600"/>
              </a:spcBef>
              <a:spcAft>
                <a:spcPts val="0"/>
              </a:spcAft>
              <a:buNone/>
            </a:pPr>
            <a:r>
              <a:t/>
            </a:r>
            <a:endParaRPr/>
          </a:p>
        </p:txBody>
      </p:sp>
      <p:pic>
        <p:nvPicPr>
          <p:cNvPr id="360" name="Google Shape;360;p57"/>
          <p:cNvPicPr preferRelativeResize="0"/>
          <p:nvPr/>
        </p:nvPicPr>
        <p:blipFill>
          <a:blip r:embed="rId3">
            <a:alphaModFix/>
          </a:blip>
          <a:stretch>
            <a:fillRect/>
          </a:stretch>
        </p:blipFill>
        <p:spPr>
          <a:xfrm>
            <a:off x="2237062" y="2571750"/>
            <a:ext cx="3883963" cy="2254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Cuando un dispositivo es conectado al equipo, se detecta que se  agrega un nuevo elemento gracias a un cambio de tensión entre los hilos D+ y D-. </a:t>
            </a:r>
            <a:endParaRPr sz="1800"/>
          </a:p>
          <a:p>
            <a:pPr indent="0" lvl="0" marL="0" rtl="0" algn="just">
              <a:spcBef>
                <a:spcPts val="600"/>
              </a:spcBef>
              <a:spcAft>
                <a:spcPts val="0"/>
              </a:spcAft>
              <a:buNone/>
            </a:pPr>
            <a:r>
              <a:rPr lang="es-419" sz="1800"/>
              <a:t>E</a:t>
            </a:r>
            <a:r>
              <a:rPr lang="es-419" sz="1800"/>
              <a:t>n ese momento, el equipo envía una señal de inicialización al dispositivo durante 10 ms para después suministrarle la corriente eléctrica mediante los hilos GND y VBUS y temporalmente se apodera de la dirección predeterminada (dirección 0).</a:t>
            </a:r>
            <a:endParaRPr sz="1800"/>
          </a:p>
          <a:p>
            <a:pPr indent="0" lvl="0" marL="0" rtl="0" algn="l">
              <a:spcBef>
                <a:spcPts val="600"/>
              </a:spcBef>
              <a:spcAft>
                <a:spcPts val="0"/>
              </a:spcAft>
              <a:buNone/>
            </a:pPr>
            <a:r>
              <a:t/>
            </a:r>
            <a:endParaRPr/>
          </a:p>
        </p:txBody>
      </p:sp>
      <p:pic>
        <p:nvPicPr>
          <p:cNvPr id="367" name="Google Shape;367;p58"/>
          <p:cNvPicPr preferRelativeResize="0"/>
          <p:nvPr/>
        </p:nvPicPr>
        <p:blipFill>
          <a:blip r:embed="rId3">
            <a:alphaModFix/>
          </a:blip>
          <a:stretch>
            <a:fillRect/>
          </a:stretch>
        </p:blipFill>
        <p:spPr>
          <a:xfrm>
            <a:off x="2701191" y="3395953"/>
            <a:ext cx="3617675" cy="14062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9"/>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La siguiente etapa consiste en brindarle la dirección definitiva. </a:t>
            </a:r>
            <a:endParaRPr sz="1800"/>
          </a:p>
          <a:p>
            <a:pPr indent="0" lvl="0" marL="0" rtl="0" algn="just">
              <a:spcBef>
                <a:spcPts val="600"/>
              </a:spcBef>
              <a:spcAft>
                <a:spcPts val="0"/>
              </a:spcAft>
              <a:buNone/>
            </a:pPr>
            <a:r>
              <a:rPr lang="es-419" sz="1800"/>
              <a:t>Para hacerlo, el equipo interroga a los dispositivos ya conectados para poder conocer sus direcciones y asigna una nueva. Una vez que cuenta con todos los requisitos necesarios, el equipo puede cargar el driver adecuado.</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0"/>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En el caso de un dispositivo de almacenamiento, la interfaz USB envía una señal de lectura de datos al dispositivo de almacenamiento para detectar su contenido. Esta señal es devuelta al receptor USB y se codifica la información almacenada . </a:t>
            </a:r>
            <a:endParaRPr sz="1800"/>
          </a:p>
          <a:p>
            <a:pPr indent="0" lvl="0" marL="0" rtl="0" algn="just">
              <a:spcBef>
                <a:spcPts val="600"/>
              </a:spcBef>
              <a:spcAft>
                <a:spcPts val="0"/>
              </a:spcAft>
              <a:buNone/>
            </a:pPr>
            <a:r>
              <a:rPr lang="es-419" sz="1800"/>
              <a:t>Lo mismo ocurre cuando queremos copiar un archivo desde la computadora y pegarlo en el dispositivo de almacenamiento. </a:t>
            </a:r>
            <a:endParaRPr sz="1800"/>
          </a:p>
          <a:p>
            <a:pPr indent="0" lvl="0" marL="0" rtl="0" algn="l">
              <a:spcBef>
                <a:spcPts val="6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1"/>
          <p:cNvSpPr txBox="1"/>
          <p:nvPr>
            <p:ph idx="1" type="body"/>
          </p:nvPr>
        </p:nvSpPr>
        <p:spPr>
          <a:xfrm>
            <a:off x="753150" y="1076225"/>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Cuando el controlador recibe la señal de nuestro pendrive  indicando el cese de su actividad, esto autoriza al controlador a cerrar el canal de energía eléctrica, desconectando virtualmente a ambas partes. </a:t>
            </a:r>
            <a:r>
              <a:rPr lang="es-419" sz="1800"/>
              <a:t>El controlador USB y nuestro pendrive están inactivos, ya se puede desconectar con seguridad.</a:t>
            </a:r>
            <a:endParaRPr sz="1800"/>
          </a:p>
          <a:p>
            <a:pPr indent="0" lvl="0" marL="0" rtl="0" algn="l">
              <a:spcBef>
                <a:spcPts val="600"/>
              </a:spcBef>
              <a:spcAft>
                <a:spcPts val="0"/>
              </a:spcAft>
              <a:buNone/>
            </a:pPr>
            <a:r>
              <a:t/>
            </a:r>
            <a:endParaRPr/>
          </a:p>
        </p:txBody>
      </p:sp>
      <p:pic>
        <p:nvPicPr>
          <p:cNvPr id="386" name="Google Shape;386;p61"/>
          <p:cNvPicPr preferRelativeResize="0"/>
          <p:nvPr/>
        </p:nvPicPr>
        <p:blipFill>
          <a:blip r:embed="rId3">
            <a:alphaModFix/>
          </a:blip>
          <a:stretch>
            <a:fillRect/>
          </a:stretch>
        </p:blipFill>
        <p:spPr>
          <a:xfrm>
            <a:off x="2773437" y="2571750"/>
            <a:ext cx="3597125" cy="2020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2"/>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La comunicación entre el equipo y los dispositivos se lleva a cabo según un protocolo basado en el principio de red en anillo. Por lo tanto,  los dispositivos pueden conectarse entre ellos tanto en forma de cadena como en forma ramificada. </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419" sz="1800"/>
              <a:t>El equipo emite una señal para comenzar la secuencia cada un milisegundo, el intervalo de tiempo durante el cual le ofrecerá simultáneamente a cada dispositivo la oportunidad de "hablar". </a:t>
            </a:r>
            <a:endParaRPr sz="1800"/>
          </a:p>
          <a:p>
            <a:pPr indent="0" lvl="0" marL="0" rtl="0" algn="l">
              <a:spcBef>
                <a:spcPts val="6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3"/>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Cuando el equipo desea comunicarse con un dispositivo, transmite un paquete de datos que contiene la dirección del dispositivo cifrada en 7 bits que designa un dispositivo, de tal manera que es el equipo quien decide "hablar" con los dispositivos. Si el dispositivo reconoce su dirección en el paquete, envía un paquete como respuesta. De lo contrario, le pasa el paquete a los otros dispositivos conectados.</a:t>
            </a:r>
            <a:endParaRPr sz="1800"/>
          </a:p>
          <a:p>
            <a:pPr indent="0" lvl="0" marL="0" rtl="0" algn="just">
              <a:spcBef>
                <a:spcPts val="600"/>
              </a:spcBef>
              <a:spcAft>
                <a:spcPts val="0"/>
              </a:spcAft>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Velocidades de transmisión </a:t>
            </a:r>
            <a:endParaRPr/>
          </a:p>
        </p:txBody>
      </p:sp>
      <p:sp>
        <p:nvSpPr>
          <p:cNvPr id="404" name="Google Shape;404;p64"/>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1.1 </a:t>
            </a:r>
            <a:endParaRPr/>
          </a:p>
        </p:txBody>
      </p:sp>
      <p:sp>
        <p:nvSpPr>
          <p:cNvPr id="116" name="Google Shape;116;p20"/>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s-419" sz="1800"/>
              <a:t>Tenía una velocidad de transmisión entre 1.5 Mbits por segundo y 12 Mbits por segundo. </a:t>
            </a:r>
            <a:endParaRPr sz="1800"/>
          </a:p>
          <a:p>
            <a:pPr indent="-342900" lvl="0" marL="457200" rtl="0" algn="l">
              <a:spcBef>
                <a:spcPts val="0"/>
              </a:spcBef>
              <a:spcAft>
                <a:spcPts val="0"/>
              </a:spcAft>
              <a:buSzPts val="1800"/>
              <a:buChar char="➔"/>
            </a:pPr>
            <a:r>
              <a:rPr lang="es-419" sz="1800"/>
              <a:t>Permitía conectar más cables en menos espacio y dejar libres más ranuras en la placa base de la PC </a:t>
            </a:r>
            <a:endParaRPr sz="1800"/>
          </a:p>
          <a:p>
            <a:pPr indent="-342900" lvl="0" marL="457200" rtl="0" algn="l">
              <a:spcBef>
                <a:spcPts val="0"/>
              </a:spcBef>
              <a:spcAft>
                <a:spcPts val="0"/>
              </a:spcAft>
              <a:buSzPts val="1800"/>
              <a:buChar char="➔"/>
            </a:pPr>
            <a:r>
              <a:rPr lang="es-419" sz="1800"/>
              <a:t>la funcionalidad de que podías conectar el cable USB y que el dispositivo fuera detectado por el sistema operativo sin necesidad de reiniciar la computadora.</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Velocidades de transmisión </a:t>
            </a:r>
            <a:endParaRPr/>
          </a:p>
        </p:txBody>
      </p:sp>
      <p:sp>
        <p:nvSpPr>
          <p:cNvPr id="410" name="Google Shape;410;p65"/>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Los dispositivos USB se clasifican en cuatro tipos según su velocidad de transferencia de  datos:</a:t>
            </a:r>
            <a:endParaRPr sz="1800"/>
          </a:p>
          <a:p>
            <a:pPr indent="-342900" lvl="0" marL="457200" rtl="0" algn="just">
              <a:spcBef>
                <a:spcPts val="600"/>
              </a:spcBef>
              <a:spcAft>
                <a:spcPts val="0"/>
              </a:spcAft>
              <a:buSzPts val="1800"/>
              <a:buChar char="●"/>
            </a:pPr>
            <a:r>
              <a:rPr lang="es-419" sz="1800"/>
              <a:t>Baja velocidad (1.0): Tasa de transferencia de hasta 1,5 Mbps (192 KB/s). </a:t>
            </a:r>
            <a:endParaRPr sz="1800"/>
          </a:p>
          <a:p>
            <a:pPr indent="-342900" lvl="0" marL="457200" rtl="0" algn="just">
              <a:spcBef>
                <a:spcPts val="0"/>
              </a:spcBef>
              <a:spcAft>
                <a:spcPts val="0"/>
              </a:spcAft>
              <a:buSzPts val="1800"/>
              <a:buChar char="●"/>
            </a:pPr>
            <a:r>
              <a:rPr lang="es-419" sz="1800"/>
              <a:t>Velocidad completa (1.1): Tasa de transferencia de hasta 12 Mbps (1,5 MB/s) según este estándar.  </a:t>
            </a:r>
            <a:endParaRPr sz="1800"/>
          </a:p>
          <a:p>
            <a:pPr indent="-342900" lvl="0" marL="457200" rtl="0" algn="just">
              <a:spcBef>
                <a:spcPts val="0"/>
              </a:spcBef>
              <a:spcAft>
                <a:spcPts val="0"/>
              </a:spcAft>
              <a:buSzPts val="1800"/>
              <a:buChar char="●"/>
            </a:pPr>
            <a:r>
              <a:rPr lang="es-419" sz="1800"/>
              <a:t>Alta velocidad (2.0): Tasa de transferencia de hasta 480 Mbps (60 MB/s) pero por lo general de hasta 125Mbps (16MB/s). </a:t>
            </a:r>
            <a:endParaRPr sz="1800"/>
          </a:p>
          <a:p>
            <a:pPr indent="0" lvl="0" marL="0" rtl="0" algn="just">
              <a:spcBef>
                <a:spcPts val="600"/>
              </a:spcBef>
              <a:spcAft>
                <a:spcPts val="0"/>
              </a:spcAft>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s-419" sz="1800"/>
              <a:t>Super alta velocidad (3.0): Tiene una tasa de transferencia de hasta 4.8 Gbps (600 MB/s). </a:t>
            </a:r>
            <a:endParaRPr sz="1800"/>
          </a:p>
          <a:p>
            <a:pPr indent="-342900" lvl="0" marL="457200" rtl="0" algn="just">
              <a:spcBef>
                <a:spcPts val="0"/>
              </a:spcBef>
              <a:spcAft>
                <a:spcPts val="0"/>
              </a:spcAft>
              <a:buSzPts val="1800"/>
              <a:buChar char="●"/>
            </a:pPr>
            <a:r>
              <a:rPr lang="es-419" sz="1800"/>
              <a:t>Super alta velocidad  + (3.1): SuperSpeed​​+ duplica la velocidad de transferencia de datos máxima a 10 Gbit/s (1.25 GB/s).</a:t>
            </a:r>
            <a:endParaRPr sz="1800"/>
          </a:p>
          <a:p>
            <a:pPr indent="-342900" lvl="0" marL="457200" rtl="0" algn="just">
              <a:spcBef>
                <a:spcPts val="0"/>
              </a:spcBef>
              <a:spcAft>
                <a:spcPts val="0"/>
              </a:spcAft>
              <a:buSzPts val="1800"/>
              <a:buChar char="●"/>
            </a:pPr>
            <a:r>
              <a:rPr lang="es-419" sz="1800"/>
              <a:t>Super alta velocidad + (3.2): SuperSpeed​​+ duplica la velocidad de transferencia de datos máxima a 20 Gbit/s</a:t>
            </a:r>
            <a:endParaRPr sz="1800"/>
          </a:p>
          <a:p>
            <a:pPr indent="0" lvl="0" marL="0" rtl="0" algn="l">
              <a:spcBef>
                <a:spcPts val="6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7"/>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Ejercicio </a:t>
            </a:r>
            <a:endParaRPr/>
          </a:p>
        </p:txBody>
      </p:sp>
      <p:sp>
        <p:nvSpPr>
          <p:cNvPr id="422" name="Google Shape;422;p67"/>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Ejercicio </a:t>
            </a:r>
            <a:endParaRPr/>
          </a:p>
        </p:txBody>
      </p:sp>
      <p:sp>
        <p:nvSpPr>
          <p:cNvPr id="428" name="Google Shape;428;p68"/>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419" sz="1800"/>
              <a:t>Se desea transmitir un fichero de 3GB de una pendrive a una PC con velocidades de transmisión de tipo completa y alta ¿Cuánto tiempo se necesitará para la transmisión con cada una de las velocidades?</a:t>
            </a:r>
            <a:endParaRPr sz="1800"/>
          </a:p>
          <a:p>
            <a:pPr indent="0" lvl="0" marL="0" rtl="0" algn="just">
              <a:spcBef>
                <a:spcPts val="600"/>
              </a:spcBef>
              <a:spcAft>
                <a:spcPts val="0"/>
              </a:spcAft>
              <a:buNone/>
            </a:pPr>
            <a:r>
              <a:t/>
            </a:r>
            <a:endParaRPr sz="1800"/>
          </a:p>
          <a:p>
            <a:pPr indent="-342900" lvl="0" marL="457200" rtl="0" algn="just">
              <a:spcBef>
                <a:spcPts val="600"/>
              </a:spcBef>
              <a:spcAft>
                <a:spcPts val="0"/>
              </a:spcAft>
              <a:buSzPts val="1800"/>
              <a:buChar char="➔"/>
            </a:pPr>
            <a:r>
              <a:rPr lang="es-419" sz="1800"/>
              <a:t>Datos: </a:t>
            </a:r>
            <a:endParaRPr sz="1800"/>
          </a:p>
          <a:p>
            <a:pPr indent="0" lvl="0" marL="0" rtl="0" algn="just">
              <a:spcBef>
                <a:spcPts val="600"/>
              </a:spcBef>
              <a:spcAft>
                <a:spcPts val="0"/>
              </a:spcAft>
              <a:buNone/>
            </a:pPr>
            <a:r>
              <a:rPr lang="es-419" sz="1800"/>
              <a:t>Velocidad completa (1.1): 12 Mbps </a:t>
            </a:r>
            <a:endParaRPr sz="1800"/>
          </a:p>
          <a:p>
            <a:pPr indent="0" lvl="0" marL="0" rtl="0" algn="just">
              <a:spcBef>
                <a:spcPts val="600"/>
              </a:spcBef>
              <a:spcAft>
                <a:spcPts val="0"/>
              </a:spcAft>
              <a:buNone/>
            </a:pPr>
            <a:r>
              <a:rPr lang="es-419" sz="1800"/>
              <a:t>Alta velocidad (2.0): 480 Mbps </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Solución </a:t>
            </a:r>
            <a:endParaRPr/>
          </a:p>
        </p:txBody>
      </p:sp>
      <p:sp>
        <p:nvSpPr>
          <p:cNvPr id="434" name="Google Shape;434;p69"/>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sz="1800"/>
              <a:t>Pasamos los Gigabytes a gigabits </a:t>
            </a:r>
            <a:endParaRPr sz="1800"/>
          </a:p>
          <a:p>
            <a:pPr indent="0" lvl="0" marL="0" rtl="0" algn="ctr">
              <a:spcBef>
                <a:spcPts val="0"/>
              </a:spcBef>
              <a:spcAft>
                <a:spcPts val="0"/>
              </a:spcAft>
              <a:buNone/>
            </a:pPr>
            <a:r>
              <a:rPr lang="es-419" sz="1800"/>
              <a:t>3 Gigabytes x 8 bit= 24 Gb </a:t>
            </a:r>
            <a:endParaRPr sz="1800"/>
          </a:p>
          <a:p>
            <a:pPr indent="0" lvl="0" marL="0" rtl="0" algn="ctr">
              <a:spcBef>
                <a:spcPts val="0"/>
              </a:spcBef>
              <a:spcAft>
                <a:spcPts val="0"/>
              </a:spcAft>
              <a:buNone/>
            </a:pPr>
            <a:r>
              <a:t/>
            </a:r>
            <a:endParaRPr sz="1800"/>
          </a:p>
          <a:p>
            <a:pPr indent="-342900" lvl="0" marL="457200" rtl="0" algn="l">
              <a:spcBef>
                <a:spcPts val="0"/>
              </a:spcBef>
              <a:spcAft>
                <a:spcPts val="0"/>
              </a:spcAft>
              <a:buSzPts val="1800"/>
              <a:buAutoNum type="arabicPeriod"/>
            </a:pPr>
            <a:r>
              <a:rPr lang="es-419" sz="1800"/>
              <a:t>Pasamos de Gigabits a Megabits</a:t>
            </a:r>
            <a:endParaRPr sz="1800"/>
          </a:p>
          <a:p>
            <a:pPr indent="0" lvl="0" marL="0" rtl="0" algn="ctr">
              <a:spcBef>
                <a:spcPts val="0"/>
              </a:spcBef>
              <a:spcAft>
                <a:spcPts val="0"/>
              </a:spcAft>
              <a:buNone/>
            </a:pPr>
            <a:r>
              <a:rPr lang="es-419" sz="1800"/>
              <a:t>24 Gigabits x 1024 Megabits = 24,576 Mb  </a:t>
            </a:r>
            <a:endParaRPr sz="1800"/>
          </a:p>
          <a:p>
            <a:pPr indent="0" lvl="0" marL="0" rtl="0" algn="ctr">
              <a:spcBef>
                <a:spcPts val="0"/>
              </a:spcBef>
              <a:spcAft>
                <a:spcPts val="0"/>
              </a:spcAft>
              <a:buNone/>
            </a:pPr>
            <a:r>
              <a:t/>
            </a:r>
            <a:endParaRPr sz="1800"/>
          </a:p>
          <a:p>
            <a:pPr indent="-342900" lvl="0" marL="457200" rtl="0" algn="l">
              <a:spcBef>
                <a:spcPts val="0"/>
              </a:spcBef>
              <a:spcAft>
                <a:spcPts val="0"/>
              </a:spcAft>
              <a:buSzPts val="1800"/>
              <a:buAutoNum type="arabicPeriod"/>
            </a:pPr>
            <a:r>
              <a:rPr lang="es-419" sz="1800"/>
              <a:t>Para la velocidad tipo completa se utilizan 12 Mbps de velocidad de transmisión </a:t>
            </a:r>
            <a:endParaRPr sz="1800"/>
          </a:p>
          <a:p>
            <a:pPr indent="0" lvl="0" marL="0" rtl="0" algn="ctr">
              <a:spcBef>
                <a:spcPts val="0"/>
              </a:spcBef>
              <a:spcAft>
                <a:spcPts val="0"/>
              </a:spcAft>
              <a:buNone/>
            </a:pPr>
            <a:r>
              <a:rPr lang="es-419" sz="1800"/>
              <a:t>24,576 Mb/12 Mb= 2,048 segundos         34 min</a:t>
            </a:r>
            <a:endParaRPr sz="1800"/>
          </a:p>
          <a:p>
            <a:pPr indent="0" lvl="0" marL="0" rtl="0" algn="ctr">
              <a:spcBef>
                <a:spcPts val="0"/>
              </a:spcBef>
              <a:spcAft>
                <a:spcPts val="0"/>
              </a:spcAft>
              <a:buNone/>
            </a:pPr>
            <a:r>
              <a:t/>
            </a:r>
            <a:endParaRPr sz="1800"/>
          </a:p>
          <a:p>
            <a:pPr indent="-342900" lvl="0" marL="457200" rtl="0" algn="l">
              <a:spcBef>
                <a:spcPts val="0"/>
              </a:spcBef>
              <a:spcAft>
                <a:spcPts val="0"/>
              </a:spcAft>
              <a:buSzPts val="1800"/>
              <a:buAutoNum type="arabicPeriod"/>
            </a:pPr>
            <a:r>
              <a:rPr lang="es-419" sz="1800"/>
              <a:t>Para la velocidad tipo alta se utilizan 480 Mbps de velocidad de transmisión </a:t>
            </a:r>
            <a:endParaRPr sz="1800"/>
          </a:p>
          <a:p>
            <a:pPr indent="0" lvl="0" marL="0" rtl="0" algn="ctr">
              <a:spcBef>
                <a:spcPts val="0"/>
              </a:spcBef>
              <a:spcAft>
                <a:spcPts val="0"/>
              </a:spcAft>
              <a:buNone/>
            </a:pPr>
            <a:r>
              <a:rPr lang="es-419" sz="1800"/>
              <a:t>24,576 Mb/480 Mb= 51.25 segundos           0.8 min</a:t>
            </a:r>
            <a:endParaRPr sz="1800"/>
          </a:p>
        </p:txBody>
      </p:sp>
      <p:sp>
        <p:nvSpPr>
          <p:cNvPr id="435" name="Google Shape;435;p69"/>
          <p:cNvSpPr/>
          <p:nvPr/>
        </p:nvSpPr>
        <p:spPr>
          <a:xfrm>
            <a:off x="5763125" y="3594225"/>
            <a:ext cx="247800" cy="17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9"/>
          <p:cNvSpPr/>
          <p:nvPr/>
        </p:nvSpPr>
        <p:spPr>
          <a:xfrm>
            <a:off x="5763125" y="4651400"/>
            <a:ext cx="247800" cy="17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0"/>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Proyecto </a:t>
            </a:r>
            <a:endParaRPr/>
          </a:p>
        </p:txBody>
      </p:sp>
      <p:sp>
        <p:nvSpPr>
          <p:cNvPr id="442" name="Google Shape;442;p70"/>
          <p:cNvSpPr txBox="1"/>
          <p:nvPr>
            <p:ph idx="1" type="subTitle"/>
          </p:nvPr>
        </p:nvSpPr>
        <p:spPr>
          <a:xfrm>
            <a:off x="854250" y="2941700"/>
            <a:ext cx="4738500" cy="7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1"/>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s-419"/>
              <a:t>Se utilizará la tarjeta ESP32 para realizar un dispositivo diseñado por nosotros mismos y que cumpla las características de un HID </a:t>
            </a:r>
            <a:endParaRPr/>
          </a:p>
        </p:txBody>
      </p:sp>
      <p:pic>
        <p:nvPicPr>
          <p:cNvPr id="448" name="Google Shape;448;p71"/>
          <p:cNvPicPr preferRelativeResize="0"/>
          <p:nvPr/>
        </p:nvPicPr>
        <p:blipFill>
          <a:blip r:embed="rId3">
            <a:alphaModFix/>
          </a:blip>
          <a:stretch>
            <a:fillRect/>
          </a:stretch>
        </p:blipFill>
        <p:spPr>
          <a:xfrm>
            <a:off x="4985650" y="1264175"/>
            <a:ext cx="3281125" cy="3395951"/>
          </a:xfrm>
          <a:prstGeom prst="rect">
            <a:avLst/>
          </a:prstGeom>
          <a:noFill/>
          <a:ln>
            <a:noFill/>
          </a:ln>
        </p:spPr>
      </p:pic>
      <p:sp>
        <p:nvSpPr>
          <p:cNvPr id="449" name="Google Shape;449;p7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Proyecto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2"/>
          <p:cNvSpPr txBox="1"/>
          <p:nvPr>
            <p:ph type="ctrTitle"/>
          </p:nvPr>
        </p:nvSpPr>
        <p:spPr>
          <a:xfrm>
            <a:off x="1054325" y="2449025"/>
            <a:ext cx="70353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Gracias :)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Referencias </a:t>
            </a:r>
            <a:endParaRPr/>
          </a:p>
        </p:txBody>
      </p:sp>
      <p:sp>
        <p:nvSpPr>
          <p:cNvPr id="460" name="Google Shape;460;p73"/>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s-419" sz="1400" u="sng">
                <a:solidFill>
                  <a:schemeClr val="hlink"/>
                </a:solidFill>
                <a:hlinkClick r:id="rId3"/>
              </a:rPr>
              <a:t>http://cbt1.edu.mx/CampusVirtual/CED/Curso_ECEComputo/PDFs/Bus%20USB.pdf</a:t>
            </a:r>
            <a:endParaRPr sz="1400"/>
          </a:p>
          <a:p>
            <a:pPr indent="-317500" lvl="0" marL="457200" rtl="0" algn="l">
              <a:spcBef>
                <a:spcPts val="0"/>
              </a:spcBef>
              <a:spcAft>
                <a:spcPts val="0"/>
              </a:spcAft>
              <a:buSzPts val="1400"/>
              <a:buChar char="●"/>
            </a:pPr>
            <a:r>
              <a:rPr lang="es-419" sz="1400"/>
              <a:t>https://www.premiumusb.com/usb-explained                                                                                                                            </a:t>
            </a:r>
            <a:r>
              <a:rPr lang="es-419" sz="1400" u="sng">
                <a:solidFill>
                  <a:schemeClr val="hlink"/>
                </a:solidFill>
                <a:hlinkClick r:id="rId4"/>
              </a:rPr>
              <a:t>https://hipertextual.com/2019/06/historia-usb-cable-universal</a:t>
            </a:r>
            <a:endParaRPr sz="1400"/>
          </a:p>
          <a:p>
            <a:pPr indent="-317500" lvl="0" marL="457200" rtl="0" algn="l">
              <a:spcBef>
                <a:spcPts val="0"/>
              </a:spcBef>
              <a:spcAft>
                <a:spcPts val="0"/>
              </a:spcAft>
              <a:buSzPts val="1400"/>
              <a:buChar char="●"/>
            </a:pPr>
            <a:r>
              <a:rPr lang="es-419" sz="1400" u="sng">
                <a:solidFill>
                  <a:schemeClr val="hlink"/>
                </a:solidFill>
                <a:hlinkClick r:id="rId5"/>
              </a:rPr>
              <a:t>https://www.geoffknagge.com/uni/elec101/essay.shtml</a:t>
            </a:r>
            <a:endParaRPr sz="1400"/>
          </a:p>
          <a:p>
            <a:pPr indent="-317500" lvl="0" marL="457200" rtl="0" algn="l">
              <a:spcBef>
                <a:spcPts val="0"/>
              </a:spcBef>
              <a:spcAft>
                <a:spcPts val="0"/>
              </a:spcAft>
              <a:buSzPts val="1400"/>
              <a:buChar char="●"/>
            </a:pPr>
            <a:r>
              <a:rPr lang="es-419" sz="1400" u="sng">
                <a:solidFill>
                  <a:schemeClr val="hlink"/>
                </a:solidFill>
                <a:hlinkClick r:id="rId6"/>
              </a:rPr>
              <a:t>https://www.cypress.com/file/134171/download</a:t>
            </a:r>
            <a:endParaRPr sz="1400"/>
          </a:p>
          <a:p>
            <a:pPr indent="-317500" lvl="0" marL="457200" rtl="0" algn="l">
              <a:spcBef>
                <a:spcPts val="0"/>
              </a:spcBef>
              <a:spcAft>
                <a:spcPts val="0"/>
              </a:spcAft>
              <a:buSzPts val="1400"/>
              <a:buChar char="●"/>
            </a:pPr>
            <a:r>
              <a:rPr lang="es-419" sz="1400" u="sng">
                <a:solidFill>
                  <a:schemeClr val="hlink"/>
                </a:solidFill>
                <a:hlinkClick r:id="rId7"/>
              </a:rPr>
              <a:t>https://www.necdisplay.com/Documents/WhitePapers/USB.pdf</a:t>
            </a:r>
            <a:endParaRPr sz="1400"/>
          </a:p>
          <a:p>
            <a:pPr indent="-317500" lvl="0" marL="457200" rtl="0" algn="l">
              <a:spcBef>
                <a:spcPts val="0"/>
              </a:spcBef>
              <a:spcAft>
                <a:spcPts val="0"/>
              </a:spcAft>
              <a:buSzPts val="1400"/>
              <a:buChar char="●"/>
            </a:pPr>
            <a:r>
              <a:rPr lang="es-419" sz="1400" u="sng">
                <a:solidFill>
                  <a:schemeClr val="hlink"/>
                </a:solidFill>
                <a:hlinkClick r:id="rId8"/>
              </a:rPr>
              <a:t>http://bibing.us.es/proyectos/abreproy/11526/fichero/Aplicaciones+de+un+controlador+Bluettooth+en+Rob%C3%B3tica+%252FCapitulo+5.+USB+y+el+protocolo+HID.pdf</a:t>
            </a:r>
            <a:endParaRPr sz="1400"/>
          </a:p>
          <a:p>
            <a:pPr indent="-317500" lvl="0" marL="457200" rtl="0" algn="l">
              <a:spcBef>
                <a:spcPts val="0"/>
              </a:spcBef>
              <a:spcAft>
                <a:spcPts val="0"/>
              </a:spcAft>
              <a:buSzPts val="1400"/>
              <a:buChar char="●"/>
            </a:pPr>
            <a:r>
              <a:rPr lang="es-419" sz="1400" u="sng">
                <a:solidFill>
                  <a:schemeClr val="hlink"/>
                </a:solidFill>
                <a:latin typeface="Arial"/>
                <a:ea typeface="Arial"/>
                <a:cs typeface="Arial"/>
                <a:sym typeface="Arial"/>
                <a:hlinkClick r:id="rId9"/>
              </a:rPr>
              <a:t>https://conusb.com/</a:t>
            </a:r>
            <a:endParaRPr sz="1400"/>
          </a:p>
          <a:p>
            <a:pPr indent="-317500" lvl="0" marL="457200" rtl="0" algn="l">
              <a:spcBef>
                <a:spcPts val="0"/>
              </a:spcBef>
              <a:spcAft>
                <a:spcPts val="0"/>
              </a:spcAft>
              <a:buSzPts val="1400"/>
              <a:buChar char="●"/>
            </a:pPr>
            <a:r>
              <a:rPr lang="es-419" sz="1400" u="sng">
                <a:solidFill>
                  <a:schemeClr val="hlink"/>
                </a:solidFill>
                <a:latin typeface="Arial"/>
                <a:ea typeface="Arial"/>
                <a:cs typeface="Arial"/>
                <a:sym typeface="Arial"/>
                <a:hlinkClick r:id="rId10"/>
              </a:rPr>
              <a:t>https://www.keil.com/pack/doc/mw/USB/html/_c_d_c.html</a:t>
            </a:r>
            <a:endParaRPr sz="14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419"/>
              <a:t>El USB nació con el propósito de sustituir todos los puertos y cables que había por aquel entonces y lograr unificarlos en un único estándar para facilita  el trabajo a la industria del hardware. </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2.0 </a:t>
            </a:r>
            <a:endParaRPr/>
          </a:p>
        </p:txBody>
      </p:sp>
      <p:sp>
        <p:nvSpPr>
          <p:cNvPr id="128" name="Google Shape;128;p22"/>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s-419"/>
              <a:t>I</a:t>
            </a:r>
            <a:r>
              <a:rPr lang="es-419"/>
              <a:t>ntrodujo alta velocidad de transmisión a 480 Mbits por segundo, además de ser retrocompatible, </a:t>
            </a:r>
            <a:endParaRPr/>
          </a:p>
          <a:p>
            <a:pPr indent="-381000" lvl="0" marL="457200" rtl="0" algn="l">
              <a:spcBef>
                <a:spcPts val="0"/>
              </a:spcBef>
              <a:spcAft>
                <a:spcPts val="0"/>
              </a:spcAft>
              <a:buSzPts val="2400"/>
              <a:buChar char="➔"/>
            </a:pPr>
            <a:r>
              <a:rPr lang="es-419"/>
              <a:t>Popularizó el concepto de plug and play, en la que se podía conectar y desconectar un periférico las veces que quisieras</a:t>
            </a:r>
            <a:endParaRPr/>
          </a:p>
          <a:p>
            <a:pPr indent="-381000" lvl="0" marL="457200" rtl="0" algn="l">
              <a:spcBef>
                <a:spcPts val="0"/>
              </a:spcBef>
              <a:spcAft>
                <a:spcPts val="0"/>
              </a:spcAft>
              <a:buSzPts val="2400"/>
              <a:buChar char="➔"/>
            </a:pPr>
            <a:r>
              <a:rPr lang="es-419"/>
              <a:t>Tenía soporte para cargar baterías a intensidades de entre 1,5 y 5 amperios, lo que abrió la puerta a los cargadores con conexión USB</a:t>
            </a:r>
            <a:endParaRPr/>
          </a:p>
          <a:p>
            <a:pPr indent="0" lvl="0" marL="45720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3.0 </a:t>
            </a:r>
            <a:endParaRPr/>
          </a:p>
        </p:txBody>
      </p:sp>
      <p:sp>
        <p:nvSpPr>
          <p:cNvPr id="134" name="Google Shape;134;p23"/>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s-419"/>
              <a:t>Salió  al mercado en 2008 </a:t>
            </a:r>
            <a:endParaRPr/>
          </a:p>
          <a:p>
            <a:pPr indent="-381000" lvl="0" marL="457200" rtl="0" algn="l">
              <a:spcBef>
                <a:spcPts val="0"/>
              </a:spcBef>
              <a:spcAft>
                <a:spcPts val="0"/>
              </a:spcAft>
              <a:buSzPts val="2400"/>
              <a:buChar char="➔"/>
            </a:pPr>
            <a:r>
              <a:rPr lang="es-419"/>
              <a:t>O</a:t>
            </a:r>
            <a:r>
              <a:rPr lang="es-419"/>
              <a:t>frece una velocidad de transferencia de datos de 5 Gbit/s con su modo SuperSpeed</a:t>
            </a:r>
            <a:endParaRPr/>
          </a:p>
          <a:p>
            <a:pPr indent="-381000" lvl="0" marL="457200" rtl="0" algn="l">
              <a:spcBef>
                <a:spcPts val="0"/>
              </a:spcBef>
              <a:spcAft>
                <a:spcPts val="0"/>
              </a:spcAft>
              <a:buSzPts val="2400"/>
              <a:buChar char="➔"/>
            </a:pPr>
            <a:r>
              <a:rPr lang="es-419"/>
              <a:t>Carga dispositivos a intensidades de entre 150 mA y 900 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USB 3.1 y USB 3.2  </a:t>
            </a:r>
            <a:endParaRPr/>
          </a:p>
        </p:txBody>
      </p:sp>
      <p:sp>
        <p:nvSpPr>
          <p:cNvPr id="140" name="Google Shape;140;p24"/>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s-419"/>
              <a:t>El primero llega en 2013 y ofrece 10 Gbits/s de transferencia </a:t>
            </a:r>
            <a:endParaRPr/>
          </a:p>
          <a:p>
            <a:pPr indent="-381000" lvl="0" marL="457200" rtl="0" algn="l">
              <a:spcBef>
                <a:spcPts val="0"/>
              </a:spcBef>
              <a:spcAft>
                <a:spcPts val="0"/>
              </a:spcAft>
              <a:buSzPts val="2400"/>
              <a:buChar char="➔"/>
            </a:pPr>
            <a:r>
              <a:rPr lang="es-419"/>
              <a:t>El USB 3.2 llegó en 2017 y permitió hasta 20 Gbit/s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C5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