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2"/>
  </p:notesMasterIdLst>
  <p:sldIdLst>
    <p:sldId id="256" r:id="rId2"/>
    <p:sldId id="257" r:id="rId3"/>
    <p:sldId id="258" r:id="rId4"/>
    <p:sldId id="259" r:id="rId5"/>
    <p:sldId id="260" r:id="rId6"/>
    <p:sldId id="321" r:id="rId7"/>
    <p:sldId id="261" r:id="rId8"/>
    <p:sldId id="264" r:id="rId9"/>
    <p:sldId id="265" r:id="rId10"/>
    <p:sldId id="266" r:id="rId11"/>
    <p:sldId id="267" r:id="rId12"/>
    <p:sldId id="272" r:id="rId13"/>
    <p:sldId id="273" r:id="rId14"/>
    <p:sldId id="274" r:id="rId15"/>
    <p:sldId id="275" r:id="rId16"/>
    <p:sldId id="276" r:id="rId17"/>
    <p:sldId id="322" r:id="rId18"/>
    <p:sldId id="277" r:id="rId19"/>
    <p:sldId id="278"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431152-43B0-4740-983D-703C56D004D1}" type="datetimeFigureOut">
              <a:rPr lang="en-US" smtClean="0"/>
              <a:pPr/>
              <a:t>7/2/2016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75A26-CA4D-400B-A343-906BBC80371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0B0567-AA6B-4A9F-976C-B8278AD115B3}" type="slidenum">
              <a:rPr lang="en-US" smtClean="0"/>
              <a:pPr/>
              <a:t>10</a:t>
            </a:fld>
            <a:endParaRPr lang="en-US" dirty="0"/>
          </a:p>
        </p:txBody>
      </p:sp>
    </p:spTree>
    <p:extLst>
      <p:ext uri="{BB962C8B-B14F-4D97-AF65-F5344CB8AC3E}">
        <p14:creationId xmlns="" xmlns:p14="http://schemas.microsoft.com/office/powerpoint/2010/main" val="374888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0B0567-AA6B-4A9F-976C-B8278AD115B3}" type="slidenum">
              <a:rPr lang="en-US" smtClean="0"/>
              <a:pPr/>
              <a:t>11</a:t>
            </a:fld>
            <a:endParaRPr lang="en-US" dirty="0"/>
          </a:p>
        </p:txBody>
      </p:sp>
    </p:spTree>
    <p:extLst>
      <p:ext uri="{BB962C8B-B14F-4D97-AF65-F5344CB8AC3E}">
        <p14:creationId xmlns="" xmlns:p14="http://schemas.microsoft.com/office/powerpoint/2010/main" val="374888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B0567-AA6B-4A9F-976C-B8278AD115B3}"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7/2/2016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7/2/2016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etwork_security" TargetMode="External"/><Relationship Id="rId2" Type="http://schemas.openxmlformats.org/officeDocument/2006/relationships/hyperlink" Target="https://en.wikipedia.org/wiki/Computer_security" TargetMode="External"/><Relationship Id="rId1" Type="http://schemas.openxmlformats.org/officeDocument/2006/relationships/slideLayout" Target="../slideLayouts/slideLayout2.xml"/><Relationship Id="rId5" Type="http://schemas.openxmlformats.org/officeDocument/2006/relationships/hyperlink" Target="https://en.wikipedia.org/wiki/Cloud_computing" TargetMode="External"/><Relationship Id="rId4" Type="http://schemas.openxmlformats.org/officeDocument/2006/relationships/hyperlink" Target="https://en.wikipedia.org/wiki/Information_securit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SECURITY</a:t>
            </a:r>
            <a:endParaRPr lang="en-IN" dirty="0"/>
          </a:p>
        </p:txBody>
      </p:sp>
      <p:sp>
        <p:nvSpPr>
          <p:cNvPr id="3" name="Subtitle 2"/>
          <p:cNvSpPr>
            <a:spLocks noGrp="1"/>
          </p:cNvSpPr>
          <p:nvPr>
            <p:ph type="subTitle" idx="1"/>
          </p:nvPr>
        </p:nvSpPr>
        <p:spPr/>
        <p:txBody>
          <a:bodyPr/>
          <a:lstStyle/>
          <a:p>
            <a:r>
              <a:rPr lang="en-US" dirty="0" smtClean="0"/>
              <a:t>An Introduction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What is Security?</a:t>
            </a:r>
            <a:endParaRPr lang="en-US" b="1" dirty="0"/>
          </a:p>
        </p:txBody>
      </p:sp>
      <p:sp>
        <p:nvSpPr>
          <p:cNvPr id="3" name="Content Placeholder 2"/>
          <p:cNvSpPr>
            <a:spLocks noGrp="1"/>
          </p:cNvSpPr>
          <p:nvPr>
            <p:ph idx="1"/>
          </p:nvPr>
        </p:nvSpPr>
        <p:spPr/>
        <p:txBody>
          <a:bodyPr>
            <a:normAutofit/>
          </a:bodyPr>
          <a:lstStyle/>
          <a:p>
            <a:pPr algn="just"/>
            <a:r>
              <a:rPr lang="en-US" dirty="0"/>
              <a:t>In </a:t>
            </a:r>
            <a:r>
              <a:rPr lang="en-US" dirty="0" smtClean="0"/>
              <a:t>Information </a:t>
            </a:r>
            <a:r>
              <a:rPr lang="en-US" dirty="0"/>
              <a:t>T</a:t>
            </a:r>
            <a:r>
              <a:rPr lang="en-US" dirty="0" smtClean="0"/>
              <a:t>echnology</a:t>
            </a:r>
            <a:r>
              <a:rPr lang="en-US" dirty="0"/>
              <a:t>, security is the protection of information assets through the use of technology, processes, and training.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Security</a:t>
            </a:r>
            <a:endParaRPr lang="en-US" b="1" dirty="0"/>
          </a:p>
        </p:txBody>
      </p:sp>
      <p:sp>
        <p:nvSpPr>
          <p:cNvPr id="3" name="Content Placeholder 2"/>
          <p:cNvSpPr>
            <a:spLocks noGrp="1"/>
          </p:cNvSpPr>
          <p:nvPr>
            <p:ph idx="1"/>
          </p:nvPr>
        </p:nvSpPr>
        <p:spPr/>
        <p:txBody>
          <a:bodyPr>
            <a:normAutofit/>
          </a:bodyPr>
          <a:lstStyle/>
          <a:p>
            <a:pPr algn="just"/>
            <a:r>
              <a:rPr lang="en-US" dirty="0" smtClean="0"/>
              <a:t>Security is a principal concern when entrusting an organization’s critical information to geographically dispersed cloud platforms not under the direct control of that organization.</a:t>
            </a:r>
            <a:endParaRPr lang="en-US" dirty="0"/>
          </a:p>
        </p:txBody>
      </p:sp>
    </p:spTree>
    <p:extLst>
      <p:ext uri="{BB962C8B-B14F-4D97-AF65-F5344CB8AC3E}">
        <p14:creationId xmlns="" xmlns:p14="http://schemas.microsoft.com/office/powerpoint/2010/main" val="1061712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b="1" dirty="0" smtClean="0"/>
              <a:t>Principles of Information Assurance</a:t>
            </a:r>
            <a:endParaRPr lang="en-US" b="1" dirty="0"/>
          </a:p>
        </p:txBody>
      </p:sp>
      <p:sp>
        <p:nvSpPr>
          <p:cNvPr id="3" name="Content Placeholder 2"/>
          <p:cNvSpPr>
            <a:spLocks noGrp="1"/>
          </p:cNvSpPr>
          <p:nvPr>
            <p:ph idx="1"/>
          </p:nvPr>
        </p:nvSpPr>
        <p:spPr/>
        <p:txBody>
          <a:bodyPr/>
          <a:lstStyle/>
          <a:p>
            <a:r>
              <a:rPr lang="en-US" dirty="0" smtClean="0"/>
              <a:t>Conﬁdentiality</a:t>
            </a:r>
          </a:p>
          <a:p>
            <a:r>
              <a:rPr lang="en-US" dirty="0" smtClean="0"/>
              <a:t> </a:t>
            </a:r>
            <a:r>
              <a:rPr lang="en-US" dirty="0" smtClean="0"/>
              <a:t>Integrity</a:t>
            </a:r>
          </a:p>
          <a:p>
            <a:r>
              <a:rPr lang="en-US" dirty="0" smtClean="0"/>
              <a:t> Availability</a:t>
            </a:r>
          </a:p>
          <a:p>
            <a:r>
              <a:rPr lang="en-US" dirty="0" smtClean="0"/>
              <a:t> Authentication</a:t>
            </a:r>
          </a:p>
          <a:p>
            <a:r>
              <a:rPr lang="en-US" dirty="0" smtClean="0"/>
              <a:t> Authorization</a:t>
            </a:r>
          </a:p>
          <a:p>
            <a:r>
              <a:rPr lang="en-US" dirty="0" smtClean="0"/>
              <a:t> </a:t>
            </a:r>
            <a:r>
              <a:rPr lang="en-US" dirty="0" smtClean="0"/>
              <a:t>Auditing</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Conﬁdentiality</a:t>
            </a:r>
            <a:endParaRPr lang="en-US" b="1" dirty="0"/>
          </a:p>
        </p:txBody>
      </p:sp>
      <p:sp>
        <p:nvSpPr>
          <p:cNvPr id="3" name="Content Placeholder 2"/>
          <p:cNvSpPr>
            <a:spLocks noGrp="1"/>
          </p:cNvSpPr>
          <p:nvPr>
            <p:ph idx="1"/>
          </p:nvPr>
        </p:nvSpPr>
        <p:spPr/>
        <p:txBody>
          <a:bodyPr/>
          <a:lstStyle/>
          <a:p>
            <a:pPr marL="0" indent="0" algn="just">
              <a:buNone/>
            </a:pPr>
            <a:r>
              <a:rPr lang="en-US" dirty="0" smtClean="0"/>
              <a:t>Confidentiality </a:t>
            </a:r>
            <a:r>
              <a:rPr lang="en-US" dirty="0"/>
              <a:t>refers to the prevention of intentional or unintentional </a:t>
            </a:r>
            <a:r>
              <a:rPr lang="en-US" dirty="0" smtClean="0"/>
              <a:t>unauthorized disclosure of information.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b="1" dirty="0" smtClean="0"/>
              <a:t>Integrity</a:t>
            </a:r>
            <a:endParaRPr lang="en-US" b="1" dirty="0"/>
          </a:p>
        </p:txBody>
      </p:sp>
      <p:sp>
        <p:nvSpPr>
          <p:cNvPr id="3" name="Content Placeholder 2"/>
          <p:cNvSpPr>
            <a:spLocks noGrp="1"/>
          </p:cNvSpPr>
          <p:nvPr>
            <p:ph idx="1"/>
          </p:nvPr>
        </p:nvSpPr>
        <p:spPr/>
        <p:txBody>
          <a:bodyPr>
            <a:normAutofit/>
          </a:bodyPr>
          <a:lstStyle/>
          <a:p>
            <a:pPr algn="just"/>
            <a:r>
              <a:rPr lang="en-US" dirty="0" smtClean="0"/>
              <a:t>Modiﬁcations are not made to data by unauthorized person or processes.</a:t>
            </a:r>
          </a:p>
          <a:p>
            <a:pPr algn="just"/>
            <a:r>
              <a:rPr lang="en-US" dirty="0" smtClean="0"/>
              <a:t>Unauthorized modiﬁcations are not made to data by authorized person or processes. </a:t>
            </a:r>
          </a:p>
          <a:p>
            <a:pPr algn="just"/>
            <a:r>
              <a:rPr lang="en-US" dirty="0" smtClean="0"/>
              <a:t>The data is internally and externally consistent.</a:t>
            </a: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Availability</a:t>
            </a:r>
            <a:endParaRPr lang="en-US" b="1" dirty="0"/>
          </a:p>
        </p:txBody>
      </p:sp>
      <p:sp>
        <p:nvSpPr>
          <p:cNvPr id="3" name="Content Placeholder 2"/>
          <p:cNvSpPr>
            <a:spLocks noGrp="1"/>
          </p:cNvSpPr>
          <p:nvPr>
            <p:ph idx="1"/>
          </p:nvPr>
        </p:nvSpPr>
        <p:spPr/>
        <p:txBody>
          <a:bodyPr/>
          <a:lstStyle/>
          <a:p>
            <a:pPr algn="just"/>
            <a:r>
              <a:rPr lang="en-US" dirty="0"/>
              <a:t>Availability  ensures the reliable and timely access to cloud data or cloud </a:t>
            </a:r>
            <a:r>
              <a:rPr lang="en-US" dirty="0" smtClean="0"/>
              <a:t>computing </a:t>
            </a:r>
            <a:r>
              <a:rPr lang="en-US" dirty="0"/>
              <a:t>resources by the appropriate </a:t>
            </a:r>
            <a:r>
              <a:rPr lang="en-US" dirty="0" smtClean="0"/>
              <a:t>person. </a:t>
            </a:r>
          </a:p>
          <a:p>
            <a:pPr algn="just"/>
            <a:r>
              <a:rPr lang="en-US" dirty="0" smtClean="0"/>
              <a:t>Availability </a:t>
            </a:r>
            <a:r>
              <a:rPr lang="en-US" dirty="0"/>
              <a:t>guarantees that </a:t>
            </a:r>
            <a:r>
              <a:rPr lang="en-US" dirty="0" smtClean="0"/>
              <a:t>the </a:t>
            </a:r>
            <a:r>
              <a:rPr lang="en-US" dirty="0"/>
              <a:t>systems are functioning properly when needed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Authentication</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Authentication is the testing or reconciliation of evidence of a user’s identity.</a:t>
            </a:r>
          </a:p>
          <a:p>
            <a:pPr algn="just"/>
            <a:r>
              <a:rPr lang="en-US" dirty="0" smtClean="0"/>
              <a:t>It establishes the user’s identity and ensures that users are who they claim to be. </a:t>
            </a:r>
            <a:endParaRPr lang="en-US" dirty="0" smtClean="0"/>
          </a:p>
          <a:p>
            <a:pPr algn="just"/>
            <a:endParaRPr lang="en-US" dirty="0" smtClean="0"/>
          </a:p>
          <a:p>
            <a:pPr algn="just"/>
            <a:r>
              <a:rPr lang="en-IN" b="1" dirty="0" smtClean="0"/>
              <a:t>Password-Based Authentication.</a:t>
            </a:r>
            <a:r>
              <a:rPr lang="en-IN" dirty="0" smtClean="0"/>
              <a:t> Almost all server software permits client authentication by means of a name and password. For example, a server might require a user to type a name and password before granting access to the server. The server maintains a list of names and passwords; if a particular name is on the list, and if the user types the correct password, the server grants access.</a:t>
            </a:r>
          </a:p>
          <a:p>
            <a:pPr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C:\Users\LENOVO\Desktop\01pswd.png"/>
          <p:cNvPicPr>
            <a:picLocks noGrp="1" noChangeAspect="1" noChangeArrowheads="1"/>
          </p:cNvPicPr>
          <p:nvPr>
            <p:ph idx="1"/>
          </p:nvPr>
        </p:nvPicPr>
        <p:blipFill>
          <a:blip r:embed="rId2"/>
          <a:srcRect/>
          <a:stretch>
            <a:fillRect/>
          </a:stretch>
        </p:blipFill>
        <p:spPr bwMode="auto">
          <a:xfrm>
            <a:off x="304800" y="1676400"/>
            <a:ext cx="8546089" cy="44958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Authorization</a:t>
            </a:r>
            <a:endParaRPr lang="en-US" b="1" dirty="0"/>
          </a:p>
        </p:txBody>
      </p:sp>
      <p:sp>
        <p:nvSpPr>
          <p:cNvPr id="3" name="Content Placeholder 2"/>
          <p:cNvSpPr>
            <a:spLocks noGrp="1"/>
          </p:cNvSpPr>
          <p:nvPr>
            <p:ph idx="1"/>
          </p:nvPr>
        </p:nvSpPr>
        <p:spPr/>
        <p:txBody>
          <a:bodyPr/>
          <a:lstStyle/>
          <a:p>
            <a:pPr algn="just"/>
            <a:r>
              <a:rPr lang="en-US" dirty="0" smtClean="0"/>
              <a:t>Authorization refers to rights and privileges granted to an individual or process that enable access to computer resources and information assets.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Auditing</a:t>
            </a:r>
            <a:endParaRPr lang="en-US" b="1" dirty="0"/>
          </a:p>
        </p:txBody>
      </p:sp>
      <p:sp>
        <p:nvSpPr>
          <p:cNvPr id="3" name="Content Placeholder 2"/>
          <p:cNvSpPr>
            <a:spLocks noGrp="1"/>
          </p:cNvSpPr>
          <p:nvPr>
            <p:ph idx="1"/>
          </p:nvPr>
        </p:nvSpPr>
        <p:spPr/>
        <p:txBody>
          <a:bodyPr/>
          <a:lstStyle/>
          <a:p>
            <a:pPr algn="just"/>
            <a:r>
              <a:rPr lang="en-US" dirty="0" smtClean="0"/>
              <a:t>To maintain operational assurance, organizations use two basic methods: </a:t>
            </a:r>
          </a:p>
          <a:p>
            <a:pPr marL="777240" lvl="1" indent="-457200" algn="just">
              <a:buFont typeface="+mj-lt"/>
              <a:buAutoNum type="arabicPeriod"/>
            </a:pPr>
            <a:r>
              <a:rPr lang="en-US" dirty="0" smtClean="0"/>
              <a:t>A </a:t>
            </a:r>
            <a:r>
              <a:rPr lang="en-US" dirty="0">
                <a:solidFill>
                  <a:srgbClr val="FF0000"/>
                </a:solidFill>
              </a:rPr>
              <a:t>system audit </a:t>
            </a:r>
            <a:r>
              <a:rPr lang="en-US" dirty="0"/>
              <a:t>is a one-time or periodic event to evaluate security.</a:t>
            </a:r>
          </a:p>
          <a:p>
            <a:pPr marL="777240" lvl="1" indent="-457200" algn="just">
              <a:buFont typeface="+mj-lt"/>
              <a:buAutoNum type="arabicPeriod"/>
            </a:pPr>
            <a:r>
              <a:rPr lang="en-US" dirty="0">
                <a:solidFill>
                  <a:srgbClr val="FF0000"/>
                </a:solidFill>
              </a:rPr>
              <a:t>Monitoring refers </a:t>
            </a:r>
            <a:r>
              <a:rPr lang="en-US" dirty="0"/>
              <a:t>to an ongoing activity that examines either the </a:t>
            </a:r>
            <a:r>
              <a:rPr lang="en-US" dirty="0" smtClean="0"/>
              <a:t>system or </a:t>
            </a:r>
            <a:r>
              <a:rPr lang="en-US" dirty="0"/>
              <a:t>the users, such as intrusion detection.</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IN" b="1" dirty="0" smtClean="0"/>
              <a:t>Cloud computing security</a:t>
            </a:r>
            <a:r>
              <a:rPr lang="en-IN" dirty="0" smtClean="0"/>
              <a:t> or, more simply, </a:t>
            </a:r>
            <a:r>
              <a:rPr lang="en-IN" b="1" dirty="0" smtClean="0"/>
              <a:t>cloud security</a:t>
            </a:r>
            <a:r>
              <a:rPr lang="en-IN" dirty="0" smtClean="0"/>
              <a:t> is an evolving sub-domain of </a:t>
            </a:r>
            <a:r>
              <a:rPr lang="en-IN" dirty="0" smtClean="0">
                <a:hlinkClick r:id="rId2" tooltip="Computer security"/>
              </a:rPr>
              <a:t>computer security</a:t>
            </a:r>
            <a:r>
              <a:rPr lang="en-IN" dirty="0" smtClean="0"/>
              <a:t>, </a:t>
            </a:r>
            <a:r>
              <a:rPr lang="en-IN" dirty="0" smtClean="0">
                <a:hlinkClick r:id="rId3" tooltip="Network security"/>
              </a:rPr>
              <a:t>network security</a:t>
            </a:r>
            <a:r>
              <a:rPr lang="en-IN" dirty="0" smtClean="0"/>
              <a:t>, and, more broadly, </a:t>
            </a:r>
            <a:r>
              <a:rPr lang="en-IN" dirty="0" smtClean="0">
                <a:hlinkClick r:id="rId4" tooltip="Information security"/>
              </a:rPr>
              <a:t>information security</a:t>
            </a:r>
            <a:r>
              <a:rPr lang="en-IN" dirty="0" smtClean="0"/>
              <a:t>. It refers to a broad set of policies, technologies, and controls deployed to protect data, applications, and the associated infrastructure of </a:t>
            </a:r>
            <a:r>
              <a:rPr lang="en-IN" dirty="0" smtClean="0">
                <a:hlinkClick r:id="rId5" tooltip="Cloud computing"/>
              </a:rPr>
              <a:t>cloud computing</a:t>
            </a:r>
            <a:r>
              <a:rPr lang="en-IN" dirty="0" smtClean="0"/>
              <a:t>.</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b="1" dirty="0" smtClean="0"/>
              <a:t>Cloud Security Design Principles</a:t>
            </a:r>
            <a:endParaRPr lang="en-US" b="1" dirty="0"/>
          </a:p>
        </p:txBody>
      </p:sp>
      <p:sp>
        <p:nvSpPr>
          <p:cNvPr id="3" name="Content Placeholder 2"/>
          <p:cNvSpPr>
            <a:spLocks noGrp="1"/>
          </p:cNvSpPr>
          <p:nvPr>
            <p:ph idx="1"/>
          </p:nvPr>
        </p:nvSpPr>
        <p:spPr/>
        <p:txBody>
          <a:bodyPr>
            <a:normAutofit/>
          </a:bodyPr>
          <a:lstStyle/>
          <a:p>
            <a:r>
              <a:rPr lang="en-US" dirty="0" smtClean="0"/>
              <a:t>Least privilege</a:t>
            </a:r>
          </a:p>
          <a:p>
            <a:r>
              <a:rPr lang="en-US" dirty="0" smtClean="0"/>
              <a:t>Defense in depth </a:t>
            </a:r>
          </a:p>
          <a:p>
            <a:r>
              <a:rPr lang="en-US" dirty="0" smtClean="0"/>
              <a:t>Fail safe</a:t>
            </a:r>
          </a:p>
          <a:p>
            <a:r>
              <a:rPr lang="en-US" dirty="0" smtClean="0"/>
              <a:t>Economy of mechanism</a:t>
            </a:r>
          </a:p>
          <a:p>
            <a:r>
              <a:rPr lang="en-US" dirty="0" smtClean="0"/>
              <a:t>Complete mediation</a:t>
            </a:r>
          </a:p>
          <a:p>
            <a:r>
              <a:rPr lang="en-US" dirty="0" smtClean="0"/>
              <a:t>Open design</a:t>
            </a:r>
          </a:p>
          <a:p>
            <a:r>
              <a:rPr lang="en-US" dirty="0" smtClean="0"/>
              <a:t>Least common mechanism</a:t>
            </a:r>
          </a:p>
          <a:p>
            <a:r>
              <a:rPr lang="en-US" dirty="0" smtClean="0"/>
              <a:t>Weakest link </a:t>
            </a:r>
          </a:p>
          <a:p>
            <a:r>
              <a:rPr lang="en-US" dirty="0" smtClean="0"/>
              <a:t>Leveraging existing components</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b="1" dirty="0" smtClean="0"/>
              <a:t>Secure Cloud Software Requirements</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It must be dependable under anticipated operating conditions, and remain dependable under hostile operating conditions.</a:t>
            </a:r>
          </a:p>
          <a:p>
            <a:pPr algn="just"/>
            <a:r>
              <a:rPr lang="en-US" dirty="0" smtClean="0"/>
              <a:t>It must be trustworthy in its own behavior, and in its inability to be compromised by an attacker through exploitation of vulnerabilities or insertion of malicious code.</a:t>
            </a:r>
          </a:p>
          <a:p>
            <a:pPr algn="just"/>
            <a:r>
              <a:rPr lang="en-US" dirty="0" smtClean="0"/>
              <a:t>It must be resilient enough to recover quickly to full operational capability with a minimum of damage to itself, the resources and data it handles, and the external components with which it interacts.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b="1" dirty="0" smtClean="0"/>
              <a:t>Secure Development Practices</a:t>
            </a:r>
            <a:endParaRPr lang="en-US" b="1" dirty="0"/>
          </a:p>
        </p:txBody>
      </p:sp>
      <p:sp>
        <p:nvSpPr>
          <p:cNvPr id="3" name="Content Placeholder 2"/>
          <p:cNvSpPr>
            <a:spLocks noGrp="1"/>
          </p:cNvSpPr>
          <p:nvPr>
            <p:ph idx="1"/>
          </p:nvPr>
        </p:nvSpPr>
        <p:spPr/>
        <p:txBody>
          <a:bodyPr>
            <a:normAutofit fontScale="70000" lnSpcReduction="20000"/>
          </a:bodyPr>
          <a:lstStyle/>
          <a:p>
            <a:pPr algn="just"/>
            <a:r>
              <a:rPr lang="en-US" sz="3600" b="1" i="1" dirty="0" smtClean="0"/>
              <a:t>Handling data</a:t>
            </a:r>
            <a:r>
              <a:rPr lang="en-US" sz="3600" b="1" dirty="0" smtClean="0"/>
              <a:t> </a:t>
            </a:r>
            <a:r>
              <a:rPr lang="en-US" dirty="0" smtClean="0"/>
              <a:t>— Some data is more sensitive and requires special handling.</a:t>
            </a:r>
          </a:p>
          <a:p>
            <a:pPr algn="just">
              <a:buNone/>
            </a:pPr>
            <a:endParaRPr lang="en-US" dirty="0" smtClean="0"/>
          </a:p>
          <a:p>
            <a:pPr algn="just"/>
            <a:r>
              <a:rPr lang="en-US" sz="3600" b="1" i="1" dirty="0" smtClean="0"/>
              <a:t>Code practices </a:t>
            </a:r>
            <a:r>
              <a:rPr lang="en-US" dirty="0" smtClean="0"/>
              <a:t>— Care must be taken not to expose too much                                      information to a would be attacker.</a:t>
            </a:r>
          </a:p>
          <a:p>
            <a:pPr algn="just">
              <a:buNone/>
            </a:pPr>
            <a:endParaRPr lang="en-US" dirty="0" smtClean="0"/>
          </a:p>
          <a:p>
            <a:pPr algn="just"/>
            <a:r>
              <a:rPr lang="en-US" sz="3600" b="1" i="1" dirty="0" smtClean="0"/>
              <a:t>Language options</a:t>
            </a:r>
            <a:r>
              <a:rPr lang="en-US" sz="3600" b="1" dirty="0" smtClean="0"/>
              <a:t> </a:t>
            </a:r>
            <a:r>
              <a:rPr lang="en-US" dirty="0" smtClean="0"/>
              <a:t>— Consider the strengths and weakness of the                                             language used.</a:t>
            </a:r>
          </a:p>
          <a:p>
            <a:pPr algn="just">
              <a:buNone/>
            </a:pPr>
            <a:endParaRPr lang="en-US" dirty="0" smtClean="0"/>
          </a:p>
          <a:p>
            <a:pPr algn="just"/>
            <a:r>
              <a:rPr lang="en-US" sz="3600" b="1" i="1" dirty="0" smtClean="0"/>
              <a:t>Input validation and content injection</a:t>
            </a:r>
            <a:r>
              <a:rPr lang="en-US" sz="3600" b="1" dirty="0" smtClean="0"/>
              <a:t> </a:t>
            </a:r>
            <a:r>
              <a:rPr lang="en-US" dirty="0" smtClean="0"/>
              <a:t>— Data (content) entered by a user should never have  direct access to a command or a  query.</a:t>
            </a:r>
          </a:p>
          <a:p>
            <a:pPr algn="just">
              <a:buNone/>
            </a:pPr>
            <a:endParaRPr lang="en-US" dirty="0" smtClean="0"/>
          </a:p>
          <a:p>
            <a:pPr algn="just"/>
            <a:r>
              <a:rPr lang="en-US" sz="3600" b="1" i="1" dirty="0" smtClean="0"/>
              <a:t>Physical security of the system</a:t>
            </a:r>
            <a:r>
              <a:rPr lang="en-US" sz="3600" b="1" dirty="0" smtClean="0"/>
              <a:t> </a:t>
            </a:r>
            <a:r>
              <a:rPr lang="en-US" dirty="0" smtClean="0"/>
              <a:t>— Physical access to the cloud servers should be restricted.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Handling Data</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Passwords should never be transmitted in the clear. They should always be encrypted.</a:t>
            </a:r>
          </a:p>
          <a:p>
            <a:pPr algn="just"/>
            <a:r>
              <a:rPr lang="en-US" dirty="0" smtClean="0"/>
              <a:t>Passwords should never be viewable on the user’s screen as they are entered into the computer.</a:t>
            </a:r>
          </a:p>
          <a:p>
            <a:pPr algn="just"/>
            <a:r>
              <a:rPr lang="en-US" dirty="0" smtClean="0"/>
              <a:t>Users cannot be provided their Passwords when they forget them. In such cases, the system administrator must enter a new password for the user, which the user can change upon re-entering the application.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Handling Data</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Credit card and other ﬁnancial information should never be sent in the clear.</a:t>
            </a:r>
          </a:p>
          <a:p>
            <a:pPr algn="just"/>
            <a:r>
              <a:rPr lang="en-US" dirty="0" smtClean="0"/>
              <a:t>Cloud servers should minimize the transmissions and printing of credit card information. This includes all reports that may be used for internal use, such as troubleshooting, status, and progress reports.</a:t>
            </a:r>
          </a:p>
          <a:p>
            <a:pPr algn="just"/>
            <a:r>
              <a:rPr lang="en-US" dirty="0" smtClean="0"/>
              <a:t>Sensitive data should not be passed to the cloud server as part of the query string, as the query string may be recorded in logs and accessed by persons not authorized to see the credit card information.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Code Practices</a:t>
            </a:r>
            <a:endParaRPr lang="en-US" b="1" dirty="0"/>
          </a:p>
        </p:txBody>
      </p:sp>
      <p:sp>
        <p:nvSpPr>
          <p:cNvPr id="3" name="Content Placeholder 2"/>
          <p:cNvSpPr>
            <a:spLocks noGrp="1"/>
          </p:cNvSpPr>
          <p:nvPr>
            <p:ph idx="1"/>
          </p:nvPr>
        </p:nvSpPr>
        <p:spPr/>
        <p:txBody>
          <a:bodyPr>
            <a:normAutofit/>
          </a:bodyPr>
          <a:lstStyle/>
          <a:p>
            <a:pPr algn="just"/>
            <a:r>
              <a:rPr lang="en-US" dirty="0" smtClean="0"/>
              <a:t>The minimum necessary information should be included in cloud server code. </a:t>
            </a:r>
          </a:p>
          <a:p>
            <a:pPr algn="just"/>
            <a:r>
              <a:rPr lang="en-US" dirty="0" smtClean="0"/>
              <a:t>Comments should be stripped from operational code</a:t>
            </a:r>
          </a:p>
          <a:p>
            <a:pPr algn="just"/>
            <a:r>
              <a:rPr lang="en-US" dirty="0" smtClean="0"/>
              <a:t>Names and other personal information should be avoided.</a:t>
            </a:r>
          </a:p>
          <a:p>
            <a:pPr algn="just"/>
            <a:r>
              <a:rPr lang="en-US" dirty="0" smtClean="0"/>
              <a:t> HTML comment ﬁelds should not reveal exploitable information about the developers or the organization.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
            </a:r>
            <a:br>
              <a:rPr lang="en-US" dirty="0" smtClean="0"/>
            </a:br>
            <a:r>
              <a:rPr lang="en-US" b="1" dirty="0" smtClean="0"/>
              <a:t>Physical Security of the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Provide an uninterruptible power supply (UPS) unit with surge protection.</a:t>
            </a:r>
          </a:p>
          <a:p>
            <a:pPr algn="just"/>
            <a:r>
              <a:rPr lang="en-US" dirty="0" smtClean="0"/>
              <a:t>Provide ﬁre protection to minimize the loss of personnel and equipment.</a:t>
            </a:r>
          </a:p>
          <a:p>
            <a:pPr algn="just"/>
            <a:r>
              <a:rPr lang="en-US" dirty="0" smtClean="0"/>
              <a:t>Provide adequate cooling and ventilation.</a:t>
            </a:r>
          </a:p>
          <a:p>
            <a:pPr algn="just"/>
            <a:r>
              <a:rPr lang="en-US" dirty="0" smtClean="0"/>
              <a:t>Provide adequate lighting and workspace for maintaining and upgrading the system.</a:t>
            </a:r>
          </a:p>
          <a:p>
            <a:pPr algn="just"/>
            <a:r>
              <a:rPr lang="en-US" dirty="0" smtClean="0"/>
              <a:t>Restrict physical access to the server.</a:t>
            </a:r>
          </a:p>
          <a:p>
            <a:pPr algn="just"/>
            <a:r>
              <a:rPr lang="en-US" dirty="0" smtClean="0"/>
              <a:t> Unauthorized persons should not get near the server.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Cloud Software Requirements Engineering</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b="1" i="1" dirty="0" smtClean="0"/>
              <a:t>Speciﬁc</a:t>
            </a:r>
            <a:r>
              <a:rPr lang="en-US" dirty="0" smtClean="0"/>
              <a:t> — The requirement should be unambiguous                         and direct. </a:t>
            </a:r>
          </a:p>
          <a:p>
            <a:pPr algn="just"/>
            <a:r>
              <a:rPr lang="en-US" b="1" i="1" dirty="0" smtClean="0"/>
              <a:t>Measurable</a:t>
            </a:r>
            <a:r>
              <a:rPr lang="en-US" dirty="0" smtClean="0"/>
              <a:t> — The requirement should be measurable to ensure that it has been met. </a:t>
            </a:r>
          </a:p>
          <a:p>
            <a:pPr algn="just"/>
            <a:r>
              <a:rPr lang="en-US" b="1" i="1" dirty="0" smtClean="0"/>
              <a:t>Attainable</a:t>
            </a:r>
            <a:r>
              <a:rPr lang="en-US" dirty="0" smtClean="0"/>
              <a:t> — The system must be able to exhibit the                               requirement under the speciﬁed conditions.</a:t>
            </a:r>
          </a:p>
          <a:p>
            <a:pPr algn="just"/>
            <a:r>
              <a:rPr lang="en-US" b="1" i="1" dirty="0" smtClean="0"/>
              <a:t>Realizable</a:t>
            </a:r>
            <a:r>
              <a:rPr lang="en-US" dirty="0" smtClean="0"/>
              <a:t> — The requirement must be achievable under the system and project development constraints.</a:t>
            </a:r>
          </a:p>
          <a:p>
            <a:pPr algn="just"/>
            <a:r>
              <a:rPr lang="en-US" b="1" i="1" dirty="0" smtClean="0"/>
              <a:t>Traceable</a:t>
            </a:r>
            <a:r>
              <a:rPr lang="en-US" dirty="0" smtClean="0"/>
              <a:t> — The requirement should be traceable both forward and backward Throughout the development life cycle from conception through design implementation and test.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Cloud Security Policy Implementation and Decomposition</a:t>
            </a:r>
            <a:endParaRPr lang="en-US" b="1" dirty="0"/>
          </a:p>
        </p:txBody>
      </p:sp>
      <p:sp>
        <p:nvSpPr>
          <p:cNvPr id="3" name="Content Placeholder 2"/>
          <p:cNvSpPr>
            <a:spLocks noGrp="1"/>
          </p:cNvSpPr>
          <p:nvPr>
            <p:ph idx="1"/>
          </p:nvPr>
        </p:nvSpPr>
        <p:spPr/>
        <p:txBody>
          <a:bodyPr>
            <a:normAutofit/>
          </a:bodyPr>
          <a:lstStyle/>
          <a:p>
            <a:r>
              <a:rPr lang="en-US" dirty="0" smtClean="0"/>
              <a:t>Access controls</a:t>
            </a:r>
          </a:p>
          <a:p>
            <a:r>
              <a:rPr lang="en-US" dirty="0" smtClean="0"/>
              <a:t>Data protection</a:t>
            </a:r>
          </a:p>
          <a:p>
            <a:r>
              <a:rPr lang="en-US" dirty="0" smtClean="0"/>
              <a:t>Conﬁdentiality</a:t>
            </a:r>
          </a:p>
          <a:p>
            <a:r>
              <a:rPr lang="en-US" dirty="0" smtClean="0"/>
              <a:t>Integrity</a:t>
            </a:r>
          </a:p>
          <a:p>
            <a:r>
              <a:rPr lang="en-US" dirty="0" smtClean="0"/>
              <a:t>Identiﬁcation and authentication</a:t>
            </a:r>
          </a:p>
          <a:p>
            <a:r>
              <a:rPr lang="en-US" dirty="0" smtClean="0"/>
              <a:t>Communication security</a:t>
            </a:r>
          </a:p>
          <a:p>
            <a:r>
              <a:rPr lang="en-US" dirty="0" smtClean="0"/>
              <a:t>Accountability</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smtClean="0"/>
              <a:t>Testing for Security Quality Assurance</a:t>
            </a:r>
            <a:endParaRPr lang="en-US" b="1" dirty="0"/>
          </a:p>
        </p:txBody>
      </p:sp>
      <p:sp>
        <p:nvSpPr>
          <p:cNvPr id="3" name="Content Placeholder 2"/>
          <p:cNvSpPr>
            <a:spLocks noGrp="1"/>
          </p:cNvSpPr>
          <p:nvPr>
            <p:ph idx="1"/>
          </p:nvPr>
        </p:nvSpPr>
        <p:spPr/>
        <p:txBody>
          <a:bodyPr/>
          <a:lstStyle/>
          <a:p>
            <a:r>
              <a:rPr lang="en-US" dirty="0" smtClean="0"/>
              <a:t>Functionality </a:t>
            </a:r>
          </a:p>
          <a:p>
            <a:r>
              <a:rPr lang="en-US" dirty="0" smtClean="0"/>
              <a:t>Reliability </a:t>
            </a:r>
          </a:p>
          <a:p>
            <a:r>
              <a:rPr lang="en-US" dirty="0" smtClean="0"/>
              <a:t>Usability </a:t>
            </a:r>
          </a:p>
          <a:p>
            <a:r>
              <a:rPr lang="en-US" dirty="0" smtClean="0"/>
              <a:t>Efficiency </a:t>
            </a:r>
          </a:p>
          <a:p>
            <a:r>
              <a:rPr lang="en-US" dirty="0" smtClean="0"/>
              <a:t>Maintainability</a:t>
            </a:r>
          </a:p>
          <a:p>
            <a:r>
              <a:rPr lang="en-US" dirty="0" smtClean="0"/>
              <a:t>Portability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a:t>
            </a: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Data Confidentiality</a:t>
            </a:r>
          </a:p>
          <a:p>
            <a:pPr>
              <a:buNone/>
            </a:pPr>
            <a:r>
              <a:rPr lang="en-IN" dirty="0" smtClean="0"/>
              <a:t>    Data confidentiality is the property that data contents are not made available or disclosed to illegal users. Outsourced data is stored in a cloud and out of the owners' direct control. Only authorized users can access the sensitive data while others should not gain any information of the data. </a:t>
            </a:r>
          </a:p>
          <a:p>
            <a:pPr>
              <a:buNone/>
            </a:pPr>
            <a:endParaRPr lang="en-IN" dirty="0" smtClean="0"/>
          </a:p>
          <a:p>
            <a:pPr>
              <a:buNone/>
            </a:pPr>
            <a:r>
              <a:rPr lang="en-IN" dirty="0" smtClean="0"/>
              <a:t>    Meanwhile, data owners expect to fully utilize cloud data services, e.g., data search, data computation, and data sharing, without the leakage of the data contents to client and other adversaries.</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Cloud Computing Risk Issues</a:t>
            </a:r>
            <a:endParaRPr lang="en-US" b="1" dirty="0"/>
          </a:p>
        </p:txBody>
      </p:sp>
      <p:sp>
        <p:nvSpPr>
          <p:cNvPr id="3" name="Content Placeholder 2"/>
          <p:cNvSpPr>
            <a:spLocks noGrp="1"/>
          </p:cNvSpPr>
          <p:nvPr>
            <p:ph idx="1"/>
          </p:nvPr>
        </p:nvSpPr>
        <p:spPr/>
        <p:txBody>
          <a:bodyPr/>
          <a:lstStyle/>
          <a:p>
            <a:pPr algn="just"/>
            <a:r>
              <a:rPr lang="en-US" dirty="0" smtClean="0"/>
              <a:t>The CIA Triad</a:t>
            </a:r>
          </a:p>
          <a:p>
            <a:pPr algn="just"/>
            <a:r>
              <a:rPr lang="en-US" dirty="0" smtClean="0"/>
              <a:t>Privacy and Compliance Risks</a:t>
            </a:r>
          </a:p>
          <a:p>
            <a:pPr algn="just"/>
            <a:r>
              <a:rPr lang="en-US" dirty="0" smtClean="0"/>
              <a:t>Threats to Infrastructure, Data, and Access Control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Conﬁdentiality</a:t>
            </a:r>
            <a:endParaRPr lang="en-US" b="1" dirty="0"/>
          </a:p>
        </p:txBody>
      </p:sp>
      <p:sp>
        <p:nvSpPr>
          <p:cNvPr id="3" name="Content Placeholder 2"/>
          <p:cNvSpPr>
            <a:spLocks noGrp="1"/>
          </p:cNvSpPr>
          <p:nvPr>
            <p:ph idx="1"/>
          </p:nvPr>
        </p:nvSpPr>
        <p:spPr/>
        <p:txBody>
          <a:bodyPr/>
          <a:lstStyle/>
          <a:p>
            <a:r>
              <a:rPr lang="en-US" dirty="0" smtClean="0"/>
              <a:t>Network security protocols</a:t>
            </a:r>
          </a:p>
          <a:p>
            <a:pPr>
              <a:buNone/>
            </a:pPr>
            <a:endParaRPr lang="en-US" dirty="0" smtClean="0"/>
          </a:p>
          <a:p>
            <a:r>
              <a:rPr lang="en-US" dirty="0" smtClean="0"/>
              <a:t>Network authentication services</a:t>
            </a:r>
          </a:p>
          <a:p>
            <a:pPr>
              <a:buNone/>
            </a:pPr>
            <a:endParaRPr lang="en-US" dirty="0" smtClean="0"/>
          </a:p>
          <a:p>
            <a:r>
              <a:rPr lang="en-US" dirty="0" smtClean="0"/>
              <a:t>Data encryption services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just"/>
            <a:r>
              <a:rPr lang="en-US" dirty="0" smtClean="0"/>
              <a:t/>
            </a:r>
            <a:br>
              <a:rPr lang="en-US" dirty="0" smtClean="0"/>
            </a:br>
            <a:r>
              <a:rPr lang="en-US" b="1" dirty="0" smtClean="0"/>
              <a:t>Integrity</a:t>
            </a:r>
            <a:br>
              <a:rPr lang="en-US" b="1" dirty="0" smtClean="0"/>
            </a:br>
            <a:endParaRPr lang="en-US" b="1" dirty="0"/>
          </a:p>
        </p:txBody>
      </p:sp>
      <p:sp>
        <p:nvSpPr>
          <p:cNvPr id="3" name="Content Placeholder 2"/>
          <p:cNvSpPr>
            <a:spLocks noGrp="1"/>
          </p:cNvSpPr>
          <p:nvPr>
            <p:ph idx="1"/>
          </p:nvPr>
        </p:nvSpPr>
        <p:spPr/>
        <p:txBody>
          <a:bodyPr/>
          <a:lstStyle/>
          <a:p>
            <a:pPr algn="just"/>
            <a:r>
              <a:rPr lang="en-US" dirty="0" smtClean="0"/>
              <a:t>Firewall services</a:t>
            </a:r>
          </a:p>
          <a:p>
            <a:pPr algn="just">
              <a:buNone/>
            </a:pPr>
            <a:endParaRPr lang="en-US" dirty="0" smtClean="0"/>
          </a:p>
          <a:p>
            <a:pPr algn="just"/>
            <a:r>
              <a:rPr lang="en-US" dirty="0" smtClean="0"/>
              <a:t>Communications security management</a:t>
            </a:r>
          </a:p>
          <a:p>
            <a:pPr algn="just">
              <a:buNone/>
            </a:pPr>
            <a:endParaRPr lang="en-US" dirty="0" smtClean="0"/>
          </a:p>
          <a:p>
            <a:pPr algn="just"/>
            <a:r>
              <a:rPr lang="en-US" dirty="0" smtClean="0"/>
              <a:t>Intrusion detection services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Availability</a:t>
            </a:r>
            <a:endParaRPr lang="en-US" b="1" dirty="0"/>
          </a:p>
        </p:txBody>
      </p:sp>
      <p:sp>
        <p:nvSpPr>
          <p:cNvPr id="3" name="Content Placeholder 2"/>
          <p:cNvSpPr>
            <a:spLocks noGrp="1"/>
          </p:cNvSpPr>
          <p:nvPr>
            <p:ph idx="1"/>
          </p:nvPr>
        </p:nvSpPr>
        <p:spPr/>
        <p:txBody>
          <a:bodyPr/>
          <a:lstStyle/>
          <a:p>
            <a:pPr algn="just"/>
            <a:r>
              <a:rPr lang="en-US" dirty="0" smtClean="0"/>
              <a:t>Fault tolerance for data availability, such as backups and redundant disk systems</a:t>
            </a:r>
          </a:p>
          <a:p>
            <a:pPr algn="just">
              <a:buNone/>
            </a:pPr>
            <a:endParaRPr lang="en-US" dirty="0" smtClean="0"/>
          </a:p>
          <a:p>
            <a:pPr algn="just"/>
            <a:r>
              <a:rPr lang="en-US" dirty="0" smtClean="0"/>
              <a:t>Acceptable logins and operating process performance</a:t>
            </a:r>
          </a:p>
          <a:p>
            <a:pPr algn="just">
              <a:buNone/>
            </a:pPr>
            <a:endParaRPr lang="en-US" dirty="0" smtClean="0"/>
          </a:p>
          <a:p>
            <a:pPr algn="just"/>
            <a:r>
              <a:rPr lang="en-US" dirty="0" smtClean="0"/>
              <a:t>Reliable and interoperable security processes and network security mechanisms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
            </a:r>
            <a:br>
              <a:rPr lang="en-US" dirty="0" smtClean="0"/>
            </a:br>
            <a:r>
              <a:rPr lang="en-US" b="1" dirty="0" smtClean="0"/>
              <a:t>Other Important Concepts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i="1" dirty="0" smtClean="0"/>
              <a:t>Identiﬁcation</a:t>
            </a:r>
            <a:r>
              <a:rPr lang="en-US" dirty="0" smtClean="0"/>
              <a:t> — The means by which users claim their                                  identities to a system.</a:t>
            </a:r>
          </a:p>
          <a:p>
            <a:pPr algn="just"/>
            <a:r>
              <a:rPr lang="en-US" b="1" i="1" dirty="0" smtClean="0"/>
              <a:t>Authentication</a:t>
            </a:r>
            <a:r>
              <a:rPr lang="en-US" dirty="0" smtClean="0"/>
              <a:t> — The testing or reconciliation of                                       evidence of a user’s identity.</a:t>
            </a:r>
          </a:p>
          <a:p>
            <a:pPr algn="just"/>
            <a:r>
              <a:rPr lang="en-US" b="1" i="1" dirty="0" smtClean="0"/>
              <a:t>Accountability </a:t>
            </a:r>
            <a:r>
              <a:rPr lang="en-US" dirty="0" smtClean="0"/>
              <a:t>— A system’s capability to determine the actions and behaviors of a single individual within a system and to identify that particular individual.</a:t>
            </a:r>
          </a:p>
          <a:p>
            <a:pPr algn="just"/>
            <a:r>
              <a:rPr lang="en-US" b="1" i="1" dirty="0" smtClean="0"/>
              <a:t>Authorization</a:t>
            </a:r>
            <a:r>
              <a:rPr lang="en-US" dirty="0" smtClean="0"/>
              <a:t> — The rights and permissions granted to an individual or process that enable access to a computer resource.</a:t>
            </a:r>
          </a:p>
          <a:p>
            <a:pPr algn="just"/>
            <a:r>
              <a:rPr lang="en-US" b="1" i="1" dirty="0" smtClean="0"/>
              <a:t>Privacy</a:t>
            </a:r>
            <a:r>
              <a:rPr lang="en-US" dirty="0" smtClean="0"/>
              <a:t> — The level of Conﬁdentiality and privacy protection given to a user in a 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Privacy and Compliance Risks</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b="1" i="1" dirty="0" smtClean="0"/>
              <a:t>Notice</a:t>
            </a:r>
            <a:r>
              <a:rPr lang="en-US" dirty="0" smtClean="0"/>
              <a:t> — Regarding the collection, use, and disclosure of personally  identiﬁable information (PII)</a:t>
            </a:r>
          </a:p>
          <a:p>
            <a:pPr algn="just">
              <a:buNone/>
            </a:pPr>
            <a:endParaRPr lang="en-US" dirty="0" smtClean="0"/>
          </a:p>
          <a:p>
            <a:pPr algn="just"/>
            <a:r>
              <a:rPr lang="en-US" b="1" i="1" dirty="0" smtClean="0"/>
              <a:t>Choice</a:t>
            </a:r>
            <a:r>
              <a:rPr lang="en-US" dirty="0" smtClean="0"/>
              <a:t> — To opt out or opt in regarding disclosure of PII to third parties</a:t>
            </a:r>
          </a:p>
          <a:p>
            <a:pPr algn="just">
              <a:buNone/>
            </a:pPr>
            <a:endParaRPr lang="en-US" dirty="0" smtClean="0"/>
          </a:p>
          <a:p>
            <a:pPr algn="just"/>
            <a:r>
              <a:rPr lang="en-US" b="1" i="1" dirty="0" smtClean="0"/>
              <a:t>Access</a:t>
            </a:r>
            <a:r>
              <a:rPr lang="en-US" dirty="0" smtClean="0"/>
              <a:t> — By consumers to their PII to permit review and correction of information</a:t>
            </a:r>
          </a:p>
          <a:p>
            <a:pPr algn="just">
              <a:buNone/>
            </a:pPr>
            <a:endParaRPr lang="en-US" dirty="0" smtClean="0"/>
          </a:p>
          <a:p>
            <a:pPr algn="just"/>
            <a:r>
              <a:rPr lang="en-US" b="1" i="1" dirty="0" smtClean="0"/>
              <a:t>Security</a:t>
            </a:r>
            <a:r>
              <a:rPr lang="en-US" dirty="0" smtClean="0"/>
              <a:t> — To protect PII from unauthorized disclosure</a:t>
            </a:r>
          </a:p>
          <a:p>
            <a:pPr algn="just">
              <a:buNone/>
            </a:pPr>
            <a:endParaRPr lang="en-US" dirty="0" smtClean="0"/>
          </a:p>
          <a:p>
            <a:pPr algn="just"/>
            <a:r>
              <a:rPr lang="en-US" b="1" i="1" dirty="0" smtClean="0"/>
              <a:t>Enforcement</a:t>
            </a:r>
            <a:r>
              <a:rPr lang="en-US" dirty="0" smtClean="0"/>
              <a:t> — Of applicable privacy policies and obligations</a:t>
            </a:r>
          </a:p>
          <a:p>
            <a:pPr algn="just"/>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b="1" dirty="0" smtClean="0"/>
              <a:t>The Payment Card Industry Data Security Standard (PCI DSS)</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smtClean="0"/>
              <a:t>Install and maintain a ﬁrewall conﬁguration to protect cardholder data.</a:t>
            </a:r>
          </a:p>
          <a:p>
            <a:pPr algn="just"/>
            <a:endParaRPr lang="en-US" dirty="0" smtClean="0"/>
          </a:p>
          <a:p>
            <a:pPr algn="just"/>
            <a:r>
              <a:rPr lang="en-US" dirty="0" smtClean="0"/>
              <a:t>Do not use vendor-supplied defaults for system passwords and other security parameters.</a:t>
            </a:r>
          </a:p>
          <a:p>
            <a:pPr algn="just"/>
            <a:endParaRPr lang="en-US" dirty="0" smtClean="0"/>
          </a:p>
          <a:p>
            <a:pPr algn="just"/>
            <a:r>
              <a:rPr lang="en-US" dirty="0" smtClean="0"/>
              <a:t>Protect stored cardholder data.</a:t>
            </a:r>
          </a:p>
          <a:p>
            <a:pPr algn="just"/>
            <a:endParaRPr lang="en-US" dirty="0" smtClean="0"/>
          </a:p>
          <a:p>
            <a:pPr algn="just"/>
            <a:r>
              <a:rPr lang="en-US" dirty="0" smtClean="0"/>
              <a:t>Encrypt transmission of cardholder data across open, public networks.</a:t>
            </a:r>
          </a:p>
          <a:p>
            <a:pPr algn="just"/>
            <a:endParaRPr lang="en-US" dirty="0" smtClean="0"/>
          </a:p>
          <a:p>
            <a:pPr algn="just"/>
            <a:r>
              <a:rPr lang="en-US" dirty="0" smtClean="0"/>
              <a:t>Use and regularly update antivirus software.</a:t>
            </a:r>
          </a:p>
          <a:p>
            <a:pPr algn="just"/>
            <a:endParaRPr lang="en-US" dirty="0" smtClean="0"/>
          </a:p>
          <a:p>
            <a:pPr algn="just"/>
            <a:r>
              <a:rPr lang="en-US" dirty="0" smtClean="0"/>
              <a:t>Develop and maintain secure systems and applications.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b="1" dirty="0" smtClean="0"/>
              <a:t>The Payment Card Industry Data Security Standard (PCI DSS)</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smtClean="0"/>
              <a:t>Restrict access to cardholder data based on the business’s need to know.</a:t>
            </a:r>
          </a:p>
          <a:p>
            <a:pPr algn="just">
              <a:buNone/>
            </a:pPr>
            <a:endParaRPr lang="en-US" dirty="0" smtClean="0"/>
          </a:p>
          <a:p>
            <a:pPr algn="just"/>
            <a:r>
              <a:rPr lang="en-US" dirty="0" smtClean="0"/>
              <a:t>Assign a unique ID to each person with computer access.</a:t>
            </a:r>
          </a:p>
          <a:p>
            <a:pPr algn="just">
              <a:buNone/>
            </a:pPr>
            <a:endParaRPr lang="en-US" dirty="0" smtClean="0"/>
          </a:p>
          <a:p>
            <a:pPr algn="just"/>
            <a:r>
              <a:rPr lang="en-US" dirty="0" smtClean="0"/>
              <a:t>Restrict physical access to cardholder data.</a:t>
            </a:r>
          </a:p>
          <a:p>
            <a:pPr algn="just">
              <a:buNone/>
            </a:pPr>
            <a:endParaRPr lang="en-US" dirty="0" smtClean="0"/>
          </a:p>
          <a:p>
            <a:pPr algn="just"/>
            <a:r>
              <a:rPr lang="en-US" dirty="0" smtClean="0"/>
              <a:t>Track and monitor all access to network resources and cardholder data.</a:t>
            </a:r>
          </a:p>
          <a:p>
            <a:pPr algn="just">
              <a:buNone/>
            </a:pPr>
            <a:endParaRPr lang="en-US" dirty="0" smtClean="0"/>
          </a:p>
          <a:p>
            <a:pPr algn="just"/>
            <a:r>
              <a:rPr lang="en-US" dirty="0" smtClean="0"/>
              <a:t>Regularly test security systems and processes.</a:t>
            </a:r>
          </a:p>
          <a:p>
            <a:pPr algn="just">
              <a:buNone/>
            </a:pPr>
            <a:endParaRPr lang="en-US" dirty="0" smtClean="0"/>
          </a:p>
          <a:p>
            <a:pPr algn="just"/>
            <a:r>
              <a:rPr lang="en-US" dirty="0" smtClean="0"/>
              <a:t>Maintain a policy that addresses information security.</a:t>
            </a:r>
          </a:p>
          <a:p>
            <a:pPr algn="just"/>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
            </a:r>
            <a:br>
              <a:rPr lang="en-US" dirty="0" smtClean="0"/>
            </a:br>
            <a:r>
              <a:rPr lang="en-US" b="1" dirty="0" smtClean="0"/>
              <a:t>Information Privacy and Privacy Laws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Statement of the organization’s commitment to privacy</a:t>
            </a:r>
          </a:p>
          <a:p>
            <a:pPr algn="just">
              <a:buNone/>
            </a:pPr>
            <a:endParaRPr lang="en-US" dirty="0" smtClean="0"/>
          </a:p>
          <a:p>
            <a:pPr algn="just"/>
            <a:r>
              <a:rPr lang="en-US" dirty="0" smtClean="0"/>
              <a:t>The type of information collected, such as names, addresses, credit card numbers, phone numbers, and so on</a:t>
            </a:r>
          </a:p>
          <a:p>
            <a:pPr algn="just">
              <a:buNone/>
            </a:pPr>
            <a:endParaRPr lang="en-US" dirty="0" smtClean="0"/>
          </a:p>
          <a:p>
            <a:pPr algn="just"/>
            <a:r>
              <a:rPr lang="en-US" dirty="0" smtClean="0"/>
              <a:t>Retaining and using e-mail correspondence</a:t>
            </a:r>
          </a:p>
          <a:p>
            <a:pPr algn="just">
              <a:buNone/>
            </a:pPr>
            <a:endParaRPr lang="en-US" dirty="0" smtClean="0"/>
          </a:p>
          <a:p>
            <a:pPr algn="just"/>
            <a:r>
              <a:rPr lang="en-US" dirty="0" smtClean="0"/>
              <a:t>Information gathered through cookies and Web server logs and how that information is used</a:t>
            </a:r>
          </a:p>
          <a:p>
            <a:pPr algn="just">
              <a:buNone/>
            </a:pPr>
            <a:endParaRPr lang="en-US" dirty="0" smtClean="0"/>
          </a:p>
          <a:p>
            <a:pPr algn="just"/>
            <a:r>
              <a:rPr lang="en-US" dirty="0" smtClean="0"/>
              <a:t>How information is shared with affiliates and strategic partners</a:t>
            </a:r>
          </a:p>
          <a:p>
            <a:pPr algn="just">
              <a:buNone/>
            </a:pPr>
            <a:endParaRPr lang="en-US" dirty="0" smtClean="0"/>
          </a:p>
          <a:p>
            <a:pPr algn="just"/>
            <a:r>
              <a:rPr lang="en-US" dirty="0" smtClean="0"/>
              <a:t>Mechanisms to secure information transmissions, such as encryption and digital signatures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
            </a:r>
            <a:br>
              <a:rPr lang="en-US" dirty="0" smtClean="0"/>
            </a:br>
            <a:r>
              <a:rPr lang="en-US" b="1" dirty="0" smtClean="0"/>
              <a:t>Information Privacy and Privacy Laws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Mechanisms to protect PII stored by the organization</a:t>
            </a:r>
          </a:p>
          <a:p>
            <a:pPr algn="just">
              <a:buNone/>
            </a:pPr>
            <a:endParaRPr lang="en-US" dirty="0" smtClean="0"/>
          </a:p>
          <a:p>
            <a:pPr algn="just"/>
            <a:r>
              <a:rPr lang="en-US" dirty="0" smtClean="0"/>
              <a:t>Procedures for review of the organization’s compliance with the privacy policy</a:t>
            </a:r>
          </a:p>
          <a:p>
            <a:pPr algn="just">
              <a:buNone/>
            </a:pPr>
            <a:endParaRPr lang="en-US" dirty="0" smtClean="0"/>
          </a:p>
          <a:p>
            <a:pPr algn="just"/>
            <a:r>
              <a:rPr lang="en-US" dirty="0" smtClean="0"/>
              <a:t>Evaluation of information protection practices</a:t>
            </a:r>
          </a:p>
          <a:p>
            <a:pPr algn="just">
              <a:buNone/>
            </a:pPr>
            <a:endParaRPr lang="en-US" dirty="0" smtClean="0"/>
          </a:p>
          <a:p>
            <a:pPr algn="just"/>
            <a:r>
              <a:rPr lang="en-US" dirty="0" smtClean="0"/>
              <a:t>Means for the user to access and correct PII held by the organization</a:t>
            </a:r>
          </a:p>
          <a:p>
            <a:pPr algn="just">
              <a:buNone/>
            </a:pPr>
            <a:endParaRPr lang="en-US" dirty="0" smtClean="0"/>
          </a:p>
          <a:p>
            <a:pPr algn="just"/>
            <a:r>
              <a:rPr lang="en-US" dirty="0" smtClean="0"/>
              <a:t>Rules for disclosing PII to outside parties</a:t>
            </a:r>
          </a:p>
          <a:p>
            <a:pPr algn="just">
              <a:buNone/>
            </a:pPr>
            <a:endParaRPr lang="en-US" dirty="0" smtClean="0"/>
          </a:p>
          <a:p>
            <a:pPr algn="just"/>
            <a:r>
              <a:rPr lang="en-US" dirty="0" smtClean="0"/>
              <a:t>Providing PII that is legally required</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Data Integrity</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Data integrity demands maintaining and assuring the accuracy and completeness of data. A data owner always expects that his data in a cloud can be stored correctly and trustworthily. It means that the data should not be illegally tampered, improperly modified, deliberately deleted, or maliciously fabricated. </a:t>
            </a:r>
          </a:p>
          <a:p>
            <a:endParaRPr lang="en-IN" dirty="0" smtClean="0"/>
          </a:p>
          <a:p>
            <a:r>
              <a:rPr lang="en-IN" dirty="0" smtClean="0"/>
              <a:t>If any undesirable operations corrupt or delete the data, the owner should be able to detect the corruption or loss</a:t>
            </a: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b="1" dirty="0" smtClean="0"/>
              <a:t>Threats to Infrastructure, Data, and Access Control</a:t>
            </a:r>
            <a:endParaRPr lang="en-US" b="1" dirty="0"/>
          </a:p>
        </p:txBody>
      </p:sp>
      <p:sp>
        <p:nvSpPr>
          <p:cNvPr id="3" name="Content Placeholder 2"/>
          <p:cNvSpPr>
            <a:spLocks noGrp="1"/>
          </p:cNvSpPr>
          <p:nvPr>
            <p:ph idx="1"/>
          </p:nvPr>
        </p:nvSpPr>
        <p:spPr/>
        <p:txBody>
          <a:bodyPr>
            <a:normAutofit/>
          </a:bodyPr>
          <a:lstStyle/>
          <a:p>
            <a:pPr algn="just"/>
            <a:r>
              <a:rPr lang="en-US" dirty="0" smtClean="0"/>
              <a:t>Communications and network security as it relates to voice, data, multimedia, and facsimile transmissions in terms of local area, wide area, and remote access networks</a:t>
            </a:r>
          </a:p>
          <a:p>
            <a:pPr algn="just">
              <a:buNone/>
            </a:pPr>
            <a:endParaRPr lang="en-US" dirty="0" smtClean="0"/>
          </a:p>
          <a:p>
            <a:pPr algn="just"/>
            <a:r>
              <a:rPr lang="en-US" dirty="0" smtClean="0"/>
              <a:t>Internet/intranet/extranet in terms of firewalls, routers, gateways, and various protocols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b="1" dirty="0" smtClean="0"/>
              <a:t>Common Threats and Vulnerabilities</a:t>
            </a:r>
            <a:endParaRPr lang="en-US" b="1" dirty="0"/>
          </a:p>
        </p:txBody>
      </p:sp>
      <p:sp>
        <p:nvSpPr>
          <p:cNvPr id="3" name="Content Placeholder 2"/>
          <p:cNvSpPr>
            <a:spLocks noGrp="1"/>
          </p:cNvSpPr>
          <p:nvPr>
            <p:ph idx="1"/>
          </p:nvPr>
        </p:nvSpPr>
        <p:spPr/>
        <p:txBody>
          <a:bodyPr/>
          <a:lstStyle/>
          <a:p>
            <a:r>
              <a:rPr lang="en-US" dirty="0" smtClean="0"/>
              <a:t>Eavesdropping </a:t>
            </a:r>
          </a:p>
          <a:p>
            <a:r>
              <a:rPr lang="en-US" dirty="0" smtClean="0"/>
              <a:t>Fraud</a:t>
            </a:r>
          </a:p>
          <a:p>
            <a:r>
              <a:rPr lang="en-US" dirty="0" smtClean="0"/>
              <a:t> Theft</a:t>
            </a:r>
          </a:p>
          <a:p>
            <a:r>
              <a:rPr lang="en-US" dirty="0" smtClean="0"/>
              <a:t>Sabotage</a:t>
            </a:r>
          </a:p>
          <a:p>
            <a:r>
              <a:rPr lang="en-US" dirty="0" smtClean="0"/>
              <a:t> External attack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Most common types of attacks</a:t>
            </a:r>
            <a:endParaRPr lang="en-US" b="1" dirty="0"/>
          </a:p>
        </p:txBody>
      </p:sp>
      <p:sp>
        <p:nvSpPr>
          <p:cNvPr id="3" name="Content Placeholder 2"/>
          <p:cNvSpPr>
            <a:spLocks noGrp="1"/>
          </p:cNvSpPr>
          <p:nvPr>
            <p:ph idx="1"/>
          </p:nvPr>
        </p:nvSpPr>
        <p:spPr/>
        <p:txBody>
          <a:bodyPr>
            <a:normAutofit/>
          </a:bodyPr>
          <a:lstStyle/>
          <a:p>
            <a:r>
              <a:rPr lang="en-US" dirty="0" smtClean="0"/>
              <a:t>Logon Abuse</a:t>
            </a:r>
          </a:p>
          <a:p>
            <a:r>
              <a:rPr lang="en-US" dirty="0" smtClean="0"/>
              <a:t>Inappropriate System Use</a:t>
            </a:r>
          </a:p>
          <a:p>
            <a:r>
              <a:rPr lang="en-US" dirty="0" smtClean="0"/>
              <a:t>Eavesdropping</a:t>
            </a:r>
          </a:p>
          <a:p>
            <a:pPr lvl="1"/>
            <a:r>
              <a:rPr lang="en-US" dirty="0" smtClean="0"/>
              <a:t>Passive eavesdropping</a:t>
            </a:r>
          </a:p>
          <a:p>
            <a:pPr lvl="1"/>
            <a:r>
              <a:rPr lang="en-US" dirty="0" smtClean="0"/>
              <a:t>Active eavesdropping</a:t>
            </a:r>
          </a:p>
          <a:p>
            <a:r>
              <a:rPr lang="en-US" dirty="0" smtClean="0"/>
              <a:t>Network Intrusion</a:t>
            </a:r>
          </a:p>
          <a:p>
            <a:r>
              <a:rPr lang="en-US" dirty="0" smtClean="0"/>
              <a:t>Denial-of-Service (DoS) Attacks</a:t>
            </a:r>
          </a:p>
          <a:p>
            <a:r>
              <a:rPr lang="en-US" dirty="0" smtClean="0"/>
              <a:t>Session Hijacking Attacks</a:t>
            </a:r>
          </a:p>
          <a:p>
            <a:r>
              <a:rPr lang="en-US" dirty="0" smtClean="0"/>
              <a:t>Fragmentation Attacks</a:t>
            </a:r>
          </a:p>
          <a:p>
            <a:pPr lvl="1"/>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
            </a:r>
            <a:br>
              <a:rPr lang="en-US" dirty="0" smtClean="0"/>
            </a:br>
            <a:r>
              <a:rPr lang="en-US" b="1" dirty="0" smtClean="0"/>
              <a:t>Cloud Access Control Issues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Backups</a:t>
            </a:r>
          </a:p>
          <a:p>
            <a:pPr>
              <a:buNone/>
            </a:pPr>
            <a:endParaRPr lang="en-US" dirty="0" smtClean="0"/>
          </a:p>
          <a:p>
            <a:r>
              <a:rPr lang="en-US" dirty="0" smtClean="0"/>
              <a:t>RAID (Redundant Array of Independent Disks) technology</a:t>
            </a:r>
          </a:p>
          <a:p>
            <a:pPr>
              <a:buNone/>
            </a:pPr>
            <a:endParaRPr lang="en-US" dirty="0" smtClean="0"/>
          </a:p>
          <a:p>
            <a:r>
              <a:rPr lang="en-US" dirty="0" smtClean="0"/>
              <a:t>Fault tolerance</a:t>
            </a:r>
          </a:p>
          <a:p>
            <a:pPr>
              <a:buNone/>
            </a:pPr>
            <a:endParaRPr lang="en-US" dirty="0" smtClean="0"/>
          </a:p>
          <a:p>
            <a:r>
              <a:rPr lang="en-US" dirty="0" smtClean="0"/>
              <a:t>Business continuity planning</a:t>
            </a:r>
          </a:p>
          <a:p>
            <a:pPr>
              <a:buNone/>
            </a:pPr>
            <a:endParaRPr lang="en-US" dirty="0" smtClean="0"/>
          </a:p>
          <a:p>
            <a:r>
              <a:rPr lang="en-US" dirty="0" smtClean="0"/>
              <a:t>Insurance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Database Integrity Issues</a:t>
            </a:r>
            <a:endParaRPr lang="en-US" b="1" dirty="0"/>
          </a:p>
        </p:txBody>
      </p:sp>
      <p:sp>
        <p:nvSpPr>
          <p:cNvPr id="3" name="Content Placeholder 2"/>
          <p:cNvSpPr>
            <a:spLocks noGrp="1"/>
          </p:cNvSpPr>
          <p:nvPr>
            <p:ph idx="1"/>
          </p:nvPr>
        </p:nvSpPr>
        <p:spPr/>
        <p:txBody>
          <a:bodyPr>
            <a:normAutofit/>
          </a:bodyPr>
          <a:lstStyle/>
          <a:p>
            <a:pPr algn="just"/>
            <a:r>
              <a:rPr lang="en-US" dirty="0" smtClean="0"/>
              <a:t>Prevention of the modiﬁcation of information by unauthorized users</a:t>
            </a:r>
          </a:p>
          <a:p>
            <a:pPr algn="just"/>
            <a:r>
              <a:rPr lang="en-US" dirty="0" smtClean="0"/>
              <a:t>Prevention of the unauthorized or unintentional modiﬁcation of information by authorized users</a:t>
            </a:r>
          </a:p>
          <a:p>
            <a:pPr algn="just"/>
            <a:r>
              <a:rPr lang="en-US" dirty="0" smtClean="0"/>
              <a:t>Preservation of both internal and external consistency</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Cloud Service Provider Risks</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All existing attacks still work. </a:t>
            </a:r>
          </a:p>
          <a:p>
            <a:pPr algn="just">
              <a:buNone/>
            </a:pPr>
            <a:endParaRPr lang="en-US" dirty="0" smtClean="0"/>
          </a:p>
          <a:p>
            <a:pPr algn="just"/>
            <a:r>
              <a:rPr lang="en-US" dirty="0" smtClean="0"/>
              <a:t>As a separate system that must be protected, the hypervisor is risk additive. </a:t>
            </a:r>
          </a:p>
          <a:p>
            <a:pPr algn="just">
              <a:buNone/>
            </a:pPr>
            <a:endParaRPr lang="en-US" dirty="0" smtClean="0"/>
          </a:p>
          <a:p>
            <a:pPr algn="just"/>
            <a:r>
              <a:rPr lang="en-US" dirty="0" smtClean="0"/>
              <a:t>Aggregating separate systems into VMs increases risk. </a:t>
            </a:r>
          </a:p>
          <a:p>
            <a:pPr algn="just">
              <a:buNone/>
            </a:pPr>
            <a:endParaRPr lang="en-US" dirty="0" smtClean="0"/>
          </a:p>
          <a:p>
            <a:pPr algn="just"/>
            <a:r>
              <a:rPr lang="en-US" dirty="0" smtClean="0"/>
              <a:t>An untrusted hypervisor with a trusted VM has a higher risk than a trusted hypervisor with an untrusted VM.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 </a:t>
            </a:r>
            <a:r>
              <a:rPr lang="en-US" b="1" dirty="0" smtClean="0"/>
              <a:t>Areas of Risk to Virtualized Systems</a:t>
            </a:r>
            <a:endParaRPr lang="en-US" b="1" dirty="0"/>
          </a:p>
        </p:txBody>
      </p:sp>
      <p:sp>
        <p:nvSpPr>
          <p:cNvPr id="3" name="Content Placeholder 2"/>
          <p:cNvSpPr>
            <a:spLocks noGrp="1"/>
          </p:cNvSpPr>
          <p:nvPr>
            <p:ph idx="1"/>
          </p:nvPr>
        </p:nvSpPr>
        <p:spPr/>
        <p:txBody>
          <a:bodyPr/>
          <a:lstStyle/>
          <a:p>
            <a:r>
              <a:rPr lang="en-US" dirty="0" smtClean="0"/>
              <a:t>Complexity of conﬁguration</a:t>
            </a:r>
          </a:p>
          <a:p>
            <a:r>
              <a:rPr lang="en-US" dirty="0" smtClean="0"/>
              <a:t>Privilege escalation</a:t>
            </a:r>
          </a:p>
          <a:p>
            <a:r>
              <a:rPr lang="en-US" dirty="0" smtClean="0"/>
              <a:t>Inactive virtual machines</a:t>
            </a:r>
          </a:p>
          <a:p>
            <a:r>
              <a:rPr lang="en-US" dirty="0" smtClean="0"/>
              <a:t>Segregation of duties</a:t>
            </a:r>
          </a:p>
          <a:p>
            <a:r>
              <a:rPr lang="en-US" dirty="0" smtClean="0"/>
              <a:t>Poor access controls</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 </a:t>
            </a:r>
            <a:r>
              <a:rPr lang="en-US" b="1" dirty="0" smtClean="0"/>
              <a:t>Other Types of Attacks</a:t>
            </a:r>
            <a:endParaRPr lang="en-US" b="1" dirty="0"/>
          </a:p>
        </p:txBody>
      </p:sp>
      <p:sp>
        <p:nvSpPr>
          <p:cNvPr id="3" name="Content Placeholder 2"/>
          <p:cNvSpPr>
            <a:spLocks noGrp="1"/>
          </p:cNvSpPr>
          <p:nvPr>
            <p:ph idx="1"/>
          </p:nvPr>
        </p:nvSpPr>
        <p:spPr/>
        <p:txBody>
          <a:bodyPr>
            <a:normAutofit/>
          </a:bodyPr>
          <a:lstStyle/>
          <a:p>
            <a:r>
              <a:rPr lang="en-US" dirty="0" smtClean="0"/>
              <a:t>Back-Door</a:t>
            </a:r>
          </a:p>
          <a:p>
            <a:r>
              <a:rPr lang="en-US" dirty="0" smtClean="0"/>
              <a:t>Spooﬁng</a:t>
            </a:r>
          </a:p>
          <a:p>
            <a:r>
              <a:rPr lang="en-US" dirty="0" smtClean="0"/>
              <a:t>Man-in-the-Middle</a:t>
            </a:r>
          </a:p>
          <a:p>
            <a:r>
              <a:rPr lang="en-US" dirty="0" smtClean="0"/>
              <a:t>Replay</a:t>
            </a:r>
          </a:p>
          <a:p>
            <a:r>
              <a:rPr lang="en-US" dirty="0" smtClean="0"/>
              <a:t>TCP Hijacking</a:t>
            </a:r>
          </a:p>
          <a:p>
            <a:r>
              <a:rPr lang="en-US" dirty="0" smtClean="0"/>
              <a:t>Social Engineering</a:t>
            </a:r>
          </a:p>
          <a:p>
            <a:r>
              <a:rPr lang="en-US" dirty="0" smtClean="0"/>
              <a:t>Dumpster Diving</a:t>
            </a:r>
          </a:p>
          <a:p>
            <a:r>
              <a:rPr lang="en-US" dirty="0" smtClean="0"/>
              <a:t>Password Guessing</a:t>
            </a:r>
          </a:p>
          <a:p>
            <a:r>
              <a:rPr lang="en-US" dirty="0" smtClean="0"/>
              <a:t>Trojan Horses and Malware</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
            </a:r>
            <a:br>
              <a:rPr lang="en-US" dirty="0" smtClean="0"/>
            </a:br>
            <a:r>
              <a:rPr lang="en-US" b="1" dirty="0" smtClean="0"/>
              <a:t>Social Engineering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E-mails to employees from a cracker requesting their passwords to validate the organizational database after a network intrusion has occurred</a:t>
            </a:r>
          </a:p>
          <a:p>
            <a:pPr algn="just"/>
            <a:r>
              <a:rPr lang="en-US" dirty="0" smtClean="0"/>
              <a:t>E-mails to employees from a cracker requesting their passwords because work has to be done over the weekend on the system</a:t>
            </a:r>
          </a:p>
          <a:p>
            <a:pPr algn="just"/>
            <a:r>
              <a:rPr lang="en-US" dirty="0" smtClean="0"/>
              <a:t>E-mails or phone calls from a cracker impersonating an official who is conducting an investigation for the organization and requires passwords for the investigation</a:t>
            </a:r>
          </a:p>
          <a:p>
            <a:pPr algn="just"/>
            <a:r>
              <a:rPr lang="en-US" dirty="0" smtClean="0"/>
              <a:t>Improper release of medical information to individuals posing as doctors and requesting data from patients’ records</a:t>
            </a:r>
          </a:p>
          <a:p>
            <a:pPr algn="just"/>
            <a:r>
              <a:rPr lang="en-US" dirty="0" smtClean="0"/>
              <a:t>A computer repair technician convinces a user that the hard disk on his or her PC is damaged and irreparable and installs a new hard disk. The technician then takes the hard disk, extracts the information, and sells the information to a competitor or foreign government.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Security Policy Implementation</a:t>
            </a:r>
            <a:endParaRPr lang="en-US" b="1" dirty="0"/>
          </a:p>
        </p:txBody>
      </p:sp>
      <p:sp>
        <p:nvSpPr>
          <p:cNvPr id="3" name="Content Placeholder 2"/>
          <p:cNvSpPr>
            <a:spLocks noGrp="1"/>
          </p:cNvSpPr>
          <p:nvPr>
            <p:ph idx="1"/>
          </p:nvPr>
        </p:nvSpPr>
        <p:spPr/>
        <p:txBody>
          <a:bodyPr>
            <a:normAutofit/>
          </a:bodyPr>
          <a:lstStyle/>
          <a:p>
            <a:pPr algn="just">
              <a:buNone/>
            </a:pPr>
            <a:r>
              <a:rPr lang="en-US" dirty="0" smtClean="0"/>
              <a:t>    Security policies are the foundation of a sound security implementation. Often organizations will implement technical security solutions without ﬁrst creating this foundation of policies, standards, guidelines, and procedures, unintentionally creating unfocused and ineffective security controls.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Decryption</a:t>
            </a:r>
            <a:endParaRPr lang="en-IN" dirty="0"/>
          </a:p>
        </p:txBody>
      </p:sp>
      <p:sp>
        <p:nvSpPr>
          <p:cNvPr id="3" name="Content Placeholder 2"/>
          <p:cNvSpPr>
            <a:spLocks noGrp="1"/>
          </p:cNvSpPr>
          <p:nvPr>
            <p:ph idx="1"/>
          </p:nvPr>
        </p:nvSpPr>
        <p:spPr/>
        <p:txBody>
          <a:bodyPr/>
          <a:lstStyle/>
          <a:p>
            <a:pPr>
              <a:buNone/>
            </a:pPr>
            <a:endParaRPr lang="en-US" dirty="0" smtClean="0"/>
          </a:p>
        </p:txBody>
      </p:sp>
      <p:pic>
        <p:nvPicPr>
          <p:cNvPr id="1026" name="Picture 2" descr="C:\Users\LENOVO\Desktop\enc.png"/>
          <p:cNvPicPr>
            <a:picLocks noChangeAspect="1" noChangeArrowheads="1"/>
          </p:cNvPicPr>
          <p:nvPr/>
        </p:nvPicPr>
        <p:blipFill>
          <a:blip r:embed="rId2"/>
          <a:srcRect/>
          <a:stretch>
            <a:fillRect/>
          </a:stretch>
        </p:blipFill>
        <p:spPr bwMode="auto">
          <a:xfrm>
            <a:off x="533400" y="1828799"/>
            <a:ext cx="8153400" cy="4487923"/>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Policy Types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b="1" i="1" dirty="0" smtClean="0"/>
              <a:t>Senior Management Statement Policy</a:t>
            </a:r>
            <a:r>
              <a:rPr lang="en-US" b="1" dirty="0" smtClean="0"/>
              <a:t> </a:t>
            </a:r>
            <a:r>
              <a:rPr lang="en-US" dirty="0" smtClean="0"/>
              <a:t>- This is a general, high-level policy that acknowledges the importance of the computing resources to the business model; states support for information security throughout the enterprise; and commits to authorizing and managing the definition of the lower-level standards, procedures, and guidelines.</a:t>
            </a:r>
          </a:p>
          <a:p>
            <a:pPr algn="just"/>
            <a:r>
              <a:rPr lang="en-US" b="1" i="1" dirty="0" smtClean="0"/>
              <a:t>Regulatory Policies</a:t>
            </a:r>
            <a:r>
              <a:rPr lang="en-US" b="1" dirty="0" smtClean="0"/>
              <a:t> </a:t>
            </a:r>
            <a:r>
              <a:rPr lang="en-US" dirty="0" smtClean="0"/>
              <a:t>- Regulatory policies are security policies that an organization must implement due to compliance, regulation, or other legal requirements. These companies might be ﬁnancial institutions, public utilities, or some other type of organization that operates in the public interest.</a:t>
            </a:r>
          </a:p>
          <a:p>
            <a:pPr algn="just">
              <a:buNone/>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Policy Types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i="1" dirty="0" smtClean="0"/>
              <a:t>Advisory Policies </a:t>
            </a:r>
            <a:r>
              <a:rPr lang="en-US" dirty="0" smtClean="0"/>
              <a:t>- Advisory policies are security policies that are not mandated but strongly suggested, perhaps with serious consequences defined  for failure to follow them(such as termination, a job action warning, and so forth). A company with such policies wants most employees to consider these policies mandatory.</a:t>
            </a:r>
          </a:p>
          <a:p>
            <a:pPr algn="just"/>
            <a:r>
              <a:rPr lang="en-US" b="1" i="1" dirty="0" smtClean="0"/>
              <a:t>Informative Policies </a:t>
            </a:r>
            <a:r>
              <a:rPr lang="en-US" dirty="0" smtClean="0"/>
              <a:t>- Informative policies are policies that exist simply to inform the reader. There are not implied or specified requirements, and the audience for this information could be certain internal (within the organization) or external parties.</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Virtual Threats</a:t>
            </a:r>
            <a:endParaRPr lang="en-US" b="1" dirty="0"/>
          </a:p>
        </p:txBody>
      </p:sp>
      <p:sp>
        <p:nvSpPr>
          <p:cNvPr id="3" name="Content Placeholder 2"/>
          <p:cNvSpPr>
            <a:spLocks noGrp="1"/>
          </p:cNvSpPr>
          <p:nvPr>
            <p:ph idx="1"/>
          </p:nvPr>
        </p:nvSpPr>
        <p:spPr/>
        <p:txBody>
          <a:bodyPr/>
          <a:lstStyle/>
          <a:p>
            <a:r>
              <a:rPr lang="en-US" dirty="0" smtClean="0"/>
              <a:t>Shared clipboard</a:t>
            </a:r>
          </a:p>
          <a:p>
            <a:r>
              <a:rPr lang="en-US" dirty="0" smtClean="0"/>
              <a:t>Keystroke logging</a:t>
            </a:r>
          </a:p>
          <a:p>
            <a:r>
              <a:rPr lang="en-US" dirty="0" smtClean="0"/>
              <a:t>VM monitoring from the host</a:t>
            </a:r>
          </a:p>
          <a:p>
            <a:r>
              <a:rPr lang="en-US" dirty="0" smtClean="0"/>
              <a:t>Virtual machine monitoring from another VM</a:t>
            </a:r>
          </a:p>
          <a:p>
            <a:r>
              <a:rPr lang="en-US" dirty="0" smtClean="0"/>
              <a:t>Virtual machine backdoors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Virtual Threats</a:t>
            </a:r>
            <a:endParaRPr lang="en-US" b="1" dirty="0"/>
          </a:p>
        </p:txBody>
      </p:sp>
      <p:sp>
        <p:nvSpPr>
          <p:cNvPr id="3" name="Content Placeholder 2"/>
          <p:cNvSpPr>
            <a:spLocks noGrp="1"/>
          </p:cNvSpPr>
          <p:nvPr>
            <p:ph idx="1"/>
          </p:nvPr>
        </p:nvSpPr>
        <p:spPr/>
        <p:txBody>
          <a:bodyPr>
            <a:normAutofit fontScale="92500" lnSpcReduction="20000"/>
          </a:bodyPr>
          <a:lstStyle/>
          <a:p>
            <a:r>
              <a:rPr lang="en-US" b="1" i="1" dirty="0" smtClean="0"/>
              <a:t>Shared clipboard </a:t>
            </a:r>
            <a:r>
              <a:rPr lang="en-US" dirty="0" smtClean="0"/>
              <a:t>— Shared clipboard technology allows data to be transferred between VMs and the host, providing a means of moving data between malicious programs in VMs of different security realms.</a:t>
            </a:r>
          </a:p>
          <a:p>
            <a:pPr>
              <a:buNone/>
            </a:pPr>
            <a:endParaRPr lang="en-US" dirty="0" smtClean="0"/>
          </a:p>
          <a:p>
            <a:r>
              <a:rPr lang="en-US" b="1" i="1" dirty="0" smtClean="0"/>
              <a:t>Keystroke logging </a:t>
            </a:r>
            <a:r>
              <a:rPr lang="en-US" dirty="0" smtClean="0"/>
              <a:t>— Some VM technologies enable the logging of keystrokes and screen updates to be passed across virtual terminals in the virtual machine, writing to host files and permitting the monitoring of encrypted terminal connections inside the VM.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Virtual Threats</a:t>
            </a:r>
            <a:endParaRPr lang="en-US" b="1" dirty="0"/>
          </a:p>
        </p:txBody>
      </p:sp>
      <p:sp>
        <p:nvSpPr>
          <p:cNvPr id="3" name="Content Placeholder 2"/>
          <p:cNvSpPr>
            <a:spLocks noGrp="1"/>
          </p:cNvSpPr>
          <p:nvPr>
            <p:ph idx="1"/>
          </p:nvPr>
        </p:nvSpPr>
        <p:spPr/>
        <p:txBody>
          <a:bodyPr>
            <a:normAutofit fontScale="77500" lnSpcReduction="20000"/>
          </a:bodyPr>
          <a:lstStyle/>
          <a:p>
            <a:r>
              <a:rPr lang="en-US" b="1" i="1" dirty="0" smtClean="0"/>
              <a:t>VM monitoring from the host </a:t>
            </a:r>
            <a:r>
              <a:rPr lang="en-US" dirty="0" smtClean="0"/>
              <a:t>— Because all network packets coming from or going to a VM pass through the host, the host may be able to affect the VM by the following:</a:t>
            </a:r>
          </a:p>
          <a:p>
            <a:pPr lvl="1">
              <a:lnSpc>
                <a:spcPct val="110000"/>
              </a:lnSpc>
              <a:buFont typeface="Wingdings" pitchFamily="2" charset="2"/>
              <a:buChar char="Ø"/>
            </a:pPr>
            <a:r>
              <a:rPr lang="en-US" dirty="0" smtClean="0"/>
              <a:t> Starting, stopping, pausing, and restart VMs</a:t>
            </a:r>
          </a:p>
          <a:p>
            <a:pPr lvl="1">
              <a:buFont typeface="Wingdings" pitchFamily="2" charset="2"/>
              <a:buChar char="Ø"/>
            </a:pPr>
            <a:r>
              <a:rPr lang="en-US" dirty="0" smtClean="0"/>
              <a:t> Monitoring and configuring resources available to the VMs,   </a:t>
            </a:r>
          </a:p>
          <a:p>
            <a:pPr lvl="1">
              <a:buNone/>
            </a:pPr>
            <a:r>
              <a:rPr lang="en-US" dirty="0" smtClean="0"/>
              <a:t>    including CPU, memory, disk, and network usage of VMs</a:t>
            </a:r>
          </a:p>
          <a:p>
            <a:pPr lvl="1">
              <a:buFont typeface="Wingdings" pitchFamily="2" charset="2"/>
              <a:buChar char="Ø"/>
            </a:pPr>
            <a:r>
              <a:rPr lang="en-US" dirty="0" smtClean="0"/>
              <a:t> Adjusting the number of CPUs, amount of memory, amount </a:t>
            </a:r>
          </a:p>
          <a:p>
            <a:pPr lvl="1">
              <a:buNone/>
            </a:pPr>
            <a:r>
              <a:rPr lang="en-US" dirty="0" smtClean="0"/>
              <a:t>    and number of virtual disks, and number of virtual network   </a:t>
            </a:r>
          </a:p>
          <a:p>
            <a:pPr lvl="1">
              <a:buNone/>
            </a:pPr>
            <a:r>
              <a:rPr lang="en-US" dirty="0" smtClean="0"/>
              <a:t>    interfaces available to a VM</a:t>
            </a:r>
          </a:p>
          <a:p>
            <a:pPr lvl="1">
              <a:buFont typeface="Wingdings" pitchFamily="2" charset="2"/>
              <a:buChar char="Ø"/>
            </a:pPr>
            <a:r>
              <a:rPr lang="en-US" dirty="0" smtClean="0"/>
              <a:t> Monitoring the applications running inside the VM</a:t>
            </a:r>
          </a:p>
          <a:p>
            <a:pPr lvl="1">
              <a:buFont typeface="Wingdings" pitchFamily="2" charset="2"/>
              <a:buChar char="Ø"/>
            </a:pPr>
            <a:r>
              <a:rPr lang="en-US" dirty="0" smtClean="0"/>
              <a:t> Viewing, copying, and modifying data stored on the VM’s </a:t>
            </a:r>
          </a:p>
          <a:p>
            <a:pPr lvl="1">
              <a:buNone/>
            </a:pPr>
            <a:r>
              <a:rPr lang="en-US" dirty="0" smtClean="0"/>
              <a:t>    virtual disks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Virtual Threats</a:t>
            </a:r>
            <a:endParaRPr lang="en-US" b="1" dirty="0"/>
          </a:p>
        </p:txBody>
      </p:sp>
      <p:sp>
        <p:nvSpPr>
          <p:cNvPr id="3" name="Content Placeholder 2"/>
          <p:cNvSpPr>
            <a:spLocks noGrp="1"/>
          </p:cNvSpPr>
          <p:nvPr>
            <p:ph idx="1"/>
          </p:nvPr>
        </p:nvSpPr>
        <p:spPr/>
        <p:txBody>
          <a:bodyPr>
            <a:normAutofit lnSpcReduction="10000"/>
          </a:bodyPr>
          <a:lstStyle/>
          <a:p>
            <a:r>
              <a:rPr lang="en-US" b="1" i="1" dirty="0" smtClean="0"/>
              <a:t>Virtual machine monitoring from another VM</a:t>
            </a:r>
            <a:r>
              <a:rPr lang="en-US" i="1" dirty="0" smtClean="0"/>
              <a:t> </a:t>
            </a:r>
            <a:r>
              <a:rPr lang="en-US" dirty="0" smtClean="0"/>
              <a:t>— </a:t>
            </a:r>
            <a:r>
              <a:rPr lang="en-US" sz="2400" dirty="0" smtClean="0"/>
              <a:t>Usually, VMs should not be able to directly access one another’s virtual disks on the host. However, if the VM platform uses a virtual hub or switch to connect the VMs to the host, then intruders may be able to use a hacker technique known as “ARP poisoning” to redirect packets going to or from the other VM for sniffing.</a:t>
            </a:r>
          </a:p>
          <a:p>
            <a:r>
              <a:rPr lang="en-US" b="1" i="1" dirty="0" smtClean="0"/>
              <a:t>Virtual machine backdoors</a:t>
            </a:r>
            <a:r>
              <a:rPr lang="en-US" dirty="0" smtClean="0"/>
              <a:t> — A backdoor, covert communications channel between the guest and host could allow intruders to perform potentially dangerous operations.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b="1" dirty="0" smtClean="0"/>
              <a:t>VM Security Recommendations</a:t>
            </a:r>
            <a:endParaRPr lang="en-US" b="1" dirty="0"/>
          </a:p>
        </p:txBody>
      </p:sp>
      <p:sp>
        <p:nvSpPr>
          <p:cNvPr id="3" name="Content Placeholder 2"/>
          <p:cNvSpPr>
            <a:spLocks noGrp="1"/>
          </p:cNvSpPr>
          <p:nvPr>
            <p:ph idx="1"/>
          </p:nvPr>
        </p:nvSpPr>
        <p:spPr/>
        <p:txBody>
          <a:bodyPr/>
          <a:lstStyle/>
          <a:p>
            <a:r>
              <a:rPr lang="en-US" dirty="0" smtClean="0"/>
              <a:t>Hardening the Host Operating System</a:t>
            </a:r>
          </a:p>
          <a:p>
            <a:r>
              <a:rPr lang="en-US" dirty="0" smtClean="0"/>
              <a:t>Limiting Physical Access to the Host</a:t>
            </a:r>
          </a:p>
          <a:p>
            <a:r>
              <a:rPr lang="en-US" dirty="0" smtClean="0"/>
              <a:t>Using Encrypted Communications</a:t>
            </a:r>
          </a:p>
          <a:p>
            <a:r>
              <a:rPr lang="en-US" dirty="0" smtClean="0"/>
              <a:t>Disabling Background Tasks</a:t>
            </a:r>
          </a:p>
          <a:p>
            <a:r>
              <a:rPr lang="en-US" dirty="0" smtClean="0"/>
              <a:t>Updating and Patching</a:t>
            </a:r>
          </a:p>
          <a:p>
            <a:r>
              <a:rPr lang="en-US" dirty="0" smtClean="0"/>
              <a:t>Enabling Perimeter Defense on the VM</a:t>
            </a:r>
          </a:p>
          <a:p>
            <a:r>
              <a:rPr lang="en-US" dirty="0" smtClean="0"/>
              <a:t>Implementing File Integrity Checks</a:t>
            </a:r>
          </a:p>
          <a:p>
            <a:r>
              <a:rPr lang="en-US" dirty="0" smtClean="0"/>
              <a:t>Maintaining Backups</a:t>
            </a:r>
          </a:p>
          <a:p>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
            </a:r>
            <a:br>
              <a:rPr lang="en-US" dirty="0" smtClean="0"/>
            </a:br>
            <a:r>
              <a:rPr lang="en-US" b="1" dirty="0" smtClean="0"/>
              <a:t>Hardening the Host Operating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Use strong passwords, such as lengthy, hard to guess passwords with letters, numbers, and symbol combinations, and change them often.</a:t>
            </a:r>
          </a:p>
          <a:p>
            <a:r>
              <a:rPr lang="en-US" dirty="0" smtClean="0"/>
              <a:t>Disable unneeded services or programs, especially networked services.</a:t>
            </a:r>
          </a:p>
          <a:p>
            <a:r>
              <a:rPr lang="en-US" dirty="0" smtClean="0"/>
              <a:t>Require full authentication for access control.</a:t>
            </a:r>
          </a:p>
          <a:p>
            <a:r>
              <a:rPr lang="en-US" dirty="0" smtClean="0"/>
              <a:t>The host should be individually firewalled.</a:t>
            </a:r>
          </a:p>
          <a:p>
            <a:r>
              <a:rPr lang="en-US" dirty="0" smtClean="0"/>
              <a:t>Patch and update the host regularly, after testing on a non-production unit.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
            </a:r>
            <a:br>
              <a:rPr lang="en-US" dirty="0" smtClean="0"/>
            </a:br>
            <a:r>
              <a:rPr lang="en-US" b="1" dirty="0" smtClean="0"/>
              <a:t>Limiting Physical Access to the Host</a:t>
            </a:r>
            <a:br>
              <a:rPr lang="en-US" b="1" dirty="0" smtClean="0"/>
            </a:b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Require card or guard access to the room with the machines.</a:t>
            </a:r>
          </a:p>
          <a:p>
            <a:r>
              <a:rPr lang="en-US" dirty="0" smtClean="0"/>
              <a:t>Use locks to anchor the machines to the building, and/or lock the cases to prevent removal of the hard drives.</a:t>
            </a:r>
          </a:p>
          <a:p>
            <a:r>
              <a:rPr lang="en-US" dirty="0" smtClean="0"/>
              <a:t>Remove floppy and CD drives after initial setup.</a:t>
            </a:r>
          </a:p>
          <a:p>
            <a:r>
              <a:rPr lang="en-US" dirty="0" smtClean="0"/>
              <a:t>In the BIOS, disable booting from any device except the primary hard drive. Also, password protect the BIOS so the boot choice cannot be changed.</a:t>
            </a:r>
          </a:p>
          <a:p>
            <a:r>
              <a:rPr lang="en-US" dirty="0" smtClean="0"/>
              <a:t>Control all external ports through host and guest system configuration or third-party applications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b="1" dirty="0" smtClean="0"/>
              <a:t>Using Encrypted Communications</a:t>
            </a:r>
            <a:endParaRPr lang="en-US" b="1" dirty="0"/>
          </a:p>
        </p:txBody>
      </p:sp>
      <p:sp>
        <p:nvSpPr>
          <p:cNvPr id="3" name="Content Placeholder 2"/>
          <p:cNvSpPr>
            <a:spLocks noGrp="1"/>
          </p:cNvSpPr>
          <p:nvPr>
            <p:ph idx="1"/>
          </p:nvPr>
        </p:nvSpPr>
        <p:spPr/>
        <p:txBody>
          <a:bodyPr>
            <a:normAutofit lnSpcReduction="10000"/>
          </a:bodyPr>
          <a:lstStyle/>
          <a:p>
            <a:r>
              <a:rPr lang="en-US" dirty="0" smtClean="0"/>
              <a:t>Encryption technologies, such as Secure HTTP (HTTPS), encrypted Virtual Private Networks (VPNs), Transport Layer Security (TLS), Secure Shell (SSH), and so on should be used to provide secure communications links between the host domain and the guest domain, or from hosts to management systems. Encryption will help prevent such exploits as man-in-the-middle (MITM), spoofed attacks, and session hijacking.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27176"/>
          </a:xfrm>
        </p:spPr>
        <p:txBody>
          <a:bodyPr/>
          <a:lstStyle/>
          <a:p>
            <a:r>
              <a:rPr lang="en-US" dirty="0" smtClean="0"/>
              <a:t>p</a:t>
            </a:r>
            <a:r>
              <a:rPr lang="en-US" dirty="0" smtClean="0"/>
              <a:t>ublic key encryption</a:t>
            </a:r>
            <a:endParaRPr lang="en-IN" dirty="0"/>
          </a:p>
        </p:txBody>
      </p:sp>
      <p:sp>
        <p:nvSpPr>
          <p:cNvPr id="3" name="Content Placeholder 2"/>
          <p:cNvSpPr>
            <a:spLocks noGrp="1"/>
          </p:cNvSpPr>
          <p:nvPr>
            <p:ph idx="1"/>
          </p:nvPr>
        </p:nvSpPr>
        <p:spPr/>
        <p:txBody>
          <a:bodyPr>
            <a:normAutofit fontScale="92500"/>
          </a:bodyPr>
          <a:lstStyle/>
          <a:p>
            <a:endParaRPr lang="en-US" dirty="0" smtClean="0"/>
          </a:p>
          <a:p>
            <a:endParaRPr lang="en-US" dirty="0" smtClean="0"/>
          </a:p>
          <a:p>
            <a:endParaRPr lang="en-US" dirty="0" smtClean="0"/>
          </a:p>
          <a:p>
            <a:endParaRPr lang="en-US" dirty="0" smtClean="0"/>
          </a:p>
          <a:p>
            <a:endParaRPr lang="en-US" dirty="0" smtClean="0"/>
          </a:p>
          <a:p>
            <a:r>
              <a:rPr lang="en-IN" sz="2600" dirty="0" smtClean="0"/>
              <a:t>In a public-key encryption system, any person can encrypt a message using the public key of the receiver, but such a message can be decrypted only with the receiver's private key. For this to work it must be computationally easy for a user to generate a public and private key-pair to be used for encryption and decryption</a:t>
            </a:r>
            <a:endParaRPr lang="en-IN" sz="2600" dirty="0"/>
          </a:p>
        </p:txBody>
      </p:sp>
      <p:pic>
        <p:nvPicPr>
          <p:cNvPr id="2050" name="Picture 2" descr="C:\Users\LENOVO\Desktop\public-key-encryption.png"/>
          <p:cNvPicPr>
            <a:picLocks noChangeAspect="1" noChangeArrowheads="1"/>
          </p:cNvPicPr>
          <p:nvPr/>
        </p:nvPicPr>
        <p:blipFill>
          <a:blip r:embed="rId2"/>
          <a:srcRect/>
          <a:stretch>
            <a:fillRect/>
          </a:stretch>
        </p:blipFill>
        <p:spPr bwMode="auto">
          <a:xfrm>
            <a:off x="228600" y="1828800"/>
            <a:ext cx="8610600" cy="22860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47800"/>
            <a:ext cx="8229600" cy="1600200"/>
          </a:xfrm>
        </p:spPr>
        <p:txBody>
          <a:bodyPr>
            <a:normAutofit/>
          </a:bodyPr>
          <a:lstStyle/>
          <a:p>
            <a:r>
              <a:rPr sz="6000" smtClean="0"/>
              <a:t>Thank You</a:t>
            </a:r>
            <a:endParaRPr lang="en-US" sz="6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Security Guidance</a:t>
            </a:r>
            <a:endParaRPr lang="en-IN" dirty="0"/>
          </a:p>
        </p:txBody>
      </p:sp>
      <p:sp>
        <p:nvSpPr>
          <p:cNvPr id="3" name="Content Placeholder 2"/>
          <p:cNvSpPr>
            <a:spLocks noGrp="1"/>
          </p:cNvSpPr>
          <p:nvPr>
            <p:ph idx="1"/>
          </p:nvPr>
        </p:nvSpPr>
        <p:spPr/>
        <p:txBody>
          <a:bodyPr>
            <a:normAutofit/>
          </a:bodyPr>
          <a:lstStyle/>
          <a:p>
            <a:r>
              <a:rPr lang="en-IN" dirty="0" smtClean="0"/>
              <a:t>1</a:t>
            </a:r>
            <a:r>
              <a:rPr lang="en-IN" dirty="0" smtClean="0"/>
              <a:t>. </a:t>
            </a:r>
            <a:r>
              <a:rPr lang="en-IN" dirty="0" smtClean="0"/>
              <a:t>Audit operational and business processes </a:t>
            </a:r>
          </a:p>
          <a:p>
            <a:endParaRPr lang="en-IN" dirty="0" smtClean="0"/>
          </a:p>
          <a:p>
            <a:r>
              <a:rPr lang="en-IN" dirty="0" smtClean="0"/>
              <a:t>2</a:t>
            </a:r>
            <a:r>
              <a:rPr lang="en-IN" dirty="0" smtClean="0"/>
              <a:t>. </a:t>
            </a:r>
            <a:r>
              <a:rPr lang="en-IN" dirty="0" smtClean="0"/>
              <a:t>Manage people, roles and identities </a:t>
            </a:r>
          </a:p>
          <a:p>
            <a:endParaRPr lang="en-IN" dirty="0" smtClean="0"/>
          </a:p>
          <a:p>
            <a:r>
              <a:rPr lang="en-IN" dirty="0" smtClean="0"/>
              <a:t>3</a:t>
            </a:r>
            <a:r>
              <a:rPr lang="en-IN" dirty="0" smtClean="0"/>
              <a:t>. </a:t>
            </a:r>
            <a:r>
              <a:rPr lang="en-IN" dirty="0" smtClean="0"/>
              <a:t>Ensure proper protection of data and information</a:t>
            </a:r>
          </a:p>
          <a:p>
            <a:endParaRPr lang="en-IN" dirty="0" smtClean="0"/>
          </a:p>
          <a:p>
            <a:r>
              <a:rPr lang="en-IN" dirty="0" smtClean="0"/>
              <a:t> 4. </a:t>
            </a:r>
            <a:r>
              <a:rPr lang="en-IN" dirty="0" smtClean="0"/>
              <a:t>Enforce privacy policies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C:\Users\LENOVO\Desktop\intro_page.jpg"/>
          <p:cNvPicPr>
            <a:picLocks noChangeAspect="1" noChangeArrowheads="1"/>
          </p:cNvPicPr>
          <p:nvPr/>
        </p:nvPicPr>
        <p:blipFill>
          <a:blip r:embed="rId2"/>
          <a:srcRect/>
          <a:stretch>
            <a:fillRect/>
          </a:stretch>
        </p:blipFill>
        <p:spPr bwMode="auto">
          <a:xfrm>
            <a:off x="457200" y="228600"/>
            <a:ext cx="8375385" cy="5867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Security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249</TotalTime>
  <Words>2777</Words>
  <Application>Microsoft Office PowerPoint</Application>
  <PresentationFormat>On-screen Show (4:3)</PresentationFormat>
  <Paragraphs>335</Paragraphs>
  <Slides>60</Slides>
  <Notes>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Module</vt:lpstr>
      <vt:lpstr>CLOUD SECURITY</vt:lpstr>
      <vt:lpstr>Introduction.</vt:lpstr>
      <vt:lpstr>Data Security</vt:lpstr>
      <vt:lpstr>Data Integrity </vt:lpstr>
      <vt:lpstr>Encryption and Decryption</vt:lpstr>
      <vt:lpstr>public key encryption</vt:lpstr>
      <vt:lpstr>Cloud Security Guidance</vt:lpstr>
      <vt:lpstr>Slide 8</vt:lpstr>
      <vt:lpstr>Cloud Security</vt:lpstr>
      <vt:lpstr>What is Security?</vt:lpstr>
      <vt:lpstr>Security</vt:lpstr>
      <vt:lpstr>Principles of Information Assurance</vt:lpstr>
      <vt:lpstr>Conﬁdentiality</vt:lpstr>
      <vt:lpstr>Integrity</vt:lpstr>
      <vt:lpstr>Availability</vt:lpstr>
      <vt:lpstr>Authentication</vt:lpstr>
      <vt:lpstr>Slide 17</vt:lpstr>
      <vt:lpstr>Authorization</vt:lpstr>
      <vt:lpstr>Auditing</vt:lpstr>
      <vt:lpstr>Cloud Security Design Principles</vt:lpstr>
      <vt:lpstr>Secure Cloud Software Requirements</vt:lpstr>
      <vt:lpstr>Secure Development Practices</vt:lpstr>
      <vt:lpstr>Handling Data</vt:lpstr>
      <vt:lpstr>Handling Data</vt:lpstr>
      <vt:lpstr>Code Practices</vt:lpstr>
      <vt:lpstr> Physical Security of the System </vt:lpstr>
      <vt:lpstr>Cloud Software Requirements Engineering</vt:lpstr>
      <vt:lpstr>Cloud Security Policy Implementation and Decomposition</vt:lpstr>
      <vt:lpstr>Testing for Security Quality Assurance</vt:lpstr>
      <vt:lpstr>Cloud Computing Risk Issues</vt:lpstr>
      <vt:lpstr>Conﬁdentiality</vt:lpstr>
      <vt:lpstr> Integrity </vt:lpstr>
      <vt:lpstr>Availability</vt:lpstr>
      <vt:lpstr> Other Important Concepts </vt:lpstr>
      <vt:lpstr>Privacy and Compliance Risks</vt:lpstr>
      <vt:lpstr>The Payment Card Industry Data Security Standard (PCI DSS)</vt:lpstr>
      <vt:lpstr>The Payment Card Industry Data Security Standard (PCI DSS)</vt:lpstr>
      <vt:lpstr> Information Privacy and Privacy Laws </vt:lpstr>
      <vt:lpstr> Information Privacy and Privacy Laws </vt:lpstr>
      <vt:lpstr>Threats to Infrastructure, Data, and Access Control</vt:lpstr>
      <vt:lpstr>Common Threats and Vulnerabilities</vt:lpstr>
      <vt:lpstr>Most common types of attacks</vt:lpstr>
      <vt:lpstr> Cloud Access Control Issues </vt:lpstr>
      <vt:lpstr>Database Integrity Issues</vt:lpstr>
      <vt:lpstr>Cloud Service Provider Risks</vt:lpstr>
      <vt:lpstr> Areas of Risk to Virtualized Systems</vt:lpstr>
      <vt:lpstr> Other Types of Attacks</vt:lpstr>
      <vt:lpstr> Social Engineering </vt:lpstr>
      <vt:lpstr>Security Policy Implementation</vt:lpstr>
      <vt:lpstr>Policy Types</vt:lpstr>
      <vt:lpstr>Policy Types</vt:lpstr>
      <vt:lpstr>Virtual Threats</vt:lpstr>
      <vt:lpstr>Virtual Threats</vt:lpstr>
      <vt:lpstr>Virtual Threats</vt:lpstr>
      <vt:lpstr>Virtual Threats</vt:lpstr>
      <vt:lpstr>VM Security Recommendations</vt:lpstr>
      <vt:lpstr> Hardening the Host Operating System </vt:lpstr>
      <vt:lpstr> Limiting Physical Access to the Host </vt:lpstr>
      <vt:lpstr>Using Encrypted Communications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SECURITY</dc:title>
  <dc:creator>LENOVO</dc:creator>
  <cp:lastModifiedBy>LENOVO</cp:lastModifiedBy>
  <cp:revision>51</cp:revision>
  <dcterms:created xsi:type="dcterms:W3CDTF">2006-08-16T00:00:00Z</dcterms:created>
  <dcterms:modified xsi:type="dcterms:W3CDTF">2016-07-02T07:24:28Z</dcterms:modified>
</cp:coreProperties>
</file>