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69" r:id="rId2"/>
    <p:sldId id="257" r:id="rId3"/>
    <p:sldId id="270" r:id="rId4"/>
    <p:sldId id="276" r:id="rId5"/>
    <p:sldId id="282" r:id="rId6"/>
    <p:sldId id="280" r:id="rId7"/>
    <p:sldId id="274" r:id="rId8"/>
    <p:sldId id="275" r:id="rId9"/>
    <p:sldId id="277" r:id="rId10"/>
    <p:sldId id="272" r:id="rId11"/>
    <p:sldId id="273" r:id="rId12"/>
    <p:sldId id="279" r:id="rId13"/>
    <p:sldId id="281" r:id="rId14"/>
    <p:sldId id="261" r:id="rId15"/>
    <p:sldId id="263" r:id="rId16"/>
    <p:sldId id="264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50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EE3C7F-F4CD-4D2A-AEC2-28EB764BE48F}" type="datetimeFigureOut">
              <a:rPr lang="ru-RU" smtClean="0"/>
              <a:t>15.06.2022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4A2904-FFF1-4E4A-AB04-8CFA61EBAE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79441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1025A91-33FE-B8C9-9422-19CF267C9A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DA290AB3-27D9-3C61-0EB8-D43DB81CA7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BD8BDD1-A6C7-7E28-33BD-EF914D447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73E12-A108-43F5-98EE-D19544A46A00}" type="datetime1">
              <a:rPr lang="ru-RU" smtClean="0"/>
              <a:t>15.06.2022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EC07B91-5E5D-54E3-A47D-7E7799718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875871E-3FE9-BC2E-ACCA-3BDA8851D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8C17E-517F-4AD1-82EB-956360A64B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0788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01A6FEC-0270-40BC-232F-A9B1B9FBC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5FCE7C5B-3AAE-66E6-5B74-49247CE4B1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C50279E-048A-DED1-69E3-C4181D5C9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6C88C-8BBA-4BB4-BB19-2110FCF2863C}" type="datetime1">
              <a:rPr lang="ru-RU" smtClean="0"/>
              <a:t>15.06.2022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6BE3A73-06C3-A2B6-DB3E-CF4636D6E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81DA46B-58A7-0EB6-3FE2-49B5B435D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8C17E-517F-4AD1-82EB-956360A64B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5377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48C22FFA-D6A7-F461-8C75-E08877E91A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052D4918-8C5F-D751-F9FE-7A4859F4E4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3915801-55EE-AC8B-E4A5-D0287072E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D5F91-7BAC-4182-9601-922C2485C51E}" type="datetime1">
              <a:rPr lang="ru-RU" smtClean="0"/>
              <a:t>15.06.2022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342DBFD-ABE7-0AD4-12F5-F6ADD6ED5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EAA60FF-0057-81A0-EEC0-E4BC49327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8C17E-517F-4AD1-82EB-956360A64B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8239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6EC9432-2093-A660-D89E-29C1F9F9F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3CB8729-D41A-AFC7-B897-7CE6110F06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01B9A9C-2AC6-F54E-1E11-059549F9F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B614A-2BBD-4AC4-8E1A-1DCFC444793A}" type="datetime1">
              <a:rPr lang="ru-RU" smtClean="0"/>
              <a:t>15.06.2022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0A9F7F2-4F4F-61A6-207F-4FF9441EA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200B90F-8B33-B4EB-1B7E-CCA2F1FF5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8C17E-517F-4AD1-82EB-956360A64B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7259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B0A119E-DEC4-70CA-8D4A-F4E8F75D7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B68B34A-422B-FF46-BFB5-A3EEC10C9C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451D94C-9905-1B58-1460-931C084D9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BD0DB-5260-4C44-9A50-008317E6D7D4}" type="datetime1">
              <a:rPr lang="ru-RU" smtClean="0"/>
              <a:t>15.06.2022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B499F4C-7D9B-0128-85B7-D75664488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C7FD633-C698-1B6E-8574-D3AD09D9A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8C17E-517F-4AD1-82EB-956360A64B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9724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A28BD71-204C-5B29-A6D6-C9071CB4C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4C31744-B828-E6FE-0165-20A8417EEB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1E814402-6712-7C6B-6239-BEC84209D8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0E7FDA6F-C878-43C6-7C7A-2415866C8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D823A-B1C2-4CAB-A61B-33A8E51D7104}" type="datetime1">
              <a:rPr lang="ru-RU" smtClean="0"/>
              <a:t>15.06.2022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43BDB9CC-D832-2168-2178-BDE9218C3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F00C749-17D9-C8C5-C0E0-741FF8F13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8C17E-517F-4AD1-82EB-956360A64B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0023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BDBE5B1-A26B-E5C5-97DC-F3E3F28BA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55A4D44-DE6B-45A2-EE16-F899B0BC67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707A721C-C38D-F5F5-BEC1-FCC742EC46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A427AF07-A75B-3A92-BD49-A5F96DDB8B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8CA7121B-FD92-DF2D-8124-63B7DFADFF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0ADCB582-D4CD-22EE-AB41-8FA59CF81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F60D1-C1EB-42E6-941C-B1F13C2BB058}" type="datetime1">
              <a:rPr lang="ru-RU" smtClean="0"/>
              <a:t>15.06.2022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3EE94D86-C379-296E-991A-C330F4A83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B1744CE8-A19E-1F93-DF22-9E1A411DD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8C17E-517F-4AD1-82EB-956360A64B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6655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F53973F-2E7B-0BC9-FFAE-52624B208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B4F3F2C8-36EF-A8B5-DEB1-2329E3CCF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AE358-5BB6-4F42-A581-F6E52D17F20E}" type="datetime1">
              <a:rPr lang="ru-RU" smtClean="0"/>
              <a:t>15.06.2022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B5586731-F9A8-EF44-BD80-1BA915053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7F998B8B-1274-3CD2-BA44-1612E9DB0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8C17E-517F-4AD1-82EB-956360A64B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7820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F4734015-63D8-080A-499B-AA6C8A640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638D5-EE5F-4C14-9C61-CFCD045CA5CA}" type="datetime1">
              <a:rPr lang="ru-RU" smtClean="0"/>
              <a:t>15.06.2022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6EE91BB5-698C-B23F-C45F-8B1AA6C0E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EDBA457-AC28-898F-D204-23E32DDDB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8C17E-517F-4AD1-82EB-956360A64B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4877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C63512D-81DD-74AB-D978-06F14B49D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42F56AC-FD0B-0504-F13A-C0F122A323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D20429D2-6595-B1CC-E366-AB7E22E40C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469A26B-9EB5-437D-042E-3F6CDCE0E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DAF01-EC2F-4B4C-B796-9C7788584E28}" type="datetime1">
              <a:rPr lang="ru-RU" smtClean="0"/>
              <a:t>15.06.2022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1E808541-CF0C-EDFF-0B91-64171441B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15C29E3-579D-6EFA-C974-F5DBA9B7C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8C17E-517F-4AD1-82EB-956360A64B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7353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BB5EB6E-F07F-2F68-3FAC-38718B728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36B19F11-D14A-11C8-19B1-18B18C152A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E17998BF-4AD4-429E-3127-75C68FA718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67AB465-5B14-EAC6-7087-EFD8D0436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48BF6-49EA-4BB0-BBA4-3898FD123162}" type="datetime1">
              <a:rPr lang="ru-RU" smtClean="0"/>
              <a:t>15.06.2022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87025B1-C0ED-AB03-7CA0-430950809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0CC5C6A-24D3-BC32-5837-E5E028E6C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8C17E-517F-4AD1-82EB-956360A64B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875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8A89293A-30D2-C06F-2F87-2E6B31C7E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4E5F7BE-610D-C592-CA1C-A924B20D60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0521A2B-7FF4-F4F3-4CB9-8AA78012B8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795B42-738C-4999-976D-5228AEF1C5A7}" type="datetime1">
              <a:rPr lang="ru-RU" smtClean="0"/>
              <a:t>15.06.2022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CFCD620-871B-ECC3-AB96-05DEB11DC8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8376F7D-96FE-F2C8-E508-879CBECC93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78C17E-517F-4AD1-82EB-956360A64B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0897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D7CD10E9-04B3-3114-D4F3-99FCA2D5B0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42435"/>
            <a:ext cx="9144000" cy="2387600"/>
          </a:xfrm>
        </p:spPr>
        <p:txBody>
          <a:bodyPr>
            <a:normAutofit/>
          </a:bodyPr>
          <a:lstStyle/>
          <a:p>
            <a: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</a:t>
            </a:r>
            <a:r>
              <a:rPr lang="ru-RU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верификации графовой информационной модели</a:t>
            </a:r>
            <a:endParaRPr lang="ru-RU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xmlns="" id="{082F8333-0E91-E80A-11CB-579EC5862D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84292"/>
            <a:ext cx="9144000" cy="1976726"/>
          </a:xfrm>
        </p:spPr>
        <p:txBody>
          <a:bodyPr>
            <a:normAutofit fontScale="92500" lnSpcReduction="10000"/>
          </a:bodyPr>
          <a:lstStyle/>
          <a:p>
            <a:pPr algn="ctr" rtl="0" fontAlgn="base"/>
            <a:r>
              <a:rPr lang="en-US" sz="26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</a:t>
            </a:r>
            <a:r>
              <a:rPr lang="en-US" sz="26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ru-RU" sz="2600" b="0" i="0" u="none" strike="noStrike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Чуйкова Татьяна Михайловна</a:t>
            </a:r>
            <a:r>
              <a:rPr lang="en-US" sz="2600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​, </a:t>
            </a:r>
            <a:r>
              <a:rPr lang="ru-RU" sz="2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группа ИУ7-82Б</a:t>
            </a:r>
            <a:endParaRPr lang="en-US" sz="26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rtl="0" fontAlgn="base"/>
            <a:r>
              <a:rPr lang="en-US" sz="26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</a:t>
            </a:r>
            <a:r>
              <a:rPr lang="en-US" sz="26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 </a:t>
            </a:r>
            <a:r>
              <a:rPr lang="ru-RU" sz="2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Щетинин Григорий Александрович</a:t>
            </a:r>
            <a:endParaRPr lang="ru-RU" sz="2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rtl="0" fontAlgn="base"/>
            <a:endParaRPr lang="ru-RU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rtl="0" fontAlgn="base"/>
            <a:endParaRPr lang="ru-RU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rtl="0" fontAlgn="base"/>
            <a:r>
              <a:rPr lang="ru-RU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Москва, 2022</a:t>
            </a:r>
          </a:p>
        </p:txBody>
      </p:sp>
    </p:spTree>
    <p:extLst>
      <p:ext uri="{BB962C8B-B14F-4D97-AF65-F5344CB8AC3E}">
        <p14:creationId xmlns:p14="http://schemas.microsoft.com/office/powerpoint/2010/main" val="32157525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46436" y="278128"/>
            <a:ext cx="10184027" cy="1488389"/>
          </a:xfrm>
        </p:spPr>
        <p:txBody>
          <a:bodyPr/>
          <a:lstStyle/>
          <a:p>
            <a:r>
              <a:rPr lang="ru-RU" dirty="0" smtClean="0"/>
              <a:t>Схема алгоритма верификации графа с безусловными переходами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8C17E-517F-4AD1-82EB-956360A64B9C}" type="slidenum">
              <a:rPr lang="ru-RU" smtClean="0"/>
              <a:t>10</a:t>
            </a:fld>
            <a:endParaRPr lang="ru-RU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020" b="14467"/>
          <a:stretch/>
        </p:blipFill>
        <p:spPr>
          <a:xfrm>
            <a:off x="2236906" y="1984117"/>
            <a:ext cx="2789901" cy="3864747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414"/>
          <a:stretch/>
        </p:blipFill>
        <p:spPr>
          <a:xfrm>
            <a:off x="6236043" y="1766517"/>
            <a:ext cx="3072714" cy="4773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497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8C17E-517F-4AD1-82EB-956360A64B9C}" type="slidenum">
              <a:rPr lang="ru-RU" smtClean="0"/>
              <a:t>11</a:t>
            </a:fld>
            <a:endParaRPr lang="ru-RU"/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1167712" y="595784"/>
            <a:ext cx="10011033" cy="11671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/>
              <a:t>Схема алгоритма верификации графа с условными переходами</a:t>
            </a: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7266" y="1762897"/>
            <a:ext cx="6731924" cy="4554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2162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работы программы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8C17E-517F-4AD1-82EB-956360A64B9C}" type="slidenum">
              <a:rPr lang="ru-RU" smtClean="0"/>
              <a:t>12</a:t>
            </a:fld>
            <a:endParaRPr lang="ru-RU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612" y="1614487"/>
            <a:ext cx="10058400" cy="3388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1674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работы программы</a:t>
            </a:r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1690688"/>
            <a:ext cx="6553200" cy="3057525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8C17E-517F-4AD1-82EB-956360A64B9C}" type="slidenum">
              <a:rPr lang="ru-RU" smtClean="0"/>
              <a:t>13</a:t>
            </a:fld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771134" y="5182949"/>
            <a:ext cx="8826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Ошибка: для Отчета из состояния Создания  донесения нельзя дойти в конечный статус.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3995352" y="1756092"/>
            <a:ext cx="740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Отчет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7274011" y="1761207"/>
            <a:ext cx="1269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Донесение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240134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F124F78-7104-37D8-0169-8B387301B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9230"/>
            <a:ext cx="10515600" cy="1325563"/>
          </a:xfrm>
        </p:spPr>
        <p:txBody>
          <a:bodyPr/>
          <a:lstStyle/>
          <a:p>
            <a:r>
              <a:rPr lang="ru-RU" b="0" i="0" dirty="0" smtClean="0">
                <a:effectLst/>
                <a:latin typeface="Times New Roman" panose="02020603050405020304" pitchFamily="18" charset="0"/>
              </a:rPr>
              <a:t>Верификация графов</a:t>
            </a:r>
            <a:endParaRPr lang="ru-RU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20E3BFD9-1DB4-3414-3B6F-B4C02EAF5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8C17E-517F-4AD1-82EB-956360A64B9C}" type="slidenum">
              <a:rPr lang="ru-RU" smtClean="0">
                <a:solidFill>
                  <a:schemeClr val="tx1"/>
                </a:solidFill>
              </a:rPr>
              <a:t>14</a:t>
            </a:fld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2"/>
          <a:srcRect t="7100" b="2770"/>
          <a:stretch/>
        </p:blipFill>
        <p:spPr>
          <a:xfrm>
            <a:off x="838201" y="2108974"/>
            <a:ext cx="5562600" cy="391908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1100510" y="1591445"/>
            <a:ext cx="5037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Верификация графа с безусловными переходами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6586" y="2108973"/>
            <a:ext cx="5556902" cy="3881393"/>
          </a:xfrm>
          <a:prstGeom prst="rect">
            <a:avLst/>
          </a:prstGeom>
          <a:ln>
            <a:noFill/>
          </a:ln>
        </p:spPr>
      </p:pic>
      <p:sp>
        <p:nvSpPr>
          <p:cNvPr id="9" name="TextBox 8"/>
          <p:cNvSpPr txBox="1"/>
          <p:nvPr/>
        </p:nvSpPr>
        <p:spPr>
          <a:xfrm>
            <a:off x="6796046" y="1591445"/>
            <a:ext cx="4824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Верификация графа </a:t>
            </a:r>
            <a:r>
              <a:rPr lang="ru-RU" smtClean="0"/>
              <a:t>с условными </a:t>
            </a:r>
            <a:r>
              <a:rPr lang="ru-RU" dirty="0" smtClean="0"/>
              <a:t>переходами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79577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EE460BB-B58B-E922-8DFE-A9068F61F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DA290A2-A172-38A9-11BF-6D927E6C4A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16908"/>
            <a:ext cx="10612395" cy="462511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результате выполнения данной работы был спроектирован метод </a:t>
            </a:r>
            <a:r>
              <a:rPr lang="ru-RU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верификации графовой информационной модели.</a:t>
            </a:r>
            <a:endParaRPr lang="ru-RU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Были решены все поставленные задачи: </a:t>
            </a:r>
          </a:p>
          <a:p>
            <a:pPr lvl="0">
              <a:spcAft>
                <a:spcPts val="300"/>
              </a:spcAft>
            </a:pPr>
            <a:r>
              <a:rPr lang="ru-RU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выполнен </a:t>
            </a:r>
            <a:r>
              <a:rPr lang="ru-RU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обзор основных проблем в области информационного моделирования; </a:t>
            </a:r>
          </a:p>
          <a:p>
            <a:pPr lvl="0">
              <a:spcAft>
                <a:spcPts val="300"/>
              </a:spcAft>
            </a:pPr>
            <a:r>
              <a:rPr lang="ru-RU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проведен </a:t>
            </a:r>
            <a:r>
              <a:rPr lang="ru-RU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методов верификации формальных моделей; </a:t>
            </a:r>
          </a:p>
          <a:p>
            <a:pPr lvl="0">
              <a:spcAft>
                <a:spcPts val="300"/>
              </a:spcAft>
            </a:pPr>
            <a:r>
              <a:rPr lang="ru-RU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разработан </a:t>
            </a:r>
            <a:r>
              <a:rPr lang="ru-RU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ru-RU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реализован </a:t>
            </a:r>
            <a:r>
              <a:rPr lang="ru-RU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метод верификации графовой информационной модели; </a:t>
            </a:r>
          </a:p>
          <a:p>
            <a:pPr lvl="0">
              <a:spcAft>
                <a:spcPts val="300"/>
              </a:spcAft>
            </a:pPr>
            <a:r>
              <a:rPr lang="ru-RU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проведен </a:t>
            </a:r>
            <a:r>
              <a:rPr lang="ru-RU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исследование разработанного метода и сделать выводы о его применимости для верификации информационных </a:t>
            </a:r>
            <a:r>
              <a:rPr lang="ru-RU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моделей</a:t>
            </a:r>
            <a:r>
              <a:rPr 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lvl="0">
              <a:spcAft>
                <a:spcPts val="300"/>
              </a:spcAft>
            </a:pPr>
            <a:r>
              <a:rPr lang="ru-RU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реализованный метод был интегрирован в функционал платформы «Сириус».</a:t>
            </a:r>
            <a:endParaRPr lang="ru-RU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B1CD053-46FD-A248-E593-1A1EBA1FB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8C17E-517F-4AD1-82EB-956360A64B9C}" type="slidenum">
              <a:rPr lang="ru-RU" smtClean="0">
                <a:solidFill>
                  <a:schemeClr val="tx1"/>
                </a:solidFill>
              </a:rPr>
              <a:t>15</a:t>
            </a:fld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510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F20BA9A-6501-53A6-2681-DE095C86B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Дальнейшее развитие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68BC5FE-596B-5BE6-1CF3-0DB66628E8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684491" cy="4351338"/>
          </a:xfrm>
        </p:spPr>
        <p:txBody>
          <a:bodyPr>
            <a:normAutofit/>
          </a:bodyPr>
          <a:lstStyle/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ускорить метод верификации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расширить набор используемых операторов </a:t>
            </a: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темпоральной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логики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обрабатывать </a:t>
            </a: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графового</a:t>
            </a:r>
            <a:r>
              <a:rPr lang="ru-RU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формата входные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данные.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6E7D034-3F98-3F03-5D82-95F676E70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8C17E-517F-4AD1-82EB-956360A64B9C}" type="slidenum">
              <a:rPr lang="ru-RU" smtClean="0">
                <a:solidFill>
                  <a:schemeClr val="tx1"/>
                </a:solidFill>
              </a:rPr>
              <a:t>16</a:t>
            </a:fld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740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A526081-238E-7706-D6EA-5F5E68C08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6713"/>
            <a:ext cx="10515600" cy="1325563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и задачи работы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EC659C7-4611-60C6-0D96-DA0CA48D31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58974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разработать метод верификации информационной модели, представленной в виде ориентированного графа.</a:t>
            </a:r>
          </a:p>
          <a:p>
            <a:pPr marL="0" indent="0">
              <a:buNone/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Задачи:</a:t>
            </a:r>
          </a:p>
          <a:p>
            <a:pPr>
              <a:spcAft>
                <a:spcPts val="300"/>
              </a:spcAft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выполнить обзор основных проблем в области информационного моделирования; 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300"/>
              </a:spcAft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провести анализ методов верификации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формальных моделей; 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300"/>
              </a:spcAft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и реализовать метод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верификации графовой информационной модели; 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300"/>
              </a:spcAft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провести исследование разработанного метода и сделать выводы о его применимости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для верификации информационных моделей.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B261922-4581-5817-6889-EEA48AA49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10312"/>
            <a:ext cx="2743200" cy="365125"/>
          </a:xfrm>
        </p:spPr>
        <p:txBody>
          <a:bodyPr/>
          <a:lstStyle/>
          <a:p>
            <a:fld id="{B778C17E-517F-4AD1-82EB-956360A64B9C}" type="slidenum">
              <a:rPr lang="ru-RU" smtClean="0">
                <a:solidFill>
                  <a:schemeClr val="tx1"/>
                </a:solidFill>
              </a:rPr>
              <a:t>2</a:t>
            </a:fld>
            <a:endParaRPr lang="ru-R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1168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C4EC0E3-3152-1CCD-87F8-ACD9A85A5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5236" y="365125"/>
            <a:ext cx="10328563" cy="1325563"/>
          </a:xfrm>
        </p:spPr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Верификация информационной модели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3E3D672-97BA-A8A2-9DC5-C84B3EBE3A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7850"/>
            <a:ext cx="10515600" cy="4351338"/>
          </a:xfrm>
        </p:spPr>
        <p:txBody>
          <a:bodyPr>
            <a:normAutofit/>
          </a:bodyPr>
          <a:lstStyle/>
          <a:p>
            <a:pPr indent="0" algn="just">
              <a:lnSpc>
                <a:spcPct val="90000"/>
              </a:lnSpc>
              <a:spcAft>
                <a:spcPts val="1000"/>
              </a:spcAft>
              <a:buNone/>
            </a:pPr>
            <a:r>
              <a:rPr lang="ru-RU" sz="24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Верификация информационной модели позволит:</a:t>
            </a:r>
            <a:endParaRPr lang="ru-RU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90000"/>
              </a:lnSpc>
              <a:spcBef>
                <a:spcPts val="300"/>
              </a:spcBef>
              <a:spcAft>
                <a:spcPts val="1000"/>
              </a:spcAft>
            </a:pPr>
            <a:r>
              <a:rPr lang="ru-RU" sz="24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своевременно выявлять ошибки и уязвимости</a:t>
            </a:r>
            <a:r>
              <a:rPr lang="en-US" sz="24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2400" dirty="0" smtClean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spcBef>
                <a:spcPts val="300"/>
              </a:spcBef>
              <a:spcAft>
                <a:spcPts val="1000"/>
              </a:spcAft>
            </a:pPr>
            <a:r>
              <a:rPr lang="ru-RU" sz="24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прояснять задачи и требования к проекту</a:t>
            </a:r>
            <a:r>
              <a:rPr lang="en-US" sz="24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2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spcBef>
                <a:spcPts val="300"/>
              </a:spcBef>
              <a:spcAft>
                <a:spcPts val="1000"/>
              </a:spcAft>
            </a:pP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автоматизировать </a:t>
            </a:r>
            <a:r>
              <a:rPr lang="ru-RU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разработку </a:t>
            </a: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бизнес-приложений любой </a:t>
            </a:r>
            <a:r>
              <a:rPr lang="ru-RU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сложности.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9371464-6D53-824E-8BA0-886501D14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8C17E-517F-4AD1-82EB-956360A64B9C}" type="slidenum">
              <a:rPr lang="ru-RU" smtClean="0">
                <a:solidFill>
                  <a:schemeClr val="tx1"/>
                </a:solidFill>
              </a:rPr>
              <a:t>3</a:t>
            </a:fld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752599" y="5350476"/>
            <a:ext cx="2152135" cy="5354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Эмпирические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5181599" y="5350476"/>
            <a:ext cx="1902941" cy="5354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Формальные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8610600" y="5350476"/>
            <a:ext cx="2164492" cy="5354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Динамические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4635843" y="4127158"/>
            <a:ext cx="2920314" cy="8413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Методы верификации ПО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Прямая со стрелкой 10"/>
          <p:cNvCxnSpPr/>
          <p:nvPr/>
        </p:nvCxnSpPr>
        <p:spPr>
          <a:xfrm flipH="1">
            <a:off x="2594919" y="4695569"/>
            <a:ext cx="1795849" cy="4777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/>
          <p:nvPr/>
        </p:nvCxnSpPr>
        <p:spPr>
          <a:xfrm>
            <a:off x="7694141" y="4695569"/>
            <a:ext cx="1830859" cy="5601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/>
          <p:nvPr/>
        </p:nvCxnSpPr>
        <p:spPr>
          <a:xfrm>
            <a:off x="6096000" y="4991809"/>
            <a:ext cx="0" cy="2886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7210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8C17E-517F-4AD1-82EB-956360A64B9C}" type="slidenum">
              <a:rPr lang="ru-RU" smtClean="0"/>
              <a:t>4</a:t>
            </a:fld>
            <a:endParaRPr lang="ru-RU"/>
          </a:p>
        </p:txBody>
      </p:sp>
      <p:graphicFrame>
        <p:nvGraphicFramePr>
          <p:cNvPr id="7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50658773"/>
              </p:ext>
            </p:extLst>
          </p:nvPr>
        </p:nvGraphicFramePr>
        <p:xfrm>
          <a:off x="838200" y="1692276"/>
          <a:ext cx="10084596" cy="367792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2934730"/>
                <a:gridCol w="2191265"/>
                <a:gridCol w="1612862"/>
                <a:gridCol w="1673457"/>
                <a:gridCol w="1672282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Вид метода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Проверка моделей</a:t>
                      </a:r>
                      <a:endParaRPr lang="ru-RU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Дедуктивный анализ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Проверка согласований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Абстрактная интерпретация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Продуктивность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высокая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средняя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средняя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высокая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Время выполнения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среднее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высокая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малое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высокая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Способ достижения результата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информационная</a:t>
                      </a:r>
                      <a:r>
                        <a:rPr lang="ru-RU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модель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анализ пред и постусловий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программный код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абстрактный семантический домен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Уровень автоматизации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автоматизированные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Точность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высокая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Типы обнаруживаемых ошибок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логические ошибки</a:t>
                      </a:r>
                      <a:r>
                        <a:rPr lang="ru-RU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и сценарии, приводящие к недокументированному поведению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itle 1">
            <a:extLst>
              <a:ext uri="{FF2B5EF4-FFF2-40B4-BE49-F238E27FC236}">
                <a16:creationId xmlns:a16="http://schemas.microsoft.com/office/drawing/2014/main" xmlns="" id="{BA526081-238E-7706-D6EA-5F5E68C08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6713"/>
            <a:ext cx="10515600" cy="1325563"/>
          </a:xfrm>
        </p:spPr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формальных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методов верификации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38200" y="5648464"/>
            <a:ext cx="101016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Уровень функциональной пригодности и область применимости в рамках анализа графовой информационной модели одинаковы для всех методов.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2467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информационной модели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8C17E-517F-4AD1-82EB-956360A64B9C}" type="slidenum">
              <a:rPr lang="ru-RU" smtClean="0"/>
              <a:t>5</a:t>
            </a:fld>
            <a:endParaRPr lang="ru-RU"/>
          </a:p>
        </p:txBody>
      </p:sp>
      <p:pic>
        <p:nvPicPr>
          <p:cNvPr id="12" name="Объект 1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22727"/>
            <a:ext cx="10515600" cy="4157133"/>
          </a:xfrm>
        </p:spPr>
      </p:pic>
    </p:spTree>
    <p:extLst>
      <p:ext uri="{BB962C8B-B14F-4D97-AF65-F5344CB8AC3E}">
        <p14:creationId xmlns:p14="http://schemas.microsoft.com/office/powerpoint/2010/main" val="32052285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информационной модели</a:t>
            </a:r>
            <a:endParaRPr lang="ru-RU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60243"/>
            <a:ext cx="10515600" cy="3392416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8C17E-517F-4AD1-82EB-956360A64B9C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23448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Описание информационной модели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sz="24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Модель в темпоральной логике: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𝑀</m:t>
                    </m:r>
                    <m:r>
                      <a:rPr lang="en-US" sz="24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=(</m:t>
                    </m:r>
                    <m:sSub>
                      <m:sSubPr>
                        <m:ctrlPr>
                          <a:rPr lang="ru-RU" sz="24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ru-RU" sz="2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sz="24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𝑆</m:t>
                    </m:r>
                    <m:r>
                      <a:rPr lang="en-US" sz="24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ru-RU" sz="2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𝑅</m:t>
                    </m:r>
                    <m:r>
                      <a:rPr lang="ru-RU" sz="2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ru-RU" sz="2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𝐿</m:t>
                    </m:r>
                    <m:r>
                      <a:rPr lang="ru-RU" sz="2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400" dirty="0" smtClean="0"/>
                  <a:t>,</a:t>
                </a:r>
              </a:p>
              <a:p>
                <a:pPr marL="0" indent="0" algn="just">
                  <a:lnSpc>
                    <a:spcPct val="150000"/>
                  </a:lnSpc>
                  <a:buNone/>
                </a:pPr>
                <a:r>
                  <a:rPr lang="ru-RU" sz="2400" dirty="0" smtClean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где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 spc="15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ru-RU" sz="24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– множество начальных </a:t>
                </a:r>
                <a:r>
                  <a:rPr lang="ru-RU" sz="2400" dirty="0" smtClean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вершин;</a:t>
                </a:r>
                <a:endParaRPr lang="en-US" sz="2400" dirty="0" smtClean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50000"/>
                  </a:lnSpc>
                  <a:spcAft>
                    <a:spcPts val="0"/>
                  </a:spcAft>
                  <a:buNone/>
                </a:pPr>
                <a:r>
                  <a:rPr lang="en-US" sz="2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𝑆</m:t>
                    </m:r>
                  </m:oMath>
                </a14:m>
                <a:r>
                  <a:rPr lang="ru-RU" sz="2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– множество </a:t>
                </a:r>
                <a:r>
                  <a:rPr lang="ru-RU" sz="2400" dirty="0" smtClean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вершен;</a:t>
                </a:r>
                <a:endParaRPr lang="en-US" sz="2400" dirty="0" smtClean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50000"/>
                  </a:lnSpc>
                  <a:spcAft>
                    <a:spcPts val="0"/>
                  </a:spcAft>
                  <a:buNone/>
                </a:pPr>
                <a:r>
                  <a:rPr lang="ru-RU" sz="1800" dirty="0" smtClean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ru-RU" sz="2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𝑅</m:t>
                    </m:r>
                  </m:oMath>
                </a14:m>
                <a:r>
                  <a:rPr lang="ru-RU" sz="2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– отношение переходов (</a:t>
                </a:r>
                <a14:m>
                  <m:oMath xmlns:m="http://schemas.openxmlformats.org/officeDocument/2006/math">
                    <m:r>
                      <a:rPr lang="ru-RU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𝑅</m:t>
                    </m:r>
                    <m:r>
                      <a:rPr lang="ru-RU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⊆</m:t>
                    </m:r>
                    <m:r>
                      <a:rPr lang="ru-RU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𝑆</m:t>
                    </m:r>
                    <m:r>
                      <a:rPr lang="ru-RU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ru-RU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𝑆</m:t>
                    </m:r>
                    <m:r>
                      <a:rPr lang="ru-RU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ru-RU" sz="2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;</a:t>
                </a:r>
                <a:endParaRPr lang="ru-RU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50000"/>
                  </a:lnSpc>
                  <a:spcAft>
                    <a:spcPts val="0"/>
                  </a:spcAft>
                  <a:buNone/>
                </a:pPr>
                <a:r>
                  <a:rPr lang="ru-RU" sz="2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𝐿</m:t>
                    </m:r>
                  </m:oMath>
                </a14:m>
                <a:r>
                  <a:rPr lang="ru-RU" sz="2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– функция разметки (</a:t>
                </a:r>
                <a14:m>
                  <m:oMath xmlns:m="http://schemas.openxmlformats.org/officeDocument/2006/math"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𝐿</m:t>
                    </m:r>
                    <m:r>
                      <a:rPr lang="ru-RU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:</m:t>
                    </m:r>
                    <m:r>
                      <a:rPr lang="ru-RU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𝑆</m:t>
                    </m:r>
                    <m:r>
                      <a:rPr lang="ru-RU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→</m:t>
                    </m:r>
                    <m:sSup>
                      <m:sSupPr>
                        <m:ctrlPr>
                          <a:rPr lang="ru-RU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ru-RU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p>
                        <m:r>
                          <a:rPr lang="ru-RU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𝐴𝑃</m:t>
                        </m:r>
                      </m:sup>
                    </m:sSup>
                  </m:oMath>
                </a14:m>
                <a:r>
                  <a:rPr lang="ru-RU" sz="2400" dirty="0" smtClean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).</a:t>
                </a:r>
              </a:p>
              <a:p>
                <a:pPr marL="0" indent="0" algn="just">
                  <a:lnSpc>
                    <a:spcPct val="150000"/>
                  </a:lnSpc>
                  <a:spcAft>
                    <a:spcPts val="0"/>
                  </a:spcAft>
                  <a:buNone/>
                </a:pPr>
                <a:r>
                  <a:rPr lang="ru-RU" sz="2400" dirty="0" smtClean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В рамках реализуемого метода достижимость будущего состояния определяется пройденным путем.</a:t>
                </a:r>
                <a:endParaRPr lang="ru-RU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8" t="-2101" r="-870" b="-168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8C17E-517F-4AD1-82EB-956360A64B9C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9674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Модальные операторы темпоральной логики</a:t>
            </a:r>
            <a:endParaRPr lang="ru-RU" dirty="0"/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97085018"/>
              </p:ext>
            </p:extLst>
          </p:nvPr>
        </p:nvGraphicFramePr>
        <p:xfrm>
          <a:off x="930873" y="1847207"/>
          <a:ext cx="10709192" cy="4043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13473"/>
                <a:gridCol w="7345182"/>
                <a:gridCol w="1650537"/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Оператор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Описание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Применимость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Until</a:t>
                      </a:r>
                    </a:p>
                    <a:p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8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Sw</a:t>
                      </a: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Until</a:t>
                      </a:r>
                      <a:r>
                        <a:rPr lang="en-US" sz="18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Sq)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Sq</a:t>
                      </a:r>
                      <a:r>
                        <a:rPr lang="ru-RU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должно выполниться в некотором состоянии в будущем, свойство </a:t>
                      </a:r>
                      <a:r>
                        <a:rPr lang="en-US" sz="18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Sw</a:t>
                      </a:r>
                      <a:r>
                        <a:rPr lang="ru-RU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обязано выполняться во всех состояниях до обозначенного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Release</a:t>
                      </a:r>
                    </a:p>
                    <a:p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8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Sw</a:t>
                      </a: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Release</a:t>
                      </a:r>
                      <a:r>
                        <a:rPr lang="ru-RU" sz="18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Sq</a:t>
                      </a: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Sw</a:t>
                      </a: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должно хотя бы раз стать истинным, пока </a:t>
                      </a: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Sq  </a:t>
                      </a:r>
                      <a:r>
                        <a:rPr lang="ru-RU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не стало истинным первый раз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Future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Sq</a:t>
                      </a:r>
                      <a:r>
                        <a:rPr lang="en-US" sz="18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8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</a:t>
                      </a:r>
                      <a:r>
                        <a:rPr lang="ru-RU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олжно стать истинным хотя бы в одном состоянии в будущем</a:t>
                      </a:r>
                    </a:p>
                    <a:p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Next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Sq</a:t>
                      </a:r>
                      <a:r>
                        <a:rPr lang="en-US" sz="18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должно быть истинным в состоянии, непосредственно следующим за данным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Globally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Sq</a:t>
                      </a:r>
                      <a:r>
                        <a:rPr lang="en-US" sz="18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должно быть истинно во всех будущих состояниях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All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Sq</a:t>
                      </a:r>
                      <a:r>
                        <a:rPr lang="en-US" sz="18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должно выполняться на всех ветвях, начинающихся с данной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Exists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Существует хотя бы одна ветвь, на которой </a:t>
                      </a: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Sq</a:t>
                      </a:r>
                      <a:r>
                        <a:rPr lang="en-US" sz="18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8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выполняется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8C17E-517F-4AD1-82EB-956360A64B9C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6479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793627" cy="1325563"/>
          </a:xfrm>
        </p:spPr>
        <p:txBody>
          <a:bodyPr/>
          <a:lstStyle/>
          <a:p>
            <a:r>
              <a:rPr lang="ru-RU" dirty="0" smtClean="0"/>
              <a:t>Функциональная модель предлагаемого метода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8C17E-517F-4AD1-82EB-956360A64B9C}" type="slidenum">
              <a:rPr lang="ru-RU" smtClean="0"/>
              <a:t>9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1085" y="1690688"/>
            <a:ext cx="8087854" cy="4315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1651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6384</TotalTime>
  <Words>442</Words>
  <Application>Microsoft Office PowerPoint</Application>
  <PresentationFormat>Широкоэкранный</PresentationFormat>
  <Paragraphs>125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Times New Roman</vt:lpstr>
      <vt:lpstr>Office Theme</vt:lpstr>
      <vt:lpstr>Метод верификации графовой информационной модели</vt:lpstr>
      <vt:lpstr>Цель и задачи работы</vt:lpstr>
      <vt:lpstr>Верификация информационной модели</vt:lpstr>
      <vt:lpstr>Анализ формальных методов верификации</vt:lpstr>
      <vt:lpstr>Пример информационной модели</vt:lpstr>
      <vt:lpstr>Пример информационной модели</vt:lpstr>
      <vt:lpstr>Описание информационной модели</vt:lpstr>
      <vt:lpstr>Модальные операторы темпоральной логики</vt:lpstr>
      <vt:lpstr>Функциональная модель предлагаемого метода</vt:lpstr>
      <vt:lpstr>Схема алгоритма верификации графа с безусловными переходами</vt:lpstr>
      <vt:lpstr>Презентация PowerPoint</vt:lpstr>
      <vt:lpstr>Пример работы программы</vt:lpstr>
      <vt:lpstr>Пример работы программы</vt:lpstr>
      <vt:lpstr>Верификация графов</vt:lpstr>
      <vt:lpstr>Заключение</vt:lpstr>
      <vt:lpstr>Дальнейшее развитие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Герасименко Екатерина</dc:creator>
  <cp:lastModifiedBy>HP</cp:lastModifiedBy>
  <cp:revision>76</cp:revision>
  <dcterms:created xsi:type="dcterms:W3CDTF">2022-05-29T19:32:46Z</dcterms:created>
  <dcterms:modified xsi:type="dcterms:W3CDTF">2022-06-15T01:00:47Z</dcterms:modified>
</cp:coreProperties>
</file>