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4"/>
  </p:notesMasterIdLst>
  <p:handoutMasterIdLst>
    <p:handoutMasterId r:id="rId25"/>
  </p:handoutMasterIdLst>
  <p:sldIdLst>
    <p:sldId id="256" r:id="rId2"/>
    <p:sldId id="258" r:id="rId3"/>
    <p:sldId id="262" r:id="rId4"/>
    <p:sldId id="261" r:id="rId5"/>
    <p:sldId id="260" r:id="rId6"/>
    <p:sldId id="269" r:id="rId7"/>
    <p:sldId id="285" r:id="rId8"/>
    <p:sldId id="287" r:id="rId9"/>
    <p:sldId id="274" r:id="rId10"/>
    <p:sldId id="276" r:id="rId11"/>
    <p:sldId id="293" r:id="rId12"/>
    <p:sldId id="294" r:id="rId13"/>
    <p:sldId id="290" r:id="rId14"/>
    <p:sldId id="295" r:id="rId15"/>
    <p:sldId id="288" r:id="rId16"/>
    <p:sldId id="282" r:id="rId17"/>
    <p:sldId id="283" r:id="rId18"/>
    <p:sldId id="296" r:id="rId19"/>
    <p:sldId id="291" r:id="rId20"/>
    <p:sldId id="292" r:id="rId21"/>
    <p:sldId id="272" r:id="rId22"/>
    <p:sldId id="268"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8" d="100"/>
          <a:sy n="78" d="100"/>
        </p:scale>
        <p:origin x="137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73EE2FC-0B48-65CC-E3AC-F6466CA62D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8F519CEE-3099-B93E-3CC7-4EAE9335E5E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6144249E-1B97-4917-A88B-96A69F6D3B7F}" type="datetime1">
              <a:rPr lang="en-US"/>
              <a:pPr>
                <a:defRPr/>
              </a:pPr>
              <a:t>6/4/2024</a:t>
            </a:fld>
            <a:endParaRPr lang="en-US"/>
          </a:p>
        </p:txBody>
      </p:sp>
      <p:sp>
        <p:nvSpPr>
          <p:cNvPr id="92164" name="Rectangle 4">
            <a:extLst>
              <a:ext uri="{FF2B5EF4-FFF2-40B4-BE49-F238E27FC236}">
                <a16:creationId xmlns:a16="http://schemas.microsoft.com/office/drawing/2014/main" id="{91607DF0-0BB7-9A28-0913-AC182CDE38FA}"/>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177B1A2F-DC37-BCF3-B384-6CC741016AE2}"/>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F5178C7-C92A-4A02-AABA-A8262DCB0B2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D21A46C-A98C-5ED1-51AD-59FA552E2CD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62BB4B2-B59F-2462-6FE8-3A5CED353FC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245A0F-9B1E-4730-99BE-8CB52BC62F27}" type="datetime1">
              <a:rPr lang="en-US"/>
              <a:pPr>
                <a:defRPr/>
              </a:pPr>
              <a:t>6/4/2024</a:t>
            </a:fld>
            <a:endParaRPr lang="en-US"/>
          </a:p>
        </p:txBody>
      </p:sp>
      <p:sp>
        <p:nvSpPr>
          <p:cNvPr id="18436" name="Rectangle 4">
            <a:extLst>
              <a:ext uri="{FF2B5EF4-FFF2-40B4-BE49-F238E27FC236}">
                <a16:creationId xmlns:a16="http://schemas.microsoft.com/office/drawing/2014/main" id="{8FAF9018-4BCC-CFB0-5FA4-CAFDD53563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084E5390-E6D6-28E9-1DA4-C9EBAD7CB1F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DDB2D177-9441-8F57-94F6-61333161BDF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10034A0-C764-9A7B-96C4-9C1ABF303F0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BA26DF8-D15B-4ADE-91AD-F6EEEA8CC717}"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8A972D-9FC8-8682-A1E8-F766D5ED214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7" name="Rectangle 6">
            <a:extLst>
              <a:ext uri="{FF2B5EF4-FFF2-40B4-BE49-F238E27FC236}">
                <a16:creationId xmlns:a16="http://schemas.microsoft.com/office/drawing/2014/main" id="{39FD303C-3ECA-17E7-6077-E9FD9992DA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1508" name="Rectangle 7">
            <a:extLst>
              <a:ext uri="{FF2B5EF4-FFF2-40B4-BE49-F238E27FC236}">
                <a16:creationId xmlns:a16="http://schemas.microsoft.com/office/drawing/2014/main" id="{D58078CC-0360-563B-CF2F-5D7DF00BAD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BECC7C2-803D-4034-B662-76B6DF4A3FFC}"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185357C8-BD73-9B60-4112-1B95836E48A9}"/>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78C47446-FA85-77D8-F078-068506D705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ED6F1F5B-9DA0-B3E1-004F-52AD639F60A0}"/>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B2EE4770-79B9-C1A2-FB97-CB3E2C46C120}"/>
              </a:ext>
            </a:extLst>
          </p:cNvPr>
          <p:cNvSpPr>
            <a:spLocks noGrp="1"/>
          </p:cNvSpPr>
          <p:nvPr>
            <p:ph type="dt" sz="half" idx="10"/>
          </p:nvPr>
        </p:nvSpPr>
        <p:spPr/>
        <p:txBody>
          <a:bodyPr/>
          <a:lstStyle>
            <a:lvl1pPr>
              <a:defRPr/>
            </a:lvl1pPr>
          </a:lstStyle>
          <a:p>
            <a:pPr>
              <a:defRPr/>
            </a:pPr>
            <a:fld id="{89F9BA5B-88BA-4A2B-B061-2B85B9B729FD}" type="datetime1">
              <a:rPr lang="en-US"/>
              <a:pPr>
                <a:defRPr/>
              </a:pPr>
              <a:t>6/4/2024</a:t>
            </a:fld>
            <a:endParaRPr lang="en-US" altLang="en-US"/>
          </a:p>
        </p:txBody>
      </p:sp>
      <p:sp>
        <p:nvSpPr>
          <p:cNvPr id="6" name="Footer Placeholder 4">
            <a:extLst>
              <a:ext uri="{FF2B5EF4-FFF2-40B4-BE49-F238E27FC236}">
                <a16:creationId xmlns:a16="http://schemas.microsoft.com/office/drawing/2014/main" id="{01D9F629-3D4A-D27A-0D8C-89C80BE56408}"/>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8007A9C2-CBC5-20ED-3ACB-DFA4628844ED}"/>
              </a:ext>
            </a:extLst>
          </p:cNvPr>
          <p:cNvSpPr>
            <a:spLocks noGrp="1"/>
          </p:cNvSpPr>
          <p:nvPr>
            <p:ph type="sldNum" sz="quarter" idx="12"/>
          </p:nvPr>
        </p:nvSpPr>
        <p:spPr>
          <a:xfrm>
            <a:off x="423863" y="4529138"/>
            <a:ext cx="584200" cy="365125"/>
          </a:xfrm>
        </p:spPr>
        <p:txBody>
          <a:bodyPr/>
          <a:lstStyle>
            <a:lvl1pPr>
              <a:defRPr/>
            </a:lvl1pPr>
          </a:lstStyle>
          <a:p>
            <a:fld id="{68551532-24B2-431B-A20C-B3D855BF3D2A}" type="slidenum">
              <a:rPr lang="en-US" altLang="en-US"/>
              <a:pPr/>
              <a:t>‹#›</a:t>
            </a:fld>
            <a:endParaRPr lang="en-US" altLang="en-US"/>
          </a:p>
        </p:txBody>
      </p:sp>
    </p:spTree>
    <p:extLst>
      <p:ext uri="{BB962C8B-B14F-4D97-AF65-F5344CB8AC3E}">
        <p14:creationId xmlns:p14="http://schemas.microsoft.com/office/powerpoint/2010/main" val="264468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0481249-77E5-4C9B-F35B-B69F16043A20}"/>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5BA399A7-FF2D-FF88-4EA1-B14F9C2077BE}"/>
              </a:ext>
            </a:extLst>
          </p:cNvPr>
          <p:cNvSpPr>
            <a:spLocks noGrp="1"/>
          </p:cNvSpPr>
          <p:nvPr>
            <p:ph type="dt" sz="half" idx="10"/>
          </p:nvPr>
        </p:nvSpPr>
        <p:spPr/>
        <p:txBody>
          <a:bodyPr/>
          <a:lstStyle>
            <a:lvl1pPr>
              <a:defRPr/>
            </a:lvl1pPr>
          </a:lstStyle>
          <a:p>
            <a:pPr>
              <a:defRPr/>
            </a:pPr>
            <a:fld id="{CC9348A3-D249-4F7B-9187-9E9D40770608}" type="datetime1">
              <a:rPr lang="en-US"/>
              <a:pPr>
                <a:defRPr/>
              </a:pPr>
              <a:t>6/4/2024</a:t>
            </a:fld>
            <a:endParaRPr lang="en-US" altLang="en-US"/>
          </a:p>
        </p:txBody>
      </p:sp>
      <p:sp>
        <p:nvSpPr>
          <p:cNvPr id="6" name="Footer Placeholder 4">
            <a:extLst>
              <a:ext uri="{FF2B5EF4-FFF2-40B4-BE49-F238E27FC236}">
                <a16:creationId xmlns:a16="http://schemas.microsoft.com/office/drawing/2014/main" id="{A99FE9DE-D45A-EA7B-298A-FFE4F8F05236}"/>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EE76678E-FB06-D7EF-7D76-09C7240343C1}"/>
              </a:ext>
            </a:extLst>
          </p:cNvPr>
          <p:cNvSpPr>
            <a:spLocks noGrp="1"/>
          </p:cNvSpPr>
          <p:nvPr>
            <p:ph type="sldNum" sz="quarter" idx="12"/>
          </p:nvPr>
        </p:nvSpPr>
        <p:spPr>
          <a:xfrm>
            <a:off x="511175" y="3244850"/>
            <a:ext cx="585788" cy="365125"/>
          </a:xfrm>
        </p:spPr>
        <p:txBody>
          <a:bodyPr/>
          <a:lstStyle>
            <a:lvl1pPr>
              <a:defRPr/>
            </a:lvl1pPr>
          </a:lstStyle>
          <a:p>
            <a:fld id="{D7B1BA1F-E29D-4808-8405-63C6BB669850}" type="slidenum">
              <a:rPr lang="en-US" altLang="en-US"/>
              <a:pPr/>
              <a:t>‹#›</a:t>
            </a:fld>
            <a:endParaRPr lang="en-US" altLang="en-US"/>
          </a:p>
        </p:txBody>
      </p:sp>
    </p:spTree>
    <p:extLst>
      <p:ext uri="{BB962C8B-B14F-4D97-AF65-F5344CB8AC3E}">
        <p14:creationId xmlns:p14="http://schemas.microsoft.com/office/powerpoint/2010/main" val="588128092"/>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FE21755-2DAA-8C48-AD23-916193466E34}"/>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4">
            <a:extLst>
              <a:ext uri="{FF2B5EF4-FFF2-40B4-BE49-F238E27FC236}">
                <a16:creationId xmlns:a16="http://schemas.microsoft.com/office/drawing/2014/main" id="{64FD30B9-3692-B1A8-574D-EF62E34A098A}"/>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D1C3122-191D-4B93-CF94-246ECD7DC8DB}"/>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C9D8B96-7620-CB32-014F-C8C263FC4D04}"/>
              </a:ext>
            </a:extLst>
          </p:cNvPr>
          <p:cNvSpPr>
            <a:spLocks noGrp="1"/>
          </p:cNvSpPr>
          <p:nvPr>
            <p:ph type="dt" sz="half" idx="14"/>
          </p:nvPr>
        </p:nvSpPr>
        <p:spPr/>
        <p:txBody>
          <a:bodyPr/>
          <a:lstStyle>
            <a:lvl1pPr>
              <a:defRPr/>
            </a:lvl1pPr>
          </a:lstStyle>
          <a:p>
            <a:pPr>
              <a:defRPr/>
            </a:pPr>
            <a:fld id="{D1AD1159-3184-4B38-8770-599BFD9DBABA}" type="datetime1">
              <a:rPr lang="en-US"/>
              <a:pPr>
                <a:defRPr/>
              </a:pPr>
              <a:t>6/4/2024</a:t>
            </a:fld>
            <a:endParaRPr lang="en-US" altLang="en-US"/>
          </a:p>
        </p:txBody>
      </p:sp>
      <p:sp>
        <p:nvSpPr>
          <p:cNvPr id="8" name="Footer Placeholder 4">
            <a:extLst>
              <a:ext uri="{FF2B5EF4-FFF2-40B4-BE49-F238E27FC236}">
                <a16:creationId xmlns:a16="http://schemas.microsoft.com/office/drawing/2014/main" id="{471D7B9D-08EF-8D78-D9C0-D492F4F33723}"/>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9" name="Slide Number Placeholder 5">
            <a:extLst>
              <a:ext uri="{FF2B5EF4-FFF2-40B4-BE49-F238E27FC236}">
                <a16:creationId xmlns:a16="http://schemas.microsoft.com/office/drawing/2014/main" id="{B3F878C6-FD11-E501-3E9F-0ED83950D1AC}"/>
              </a:ext>
            </a:extLst>
          </p:cNvPr>
          <p:cNvSpPr>
            <a:spLocks noGrp="1"/>
          </p:cNvSpPr>
          <p:nvPr>
            <p:ph type="sldNum" sz="quarter" idx="16"/>
          </p:nvPr>
        </p:nvSpPr>
        <p:spPr>
          <a:xfrm>
            <a:off x="511175" y="3244850"/>
            <a:ext cx="585788" cy="365125"/>
          </a:xfrm>
        </p:spPr>
        <p:txBody>
          <a:bodyPr/>
          <a:lstStyle>
            <a:lvl1pPr>
              <a:defRPr/>
            </a:lvl1pPr>
          </a:lstStyle>
          <a:p>
            <a:fld id="{712CAC68-5F03-485B-902C-212C856E34C4}" type="slidenum">
              <a:rPr lang="en-US" altLang="en-US"/>
              <a:pPr/>
              <a:t>‹#›</a:t>
            </a:fld>
            <a:endParaRPr lang="en-US" altLang="en-US"/>
          </a:p>
        </p:txBody>
      </p:sp>
    </p:spTree>
    <p:extLst>
      <p:ext uri="{BB962C8B-B14F-4D97-AF65-F5344CB8AC3E}">
        <p14:creationId xmlns:p14="http://schemas.microsoft.com/office/powerpoint/2010/main" val="2334402434"/>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1045A8A-1AAF-174D-6A16-FA8CEA7A824A}"/>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F938EC72-2D48-467F-AA41-F77F96B1EE32}"/>
              </a:ext>
            </a:extLst>
          </p:cNvPr>
          <p:cNvSpPr>
            <a:spLocks noGrp="1"/>
          </p:cNvSpPr>
          <p:nvPr>
            <p:ph type="dt" sz="half" idx="10"/>
          </p:nvPr>
        </p:nvSpPr>
        <p:spPr/>
        <p:txBody>
          <a:bodyPr/>
          <a:lstStyle>
            <a:lvl1pPr>
              <a:defRPr/>
            </a:lvl1pPr>
          </a:lstStyle>
          <a:p>
            <a:pPr>
              <a:defRPr/>
            </a:pPr>
            <a:fld id="{0A56CD3A-342A-4C05-96A8-153B4E707395}" type="datetime1">
              <a:rPr lang="en-US"/>
              <a:pPr>
                <a:defRPr/>
              </a:pPr>
              <a:t>6/4/2024</a:t>
            </a:fld>
            <a:endParaRPr lang="en-US" altLang="en-US"/>
          </a:p>
        </p:txBody>
      </p:sp>
      <p:sp>
        <p:nvSpPr>
          <p:cNvPr id="6" name="Footer Placeholder 5">
            <a:extLst>
              <a:ext uri="{FF2B5EF4-FFF2-40B4-BE49-F238E27FC236}">
                <a16:creationId xmlns:a16="http://schemas.microsoft.com/office/drawing/2014/main" id="{FE0129E9-C20C-A207-1549-B2C95D4FAD1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6">
            <a:extLst>
              <a:ext uri="{FF2B5EF4-FFF2-40B4-BE49-F238E27FC236}">
                <a16:creationId xmlns:a16="http://schemas.microsoft.com/office/drawing/2014/main" id="{C89BA6AF-3341-67BE-8A37-1A1F5ABFF937}"/>
              </a:ext>
            </a:extLst>
          </p:cNvPr>
          <p:cNvSpPr>
            <a:spLocks noGrp="1"/>
          </p:cNvSpPr>
          <p:nvPr>
            <p:ph type="sldNum" sz="quarter" idx="12"/>
          </p:nvPr>
        </p:nvSpPr>
        <p:spPr>
          <a:xfrm>
            <a:off x="511175" y="4983163"/>
            <a:ext cx="585788" cy="365125"/>
          </a:xfrm>
        </p:spPr>
        <p:txBody>
          <a:bodyPr/>
          <a:lstStyle>
            <a:lvl1pPr>
              <a:defRPr/>
            </a:lvl1pPr>
          </a:lstStyle>
          <a:p>
            <a:fld id="{BFD045D6-DDEA-4853-82C4-7013EDADE32C}" type="slidenum">
              <a:rPr lang="en-US" altLang="en-US"/>
              <a:pPr/>
              <a:t>‹#›</a:t>
            </a:fld>
            <a:endParaRPr lang="en-US" altLang="en-US"/>
          </a:p>
        </p:txBody>
      </p:sp>
    </p:spTree>
    <p:extLst>
      <p:ext uri="{BB962C8B-B14F-4D97-AF65-F5344CB8AC3E}">
        <p14:creationId xmlns:p14="http://schemas.microsoft.com/office/powerpoint/2010/main" val="1708716364"/>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A5E182F8-84E2-606A-541C-FA101C4584F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6F934058-FE6F-07CB-F6E2-9452055A9606}"/>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7D68B6D9-5964-43D8-9045-A50417A21DCA}"/>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0E2E2BED-EC56-8442-281C-CCF503C832A5}"/>
              </a:ext>
            </a:extLst>
          </p:cNvPr>
          <p:cNvSpPr>
            <a:spLocks noGrp="1"/>
          </p:cNvSpPr>
          <p:nvPr>
            <p:ph type="dt" sz="half" idx="14"/>
          </p:nvPr>
        </p:nvSpPr>
        <p:spPr/>
        <p:txBody>
          <a:bodyPr/>
          <a:lstStyle>
            <a:lvl1pPr>
              <a:defRPr/>
            </a:lvl1pPr>
          </a:lstStyle>
          <a:p>
            <a:pPr>
              <a:defRPr/>
            </a:pPr>
            <a:fld id="{24C79DBE-DA67-4B54-9583-21502BEB9A33}" type="datetime1">
              <a:rPr lang="en-US"/>
              <a:pPr>
                <a:defRPr/>
              </a:pPr>
              <a:t>6/4/2024</a:t>
            </a:fld>
            <a:endParaRPr lang="en-US" altLang="en-US"/>
          </a:p>
        </p:txBody>
      </p:sp>
      <p:sp>
        <p:nvSpPr>
          <p:cNvPr id="7" name="Footer Placeholder 5">
            <a:extLst>
              <a:ext uri="{FF2B5EF4-FFF2-40B4-BE49-F238E27FC236}">
                <a16:creationId xmlns:a16="http://schemas.microsoft.com/office/drawing/2014/main" id="{2BF594B6-9850-2447-F7A6-B19729E6661A}"/>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3BF60C85-2852-4BC3-F00F-481519E066BB}"/>
              </a:ext>
            </a:extLst>
          </p:cNvPr>
          <p:cNvSpPr>
            <a:spLocks noGrp="1"/>
          </p:cNvSpPr>
          <p:nvPr>
            <p:ph type="sldNum" sz="quarter" idx="16"/>
          </p:nvPr>
        </p:nvSpPr>
        <p:spPr>
          <a:xfrm>
            <a:off x="511175" y="4983163"/>
            <a:ext cx="585788" cy="365125"/>
          </a:xfrm>
        </p:spPr>
        <p:txBody>
          <a:bodyPr/>
          <a:lstStyle>
            <a:lvl1pPr>
              <a:defRPr/>
            </a:lvl1pPr>
          </a:lstStyle>
          <a:p>
            <a:fld id="{617BC93B-C80A-442C-9CC6-688D9030B0BC}" type="slidenum">
              <a:rPr lang="en-US" altLang="en-US"/>
              <a:pPr/>
              <a:t>‹#›</a:t>
            </a:fld>
            <a:endParaRPr lang="en-US" altLang="en-US"/>
          </a:p>
        </p:txBody>
      </p:sp>
    </p:spTree>
    <p:extLst>
      <p:ext uri="{BB962C8B-B14F-4D97-AF65-F5344CB8AC3E}">
        <p14:creationId xmlns:p14="http://schemas.microsoft.com/office/powerpoint/2010/main" val="1254003711"/>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6C383514-D19F-010E-BEC8-69B68B7F6A2F}"/>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3D2416A0-A9A4-24DE-8F8B-3544BE2CBE3A}"/>
              </a:ext>
            </a:extLst>
          </p:cNvPr>
          <p:cNvSpPr>
            <a:spLocks noGrp="1"/>
          </p:cNvSpPr>
          <p:nvPr>
            <p:ph type="dt" sz="half" idx="14"/>
          </p:nvPr>
        </p:nvSpPr>
        <p:spPr/>
        <p:txBody>
          <a:bodyPr/>
          <a:lstStyle>
            <a:lvl1pPr>
              <a:defRPr/>
            </a:lvl1pPr>
          </a:lstStyle>
          <a:p>
            <a:pPr>
              <a:defRPr/>
            </a:pPr>
            <a:fld id="{4BD4B0C1-6493-463A-8860-33CF12FCA4FC}" type="datetime1">
              <a:rPr lang="en-US"/>
              <a:pPr>
                <a:defRPr/>
              </a:pPr>
              <a:t>6/4/2024</a:t>
            </a:fld>
            <a:endParaRPr lang="en-US" altLang="en-US"/>
          </a:p>
        </p:txBody>
      </p:sp>
      <p:sp>
        <p:nvSpPr>
          <p:cNvPr id="6" name="Footer Placeholder 5">
            <a:extLst>
              <a:ext uri="{FF2B5EF4-FFF2-40B4-BE49-F238E27FC236}">
                <a16:creationId xmlns:a16="http://schemas.microsoft.com/office/drawing/2014/main" id="{B090CAF4-FE3C-9171-6D4A-32A20CAF1C98}"/>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7" name="Slide Number Placeholder 6">
            <a:extLst>
              <a:ext uri="{FF2B5EF4-FFF2-40B4-BE49-F238E27FC236}">
                <a16:creationId xmlns:a16="http://schemas.microsoft.com/office/drawing/2014/main" id="{702AC63E-6856-862F-0ADD-A8B0ADEB0341}"/>
              </a:ext>
            </a:extLst>
          </p:cNvPr>
          <p:cNvSpPr>
            <a:spLocks noGrp="1"/>
          </p:cNvSpPr>
          <p:nvPr>
            <p:ph type="sldNum" sz="quarter" idx="16"/>
          </p:nvPr>
        </p:nvSpPr>
        <p:spPr>
          <a:xfrm>
            <a:off x="511175" y="4983163"/>
            <a:ext cx="585788" cy="365125"/>
          </a:xfrm>
        </p:spPr>
        <p:txBody>
          <a:bodyPr/>
          <a:lstStyle>
            <a:lvl1pPr>
              <a:defRPr/>
            </a:lvl1pPr>
          </a:lstStyle>
          <a:p>
            <a:fld id="{342055BF-92AE-45B2-A1D9-823DE1E307DB}" type="slidenum">
              <a:rPr lang="en-US" altLang="en-US"/>
              <a:pPr/>
              <a:t>‹#›</a:t>
            </a:fld>
            <a:endParaRPr lang="en-US" altLang="en-US"/>
          </a:p>
        </p:txBody>
      </p:sp>
    </p:spTree>
    <p:extLst>
      <p:ext uri="{BB962C8B-B14F-4D97-AF65-F5344CB8AC3E}">
        <p14:creationId xmlns:p14="http://schemas.microsoft.com/office/powerpoint/2010/main" val="1744475080"/>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1C98839F-9020-F4E1-5DA2-9C77286A4FE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5C572AE-6B52-D718-3402-3022FE9B03E9}"/>
              </a:ext>
            </a:extLst>
          </p:cNvPr>
          <p:cNvSpPr>
            <a:spLocks noGrp="1"/>
          </p:cNvSpPr>
          <p:nvPr>
            <p:ph type="dt" sz="half" idx="10"/>
          </p:nvPr>
        </p:nvSpPr>
        <p:spPr/>
        <p:txBody>
          <a:bodyPr/>
          <a:lstStyle>
            <a:lvl1pPr>
              <a:defRPr/>
            </a:lvl1pPr>
          </a:lstStyle>
          <a:p>
            <a:pPr>
              <a:defRPr/>
            </a:pPr>
            <a:fld id="{30791B9C-C60C-4267-8B85-AC70C4DB05D3}" type="datetime1">
              <a:rPr lang="en-US"/>
              <a:pPr>
                <a:defRPr/>
              </a:pPr>
              <a:t>6/4/2024</a:t>
            </a:fld>
            <a:endParaRPr lang="en-US" altLang="en-US"/>
          </a:p>
        </p:txBody>
      </p:sp>
      <p:sp>
        <p:nvSpPr>
          <p:cNvPr id="6" name="Footer Placeholder 4">
            <a:extLst>
              <a:ext uri="{FF2B5EF4-FFF2-40B4-BE49-F238E27FC236}">
                <a16:creationId xmlns:a16="http://schemas.microsoft.com/office/drawing/2014/main" id="{FE5B9D17-5C8C-BD3C-5F28-BA0FDE7EB927}"/>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6E89D7AD-DAE1-B5BC-C0B7-DCC098A0AEDE}"/>
              </a:ext>
            </a:extLst>
          </p:cNvPr>
          <p:cNvSpPr>
            <a:spLocks noGrp="1"/>
          </p:cNvSpPr>
          <p:nvPr>
            <p:ph type="sldNum" sz="quarter" idx="12"/>
          </p:nvPr>
        </p:nvSpPr>
        <p:spPr/>
        <p:txBody>
          <a:bodyPr/>
          <a:lstStyle>
            <a:lvl1pPr>
              <a:defRPr/>
            </a:lvl1pPr>
          </a:lstStyle>
          <a:p>
            <a:fld id="{CA5B89B3-44EC-4CD6-A905-EF53502B9EDA}" type="slidenum">
              <a:rPr lang="en-US" altLang="en-US"/>
              <a:pPr/>
              <a:t>‹#›</a:t>
            </a:fld>
            <a:endParaRPr lang="en-US" altLang="en-US"/>
          </a:p>
        </p:txBody>
      </p:sp>
    </p:spTree>
    <p:extLst>
      <p:ext uri="{BB962C8B-B14F-4D97-AF65-F5344CB8AC3E}">
        <p14:creationId xmlns:p14="http://schemas.microsoft.com/office/powerpoint/2010/main" val="13075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CDBF008-DDDD-513D-3E55-2C4385717C6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02CB5F6-4D5A-57DF-AF04-514079340DDE}"/>
              </a:ext>
            </a:extLst>
          </p:cNvPr>
          <p:cNvSpPr>
            <a:spLocks noGrp="1"/>
          </p:cNvSpPr>
          <p:nvPr>
            <p:ph type="dt" sz="half" idx="10"/>
          </p:nvPr>
        </p:nvSpPr>
        <p:spPr/>
        <p:txBody>
          <a:bodyPr/>
          <a:lstStyle>
            <a:lvl1pPr>
              <a:defRPr/>
            </a:lvl1pPr>
          </a:lstStyle>
          <a:p>
            <a:pPr>
              <a:defRPr/>
            </a:pPr>
            <a:fld id="{D6FD2006-3D78-47F1-95E5-673D0534A48C}" type="datetime1">
              <a:rPr lang="en-US"/>
              <a:pPr>
                <a:defRPr/>
              </a:pPr>
              <a:t>6/4/2024</a:t>
            </a:fld>
            <a:endParaRPr lang="en-US" altLang="en-US"/>
          </a:p>
        </p:txBody>
      </p:sp>
      <p:sp>
        <p:nvSpPr>
          <p:cNvPr id="6" name="Footer Placeholder 4">
            <a:extLst>
              <a:ext uri="{FF2B5EF4-FFF2-40B4-BE49-F238E27FC236}">
                <a16:creationId xmlns:a16="http://schemas.microsoft.com/office/drawing/2014/main" id="{90C6F8A7-CD11-EAC4-D114-0D870195C8E5}"/>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1E64B590-8233-EF50-C8D3-A506EAC81D98}"/>
              </a:ext>
            </a:extLst>
          </p:cNvPr>
          <p:cNvSpPr>
            <a:spLocks noGrp="1"/>
          </p:cNvSpPr>
          <p:nvPr>
            <p:ph type="sldNum" sz="quarter" idx="12"/>
          </p:nvPr>
        </p:nvSpPr>
        <p:spPr/>
        <p:txBody>
          <a:bodyPr/>
          <a:lstStyle>
            <a:lvl1pPr>
              <a:defRPr/>
            </a:lvl1pPr>
          </a:lstStyle>
          <a:p>
            <a:fld id="{B7B91CC0-98E7-4B9E-90C8-7D478370131A}" type="slidenum">
              <a:rPr lang="en-US" altLang="en-US"/>
              <a:pPr/>
              <a:t>‹#›</a:t>
            </a:fld>
            <a:endParaRPr lang="en-US" altLang="en-US"/>
          </a:p>
        </p:txBody>
      </p:sp>
    </p:spTree>
    <p:extLst>
      <p:ext uri="{BB962C8B-B14F-4D97-AF65-F5344CB8AC3E}">
        <p14:creationId xmlns:p14="http://schemas.microsoft.com/office/powerpoint/2010/main" val="268981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A3C0EDA-E998-1365-1A93-4EC84B6D752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4666AE8-1B77-27A4-8D8B-FA98EB68332D}"/>
              </a:ext>
            </a:extLst>
          </p:cNvPr>
          <p:cNvSpPr>
            <a:spLocks noGrp="1"/>
          </p:cNvSpPr>
          <p:nvPr>
            <p:ph type="dt" sz="half" idx="10"/>
          </p:nvPr>
        </p:nvSpPr>
        <p:spPr/>
        <p:txBody>
          <a:bodyPr/>
          <a:lstStyle>
            <a:lvl1pPr>
              <a:defRPr/>
            </a:lvl1pPr>
          </a:lstStyle>
          <a:p>
            <a:pPr>
              <a:defRPr/>
            </a:pPr>
            <a:fld id="{1CAC82C8-F899-44E5-8019-BAC1FD943146}" type="datetime1">
              <a:rPr lang="en-US"/>
              <a:pPr>
                <a:defRPr/>
              </a:pPr>
              <a:t>6/4/2024</a:t>
            </a:fld>
            <a:endParaRPr lang="en-US" altLang="en-US"/>
          </a:p>
        </p:txBody>
      </p:sp>
      <p:sp>
        <p:nvSpPr>
          <p:cNvPr id="6" name="Footer Placeholder 4">
            <a:extLst>
              <a:ext uri="{FF2B5EF4-FFF2-40B4-BE49-F238E27FC236}">
                <a16:creationId xmlns:a16="http://schemas.microsoft.com/office/drawing/2014/main" id="{6D87B277-A86E-0167-A042-1A9BC793E947}"/>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54481222-072D-89F8-AFF7-521E0F69F7D0}"/>
              </a:ext>
            </a:extLst>
          </p:cNvPr>
          <p:cNvSpPr>
            <a:spLocks noGrp="1"/>
          </p:cNvSpPr>
          <p:nvPr>
            <p:ph type="sldNum" sz="quarter" idx="12"/>
          </p:nvPr>
        </p:nvSpPr>
        <p:spPr/>
        <p:txBody>
          <a:bodyPr/>
          <a:lstStyle>
            <a:lvl1pPr>
              <a:defRPr/>
            </a:lvl1pPr>
          </a:lstStyle>
          <a:p>
            <a:fld id="{AB041446-DA0B-451B-B20A-E18C47107291}" type="slidenum">
              <a:rPr lang="en-US" altLang="en-US"/>
              <a:pPr/>
              <a:t>‹#›</a:t>
            </a:fld>
            <a:endParaRPr lang="en-US" altLang="en-US"/>
          </a:p>
        </p:txBody>
      </p:sp>
    </p:spTree>
    <p:extLst>
      <p:ext uri="{BB962C8B-B14F-4D97-AF65-F5344CB8AC3E}">
        <p14:creationId xmlns:p14="http://schemas.microsoft.com/office/powerpoint/2010/main" val="404050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B988F8F-67A9-EFC0-D943-43AB3C678D23}"/>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0625D08-7414-E226-75CB-FDCAD5F5658F}"/>
              </a:ext>
            </a:extLst>
          </p:cNvPr>
          <p:cNvSpPr>
            <a:spLocks noGrp="1"/>
          </p:cNvSpPr>
          <p:nvPr>
            <p:ph type="dt" sz="half" idx="10"/>
          </p:nvPr>
        </p:nvSpPr>
        <p:spPr/>
        <p:txBody>
          <a:bodyPr/>
          <a:lstStyle>
            <a:lvl1pPr>
              <a:defRPr/>
            </a:lvl1pPr>
          </a:lstStyle>
          <a:p>
            <a:pPr>
              <a:defRPr/>
            </a:pPr>
            <a:fld id="{CCD118F7-A711-4173-8C20-43E56DE6922E}" type="datetime1">
              <a:rPr lang="en-US"/>
              <a:pPr>
                <a:defRPr/>
              </a:pPr>
              <a:t>6/4/2024</a:t>
            </a:fld>
            <a:endParaRPr lang="en-US" altLang="en-US"/>
          </a:p>
        </p:txBody>
      </p:sp>
      <p:sp>
        <p:nvSpPr>
          <p:cNvPr id="6" name="Footer Placeholder 4">
            <a:extLst>
              <a:ext uri="{FF2B5EF4-FFF2-40B4-BE49-F238E27FC236}">
                <a16:creationId xmlns:a16="http://schemas.microsoft.com/office/drawing/2014/main" id="{1AB03B3A-3CC1-BE4F-93B4-7189FD3F1E8C}"/>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D2B13CCA-DFD7-8277-6410-A9CDF3051976}"/>
              </a:ext>
            </a:extLst>
          </p:cNvPr>
          <p:cNvSpPr>
            <a:spLocks noGrp="1"/>
          </p:cNvSpPr>
          <p:nvPr>
            <p:ph type="sldNum" sz="quarter" idx="12"/>
          </p:nvPr>
        </p:nvSpPr>
        <p:spPr>
          <a:xfrm>
            <a:off x="511175" y="3244850"/>
            <a:ext cx="585788" cy="365125"/>
          </a:xfrm>
        </p:spPr>
        <p:txBody>
          <a:bodyPr/>
          <a:lstStyle>
            <a:lvl1pPr>
              <a:defRPr/>
            </a:lvl1pPr>
          </a:lstStyle>
          <a:p>
            <a:fld id="{40E10013-0128-4056-BED7-753A5FB63E25}" type="slidenum">
              <a:rPr lang="en-US" altLang="en-US"/>
              <a:pPr/>
              <a:t>‹#›</a:t>
            </a:fld>
            <a:endParaRPr lang="en-US" altLang="en-US"/>
          </a:p>
        </p:txBody>
      </p:sp>
    </p:spTree>
    <p:extLst>
      <p:ext uri="{BB962C8B-B14F-4D97-AF65-F5344CB8AC3E}">
        <p14:creationId xmlns:p14="http://schemas.microsoft.com/office/powerpoint/2010/main" val="350110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F60FA0C-FB65-0217-FB0D-86FDA63672B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CAD298-1642-AF32-C930-3DF9666CAF43}"/>
              </a:ext>
            </a:extLst>
          </p:cNvPr>
          <p:cNvSpPr>
            <a:spLocks noGrp="1"/>
          </p:cNvSpPr>
          <p:nvPr>
            <p:ph type="dt" sz="half" idx="10"/>
          </p:nvPr>
        </p:nvSpPr>
        <p:spPr/>
        <p:txBody>
          <a:bodyPr/>
          <a:lstStyle>
            <a:lvl1pPr>
              <a:defRPr/>
            </a:lvl1pPr>
          </a:lstStyle>
          <a:p>
            <a:pPr>
              <a:defRPr/>
            </a:pPr>
            <a:fld id="{6653AD16-917E-4AD4-B921-8B4E8BAAD0AD}" type="datetime1">
              <a:rPr lang="en-US"/>
              <a:pPr>
                <a:defRPr/>
              </a:pPr>
              <a:t>6/4/2024</a:t>
            </a:fld>
            <a:endParaRPr lang="en-US" altLang="en-US"/>
          </a:p>
        </p:txBody>
      </p:sp>
      <p:sp>
        <p:nvSpPr>
          <p:cNvPr id="6" name="Footer Placeholder 5">
            <a:extLst>
              <a:ext uri="{FF2B5EF4-FFF2-40B4-BE49-F238E27FC236}">
                <a16:creationId xmlns:a16="http://schemas.microsoft.com/office/drawing/2014/main" id="{A984F65F-8179-AEDD-54BE-5AEFF01FC28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C89466C1-F8F3-C27E-18DF-E051E60B1FC2}"/>
              </a:ext>
            </a:extLst>
          </p:cNvPr>
          <p:cNvSpPr>
            <a:spLocks noGrp="1"/>
          </p:cNvSpPr>
          <p:nvPr>
            <p:ph type="sldNum" sz="quarter" idx="12"/>
          </p:nvPr>
        </p:nvSpPr>
        <p:spPr/>
        <p:txBody>
          <a:bodyPr/>
          <a:lstStyle>
            <a:lvl1pPr>
              <a:defRPr/>
            </a:lvl1pPr>
          </a:lstStyle>
          <a:p>
            <a:fld id="{CCB3A2C7-73B7-4045-8069-DA10C9B08D35}" type="slidenum">
              <a:rPr lang="en-US" altLang="en-US"/>
              <a:pPr/>
              <a:t>‹#›</a:t>
            </a:fld>
            <a:endParaRPr lang="en-US" altLang="en-US"/>
          </a:p>
        </p:txBody>
      </p:sp>
    </p:spTree>
    <p:extLst>
      <p:ext uri="{BB962C8B-B14F-4D97-AF65-F5344CB8AC3E}">
        <p14:creationId xmlns:p14="http://schemas.microsoft.com/office/powerpoint/2010/main" val="1759625045"/>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20ECF58C-4DE2-6029-4FA2-F3B84C5BC21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6E75F11-113D-ADC8-4D5F-E1350645F558}"/>
              </a:ext>
            </a:extLst>
          </p:cNvPr>
          <p:cNvSpPr>
            <a:spLocks noGrp="1"/>
          </p:cNvSpPr>
          <p:nvPr>
            <p:ph type="dt" sz="half" idx="10"/>
          </p:nvPr>
        </p:nvSpPr>
        <p:spPr/>
        <p:txBody>
          <a:bodyPr/>
          <a:lstStyle>
            <a:lvl1pPr>
              <a:defRPr/>
            </a:lvl1pPr>
          </a:lstStyle>
          <a:p>
            <a:pPr>
              <a:defRPr/>
            </a:pPr>
            <a:fld id="{C526EDA8-56F5-42E2-8A8C-9954C118AD08}" type="datetime1">
              <a:rPr lang="en-US"/>
              <a:pPr>
                <a:defRPr/>
              </a:pPr>
              <a:t>6/4/2024</a:t>
            </a:fld>
            <a:endParaRPr lang="en-US" altLang="en-US"/>
          </a:p>
        </p:txBody>
      </p:sp>
      <p:sp>
        <p:nvSpPr>
          <p:cNvPr id="8" name="Footer Placeholder 7">
            <a:extLst>
              <a:ext uri="{FF2B5EF4-FFF2-40B4-BE49-F238E27FC236}">
                <a16:creationId xmlns:a16="http://schemas.microsoft.com/office/drawing/2014/main" id="{5EB28D8A-AFBE-24A8-C450-09AD18D2A291}"/>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9" name="Slide Number Placeholder 5">
            <a:extLst>
              <a:ext uri="{FF2B5EF4-FFF2-40B4-BE49-F238E27FC236}">
                <a16:creationId xmlns:a16="http://schemas.microsoft.com/office/drawing/2014/main" id="{DA26D724-99ED-68AE-EEF3-2C2E70F6012B}"/>
              </a:ext>
            </a:extLst>
          </p:cNvPr>
          <p:cNvSpPr>
            <a:spLocks noGrp="1"/>
          </p:cNvSpPr>
          <p:nvPr>
            <p:ph type="sldNum" sz="quarter" idx="12"/>
          </p:nvPr>
        </p:nvSpPr>
        <p:spPr/>
        <p:txBody>
          <a:bodyPr/>
          <a:lstStyle>
            <a:lvl1pPr>
              <a:defRPr/>
            </a:lvl1pPr>
          </a:lstStyle>
          <a:p>
            <a:fld id="{B24A02EB-DEE7-4CFF-82CB-F4F84457FD8C}" type="slidenum">
              <a:rPr lang="en-US" altLang="en-US"/>
              <a:pPr/>
              <a:t>‹#›</a:t>
            </a:fld>
            <a:endParaRPr lang="en-US" altLang="en-US"/>
          </a:p>
        </p:txBody>
      </p:sp>
    </p:spTree>
    <p:extLst>
      <p:ext uri="{BB962C8B-B14F-4D97-AF65-F5344CB8AC3E}">
        <p14:creationId xmlns:p14="http://schemas.microsoft.com/office/powerpoint/2010/main" val="1745702551"/>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0C60D0D1-0377-BB2F-70B3-9BB6A686A8F3}"/>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2E2609D2-0187-4406-9D19-AEA7529810D0}"/>
              </a:ext>
            </a:extLst>
          </p:cNvPr>
          <p:cNvSpPr>
            <a:spLocks noGrp="1"/>
          </p:cNvSpPr>
          <p:nvPr>
            <p:ph type="dt" sz="half" idx="10"/>
          </p:nvPr>
        </p:nvSpPr>
        <p:spPr/>
        <p:txBody>
          <a:bodyPr/>
          <a:lstStyle>
            <a:lvl1pPr>
              <a:defRPr/>
            </a:lvl1pPr>
          </a:lstStyle>
          <a:p>
            <a:pPr>
              <a:defRPr/>
            </a:pPr>
            <a:fld id="{76EE3473-D989-4DC7-BE31-7858961FF600}" type="datetime1">
              <a:rPr lang="en-US"/>
              <a:pPr>
                <a:defRPr/>
              </a:pPr>
              <a:t>6/4/2024</a:t>
            </a:fld>
            <a:endParaRPr lang="en-US" altLang="en-US"/>
          </a:p>
        </p:txBody>
      </p:sp>
      <p:sp>
        <p:nvSpPr>
          <p:cNvPr id="5" name="Footer Placeholder 3">
            <a:extLst>
              <a:ext uri="{FF2B5EF4-FFF2-40B4-BE49-F238E27FC236}">
                <a16:creationId xmlns:a16="http://schemas.microsoft.com/office/drawing/2014/main" id="{EC3F11F4-D200-80B1-BADB-D58B67C6DFBF}"/>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6" name="Slide Number Placeholder 4">
            <a:extLst>
              <a:ext uri="{FF2B5EF4-FFF2-40B4-BE49-F238E27FC236}">
                <a16:creationId xmlns:a16="http://schemas.microsoft.com/office/drawing/2014/main" id="{E7FCAD7C-B021-F1CD-EA5D-FE4D28DE46E0}"/>
              </a:ext>
            </a:extLst>
          </p:cNvPr>
          <p:cNvSpPr>
            <a:spLocks noGrp="1"/>
          </p:cNvSpPr>
          <p:nvPr>
            <p:ph type="sldNum" sz="quarter" idx="12"/>
          </p:nvPr>
        </p:nvSpPr>
        <p:spPr/>
        <p:txBody>
          <a:bodyPr/>
          <a:lstStyle>
            <a:lvl1pPr>
              <a:defRPr/>
            </a:lvl1pPr>
          </a:lstStyle>
          <a:p>
            <a:fld id="{DCEA095B-3E49-47B4-AD6D-4D369334170A}" type="slidenum">
              <a:rPr lang="en-US" altLang="en-US"/>
              <a:pPr/>
              <a:t>‹#›</a:t>
            </a:fld>
            <a:endParaRPr lang="en-US" altLang="en-US"/>
          </a:p>
        </p:txBody>
      </p:sp>
    </p:spTree>
    <p:extLst>
      <p:ext uri="{BB962C8B-B14F-4D97-AF65-F5344CB8AC3E}">
        <p14:creationId xmlns:p14="http://schemas.microsoft.com/office/powerpoint/2010/main" val="25993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96E6C3FC-7366-F414-D17F-EADBF8DD125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7D572A31-6157-2E0F-7F10-0895617AB23A}"/>
              </a:ext>
            </a:extLst>
          </p:cNvPr>
          <p:cNvSpPr>
            <a:spLocks noGrp="1"/>
          </p:cNvSpPr>
          <p:nvPr>
            <p:ph type="dt" sz="half" idx="10"/>
          </p:nvPr>
        </p:nvSpPr>
        <p:spPr/>
        <p:txBody>
          <a:bodyPr/>
          <a:lstStyle>
            <a:lvl1pPr>
              <a:defRPr/>
            </a:lvl1pPr>
          </a:lstStyle>
          <a:p>
            <a:pPr>
              <a:defRPr/>
            </a:pPr>
            <a:fld id="{C3F73358-5E8A-44F5-9227-3A55F7A946C3}" type="datetime1">
              <a:rPr lang="en-US"/>
              <a:pPr>
                <a:defRPr/>
              </a:pPr>
              <a:t>6/4/2024</a:t>
            </a:fld>
            <a:endParaRPr lang="en-US" altLang="en-US"/>
          </a:p>
        </p:txBody>
      </p:sp>
      <p:sp>
        <p:nvSpPr>
          <p:cNvPr id="4" name="Footer Placeholder 2">
            <a:extLst>
              <a:ext uri="{FF2B5EF4-FFF2-40B4-BE49-F238E27FC236}">
                <a16:creationId xmlns:a16="http://schemas.microsoft.com/office/drawing/2014/main" id="{35D77927-80B4-A8C4-DA3E-7CE6B158917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5" name="Slide Number Placeholder 3">
            <a:extLst>
              <a:ext uri="{FF2B5EF4-FFF2-40B4-BE49-F238E27FC236}">
                <a16:creationId xmlns:a16="http://schemas.microsoft.com/office/drawing/2014/main" id="{37D897BA-98DF-9F76-454C-27721171389B}"/>
              </a:ext>
            </a:extLst>
          </p:cNvPr>
          <p:cNvSpPr>
            <a:spLocks noGrp="1"/>
          </p:cNvSpPr>
          <p:nvPr>
            <p:ph type="sldNum" sz="quarter" idx="12"/>
          </p:nvPr>
        </p:nvSpPr>
        <p:spPr/>
        <p:txBody>
          <a:bodyPr/>
          <a:lstStyle>
            <a:lvl1pPr>
              <a:defRPr/>
            </a:lvl1pPr>
          </a:lstStyle>
          <a:p>
            <a:fld id="{E1E1CFA9-9B39-4938-913B-5657768416C4}" type="slidenum">
              <a:rPr lang="en-US" altLang="en-US"/>
              <a:pPr/>
              <a:t>‹#›</a:t>
            </a:fld>
            <a:endParaRPr lang="en-US" altLang="en-US"/>
          </a:p>
        </p:txBody>
      </p:sp>
    </p:spTree>
    <p:extLst>
      <p:ext uri="{BB962C8B-B14F-4D97-AF65-F5344CB8AC3E}">
        <p14:creationId xmlns:p14="http://schemas.microsoft.com/office/powerpoint/2010/main" val="391831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99F2C52-68C2-19F3-4463-08C147F513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B51CA56E-4799-DF77-7359-8A4B19AFCE1E}"/>
              </a:ext>
            </a:extLst>
          </p:cNvPr>
          <p:cNvSpPr>
            <a:spLocks noGrp="1"/>
          </p:cNvSpPr>
          <p:nvPr>
            <p:ph type="dt" sz="half" idx="10"/>
          </p:nvPr>
        </p:nvSpPr>
        <p:spPr/>
        <p:txBody>
          <a:bodyPr/>
          <a:lstStyle>
            <a:lvl1pPr>
              <a:defRPr/>
            </a:lvl1pPr>
          </a:lstStyle>
          <a:p>
            <a:pPr>
              <a:defRPr/>
            </a:pPr>
            <a:fld id="{4FADA80F-C13C-4A00-96F0-41A64B5D0361}" type="datetime1">
              <a:rPr lang="en-US"/>
              <a:pPr>
                <a:defRPr/>
              </a:pPr>
              <a:t>6/4/2024</a:t>
            </a:fld>
            <a:endParaRPr lang="en-US" altLang="en-US"/>
          </a:p>
        </p:txBody>
      </p:sp>
      <p:sp>
        <p:nvSpPr>
          <p:cNvPr id="7" name="Footer Placeholder 5">
            <a:extLst>
              <a:ext uri="{FF2B5EF4-FFF2-40B4-BE49-F238E27FC236}">
                <a16:creationId xmlns:a16="http://schemas.microsoft.com/office/drawing/2014/main" id="{73B28F3E-CB98-CC74-F611-2D4FB0F0FC0E}"/>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F496C503-A2CF-7D4E-74CC-AAAC18FA7282}"/>
              </a:ext>
            </a:extLst>
          </p:cNvPr>
          <p:cNvSpPr>
            <a:spLocks noGrp="1"/>
          </p:cNvSpPr>
          <p:nvPr>
            <p:ph type="sldNum" sz="quarter" idx="12"/>
          </p:nvPr>
        </p:nvSpPr>
        <p:spPr/>
        <p:txBody>
          <a:bodyPr/>
          <a:lstStyle>
            <a:lvl1pPr>
              <a:defRPr/>
            </a:lvl1pPr>
          </a:lstStyle>
          <a:p>
            <a:fld id="{9CDB3A39-F782-46A1-81CD-9C5EE5317097}" type="slidenum">
              <a:rPr lang="en-US" altLang="en-US"/>
              <a:pPr/>
              <a:t>‹#›</a:t>
            </a:fld>
            <a:endParaRPr lang="en-US" altLang="en-US"/>
          </a:p>
        </p:txBody>
      </p:sp>
    </p:spTree>
    <p:extLst>
      <p:ext uri="{BB962C8B-B14F-4D97-AF65-F5344CB8AC3E}">
        <p14:creationId xmlns:p14="http://schemas.microsoft.com/office/powerpoint/2010/main" val="65017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AB1076A-99A0-FE1F-9513-722B98AAB071}"/>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F5558C1-218B-A9D1-2476-25F8C9CAA074}"/>
              </a:ext>
            </a:extLst>
          </p:cNvPr>
          <p:cNvSpPr>
            <a:spLocks noGrp="1"/>
          </p:cNvSpPr>
          <p:nvPr>
            <p:ph type="dt" sz="half" idx="10"/>
          </p:nvPr>
        </p:nvSpPr>
        <p:spPr/>
        <p:txBody>
          <a:bodyPr/>
          <a:lstStyle>
            <a:lvl1pPr>
              <a:defRPr/>
            </a:lvl1pPr>
          </a:lstStyle>
          <a:p>
            <a:pPr>
              <a:defRPr/>
            </a:pPr>
            <a:fld id="{DC70FEF7-BCC9-41C0-B697-3EED32F96D1C}" type="datetime1">
              <a:rPr lang="en-US"/>
              <a:pPr>
                <a:defRPr/>
              </a:pPr>
              <a:t>6/4/2024</a:t>
            </a:fld>
            <a:endParaRPr lang="en-US" altLang="en-US"/>
          </a:p>
        </p:txBody>
      </p:sp>
      <p:sp>
        <p:nvSpPr>
          <p:cNvPr id="7" name="Footer Placeholder 5">
            <a:extLst>
              <a:ext uri="{FF2B5EF4-FFF2-40B4-BE49-F238E27FC236}">
                <a16:creationId xmlns:a16="http://schemas.microsoft.com/office/drawing/2014/main" id="{E3E21A9B-9136-39B3-2646-4B2C4FD56FFB}"/>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2417A781-F665-5742-F898-918A2916689E}"/>
              </a:ext>
            </a:extLst>
          </p:cNvPr>
          <p:cNvSpPr>
            <a:spLocks noGrp="1"/>
          </p:cNvSpPr>
          <p:nvPr>
            <p:ph type="sldNum" sz="quarter" idx="12"/>
          </p:nvPr>
        </p:nvSpPr>
        <p:spPr>
          <a:xfrm>
            <a:off x="511175" y="4983163"/>
            <a:ext cx="585788" cy="365125"/>
          </a:xfrm>
        </p:spPr>
        <p:txBody>
          <a:bodyPr/>
          <a:lstStyle>
            <a:lvl1pPr>
              <a:defRPr/>
            </a:lvl1pPr>
          </a:lstStyle>
          <a:p>
            <a:fld id="{1B6786CA-64FF-4117-95FD-71D942A79FAF}" type="slidenum">
              <a:rPr lang="en-US" altLang="en-US"/>
              <a:pPr/>
              <a:t>‹#›</a:t>
            </a:fld>
            <a:endParaRPr lang="en-US" altLang="en-US"/>
          </a:p>
        </p:txBody>
      </p:sp>
    </p:spTree>
    <p:extLst>
      <p:ext uri="{BB962C8B-B14F-4D97-AF65-F5344CB8AC3E}">
        <p14:creationId xmlns:p14="http://schemas.microsoft.com/office/powerpoint/2010/main" val="4185064916"/>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1DF6426E-9346-5B70-9B73-F5163EDE0AB4}"/>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AEF15FD9-F3A2-C772-F682-2C6590315BB3}"/>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44A70605-D9E4-7062-3FB6-A65DD853F91A}"/>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FDF93FC8-BDF6-98FA-D6F5-388233A634A5}"/>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53FF8F15-6EC9-35BA-F765-95942ADE0289}"/>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01ACCC09-2A2D-E770-B7EE-CB4AC2B29C37}"/>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FDD0503E-5AAE-AB65-AF09-6953B515495F}"/>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4243889A-C82C-CECE-5CD4-3F3DC9B10566}"/>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5F3C2355-82C6-C2CF-AC7C-E2F527D6A370}"/>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1FBDE6E9-A8DC-E89F-5575-6FA9DA24664E}"/>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14A462E2-CB3D-355D-E279-F32BC0726004}"/>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EA7A2A52-AB70-7E59-3D56-DDD36EC35BE6}"/>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5E94E109-5799-38C9-C304-ACFD3A881AC3}"/>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5EB8F424-6FFC-AE87-E10F-88AAE4A308ED}"/>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DBF3E48-3434-6E8E-DEE2-4F9FDB1694BB}"/>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D7B3C931-9D23-6C47-4D31-BA2AD5CDDD16}"/>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A724E0B6-5D9E-E733-E7F9-F17511D24CA6}"/>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A7EA2ED5-BFFA-C0A4-523C-474C25FA7FE6}"/>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BBF00B9E-1354-2C19-C39D-01287E5886A1}"/>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AB1DAD49-EBDA-D5BF-78E8-2AF0ED74DF04}"/>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62AE0D57-D7A4-5F05-4CB4-59EF884F34C5}"/>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ED37E8AC-29A2-FC70-100B-4440485F48E4}"/>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3E945C7B-E2D5-4627-B594-050D1CF41961}"/>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55DF607E-A4C6-6B82-1DBF-AB81BED5E7C9}"/>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0C5047D7-9FAE-7EE1-F1B8-AD3968C8EB1D}"/>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6908A73D-6D77-DF94-B8D5-3CCCA4A46BCF}"/>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101930D4-E1EA-E324-8302-844301754709}"/>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D0253B09-D17D-0063-25DE-346C85236623}"/>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EBD3D04F-1DCE-F8DB-86A8-1A77011A1330}"/>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2E5459A-C15D-6A23-7992-839AB154A06E}"/>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7B1EAF3E-15A9-42EC-8426-1BEA1F30AD10}" type="datetime1">
              <a:rPr lang="en-US"/>
              <a:pPr>
                <a:defRPr/>
              </a:pPr>
              <a:t>6/4/2024</a:t>
            </a:fld>
            <a:endParaRPr lang="en-US" altLang="en-US"/>
          </a:p>
        </p:txBody>
      </p:sp>
      <p:sp>
        <p:nvSpPr>
          <p:cNvPr id="5" name="Footer Placeholder 4">
            <a:extLst>
              <a:ext uri="{FF2B5EF4-FFF2-40B4-BE49-F238E27FC236}">
                <a16:creationId xmlns:a16="http://schemas.microsoft.com/office/drawing/2014/main" id="{D6402301-830C-7624-91FC-0C9A60274CF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CSE Dept., SET-Jain University</a:t>
            </a:r>
          </a:p>
        </p:txBody>
      </p:sp>
      <p:sp>
        <p:nvSpPr>
          <p:cNvPr id="6" name="Slide Number Placeholder 5">
            <a:extLst>
              <a:ext uri="{FF2B5EF4-FFF2-40B4-BE49-F238E27FC236}">
                <a16:creationId xmlns:a16="http://schemas.microsoft.com/office/drawing/2014/main" id="{5DC39832-2290-AE08-E8C3-D05DEB90D4AF}"/>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AAED24E4-1226-4734-82E1-7FE6AC63CD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 id="2147484083" r:id="rId16"/>
  </p:sldLayoutIdLst>
  <p:hf sldNum="0"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502/#get-started"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09/TENCON.2019.8929394" TargetMode="External"/><Relationship Id="rId2" Type="http://schemas.openxmlformats.org/officeDocument/2006/relationships/hyperlink" Target="https://ieeexplore.ieee.org/xpl/conhome/8910516/proceeding" TargetMode="External"/><Relationship Id="rId1" Type="http://schemas.openxmlformats.org/officeDocument/2006/relationships/slideLayout" Target="../slideLayouts/slideLayout2.xml"/><Relationship Id="rId5" Type="http://schemas.openxmlformats.org/officeDocument/2006/relationships/hyperlink" Target="https://doi.org/10.1109/ICOEI51242.2021.9452917" TargetMode="External"/><Relationship Id="rId4" Type="http://schemas.openxmlformats.org/officeDocument/2006/relationships/hyperlink" Target="https://ieeexplore.ieee.org/xpl/conhome/9452735/proceed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TENCON.2019.8929394" TargetMode="External"/><Relationship Id="rId2" Type="http://schemas.openxmlformats.org/officeDocument/2006/relationships/hyperlink" Target="https://ieeexplore.ieee.org/xpl/conhome/8910516/proceeding" TargetMode="External"/><Relationship Id="rId1" Type="http://schemas.openxmlformats.org/officeDocument/2006/relationships/slideLayout" Target="../slideLayouts/slideLayout2.xml"/><Relationship Id="rId5" Type="http://schemas.openxmlformats.org/officeDocument/2006/relationships/hyperlink" Target="https://doi.org/10.1109/ICOEI51242.2021.9452917" TargetMode="External"/><Relationship Id="rId4" Type="http://schemas.openxmlformats.org/officeDocument/2006/relationships/hyperlink" Target="https://ieeexplore.ieee.org/xpl/conhome/9452735/procee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18662F0-B6B7-CD14-2390-529255316673}"/>
              </a:ext>
            </a:extLst>
          </p:cNvPr>
          <p:cNvSpPr>
            <a:spLocks noGrp="1" noChangeArrowheads="1"/>
          </p:cNvSpPr>
          <p:nvPr>
            <p:ph type="subTitle" idx="1"/>
          </p:nvPr>
        </p:nvSpPr>
        <p:spPr>
          <a:xfrm>
            <a:off x="762000" y="2613317"/>
            <a:ext cx="7772400" cy="930944"/>
          </a:xfrm>
        </p:spPr>
        <p:txBody>
          <a:bodyPr/>
          <a:lstStyle/>
          <a:p>
            <a:pPr algn="ctr" eaLnBrk="1" hangingPunct="1"/>
            <a:r>
              <a:rPr lang="en-US" altLang="en-US" sz="2800" b="1" dirty="0">
                <a:solidFill>
                  <a:srgbClr val="420408"/>
                </a:solidFill>
                <a:latin typeface="Times New Roman" panose="02020603050405020304" pitchFamily="18" charset="0"/>
                <a:cs typeface="Times New Roman" panose="02020603050405020304" pitchFamily="18" charset="0"/>
              </a:rPr>
              <a:t>MEDICINAL LEAF IDENTIFICATION USING NN</a:t>
            </a:r>
          </a:p>
          <a:p>
            <a:pPr algn="ctr" eaLnBrk="1" hangingPunct="1"/>
            <a:endParaRPr lang="en-US" altLang="en-US" sz="2800" b="1" dirty="0">
              <a:solidFill>
                <a:srgbClr val="420408"/>
              </a:solidFill>
              <a:latin typeface="Calibri" panose="020F0502020204030204" pitchFamily="34" charset="0"/>
              <a:cs typeface="Calibri" panose="020F0502020204030204" pitchFamily="34" charset="0"/>
            </a:endParaRPr>
          </a:p>
        </p:txBody>
      </p:sp>
      <p:sp>
        <p:nvSpPr>
          <p:cNvPr id="20484" name="TextBox 1">
            <a:extLst>
              <a:ext uri="{FF2B5EF4-FFF2-40B4-BE49-F238E27FC236}">
                <a16:creationId xmlns:a16="http://schemas.microsoft.com/office/drawing/2014/main" id="{3AE11213-1C86-1614-4A7A-9AD069A71B54}"/>
              </a:ext>
            </a:extLst>
          </p:cNvPr>
          <p:cNvSpPr txBox="1">
            <a:spLocks noChangeArrowheads="1"/>
          </p:cNvSpPr>
          <p:nvPr/>
        </p:nvSpPr>
        <p:spPr bwMode="auto">
          <a:xfrm>
            <a:off x="2590800" y="4953000"/>
            <a:ext cx="3962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b="1" dirty="0">
                <a:solidFill>
                  <a:schemeClr val="tx1"/>
                </a:solidFill>
                <a:latin typeface="Arial" panose="020B0604020202020204" pitchFamily="34" charset="0"/>
              </a:rPr>
              <a:t>Presented By:</a:t>
            </a:r>
          </a:p>
          <a:p>
            <a:pPr algn="ctr" eaLnBrk="1" hangingPunct="1">
              <a:spcBef>
                <a:spcPct val="0"/>
              </a:spcBef>
              <a:buClrTx/>
              <a:buFontTx/>
              <a:buNone/>
            </a:pPr>
            <a:r>
              <a:rPr lang="en-IN" altLang="en-US" sz="1800" b="1" dirty="0" err="1">
                <a:solidFill>
                  <a:schemeClr val="tx1"/>
                </a:solidFill>
                <a:latin typeface="Times New Roman" panose="02020603050405020304" pitchFamily="18" charset="0"/>
                <a:cs typeface="Times New Roman" panose="02020603050405020304" pitchFamily="18" charset="0"/>
              </a:rPr>
              <a:t>Kasala</a:t>
            </a:r>
            <a:r>
              <a:rPr lang="en-IN" altLang="en-US" sz="1800" b="1" dirty="0">
                <a:solidFill>
                  <a:schemeClr val="tx1"/>
                </a:solidFill>
                <a:latin typeface="Times New Roman" panose="02020603050405020304" pitchFamily="18" charset="0"/>
                <a:cs typeface="Times New Roman" panose="02020603050405020304" pitchFamily="18" charset="0"/>
              </a:rPr>
              <a:t> Bhavana (ENG22AM0153)</a:t>
            </a:r>
          </a:p>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Lakshya U Reddy (ENG22AM0169)</a:t>
            </a:r>
          </a:p>
          <a:p>
            <a:pPr algn="ctr" eaLnBrk="1" hangingPunct="1">
              <a:spcBef>
                <a:spcPct val="0"/>
              </a:spcBef>
              <a:buClrTx/>
              <a:buFontTx/>
              <a:buNone/>
            </a:pPr>
            <a:r>
              <a:rPr lang="en-IN" altLang="en-US" sz="1800" b="1" dirty="0">
                <a:solidFill>
                  <a:schemeClr val="tx1"/>
                </a:solidFill>
                <a:latin typeface="Times New Roman" panose="02020603050405020304" pitchFamily="18" charset="0"/>
                <a:cs typeface="Times New Roman" panose="02020603050405020304" pitchFamily="18" charset="0"/>
              </a:rPr>
              <a:t>Nishat N Shahu (ENG22AM0184)</a:t>
            </a:r>
          </a:p>
          <a:p>
            <a:pPr algn="ctr" eaLnBrk="1" hangingPunct="1">
              <a:spcBef>
                <a:spcPct val="0"/>
              </a:spcBef>
              <a:buClrTx/>
              <a:buFontTx/>
              <a:buNone/>
            </a:pPr>
            <a:r>
              <a:rPr lang="en-IN" altLang="en-US" sz="1800" b="1" dirty="0">
                <a:solidFill>
                  <a:schemeClr val="tx1"/>
                </a:solidFill>
                <a:latin typeface="Times New Roman" panose="02020603050405020304" pitchFamily="18" charset="0"/>
                <a:cs typeface="Times New Roman" panose="02020603050405020304" pitchFamily="18" charset="0"/>
              </a:rPr>
              <a:t>Tanya Gopal (ENG22AM0193)</a:t>
            </a:r>
          </a:p>
          <a:p>
            <a:pPr algn="ctr" eaLnBrk="1" hangingPunct="1">
              <a:spcBef>
                <a:spcPct val="0"/>
              </a:spcBef>
              <a:buClrTx/>
              <a:buFontTx/>
              <a:buNone/>
            </a:pPr>
            <a:endParaRPr lang="en-IN" altLang="en-US" b="1" dirty="0">
              <a:solidFill>
                <a:schemeClr val="tx1"/>
              </a:solidFill>
              <a:latin typeface="Arial" panose="020B0604020202020204" pitchFamily="34" charset="0"/>
            </a:endParaRPr>
          </a:p>
          <a:p>
            <a:pPr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a:extLst>
              <a:ext uri="{FF2B5EF4-FFF2-40B4-BE49-F238E27FC236}">
                <a16:creationId xmlns:a16="http://schemas.microsoft.com/office/drawing/2014/main" id="{8392A17F-7D7B-858B-B933-9ECEDC744090}"/>
              </a:ext>
            </a:extLst>
          </p:cNvPr>
          <p:cNvSpPr txBox="1">
            <a:spLocks noChangeArrowheads="1"/>
          </p:cNvSpPr>
          <p:nvPr/>
        </p:nvSpPr>
        <p:spPr bwMode="auto">
          <a:xfrm>
            <a:off x="1569163" y="3894687"/>
            <a:ext cx="59055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p>
          <a:p>
            <a:pPr algn="ctr" eaLnBrk="1" hangingPunct="1">
              <a:spcBef>
                <a:spcPct val="0"/>
              </a:spcBef>
              <a:buClrTx/>
              <a:buFontTx/>
              <a:buNone/>
            </a:pPr>
            <a:r>
              <a:rPr lang="en-IN" altLang="en-US" sz="2000" b="1" dirty="0" err="1">
                <a:solidFill>
                  <a:srgbClr val="003217"/>
                </a:solidFill>
                <a:latin typeface="Times New Roman" panose="02020603050405020304" pitchFamily="18" charset="0"/>
                <a:cs typeface="Times New Roman" panose="02020603050405020304" pitchFamily="18" charset="0"/>
              </a:rPr>
              <a:t>Dr.</a:t>
            </a:r>
            <a:r>
              <a:rPr lang="en-IN" altLang="en-US" sz="2000" b="1" dirty="0">
                <a:solidFill>
                  <a:srgbClr val="003217"/>
                </a:solidFill>
                <a:latin typeface="Times New Roman" panose="02020603050405020304" pitchFamily="18" charset="0"/>
                <a:cs typeface="Times New Roman" panose="02020603050405020304" pitchFamily="18" charset="0"/>
              </a:rPr>
              <a:t> </a:t>
            </a:r>
            <a:r>
              <a:rPr lang="en-IN" altLang="en-US" sz="2000" b="1" dirty="0" err="1">
                <a:solidFill>
                  <a:srgbClr val="003217"/>
                </a:solidFill>
                <a:latin typeface="Times New Roman" panose="02020603050405020304" pitchFamily="18" charset="0"/>
                <a:cs typeface="Times New Roman" panose="02020603050405020304" pitchFamily="18" charset="0"/>
              </a:rPr>
              <a:t>Joshuva</a:t>
            </a:r>
            <a:r>
              <a:rPr lang="en-IN" altLang="en-US" sz="2000" b="1" dirty="0">
                <a:solidFill>
                  <a:srgbClr val="003217"/>
                </a:solidFill>
                <a:latin typeface="Times New Roman" panose="02020603050405020304" pitchFamily="18" charset="0"/>
                <a:cs typeface="Times New Roman" panose="02020603050405020304" pitchFamily="18" charset="0"/>
              </a:rPr>
              <a:t> </a:t>
            </a:r>
            <a:r>
              <a:rPr lang="en-IN" altLang="en-US" sz="2000" b="1" dirty="0" err="1">
                <a:solidFill>
                  <a:srgbClr val="003217"/>
                </a:solidFill>
                <a:latin typeface="Times New Roman" panose="02020603050405020304" pitchFamily="18" charset="0"/>
                <a:cs typeface="Times New Roman" panose="02020603050405020304" pitchFamily="18" charset="0"/>
              </a:rPr>
              <a:t>Arockia</a:t>
            </a:r>
            <a:r>
              <a:rPr lang="en-IN" altLang="en-US" sz="2000" b="1" dirty="0">
                <a:solidFill>
                  <a:srgbClr val="003217"/>
                </a:solidFill>
                <a:latin typeface="Times New Roman" panose="02020603050405020304" pitchFamily="18" charset="0"/>
                <a:cs typeface="Times New Roman" panose="02020603050405020304" pitchFamily="18" charset="0"/>
              </a:rPr>
              <a:t> Dhanraj</a:t>
            </a:r>
            <a:endParaRPr lang="en-IN" altLang="en-US" sz="2000" b="1" dirty="0">
              <a:solidFill>
                <a:srgbClr val="003217"/>
              </a:solidFill>
              <a:latin typeface="Calibri" panose="020F0502020204030204" pitchFamily="34" charset="0"/>
              <a:cs typeface="Calibri" panose="020F0502020204030204" pitchFamily="34" charset="0"/>
            </a:endParaRPr>
          </a:p>
        </p:txBody>
      </p:sp>
      <p:sp>
        <p:nvSpPr>
          <p:cNvPr id="20487" name="Rectangle 3">
            <a:extLst>
              <a:ext uri="{FF2B5EF4-FFF2-40B4-BE49-F238E27FC236}">
                <a16:creationId xmlns:a16="http://schemas.microsoft.com/office/drawing/2014/main" id="{7C2A4A92-0425-7A14-A58B-9A03D7394840}"/>
              </a:ext>
            </a:extLst>
          </p:cNvPr>
          <p:cNvSpPr txBox="1">
            <a:spLocks noChangeArrowheads="1"/>
          </p:cNvSpPr>
          <p:nvPr/>
        </p:nvSpPr>
        <p:spPr bwMode="auto">
          <a:xfrm>
            <a:off x="-88187" y="1198228"/>
            <a:ext cx="9220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69925" indent="-325438">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022350" indent="-350838">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339850" indent="-315913">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1681163" indent="-339725">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1383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5955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0527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5099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20000"/>
              </a:spcBef>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a:t>
            </a:r>
          </a:p>
          <a:p>
            <a:pPr algn="ctr" eaLnBrk="1" hangingPunct="1">
              <a:spcBef>
                <a:spcPct val="20000"/>
              </a:spcBef>
              <a:buSzPct val="65000"/>
              <a:buFont typeface="Wingdings" panose="05000000000000000000" pitchFamily="2" charset="2"/>
              <a:buNone/>
            </a:pPr>
            <a:r>
              <a:rPr lang="en-IN" altLang="en-US" sz="2800" b="1" dirty="0">
                <a:solidFill>
                  <a:srgbClr val="0D0D47"/>
                </a:solidFill>
                <a:latin typeface="Calibri" panose="020F0502020204030204" pitchFamily="34" charset="0"/>
                <a:cs typeface="Calibri" panose="020F0502020204030204" pitchFamily="34" charset="0"/>
              </a:rPr>
              <a:t>(ARTIFICIAL INTELLIGENCE AND MACHINE LEARNING)</a:t>
            </a:r>
            <a:endParaRPr lang="en-US" altLang="en-US" sz="2800" b="1" dirty="0">
              <a:solidFill>
                <a:srgbClr val="0D0D47"/>
              </a:solidFill>
              <a:latin typeface="Calibri" panose="020F0502020204030204" pitchFamily="34" charset="0"/>
              <a:cs typeface="Calibri" panose="020F0502020204030204" pitchFamily="34" charset="0"/>
            </a:endParaRPr>
          </a:p>
        </p:txBody>
      </p:sp>
      <p:pic>
        <p:nvPicPr>
          <p:cNvPr id="2" name="Image3">
            <a:extLst>
              <a:ext uri="{FF2B5EF4-FFF2-40B4-BE49-F238E27FC236}">
                <a16:creationId xmlns:a16="http://schemas.microsoft.com/office/drawing/2014/main" id="{5A7D38B9-9950-9CF3-90A6-842284610D3F}"/>
              </a:ext>
            </a:extLst>
          </p:cNvPr>
          <p:cNvPicPr>
            <a:picLocks noChangeAspect="1"/>
          </p:cNvPicPr>
          <p:nvPr/>
        </p:nvPicPr>
        <p:blipFill>
          <a:blip r:embed="rId3"/>
          <a:srcRect l="10931" t="23735" r="11113" b="24168"/>
          <a:stretch>
            <a:fillRect/>
          </a:stretch>
        </p:blipFill>
        <p:spPr bwMode="auto">
          <a:xfrm>
            <a:off x="2971800" y="183568"/>
            <a:ext cx="2971800" cy="952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771" name="Content Placeholder 2">
            <a:extLst>
              <a:ext uri="{FF2B5EF4-FFF2-40B4-BE49-F238E27FC236}">
                <a16:creationId xmlns:a16="http://schemas.microsoft.com/office/drawing/2014/main" id="{1C87A5A2-53FE-4E96-22EE-508F78084222}"/>
              </a:ext>
            </a:extLst>
          </p:cNvPr>
          <p:cNvSpPr>
            <a:spLocks noGrp="1"/>
          </p:cNvSpPr>
          <p:nvPr>
            <p:ph idx="1"/>
          </p:nvPr>
        </p:nvSpPr>
        <p:spPr>
          <a:xfrm>
            <a:off x="1403555" y="195672"/>
            <a:ext cx="7162800" cy="533400"/>
          </a:xfrm>
        </p:spPr>
        <p:txBody>
          <a:bodyPr/>
          <a:lstStyle/>
          <a:p>
            <a:pPr marL="0" indent="0">
              <a:buNone/>
            </a:pPr>
            <a:r>
              <a:rPr lang="en-IN" sz="32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Data Collection </a:t>
            </a:r>
            <a:r>
              <a:rPr lang="en-IN" sz="3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pic>
        <p:nvPicPr>
          <p:cNvPr id="10" name="Picture 9" descr="Some samples from the collected Vietnamese herbal plant dataset: The... |  Download Scientific Diagram">
            <a:extLst>
              <a:ext uri="{FF2B5EF4-FFF2-40B4-BE49-F238E27FC236}">
                <a16:creationId xmlns:a16="http://schemas.microsoft.com/office/drawing/2014/main" id="{029DB689-813E-F94A-BDDF-7C35DA3EAF4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82"/>
          <a:stretch/>
        </p:blipFill>
        <p:spPr bwMode="auto">
          <a:xfrm>
            <a:off x="5334000" y="3048000"/>
            <a:ext cx="3079955" cy="3133288"/>
          </a:xfrm>
          <a:prstGeom prst="rect">
            <a:avLst/>
          </a:prstGeom>
          <a:noFill/>
          <a:ln>
            <a:noFill/>
          </a:ln>
          <a:extLst>
            <a:ext uri="{53640926-AAD7-44D8-BBD7-CCE9431645EC}">
              <a14:shadowObscured xmlns:a14="http://schemas.microsoft.com/office/drawing/2010/main"/>
            </a:ext>
          </a:extLst>
        </p:spPr>
      </p:pic>
      <p:sp>
        <p:nvSpPr>
          <p:cNvPr id="6" name="Content Placeholder 2">
            <a:extLst>
              <a:ext uri="{FF2B5EF4-FFF2-40B4-BE49-F238E27FC236}">
                <a16:creationId xmlns:a16="http://schemas.microsoft.com/office/drawing/2014/main" id="{B6120B47-6BB0-8162-40F3-08B1D188CE15}"/>
              </a:ext>
            </a:extLst>
          </p:cNvPr>
          <p:cNvSpPr txBox="1">
            <a:spLocks/>
          </p:cNvSpPr>
          <p:nvPr/>
        </p:nvSpPr>
        <p:spPr bwMode="auto">
          <a:xfrm>
            <a:off x="1332706" y="960058"/>
            <a:ext cx="7162800" cy="253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The leaf samples of different medicinal plants are collected from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ncbi</a:t>
            </a:r>
            <a:r>
              <a:rPr lang="en-IN" sz="1600" dirty="0">
                <a:latin typeface="Times New Roman" panose="02020603050405020304" pitchFamily="18" charset="0"/>
                <a:ea typeface="Calibri" panose="020F0502020204030204" pitchFamily="34" charset="0"/>
                <a:cs typeface="Times New Roman" panose="02020603050405020304" pitchFamily="18" charset="0"/>
              </a:rPr>
              <a:t> library and stored in jpg format. </a:t>
            </a:r>
          </a:p>
          <a:p>
            <a:pPr>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We have total 80 classes(</a:t>
            </a:r>
            <a:r>
              <a:rPr lang="en-IN" sz="1600" dirty="0" err="1">
                <a:latin typeface="Times New Roman" panose="02020603050405020304" pitchFamily="18" charset="0"/>
                <a:ea typeface="Calibri" panose="020F0502020204030204" pitchFamily="34" charset="0"/>
                <a:cs typeface="Times New Roman" panose="02020603050405020304" pitchFamily="18" charset="0"/>
              </a:rPr>
              <a:t>i.e</a:t>
            </a:r>
            <a:r>
              <a:rPr lang="en-IN" sz="1600" dirty="0">
                <a:latin typeface="Times New Roman" panose="02020603050405020304" pitchFamily="18" charset="0"/>
                <a:ea typeface="Calibri" panose="020F0502020204030204" pitchFamily="34" charset="0"/>
                <a:cs typeface="Times New Roman" panose="02020603050405020304" pitchFamily="18" charset="0"/>
              </a:rPr>
              <a:t> 80 species of medicinal leaves).  </a:t>
            </a:r>
          </a:p>
          <a:p>
            <a:pPr>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We have divided our dataset into 3 parts:</a:t>
            </a:r>
          </a:p>
          <a:p>
            <a:pPr>
              <a:buFont typeface="Arial" panose="020B0604020202020204" pitchFamily="34" charset="0"/>
              <a:buChar char="•"/>
            </a:pPr>
            <a:r>
              <a:rPr lang="en-IN" sz="1600" b="1" dirty="0">
                <a:latin typeface="Times New Roman" panose="02020603050405020304" pitchFamily="18" charset="0"/>
                <a:ea typeface="Calibri" panose="020F0502020204030204" pitchFamily="34" charset="0"/>
                <a:cs typeface="Times New Roman" panose="02020603050405020304" pitchFamily="18" charset="0"/>
              </a:rPr>
              <a:t>Training set</a:t>
            </a:r>
            <a:r>
              <a:rPr lang="en-IN" sz="1600" dirty="0">
                <a:latin typeface="Times New Roman" panose="02020603050405020304" pitchFamily="18" charset="0"/>
                <a:ea typeface="Calibri" panose="020F0502020204030204" pitchFamily="34" charset="0"/>
                <a:cs typeface="Times New Roman" panose="02020603050405020304" pitchFamily="18" charset="0"/>
              </a:rPr>
              <a:t>: which has 6899 images. </a:t>
            </a:r>
          </a:p>
          <a:p>
            <a:pPr>
              <a:buFont typeface="Arial" panose="020B0604020202020204" pitchFamily="34" charset="0"/>
              <a:buChar char="•"/>
            </a:pPr>
            <a:r>
              <a:rPr lang="en-IN" sz="1600" b="1" dirty="0">
                <a:latin typeface="Times New Roman" panose="02020603050405020304" pitchFamily="18" charset="0"/>
                <a:ea typeface="Calibri" panose="020F0502020204030204" pitchFamily="34" charset="0"/>
                <a:cs typeface="Times New Roman" panose="02020603050405020304" pitchFamily="18" charset="0"/>
              </a:rPr>
              <a:t>Validation set</a:t>
            </a:r>
            <a:r>
              <a:rPr lang="en-IN" sz="1600" dirty="0">
                <a:latin typeface="Times New Roman" panose="02020603050405020304" pitchFamily="18" charset="0"/>
                <a:ea typeface="Calibri" panose="020F0502020204030204" pitchFamily="34" charset="0"/>
                <a:cs typeface="Times New Roman" panose="02020603050405020304" pitchFamily="18" charset="0"/>
              </a:rPr>
              <a:t>: which has 6899 images. </a:t>
            </a:r>
          </a:p>
          <a:p>
            <a:pPr>
              <a:buFont typeface="Arial" panose="020B0604020202020204" pitchFamily="34" charset="0"/>
              <a:buChar char="•"/>
            </a:pPr>
            <a:r>
              <a:rPr lang="en-IN" sz="1600" b="1" dirty="0">
                <a:latin typeface="Times New Roman" panose="02020603050405020304" pitchFamily="18" charset="0"/>
                <a:ea typeface="Calibri" panose="020F0502020204030204" pitchFamily="34" charset="0"/>
                <a:cs typeface="Times New Roman" panose="02020603050405020304" pitchFamily="18" charset="0"/>
              </a:rPr>
              <a:t>Test set: </a:t>
            </a:r>
            <a:r>
              <a:rPr lang="en-IN" sz="1600" dirty="0">
                <a:latin typeface="Times New Roman" panose="02020603050405020304" pitchFamily="18" charset="0"/>
                <a:ea typeface="Calibri" panose="020F0502020204030204" pitchFamily="34" charset="0"/>
                <a:cs typeface="Times New Roman" panose="02020603050405020304" pitchFamily="18" charset="0"/>
              </a:rPr>
              <a:t>which has 2068 images.</a:t>
            </a:r>
          </a:p>
        </p:txBody>
      </p:sp>
      <p:sp>
        <p:nvSpPr>
          <p:cNvPr id="7" name="Arrow: Pentagon 6">
            <a:extLst>
              <a:ext uri="{FF2B5EF4-FFF2-40B4-BE49-F238E27FC236}">
                <a16:creationId xmlns:a16="http://schemas.microsoft.com/office/drawing/2014/main" id="{53B53DB1-99C8-EB3A-BC63-5170F86C7FDC}"/>
              </a:ext>
            </a:extLst>
          </p:cNvPr>
          <p:cNvSpPr/>
          <p:nvPr/>
        </p:nvSpPr>
        <p:spPr>
          <a:xfrm>
            <a:off x="32173" y="3241244"/>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sp>
        <p:nvSpPr>
          <p:cNvPr id="8" name="Content Placeholder 2">
            <a:extLst>
              <a:ext uri="{FF2B5EF4-FFF2-40B4-BE49-F238E27FC236}">
                <a16:creationId xmlns:a16="http://schemas.microsoft.com/office/drawing/2014/main" id="{61CAA9D4-93B5-F7DA-F198-B76F637AAB64}"/>
              </a:ext>
            </a:extLst>
          </p:cNvPr>
          <p:cNvSpPr txBox="1">
            <a:spLocks/>
          </p:cNvSpPr>
          <p:nvPr/>
        </p:nvSpPr>
        <p:spPr bwMode="auto">
          <a:xfrm>
            <a:off x="1541913" y="273102"/>
            <a:ext cx="6744385" cy="335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pitchFamily="18" charset="2"/>
              <a:buNone/>
            </a:pPr>
            <a:r>
              <a:rPr lang="en-US" sz="32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Data Pre-processing : </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Pre-processing the data ensures that the data fed into the model is standardized, well-labeled, and efficiently batched, which are key factors in achieving good model performance.</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We have used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keras</a:t>
            </a:r>
            <a:r>
              <a:rPr lang="en-US" sz="1600" dirty="0">
                <a:latin typeface="Times New Roman" panose="02020603050405020304" pitchFamily="18" charset="0"/>
                <a:ea typeface="Calibri" panose="020F0502020204030204" pitchFamily="34" charset="0"/>
                <a:cs typeface="Times New Roman" panose="02020603050405020304" pitchFamily="18" charset="0"/>
              </a:rPr>
              <a:t> library function to pre-process the training and validation set. This function will,</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resize – (128,128)</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Normalize – Pixel value range 0 to 1</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Shuffle – True, so that the model doesn’t memorize in order. </a:t>
            </a:r>
          </a:p>
          <a:p>
            <a:pP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Batch size – 32 for each set. </a:t>
            </a:r>
          </a:p>
          <a:p>
            <a:pPr>
              <a:buFont typeface="Arial" panose="020B0604020202020204" pitchFamily="34" charset="0"/>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panose="05040102010807070707" pitchFamily="18" charset="2"/>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panose="05040102010807070707" pitchFamily="18" charset="2"/>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736080B-9912-ED60-30F7-F9B9AE429ACA}"/>
              </a:ext>
            </a:extLst>
          </p:cNvPr>
          <p:cNvPicPr>
            <a:picLocks noChangeAspect="1"/>
          </p:cNvPicPr>
          <p:nvPr/>
        </p:nvPicPr>
        <p:blipFill>
          <a:blip r:embed="rId2"/>
          <a:stretch>
            <a:fillRect/>
          </a:stretch>
        </p:blipFill>
        <p:spPr>
          <a:xfrm>
            <a:off x="1828800" y="4032434"/>
            <a:ext cx="5620534" cy="2000529"/>
          </a:xfrm>
          <a:prstGeom prst="rect">
            <a:avLst/>
          </a:prstGeom>
        </p:spPr>
      </p:pic>
    </p:spTree>
    <p:extLst>
      <p:ext uri="{BB962C8B-B14F-4D97-AF65-F5344CB8AC3E}">
        <p14:creationId xmlns:p14="http://schemas.microsoft.com/office/powerpoint/2010/main" val="13570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sp>
        <p:nvSpPr>
          <p:cNvPr id="7" name="Arrow: Pentagon 6">
            <a:extLst>
              <a:ext uri="{FF2B5EF4-FFF2-40B4-BE49-F238E27FC236}">
                <a16:creationId xmlns:a16="http://schemas.microsoft.com/office/drawing/2014/main" id="{53B53DB1-99C8-EB3A-BC63-5170F86C7FDC}"/>
              </a:ext>
            </a:extLst>
          </p:cNvPr>
          <p:cNvSpPr/>
          <p:nvPr/>
        </p:nvSpPr>
        <p:spPr>
          <a:xfrm>
            <a:off x="19664" y="3657600"/>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3">
            <a:extLst>
              <a:ext uri="{FF2B5EF4-FFF2-40B4-BE49-F238E27FC236}">
                <a16:creationId xmlns:a16="http://schemas.microsoft.com/office/drawing/2014/main" id="{F2F64D4D-EA94-E3D4-8FCF-D69B131F43D1}"/>
              </a:ext>
            </a:extLst>
          </p:cNvPr>
          <p:cNvSpPr>
            <a:spLocks noGrp="1"/>
          </p:cNvSpPr>
          <p:nvPr>
            <p:ph type="dt" sz="half" idx="10"/>
          </p:nvPr>
        </p:nvSpPr>
        <p:spPr>
          <a:xfrm>
            <a:off x="7880554" y="6098472"/>
            <a:ext cx="766763" cy="369887"/>
          </a:xfrm>
        </p:spPr>
        <p:txBody>
          <a:bodyPr/>
          <a:lstStyle/>
          <a:p>
            <a:pPr>
              <a:defRPr/>
            </a:pPr>
            <a:fld id="{1CAC82C8-F899-44E5-8019-BAC1FD943146}" type="datetime1">
              <a:rPr lang="en-US" smtClean="0"/>
              <a:pPr>
                <a:defRPr/>
              </a:pPr>
              <a:t>6/4/2024</a:t>
            </a:fld>
            <a:endParaRPr lang="en-US" altLang="en-US" dirty="0"/>
          </a:p>
        </p:txBody>
      </p:sp>
      <p:sp>
        <p:nvSpPr>
          <p:cNvPr id="4" name="Content Placeholder 2">
            <a:extLst>
              <a:ext uri="{FF2B5EF4-FFF2-40B4-BE49-F238E27FC236}">
                <a16:creationId xmlns:a16="http://schemas.microsoft.com/office/drawing/2014/main" id="{2B2945F1-04A3-4D50-993F-3C1F7150B53A}"/>
              </a:ext>
            </a:extLst>
          </p:cNvPr>
          <p:cNvSpPr txBox="1">
            <a:spLocks/>
          </p:cNvSpPr>
          <p:nvPr/>
        </p:nvSpPr>
        <p:spPr bwMode="auto">
          <a:xfrm>
            <a:off x="1433051" y="248521"/>
            <a:ext cx="522584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pitchFamily="18" charset="2"/>
              <a:buNone/>
            </a:pPr>
            <a:r>
              <a:rPr lang="en-US" sz="28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Building:</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Our CNN model consists of several layers.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start with convolutional layers to extract features from the images,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Pooling layers to reduce dimensionality.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 dropout layer used in the NN model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prevent overfitting.</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Finally, we use dense layers for classification. </a:t>
            </a:r>
          </a:p>
          <a:p>
            <a:pPr marL="0" indent="0">
              <a:buFont typeface="Wingdings 3" panose="05040102010807070707" pitchFamily="18" charset="2"/>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panose="05040102010807070707" pitchFamily="18" charset="2"/>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panose="05040102010807070707" pitchFamily="18" charset="2"/>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2" descr="Layers In Cnn Model">
            <a:extLst>
              <a:ext uri="{FF2B5EF4-FFF2-40B4-BE49-F238E27FC236}">
                <a16:creationId xmlns:a16="http://schemas.microsoft.com/office/drawing/2014/main" id="{8E3194B8-8C5D-1C52-083F-D2F02E63A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0"/>
            <a:ext cx="3282890" cy="1558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86F00B-ADD0-19A7-E365-31801F1696A4}"/>
              </a:ext>
            </a:extLst>
          </p:cNvPr>
          <p:cNvPicPr>
            <a:picLocks noChangeAspect="1"/>
          </p:cNvPicPr>
          <p:nvPr/>
        </p:nvPicPr>
        <p:blipFill>
          <a:blip r:embed="rId3"/>
          <a:stretch>
            <a:fillRect/>
          </a:stretch>
        </p:blipFill>
        <p:spPr>
          <a:xfrm>
            <a:off x="1828800" y="3677452"/>
            <a:ext cx="6992326" cy="800212"/>
          </a:xfrm>
          <a:prstGeom prst="rect">
            <a:avLst/>
          </a:prstGeom>
        </p:spPr>
      </p:pic>
      <p:pic>
        <p:nvPicPr>
          <p:cNvPr id="10" name="Picture 9">
            <a:extLst>
              <a:ext uri="{FF2B5EF4-FFF2-40B4-BE49-F238E27FC236}">
                <a16:creationId xmlns:a16="http://schemas.microsoft.com/office/drawing/2014/main" id="{2CC3CDA4-BB48-AC88-11B0-A6C85D0622E1}"/>
              </a:ext>
            </a:extLst>
          </p:cNvPr>
          <p:cNvPicPr>
            <a:picLocks noChangeAspect="1"/>
          </p:cNvPicPr>
          <p:nvPr/>
        </p:nvPicPr>
        <p:blipFill>
          <a:blip r:embed="rId4"/>
          <a:stretch>
            <a:fillRect/>
          </a:stretch>
        </p:blipFill>
        <p:spPr>
          <a:xfrm>
            <a:off x="1828800" y="4606935"/>
            <a:ext cx="6315956" cy="1362265"/>
          </a:xfrm>
          <a:prstGeom prst="rect">
            <a:avLst/>
          </a:prstGeom>
        </p:spPr>
      </p:pic>
    </p:spTree>
    <p:extLst>
      <p:ext uri="{BB962C8B-B14F-4D97-AF65-F5344CB8AC3E}">
        <p14:creationId xmlns:p14="http://schemas.microsoft.com/office/powerpoint/2010/main" val="140069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3">
            <a:extLst>
              <a:ext uri="{FF2B5EF4-FFF2-40B4-BE49-F238E27FC236}">
                <a16:creationId xmlns:a16="http://schemas.microsoft.com/office/drawing/2014/main" id="{F2F64D4D-EA94-E3D4-8FCF-D69B131F43D1}"/>
              </a:ext>
            </a:extLst>
          </p:cNvPr>
          <p:cNvSpPr>
            <a:spLocks noGrp="1"/>
          </p:cNvSpPr>
          <p:nvPr>
            <p:ph type="dt" sz="half" idx="10"/>
          </p:nvPr>
        </p:nvSpPr>
        <p:spPr>
          <a:xfrm>
            <a:off x="7880554" y="6098472"/>
            <a:ext cx="766763" cy="369887"/>
          </a:xfrm>
        </p:spPr>
        <p:txBody>
          <a:bodyPr/>
          <a:lstStyle/>
          <a:p>
            <a:pPr>
              <a:defRPr/>
            </a:pPr>
            <a:fld id="{1CAC82C8-F899-44E5-8019-BAC1FD943146}" type="datetime1">
              <a:rPr lang="en-US" smtClean="0"/>
              <a:pPr>
                <a:defRPr/>
              </a:pPr>
              <a:t>6/4/2024</a:t>
            </a:fld>
            <a:endParaRPr lang="en-US" altLang="en-US" dirty="0"/>
          </a:p>
        </p:txBody>
      </p:sp>
      <p:sp>
        <p:nvSpPr>
          <p:cNvPr id="14" name="Content Placeholder 2">
            <a:extLst>
              <a:ext uri="{FF2B5EF4-FFF2-40B4-BE49-F238E27FC236}">
                <a16:creationId xmlns:a16="http://schemas.microsoft.com/office/drawing/2014/main" id="{77A16DBB-88BD-4553-BE41-49145786D1E4}"/>
              </a:ext>
            </a:extLst>
          </p:cNvPr>
          <p:cNvSpPr txBox="1">
            <a:spLocks/>
          </p:cNvSpPr>
          <p:nvPr/>
        </p:nvSpPr>
        <p:spPr bwMode="auto">
          <a:xfrm>
            <a:off x="1359310" y="326923"/>
            <a:ext cx="578573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pitchFamily="18" charset="2"/>
              <a:buNone/>
            </a:pPr>
            <a:r>
              <a:rPr lang="en-US" sz="28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Compiling the model:</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Once the model architecture is defined, we compile the model.</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Compiling involves specifying the optimizer, loss function, and evaluation metrics.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used the Adam optimizer, categorical cross-entropy loss, and accuracy as our metric.</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And finally we print the summary of our model. </a:t>
            </a:r>
          </a:p>
          <a:p>
            <a:pPr marL="0" indent="0">
              <a:buFont typeface="Wingdings 3" panose="05040102010807070707" pitchFamily="18" charset="2"/>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47EC4C6-F0DB-F2A5-CBA5-AE12406F1E60}"/>
              </a:ext>
            </a:extLst>
          </p:cNvPr>
          <p:cNvPicPr>
            <a:picLocks noChangeAspect="1"/>
          </p:cNvPicPr>
          <p:nvPr/>
        </p:nvPicPr>
        <p:blipFill>
          <a:blip r:embed="rId2"/>
          <a:stretch>
            <a:fillRect/>
          </a:stretch>
        </p:blipFill>
        <p:spPr>
          <a:xfrm>
            <a:off x="941626" y="3735727"/>
            <a:ext cx="7944959" cy="676369"/>
          </a:xfrm>
          <a:prstGeom prst="rect">
            <a:avLst/>
          </a:prstGeom>
        </p:spPr>
      </p:pic>
    </p:spTree>
    <p:extLst>
      <p:ext uri="{BB962C8B-B14F-4D97-AF65-F5344CB8AC3E}">
        <p14:creationId xmlns:p14="http://schemas.microsoft.com/office/powerpoint/2010/main" val="115237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2">
            <a:extLst>
              <a:ext uri="{FF2B5EF4-FFF2-40B4-BE49-F238E27FC236}">
                <a16:creationId xmlns:a16="http://schemas.microsoft.com/office/drawing/2014/main" id="{A47D8813-33C7-3F61-6333-6B1B050E4C7E}"/>
              </a:ext>
            </a:extLst>
          </p:cNvPr>
          <p:cNvSpPr>
            <a:spLocks noGrp="1"/>
          </p:cNvSpPr>
          <p:nvPr>
            <p:ph idx="1"/>
          </p:nvPr>
        </p:nvSpPr>
        <p:spPr>
          <a:xfrm>
            <a:off x="1406013" y="309973"/>
            <a:ext cx="7428271" cy="5073022"/>
          </a:xfrm>
        </p:spPr>
        <p:txBody>
          <a:bodyPr/>
          <a:lstStyle/>
          <a:p>
            <a:pPr marL="0" indent="0">
              <a:buNone/>
            </a:pPr>
            <a:r>
              <a:rPr lang="en-US" sz="28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Training:</a:t>
            </a:r>
            <a:r>
              <a:rPr lang="en-US" sz="24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a:t>
            </a:r>
          </a:p>
          <a:p>
            <a:pPr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Training the model involves feeding the preprocessed images into the model.</a:t>
            </a:r>
          </a:p>
          <a:p>
            <a:pPr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trained our model for 10 epochs, with each epoch representing a full pass through the training dataset.</a:t>
            </a:r>
          </a:p>
          <a:p>
            <a:pPr marL="0" indent="0" algn="jus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33380F5-B0FD-B1C3-4840-C8CFD893B9BE}"/>
              </a:ext>
            </a:extLst>
          </p:cNvPr>
          <p:cNvPicPr>
            <a:picLocks noChangeAspect="1"/>
          </p:cNvPicPr>
          <p:nvPr/>
        </p:nvPicPr>
        <p:blipFill>
          <a:blip r:embed="rId2"/>
          <a:stretch>
            <a:fillRect/>
          </a:stretch>
        </p:blipFill>
        <p:spPr>
          <a:xfrm>
            <a:off x="1541206" y="2301025"/>
            <a:ext cx="7157884" cy="543001"/>
          </a:xfrm>
          <a:prstGeom prst="rect">
            <a:avLst/>
          </a:prstGeom>
        </p:spPr>
      </p:pic>
      <p:pic>
        <p:nvPicPr>
          <p:cNvPr id="6" name="Picture 5">
            <a:extLst>
              <a:ext uri="{FF2B5EF4-FFF2-40B4-BE49-F238E27FC236}">
                <a16:creationId xmlns:a16="http://schemas.microsoft.com/office/drawing/2014/main" id="{DC8D532B-2559-2C97-557B-3EF16ACFB43B}"/>
              </a:ext>
            </a:extLst>
          </p:cNvPr>
          <p:cNvPicPr>
            <a:picLocks noChangeAspect="1"/>
          </p:cNvPicPr>
          <p:nvPr/>
        </p:nvPicPr>
        <p:blipFill>
          <a:blip r:embed="rId3"/>
          <a:stretch>
            <a:fillRect/>
          </a:stretch>
        </p:blipFill>
        <p:spPr>
          <a:xfrm>
            <a:off x="1550051" y="2971800"/>
            <a:ext cx="7321104" cy="2890427"/>
          </a:xfrm>
          <a:prstGeom prst="rect">
            <a:avLst/>
          </a:prstGeom>
        </p:spPr>
      </p:pic>
    </p:spTree>
    <p:extLst>
      <p:ext uri="{BB962C8B-B14F-4D97-AF65-F5344CB8AC3E}">
        <p14:creationId xmlns:p14="http://schemas.microsoft.com/office/powerpoint/2010/main" val="25056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C6CC8-B608-14D4-8FBD-F87FA096F551}"/>
              </a:ext>
            </a:extLst>
          </p:cNvPr>
          <p:cNvSpPr/>
          <p:nvPr/>
        </p:nvSpPr>
        <p:spPr>
          <a:xfrm>
            <a:off x="196645" y="326923"/>
            <a:ext cx="1206910" cy="9219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a:xfrm>
            <a:off x="2055812" y="6538138"/>
            <a:ext cx="5716588" cy="365125"/>
          </a:xfrm>
        </p:spPr>
        <p:txBody>
          <a:bodyPr/>
          <a:lstStyle/>
          <a:p>
            <a:pPr>
              <a:defRPr/>
            </a:pPr>
            <a:r>
              <a:rPr lang="en-US" altLang="en-US" dirty="0"/>
              <a:t>Dept of CSE., SOE-Dayananda Sagar University</a:t>
            </a:r>
          </a:p>
        </p:txBody>
      </p:sp>
      <p:sp>
        <p:nvSpPr>
          <p:cNvPr id="11" name="Rectangle 10">
            <a:extLst>
              <a:ext uri="{FF2B5EF4-FFF2-40B4-BE49-F238E27FC236}">
                <a16:creationId xmlns:a16="http://schemas.microsoft.com/office/drawing/2014/main" id="{4E754381-49A8-5905-033F-85796CABF881}"/>
              </a:ext>
            </a:extLst>
          </p:cNvPr>
          <p:cNvSpPr/>
          <p:nvPr/>
        </p:nvSpPr>
        <p:spPr>
          <a:xfrm>
            <a:off x="0" y="499079"/>
            <a:ext cx="196645" cy="92195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C484C1B4-32BB-EB6E-CB00-EB9047AFFDD6}"/>
              </a:ext>
            </a:extLst>
          </p:cNvPr>
          <p:cNvSpPr/>
          <p:nvPr/>
        </p:nvSpPr>
        <p:spPr>
          <a:xfrm>
            <a:off x="-2458" y="273102"/>
            <a:ext cx="1371600" cy="5334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5DA336B-6279-A1FA-4C5F-B346918BCB92}"/>
              </a:ext>
            </a:extLst>
          </p:cNvPr>
          <p:cNvSpPr txBox="1">
            <a:spLocks/>
          </p:cNvSpPr>
          <p:nvPr/>
        </p:nvSpPr>
        <p:spPr bwMode="auto">
          <a:xfrm>
            <a:off x="1600200" y="273102"/>
            <a:ext cx="7086601" cy="507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pitchFamily="18" charset="2"/>
              <a:buNone/>
            </a:pPr>
            <a:r>
              <a:rPr lang="en-US" sz="28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Evaluation: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training, we evaluate the model on the validation set to assess its performance.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get a deeper understanding of the model's performance, we calculate additional metrics such as F1-score. </a:t>
            </a:r>
          </a:p>
          <a:p>
            <a:pPr>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also plot a confusion matrix to visualize the model's predictions versus the actual classes.</a:t>
            </a:r>
          </a:p>
          <a:p>
            <a:pPr>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8DC7D2E6-1ED9-55C3-16D7-E98E1C59A34F}"/>
              </a:ext>
            </a:extLst>
          </p:cNvPr>
          <p:cNvPicPr>
            <a:picLocks noChangeAspect="1"/>
          </p:cNvPicPr>
          <p:nvPr/>
        </p:nvPicPr>
        <p:blipFill>
          <a:blip r:embed="rId2"/>
          <a:stretch>
            <a:fillRect/>
          </a:stretch>
        </p:blipFill>
        <p:spPr>
          <a:xfrm>
            <a:off x="565964" y="3158654"/>
            <a:ext cx="4545581" cy="2022945"/>
          </a:xfrm>
          <a:prstGeom prst="rect">
            <a:avLst/>
          </a:prstGeom>
        </p:spPr>
      </p:pic>
      <p:pic>
        <p:nvPicPr>
          <p:cNvPr id="18" name="Picture 17">
            <a:extLst>
              <a:ext uri="{FF2B5EF4-FFF2-40B4-BE49-F238E27FC236}">
                <a16:creationId xmlns:a16="http://schemas.microsoft.com/office/drawing/2014/main" id="{977EFC4C-FFEF-54BD-ACB8-DFE51A0FEBF0}"/>
              </a:ext>
            </a:extLst>
          </p:cNvPr>
          <p:cNvPicPr>
            <a:picLocks noChangeAspect="1"/>
          </p:cNvPicPr>
          <p:nvPr/>
        </p:nvPicPr>
        <p:blipFill>
          <a:blip r:embed="rId3"/>
          <a:stretch>
            <a:fillRect/>
          </a:stretch>
        </p:blipFill>
        <p:spPr>
          <a:xfrm>
            <a:off x="5456901" y="3025877"/>
            <a:ext cx="1409897" cy="3439005"/>
          </a:xfrm>
          <a:prstGeom prst="rect">
            <a:avLst/>
          </a:prstGeom>
        </p:spPr>
      </p:pic>
      <p:pic>
        <p:nvPicPr>
          <p:cNvPr id="20" name="Picture 19">
            <a:extLst>
              <a:ext uri="{FF2B5EF4-FFF2-40B4-BE49-F238E27FC236}">
                <a16:creationId xmlns:a16="http://schemas.microsoft.com/office/drawing/2014/main" id="{14641654-9283-E17D-62F9-E91CEC69C2AA}"/>
              </a:ext>
            </a:extLst>
          </p:cNvPr>
          <p:cNvPicPr>
            <a:picLocks noChangeAspect="1"/>
          </p:cNvPicPr>
          <p:nvPr/>
        </p:nvPicPr>
        <p:blipFill>
          <a:blip r:embed="rId4"/>
          <a:stretch>
            <a:fillRect/>
          </a:stretch>
        </p:blipFill>
        <p:spPr>
          <a:xfrm>
            <a:off x="6866798" y="3025876"/>
            <a:ext cx="1886213" cy="3439005"/>
          </a:xfrm>
          <a:prstGeom prst="rect">
            <a:avLst/>
          </a:prstGeom>
        </p:spPr>
      </p:pic>
    </p:spTree>
    <p:extLst>
      <p:ext uri="{BB962C8B-B14F-4D97-AF65-F5344CB8AC3E}">
        <p14:creationId xmlns:p14="http://schemas.microsoft.com/office/powerpoint/2010/main" val="82132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B58532-B0ED-49DA-0851-0E5B6BB6B587}"/>
              </a:ext>
            </a:extLst>
          </p:cNvPr>
          <p:cNvSpPr>
            <a:spLocks noGrp="1"/>
          </p:cNvSpPr>
          <p:nvPr>
            <p:ph type="dt" sz="half" idx="10"/>
          </p:nvPr>
        </p:nvSpPr>
        <p:spPr/>
        <p:txBody>
          <a:bodyPr/>
          <a:lstStyle/>
          <a:p>
            <a:pPr>
              <a:defRPr/>
            </a:pPr>
            <a:fld id="{1CAC82C8-F899-44E5-8019-BAC1FD943146}" type="datetime1">
              <a:rPr lang="en-US" smtClean="0"/>
              <a:pPr>
                <a:defRPr/>
              </a:pPr>
              <a:t>6/4/2024</a:t>
            </a:fld>
            <a:endParaRPr lang="en-US" altLang="en-US"/>
          </a:p>
        </p:txBody>
      </p:sp>
      <p:sp>
        <p:nvSpPr>
          <p:cNvPr id="5" name="Footer Placeholder 4">
            <a:extLst>
              <a:ext uri="{FF2B5EF4-FFF2-40B4-BE49-F238E27FC236}">
                <a16:creationId xmlns:a16="http://schemas.microsoft.com/office/drawing/2014/main" id="{C1F91AE2-7511-BD29-2DA0-CDB7C1170E1C}"/>
              </a:ext>
            </a:extLst>
          </p:cNvPr>
          <p:cNvSpPr>
            <a:spLocks noGrp="1"/>
          </p:cNvSpPr>
          <p:nvPr>
            <p:ph type="ftr" sz="quarter" idx="11"/>
          </p:nvPr>
        </p:nvSpPr>
        <p:spPr>
          <a:xfrm>
            <a:off x="1930342" y="6492875"/>
            <a:ext cx="5716588" cy="365125"/>
          </a:xfrm>
        </p:spPr>
        <p:txBody>
          <a:bodyPr/>
          <a:lstStyle/>
          <a:p>
            <a:pPr>
              <a:defRPr/>
            </a:pPr>
            <a:r>
              <a:rPr lang="en-US" altLang="en-US" dirty="0"/>
              <a:t>Dept of CSE., SOE-Dayananda Sagar University</a:t>
            </a:r>
          </a:p>
        </p:txBody>
      </p:sp>
      <p:sp>
        <p:nvSpPr>
          <p:cNvPr id="6" name="Content Placeholder 2">
            <a:extLst>
              <a:ext uri="{FF2B5EF4-FFF2-40B4-BE49-F238E27FC236}">
                <a16:creationId xmlns:a16="http://schemas.microsoft.com/office/drawing/2014/main" id="{2275D643-E9E1-D621-C9D7-AA1A43FB7D68}"/>
              </a:ext>
            </a:extLst>
          </p:cNvPr>
          <p:cNvSpPr>
            <a:spLocks noGrp="1"/>
          </p:cNvSpPr>
          <p:nvPr>
            <p:ph idx="1"/>
          </p:nvPr>
        </p:nvSpPr>
        <p:spPr>
          <a:xfrm>
            <a:off x="1447800" y="685800"/>
            <a:ext cx="7428271" cy="1828800"/>
          </a:xfrm>
        </p:spPr>
        <p:txBody>
          <a:bodyPr/>
          <a:lstStyle/>
          <a:p>
            <a:pPr marL="0" indent="0">
              <a:buNone/>
            </a:pPr>
            <a:r>
              <a:rPr lang="en-US" sz="32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Saving and Loading :</a:t>
            </a:r>
            <a:r>
              <a:rPr lang="en-US" sz="3200" b="1" u="sng" dirty="0">
                <a:latin typeface="Calibri" panose="020F0502020204030204" pitchFamily="34" charset="0"/>
                <a:ea typeface="Calibri" panose="020F0502020204030204" pitchFamily="34" charset="0"/>
                <a:cs typeface="Calibri" panose="020F0502020204030204" pitchFamily="34" charset="0"/>
              </a:rPr>
              <a:t> </a:t>
            </a:r>
          </a:p>
          <a:p>
            <a:pPr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Once we are satisfied with the model's performance, we save the model in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keras</a:t>
            </a:r>
            <a:r>
              <a:rPr lang="en-US" sz="2000" dirty="0">
                <a:latin typeface="Times New Roman" panose="02020603050405020304" pitchFamily="18" charset="0"/>
                <a:ea typeface="Calibri" panose="020F0502020204030204" pitchFamily="34" charset="0"/>
                <a:cs typeface="Times New Roman" panose="02020603050405020304" pitchFamily="18" charset="0"/>
              </a:rPr>
              <a:t> zip file or h5 file for future use. </a:t>
            </a:r>
          </a:p>
          <a:p>
            <a:pPr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allows us to load the model later without retraining it from scratch.</a:t>
            </a:r>
          </a:p>
          <a:p>
            <a:pPr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Arrow: Pentagon 7">
            <a:extLst>
              <a:ext uri="{FF2B5EF4-FFF2-40B4-BE49-F238E27FC236}">
                <a16:creationId xmlns:a16="http://schemas.microsoft.com/office/drawing/2014/main" id="{F9C585FA-9A43-AC9B-6EAA-B69D83347E47}"/>
              </a:ext>
            </a:extLst>
          </p:cNvPr>
          <p:cNvSpPr/>
          <p:nvPr/>
        </p:nvSpPr>
        <p:spPr>
          <a:xfrm>
            <a:off x="27039" y="3124200"/>
            <a:ext cx="1302556"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B3470E21-D6FB-8AC8-B3F7-9BCB5F8C289D}"/>
              </a:ext>
            </a:extLst>
          </p:cNvPr>
          <p:cNvPicPr>
            <a:picLocks noChangeAspect="1"/>
          </p:cNvPicPr>
          <p:nvPr/>
        </p:nvPicPr>
        <p:blipFill>
          <a:blip r:embed="rId2"/>
          <a:stretch>
            <a:fillRect/>
          </a:stretch>
        </p:blipFill>
        <p:spPr>
          <a:xfrm>
            <a:off x="1828800" y="2826689"/>
            <a:ext cx="4296375" cy="609685"/>
          </a:xfrm>
          <a:prstGeom prst="rect">
            <a:avLst/>
          </a:prstGeom>
        </p:spPr>
      </p:pic>
    </p:spTree>
    <p:extLst>
      <p:ext uri="{BB962C8B-B14F-4D97-AF65-F5344CB8AC3E}">
        <p14:creationId xmlns:p14="http://schemas.microsoft.com/office/powerpoint/2010/main" val="216336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447C-0E02-85DB-F55E-F9818460FFC6}"/>
              </a:ext>
            </a:extLst>
          </p:cNvPr>
          <p:cNvSpPr>
            <a:spLocks noGrp="1"/>
          </p:cNvSpPr>
          <p:nvPr>
            <p:ph type="title"/>
          </p:nvPr>
        </p:nvSpPr>
        <p:spPr>
          <a:xfrm>
            <a:off x="1277400" y="121624"/>
            <a:ext cx="6589199" cy="1280890"/>
          </a:xfrm>
        </p:spPr>
        <p:txBody>
          <a:bodyPr/>
          <a:lstStyle/>
          <a:p>
            <a:r>
              <a:rPr lang="en-IN" sz="2800" b="1" u="sng" dirty="0">
                <a:solidFill>
                  <a:schemeClr val="accent2">
                    <a:lumMod val="75000"/>
                  </a:schemeClr>
                </a:solidFill>
                <a:latin typeface="Times New Roman" panose="02020603050405020304" pitchFamily="18" charset="0"/>
                <a:cs typeface="Times New Roman" panose="02020603050405020304" pitchFamily="18" charset="0"/>
              </a:rPr>
              <a:t>Web Application</a:t>
            </a:r>
          </a:p>
        </p:txBody>
      </p:sp>
      <p:sp>
        <p:nvSpPr>
          <p:cNvPr id="4" name="Date Placeholder 3">
            <a:extLst>
              <a:ext uri="{FF2B5EF4-FFF2-40B4-BE49-F238E27FC236}">
                <a16:creationId xmlns:a16="http://schemas.microsoft.com/office/drawing/2014/main" id="{83A9F2E1-DB59-80BA-93D7-C39B9A9479B7}"/>
              </a:ext>
            </a:extLst>
          </p:cNvPr>
          <p:cNvSpPr>
            <a:spLocks noGrp="1"/>
          </p:cNvSpPr>
          <p:nvPr>
            <p:ph type="dt" sz="half" idx="10"/>
          </p:nvPr>
        </p:nvSpPr>
        <p:spPr>
          <a:xfrm>
            <a:off x="7767637" y="6314869"/>
            <a:ext cx="766763" cy="369887"/>
          </a:xfrm>
        </p:spPr>
        <p:txBody>
          <a:bodyPr/>
          <a:lstStyle/>
          <a:p>
            <a:pPr>
              <a:defRPr/>
            </a:pPr>
            <a:fld id="{1CAC82C8-F899-44E5-8019-BAC1FD943146}" type="datetime1">
              <a:rPr lang="en-US" smtClean="0"/>
              <a:pPr>
                <a:defRPr/>
              </a:pPr>
              <a:t>6/4/2024</a:t>
            </a:fld>
            <a:endParaRPr lang="en-US" altLang="en-US" dirty="0"/>
          </a:p>
        </p:txBody>
      </p:sp>
      <p:sp>
        <p:nvSpPr>
          <p:cNvPr id="5" name="Footer Placeholder 4">
            <a:extLst>
              <a:ext uri="{FF2B5EF4-FFF2-40B4-BE49-F238E27FC236}">
                <a16:creationId xmlns:a16="http://schemas.microsoft.com/office/drawing/2014/main" id="{90227E8A-214D-2007-B667-D439040385FD}"/>
              </a:ext>
            </a:extLst>
          </p:cNvPr>
          <p:cNvSpPr>
            <a:spLocks noGrp="1"/>
          </p:cNvSpPr>
          <p:nvPr>
            <p:ph type="ftr" sz="quarter" idx="11"/>
          </p:nvPr>
        </p:nvSpPr>
        <p:spPr>
          <a:xfrm>
            <a:off x="1915704" y="6323012"/>
            <a:ext cx="5716588" cy="365125"/>
          </a:xfrm>
        </p:spPr>
        <p:txBody>
          <a:bodyPr/>
          <a:lstStyle/>
          <a:p>
            <a:pPr>
              <a:defRPr/>
            </a:pPr>
            <a:r>
              <a:rPr lang="en-US" altLang="en-US"/>
              <a:t>Dept of CSE., SOE-Dayananda Sagar University</a:t>
            </a:r>
          </a:p>
        </p:txBody>
      </p:sp>
      <p:sp>
        <p:nvSpPr>
          <p:cNvPr id="6" name="Content Placeholder 2">
            <a:extLst>
              <a:ext uri="{FF2B5EF4-FFF2-40B4-BE49-F238E27FC236}">
                <a16:creationId xmlns:a16="http://schemas.microsoft.com/office/drawing/2014/main" id="{AD95E83C-002F-2EE8-D649-F2C2C570459E}"/>
              </a:ext>
            </a:extLst>
          </p:cNvPr>
          <p:cNvSpPr>
            <a:spLocks noGrp="1"/>
          </p:cNvSpPr>
          <p:nvPr>
            <p:ph idx="1"/>
          </p:nvPr>
        </p:nvSpPr>
        <p:spPr>
          <a:xfrm>
            <a:off x="1277400" y="827396"/>
            <a:ext cx="7428271" cy="1828800"/>
          </a:xfrm>
        </p:spPr>
        <p:txBody>
          <a:bodyPr/>
          <a:lstStyle/>
          <a:p>
            <a:pPr algn="jus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We deploy the model in a suitable environment as a part of web application for users to upload their image. </a:t>
            </a:r>
          </a:p>
          <a:p>
            <a:pPr algn="jus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We have developed an application called “</a:t>
            </a:r>
            <a:r>
              <a:rPr lang="en-US" sz="1600" b="1" dirty="0">
                <a:latin typeface="Times New Roman" panose="02020603050405020304" pitchFamily="18" charset="0"/>
                <a:ea typeface="Calibri" panose="020F0502020204030204" pitchFamily="34" charset="0"/>
                <a:cs typeface="Times New Roman" panose="02020603050405020304" pitchFamily="18" charset="0"/>
              </a:rPr>
              <a:t>Medicinal Plant Identifier</a:t>
            </a:r>
            <a:r>
              <a:rPr lang="en-US" sz="1600" dirty="0">
                <a:latin typeface="Times New Roman" panose="02020603050405020304" pitchFamily="18" charset="0"/>
                <a:ea typeface="Calibri" panose="020F0502020204030204" pitchFamily="34" charset="0"/>
                <a:cs typeface="Times New Roman" panose="02020603050405020304" pitchFamily="18" charset="0"/>
              </a:rPr>
              <a:t>” using </a:t>
            </a:r>
            <a:r>
              <a:rPr lang="en-US" sz="1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streamlit</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algn="just">
              <a:buFont typeface="Arial" panose="020B0604020202020204" pitchFamily="34" charset="0"/>
              <a:buChar char="•"/>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user can upload an image of any leaf and our model will predict which kind of a medicinal leaf it is. </a:t>
            </a:r>
          </a:p>
          <a:p>
            <a:pPr algn="just">
              <a:buFont typeface="Arial" panose="020B0604020202020204" pitchFamily="34" charset="0"/>
              <a:buChar char="•"/>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URL: </a:t>
            </a:r>
            <a:r>
              <a:rPr lang="en-IN" sz="1600" dirty="0">
                <a:hlinkClick r:id="rId2"/>
              </a:rPr>
              <a:t>main · </a:t>
            </a:r>
            <a:r>
              <a:rPr lang="en-IN" sz="1600" dirty="0" err="1">
                <a:hlinkClick r:id="rId2"/>
              </a:rPr>
              <a:t>Streamlit</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EE013C0-E7F2-D703-8840-9E0DC37333D7}"/>
              </a:ext>
            </a:extLst>
          </p:cNvPr>
          <p:cNvPicPr>
            <a:picLocks noChangeAspect="1"/>
          </p:cNvPicPr>
          <p:nvPr/>
        </p:nvPicPr>
        <p:blipFill>
          <a:blip r:embed="rId3"/>
          <a:stretch>
            <a:fillRect/>
          </a:stretch>
        </p:blipFill>
        <p:spPr>
          <a:xfrm>
            <a:off x="1295400" y="4467838"/>
            <a:ext cx="7239000" cy="2208621"/>
          </a:xfrm>
          <a:prstGeom prst="rect">
            <a:avLst/>
          </a:prstGeom>
        </p:spPr>
      </p:pic>
      <p:pic>
        <p:nvPicPr>
          <p:cNvPr id="8" name="Picture 7">
            <a:extLst>
              <a:ext uri="{FF2B5EF4-FFF2-40B4-BE49-F238E27FC236}">
                <a16:creationId xmlns:a16="http://schemas.microsoft.com/office/drawing/2014/main" id="{339DEFFA-596B-17D3-A503-C991DBC9864F}"/>
              </a:ext>
            </a:extLst>
          </p:cNvPr>
          <p:cNvPicPr>
            <a:picLocks noChangeAspect="1"/>
          </p:cNvPicPr>
          <p:nvPr/>
        </p:nvPicPr>
        <p:blipFill>
          <a:blip r:embed="rId4"/>
          <a:stretch>
            <a:fillRect/>
          </a:stretch>
        </p:blipFill>
        <p:spPr>
          <a:xfrm>
            <a:off x="1371600" y="3219995"/>
            <a:ext cx="5458587" cy="1247843"/>
          </a:xfrm>
          <a:prstGeom prst="rect">
            <a:avLst/>
          </a:prstGeom>
        </p:spPr>
      </p:pic>
    </p:spTree>
    <p:extLst>
      <p:ext uri="{BB962C8B-B14F-4D97-AF65-F5344CB8AC3E}">
        <p14:creationId xmlns:p14="http://schemas.microsoft.com/office/powerpoint/2010/main" val="33638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A9F2E1-DB59-80BA-93D7-C39B9A9479B7}"/>
              </a:ext>
            </a:extLst>
          </p:cNvPr>
          <p:cNvSpPr>
            <a:spLocks noGrp="1"/>
          </p:cNvSpPr>
          <p:nvPr>
            <p:ph type="dt" sz="half" idx="10"/>
          </p:nvPr>
        </p:nvSpPr>
        <p:spPr>
          <a:xfrm>
            <a:off x="7767637" y="6314869"/>
            <a:ext cx="766763" cy="369887"/>
          </a:xfrm>
        </p:spPr>
        <p:txBody>
          <a:bodyPr/>
          <a:lstStyle/>
          <a:p>
            <a:pPr>
              <a:defRPr/>
            </a:pPr>
            <a:fld id="{1CAC82C8-F899-44E5-8019-BAC1FD943146}" type="datetime1">
              <a:rPr lang="en-US" smtClean="0"/>
              <a:pPr>
                <a:defRPr/>
              </a:pPr>
              <a:t>6/4/2024</a:t>
            </a:fld>
            <a:endParaRPr lang="en-US" altLang="en-US" dirty="0"/>
          </a:p>
        </p:txBody>
      </p:sp>
      <p:sp>
        <p:nvSpPr>
          <p:cNvPr id="5" name="Footer Placeholder 4">
            <a:extLst>
              <a:ext uri="{FF2B5EF4-FFF2-40B4-BE49-F238E27FC236}">
                <a16:creationId xmlns:a16="http://schemas.microsoft.com/office/drawing/2014/main" id="{90227E8A-214D-2007-B667-D439040385FD}"/>
              </a:ext>
            </a:extLst>
          </p:cNvPr>
          <p:cNvSpPr>
            <a:spLocks noGrp="1"/>
          </p:cNvSpPr>
          <p:nvPr>
            <p:ph type="ftr" sz="quarter" idx="11"/>
          </p:nvPr>
        </p:nvSpPr>
        <p:spPr>
          <a:xfrm>
            <a:off x="1915704" y="6323012"/>
            <a:ext cx="5716588" cy="365125"/>
          </a:xfrm>
        </p:spPr>
        <p:txBody>
          <a:bodyPr/>
          <a:lstStyle/>
          <a:p>
            <a:pPr>
              <a:defRPr/>
            </a:pPr>
            <a:r>
              <a:rPr lang="en-US" altLang="en-US"/>
              <a:t>Dept of CSE., SOE-Dayananda Sagar University</a:t>
            </a:r>
          </a:p>
        </p:txBody>
      </p:sp>
      <p:pic>
        <p:nvPicPr>
          <p:cNvPr id="9" name="Picture 8">
            <a:extLst>
              <a:ext uri="{FF2B5EF4-FFF2-40B4-BE49-F238E27FC236}">
                <a16:creationId xmlns:a16="http://schemas.microsoft.com/office/drawing/2014/main" id="{17B536AF-8A3C-C28E-3FF5-EB9C162754E3}"/>
              </a:ext>
            </a:extLst>
          </p:cNvPr>
          <p:cNvPicPr>
            <a:picLocks noChangeAspect="1"/>
          </p:cNvPicPr>
          <p:nvPr/>
        </p:nvPicPr>
        <p:blipFill>
          <a:blip r:embed="rId2"/>
          <a:stretch>
            <a:fillRect/>
          </a:stretch>
        </p:blipFill>
        <p:spPr>
          <a:xfrm>
            <a:off x="1371600" y="581711"/>
            <a:ext cx="6074135" cy="1701916"/>
          </a:xfrm>
          <a:prstGeom prst="rect">
            <a:avLst/>
          </a:prstGeom>
        </p:spPr>
      </p:pic>
      <p:pic>
        <p:nvPicPr>
          <p:cNvPr id="7" name="Picture 6">
            <a:extLst>
              <a:ext uri="{FF2B5EF4-FFF2-40B4-BE49-F238E27FC236}">
                <a16:creationId xmlns:a16="http://schemas.microsoft.com/office/drawing/2014/main" id="{7DDE0BC0-E36D-9586-75F0-614C5030C86B}"/>
              </a:ext>
            </a:extLst>
          </p:cNvPr>
          <p:cNvPicPr>
            <a:picLocks noChangeAspect="1"/>
          </p:cNvPicPr>
          <p:nvPr/>
        </p:nvPicPr>
        <p:blipFill>
          <a:blip r:embed="rId3"/>
          <a:stretch>
            <a:fillRect/>
          </a:stretch>
        </p:blipFill>
        <p:spPr>
          <a:xfrm>
            <a:off x="1404776" y="2809414"/>
            <a:ext cx="6040959" cy="1752600"/>
          </a:xfrm>
          <a:prstGeom prst="rect">
            <a:avLst/>
          </a:prstGeom>
        </p:spPr>
      </p:pic>
      <p:sp>
        <p:nvSpPr>
          <p:cNvPr id="8" name="Title 1">
            <a:extLst>
              <a:ext uri="{FF2B5EF4-FFF2-40B4-BE49-F238E27FC236}">
                <a16:creationId xmlns:a16="http://schemas.microsoft.com/office/drawing/2014/main" id="{73B2B243-1512-74A6-D274-BDD85D441B02}"/>
              </a:ext>
            </a:extLst>
          </p:cNvPr>
          <p:cNvSpPr txBox="1">
            <a:spLocks/>
          </p:cNvSpPr>
          <p:nvPr/>
        </p:nvSpPr>
        <p:spPr bwMode="auto">
          <a:xfrm>
            <a:off x="1277400" y="22123"/>
            <a:ext cx="6589199" cy="12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u="sng" dirty="0">
                <a:solidFill>
                  <a:schemeClr val="accent2">
                    <a:lumMod val="75000"/>
                  </a:schemeClr>
                </a:solidFill>
                <a:latin typeface="Times New Roman" panose="02020603050405020304" pitchFamily="18" charset="0"/>
                <a:cs typeface="Times New Roman" panose="02020603050405020304" pitchFamily="18" charset="0"/>
              </a:rPr>
              <a:t>Homepage</a:t>
            </a:r>
          </a:p>
        </p:txBody>
      </p:sp>
      <p:sp>
        <p:nvSpPr>
          <p:cNvPr id="10" name="Title 1">
            <a:extLst>
              <a:ext uri="{FF2B5EF4-FFF2-40B4-BE49-F238E27FC236}">
                <a16:creationId xmlns:a16="http://schemas.microsoft.com/office/drawing/2014/main" id="{2B290A6B-64D5-B114-76B9-B3686AF5515F}"/>
              </a:ext>
            </a:extLst>
          </p:cNvPr>
          <p:cNvSpPr txBox="1">
            <a:spLocks/>
          </p:cNvSpPr>
          <p:nvPr/>
        </p:nvSpPr>
        <p:spPr bwMode="auto">
          <a:xfrm>
            <a:off x="1371600" y="2300510"/>
            <a:ext cx="6589199" cy="12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u="sng" dirty="0">
                <a:solidFill>
                  <a:schemeClr val="accent2">
                    <a:lumMod val="75000"/>
                  </a:schemeClr>
                </a:solidFill>
                <a:latin typeface="Times New Roman" panose="02020603050405020304" pitchFamily="18" charset="0"/>
                <a:cs typeface="Times New Roman" panose="02020603050405020304" pitchFamily="18" charset="0"/>
              </a:rPr>
              <a:t>About page</a:t>
            </a:r>
          </a:p>
        </p:txBody>
      </p:sp>
      <p:sp>
        <p:nvSpPr>
          <p:cNvPr id="11" name="Title 1">
            <a:extLst>
              <a:ext uri="{FF2B5EF4-FFF2-40B4-BE49-F238E27FC236}">
                <a16:creationId xmlns:a16="http://schemas.microsoft.com/office/drawing/2014/main" id="{66B3306A-2A8F-0828-B141-2741CCADADBE}"/>
              </a:ext>
            </a:extLst>
          </p:cNvPr>
          <p:cNvSpPr txBox="1">
            <a:spLocks/>
          </p:cNvSpPr>
          <p:nvPr/>
        </p:nvSpPr>
        <p:spPr bwMode="auto">
          <a:xfrm>
            <a:off x="1412150" y="4582379"/>
            <a:ext cx="6589199" cy="12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u="sng" dirty="0">
                <a:solidFill>
                  <a:schemeClr val="accent2">
                    <a:lumMod val="75000"/>
                  </a:schemeClr>
                </a:solidFill>
                <a:latin typeface="Times New Roman" panose="02020603050405020304" pitchFamily="18" charset="0"/>
                <a:cs typeface="Times New Roman" panose="02020603050405020304" pitchFamily="18" charset="0"/>
              </a:rPr>
              <a:t>Plant Identifier page</a:t>
            </a:r>
          </a:p>
        </p:txBody>
      </p:sp>
      <p:pic>
        <p:nvPicPr>
          <p:cNvPr id="14" name="Picture 13">
            <a:extLst>
              <a:ext uri="{FF2B5EF4-FFF2-40B4-BE49-F238E27FC236}">
                <a16:creationId xmlns:a16="http://schemas.microsoft.com/office/drawing/2014/main" id="{7C00B2D0-484F-C99E-2F8F-EECF6A609ACD}"/>
              </a:ext>
            </a:extLst>
          </p:cNvPr>
          <p:cNvPicPr>
            <a:picLocks noChangeAspect="1"/>
          </p:cNvPicPr>
          <p:nvPr/>
        </p:nvPicPr>
        <p:blipFill>
          <a:blip r:embed="rId4"/>
          <a:stretch>
            <a:fillRect/>
          </a:stretch>
        </p:blipFill>
        <p:spPr>
          <a:xfrm>
            <a:off x="1511707" y="5025547"/>
            <a:ext cx="6374413" cy="1659209"/>
          </a:xfrm>
          <a:prstGeom prst="rect">
            <a:avLst/>
          </a:prstGeom>
        </p:spPr>
      </p:pic>
    </p:spTree>
    <p:extLst>
      <p:ext uri="{BB962C8B-B14F-4D97-AF65-F5344CB8AC3E}">
        <p14:creationId xmlns:p14="http://schemas.microsoft.com/office/powerpoint/2010/main" val="177775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B58532-B0ED-49DA-0851-0E5B6BB6B587}"/>
              </a:ext>
            </a:extLst>
          </p:cNvPr>
          <p:cNvSpPr>
            <a:spLocks noGrp="1"/>
          </p:cNvSpPr>
          <p:nvPr>
            <p:ph type="dt" sz="half" idx="10"/>
          </p:nvPr>
        </p:nvSpPr>
        <p:spPr/>
        <p:txBody>
          <a:bodyPr/>
          <a:lstStyle/>
          <a:p>
            <a:pPr>
              <a:defRPr/>
            </a:pPr>
            <a:fld id="{1CAC82C8-F899-44E5-8019-BAC1FD943146}" type="datetime1">
              <a:rPr lang="en-US" smtClean="0"/>
              <a:pPr>
                <a:defRPr/>
              </a:pPr>
              <a:t>6/4/2024</a:t>
            </a:fld>
            <a:endParaRPr lang="en-US" altLang="en-US"/>
          </a:p>
        </p:txBody>
      </p:sp>
      <p:sp>
        <p:nvSpPr>
          <p:cNvPr id="5" name="Footer Placeholder 4">
            <a:extLst>
              <a:ext uri="{FF2B5EF4-FFF2-40B4-BE49-F238E27FC236}">
                <a16:creationId xmlns:a16="http://schemas.microsoft.com/office/drawing/2014/main" id="{C1F91AE2-7511-BD29-2DA0-CDB7C1170E1C}"/>
              </a:ext>
            </a:extLst>
          </p:cNvPr>
          <p:cNvSpPr>
            <a:spLocks noGrp="1"/>
          </p:cNvSpPr>
          <p:nvPr>
            <p:ph type="ftr" sz="quarter" idx="11"/>
          </p:nvPr>
        </p:nvSpPr>
        <p:spPr>
          <a:xfrm>
            <a:off x="1930342" y="6492875"/>
            <a:ext cx="5716588" cy="365125"/>
          </a:xfrm>
        </p:spPr>
        <p:txBody>
          <a:bodyPr/>
          <a:lstStyle/>
          <a:p>
            <a:pPr>
              <a:defRPr/>
            </a:pPr>
            <a:r>
              <a:rPr lang="en-US" altLang="en-US" dirty="0"/>
              <a:t>Dept of CSE., SOE-Dayananda Sagar University</a:t>
            </a:r>
          </a:p>
        </p:txBody>
      </p:sp>
      <p:sp>
        <p:nvSpPr>
          <p:cNvPr id="6" name="Content Placeholder 2">
            <a:extLst>
              <a:ext uri="{FF2B5EF4-FFF2-40B4-BE49-F238E27FC236}">
                <a16:creationId xmlns:a16="http://schemas.microsoft.com/office/drawing/2014/main" id="{2275D643-E9E1-D621-C9D7-AA1A43FB7D68}"/>
              </a:ext>
            </a:extLst>
          </p:cNvPr>
          <p:cNvSpPr>
            <a:spLocks noGrp="1"/>
          </p:cNvSpPr>
          <p:nvPr>
            <p:ph idx="1"/>
          </p:nvPr>
        </p:nvSpPr>
        <p:spPr>
          <a:xfrm>
            <a:off x="1447800" y="685800"/>
            <a:ext cx="7428271" cy="685800"/>
          </a:xfrm>
        </p:spPr>
        <p:txBody>
          <a:bodyPr/>
          <a:lstStyle/>
          <a:p>
            <a:pPr marL="0" indent="0" algn="just">
              <a:buNone/>
            </a:pPr>
            <a:r>
              <a:rPr lang="en-US" sz="3600" b="1" u="sng"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Results</a:t>
            </a:r>
            <a:endParaRPr lang="en-US" b="1" u="sng"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u="sng"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1E5543C-C918-559A-4F9F-A462AD62C179}"/>
              </a:ext>
            </a:extLst>
          </p:cNvPr>
          <p:cNvSpPr txBox="1"/>
          <p:nvPr/>
        </p:nvSpPr>
        <p:spPr>
          <a:xfrm>
            <a:off x="1328583" y="1366747"/>
            <a:ext cx="7225328" cy="2616101"/>
          </a:xfrm>
          <a:prstGeom prst="rect">
            <a:avLst/>
          </a:prstGeom>
          <a:noFill/>
        </p:spPr>
        <p:txBody>
          <a:bodyPr wrap="square">
            <a:spAutoFit/>
          </a:bodyPr>
          <a:lstStyle/>
          <a:p>
            <a:pPr algn="just">
              <a:buFont typeface="Wingdings" panose="05000000000000000000" pitchFamily="2" charset="2"/>
              <a:buChar char="Ø"/>
            </a:pPr>
            <a:r>
              <a:rPr lang="en-US" sz="2000" b="1" dirty="0">
                <a:latin typeface="Times New Roman" panose="02020603050405020304" pitchFamily="18" charset="0"/>
                <a:ea typeface="Calibri" panose="020F0502020204030204" pitchFamily="34" charset="0"/>
                <a:cs typeface="Times New Roman" panose="02020603050405020304" pitchFamily="18" charset="0"/>
              </a:rPr>
              <a:t>Training and Validation Accuracy Result:</a:t>
            </a:r>
          </a:p>
          <a:p>
            <a:pPr algn="jus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Training Accuracy: The model showed a steady increase in accuracy over the epochs, indicating that it was learning the distinguishing features of different plant species effectively. </a:t>
            </a:r>
            <a:r>
              <a:rPr lang="en-US" b="1" dirty="0">
                <a:latin typeface="Times New Roman" panose="02020603050405020304" pitchFamily="18" charset="0"/>
                <a:ea typeface="Calibri" panose="020F0502020204030204" pitchFamily="34" charset="0"/>
                <a:cs typeface="Times New Roman" panose="02020603050405020304" pitchFamily="18" charset="0"/>
              </a:rPr>
              <a:t>Training Accuracy: 93.8.</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Validation Accuracy: The validation accuracy also improved consistently, demonstrating that the model generalizes well to unseen data. </a:t>
            </a:r>
            <a:r>
              <a:rPr lang="en-US" b="1" dirty="0">
                <a:latin typeface="Times New Roman" panose="02020603050405020304" pitchFamily="18" charset="0"/>
                <a:ea typeface="Calibri" panose="020F0502020204030204" pitchFamily="34" charset="0"/>
                <a:cs typeface="Times New Roman" panose="02020603050405020304" pitchFamily="18" charset="0"/>
              </a:rPr>
              <a:t>Validation Accuracy: 98.6</a:t>
            </a:r>
          </a:p>
        </p:txBody>
      </p:sp>
      <p:pic>
        <p:nvPicPr>
          <p:cNvPr id="3" name="Picture 2">
            <a:extLst>
              <a:ext uri="{FF2B5EF4-FFF2-40B4-BE49-F238E27FC236}">
                <a16:creationId xmlns:a16="http://schemas.microsoft.com/office/drawing/2014/main" id="{8DB70AFD-6410-FA05-9F22-5D4D16C0D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780470"/>
            <a:ext cx="3888581" cy="2712405"/>
          </a:xfrm>
          <a:prstGeom prst="rect">
            <a:avLst/>
          </a:prstGeom>
        </p:spPr>
      </p:pic>
      <p:sp>
        <p:nvSpPr>
          <p:cNvPr id="8" name="Rectangle 7">
            <a:extLst>
              <a:ext uri="{FF2B5EF4-FFF2-40B4-BE49-F238E27FC236}">
                <a16:creationId xmlns:a16="http://schemas.microsoft.com/office/drawing/2014/main" id="{F72E4826-CE31-5C61-DB2F-D821CE36459F}"/>
              </a:ext>
            </a:extLst>
          </p:cNvPr>
          <p:cNvSpPr/>
          <p:nvPr/>
        </p:nvSpPr>
        <p:spPr>
          <a:xfrm>
            <a:off x="1350552" y="4596010"/>
            <a:ext cx="381000" cy="13557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5A689A3-C08B-F3E8-0D9F-E85CBE139C59}"/>
              </a:ext>
            </a:extLst>
          </p:cNvPr>
          <p:cNvSpPr/>
          <p:nvPr/>
        </p:nvSpPr>
        <p:spPr>
          <a:xfrm>
            <a:off x="1366684" y="4923698"/>
            <a:ext cx="381000" cy="13557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ED4FF05-FAFC-4F66-FE42-A6C27519B2C6}"/>
              </a:ext>
            </a:extLst>
          </p:cNvPr>
          <p:cNvSpPr txBox="1"/>
          <p:nvPr/>
        </p:nvSpPr>
        <p:spPr>
          <a:xfrm>
            <a:off x="1865710" y="4411344"/>
            <a:ext cx="1905000" cy="369332"/>
          </a:xfrm>
          <a:prstGeom prst="rect">
            <a:avLst/>
          </a:prstGeom>
          <a:noFill/>
        </p:spPr>
        <p:txBody>
          <a:bodyPr wrap="square">
            <a:sp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Training Accuracy </a:t>
            </a:r>
          </a:p>
        </p:txBody>
      </p:sp>
      <p:sp>
        <p:nvSpPr>
          <p:cNvPr id="15" name="TextBox 14">
            <a:extLst>
              <a:ext uri="{FF2B5EF4-FFF2-40B4-BE49-F238E27FC236}">
                <a16:creationId xmlns:a16="http://schemas.microsoft.com/office/drawing/2014/main" id="{A19B396F-4D77-A8A3-DCDD-7C26B0F54B82}"/>
              </a:ext>
            </a:extLst>
          </p:cNvPr>
          <p:cNvSpPr txBox="1"/>
          <p:nvPr/>
        </p:nvSpPr>
        <p:spPr>
          <a:xfrm>
            <a:off x="1889024" y="4839840"/>
            <a:ext cx="2073375" cy="369332"/>
          </a:xfrm>
          <a:prstGeom prst="rect">
            <a:avLst/>
          </a:prstGeom>
          <a:noFill/>
        </p:spPr>
        <p:txBody>
          <a:bodyPr wrap="square">
            <a:sp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Validation Accuracy</a:t>
            </a:r>
          </a:p>
        </p:txBody>
      </p:sp>
    </p:spTree>
    <p:extLst>
      <p:ext uri="{BB962C8B-B14F-4D97-AF65-F5344CB8AC3E}">
        <p14:creationId xmlns:p14="http://schemas.microsoft.com/office/powerpoint/2010/main" val="372069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C3DB223-1F0B-0A2B-5961-2AD14C62652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Overview</a:t>
            </a:r>
          </a:p>
        </p:txBody>
      </p:sp>
      <p:sp>
        <p:nvSpPr>
          <p:cNvPr id="22531" name="Content Placeholder 2">
            <a:extLst>
              <a:ext uri="{FF2B5EF4-FFF2-40B4-BE49-F238E27FC236}">
                <a16:creationId xmlns:a16="http://schemas.microsoft.com/office/drawing/2014/main" id="{9902DB3E-8E4E-C66A-1ED5-946CDB7371DD}"/>
              </a:ext>
            </a:extLst>
          </p:cNvPr>
          <p:cNvSpPr>
            <a:spLocks noGrp="1" noChangeArrowheads="1"/>
          </p:cNvSpPr>
          <p:nvPr>
            <p:ph idx="1"/>
          </p:nvPr>
        </p:nvSpPr>
        <p:spPr>
          <a:xfrm>
            <a:off x="1676400" y="1752600"/>
            <a:ext cx="6591300" cy="3778250"/>
          </a:xfrm>
        </p:spPr>
        <p:txBody>
          <a:bodyPr/>
          <a:lstStyle/>
          <a:p>
            <a:pPr eaLnBrk="1" hangingPunct="1">
              <a:defRPr/>
            </a:pPr>
            <a:r>
              <a:rPr lang="en-IN" altLang="en-US" dirty="0">
                <a:latin typeface="Calibri" panose="020F0502020204030204" pitchFamily="34" charset="0"/>
                <a:cs typeface="Calibri" panose="020F0502020204030204" pitchFamily="34" charset="0"/>
              </a:rPr>
              <a:t>Abstract</a:t>
            </a:r>
          </a:p>
          <a:p>
            <a:pPr eaLnBrk="1" hangingPunct="1">
              <a:defRPr/>
            </a:pPr>
            <a:r>
              <a:rPr lang="en-IN" altLang="en-US" dirty="0">
                <a:latin typeface="Calibri" panose="020F0502020204030204" pitchFamily="34" charset="0"/>
                <a:cs typeface="Calibri" panose="020F0502020204030204" pitchFamily="34" charset="0"/>
              </a:rPr>
              <a:t>Problem Statement</a:t>
            </a:r>
          </a:p>
          <a:p>
            <a:pPr eaLnBrk="1" hangingPunct="1">
              <a:defRPr/>
            </a:pPr>
            <a:r>
              <a:rPr lang="en-IN" altLang="en-US" dirty="0">
                <a:latin typeface="Calibri" panose="020F0502020204030204" pitchFamily="34" charset="0"/>
                <a:cs typeface="Calibri" panose="020F0502020204030204" pitchFamily="34" charset="0"/>
              </a:rPr>
              <a:t>Introduction</a:t>
            </a:r>
          </a:p>
          <a:p>
            <a:pPr eaLnBrk="1" hangingPunct="1">
              <a:defRPr/>
            </a:pPr>
            <a:r>
              <a:rPr lang="en-IN" altLang="en-US" dirty="0">
                <a:latin typeface="Calibri" panose="020F0502020204030204" pitchFamily="34" charset="0"/>
                <a:cs typeface="Calibri" panose="020F0502020204030204" pitchFamily="34" charset="0"/>
              </a:rPr>
              <a:t>State of the Art work(Literature Review)</a:t>
            </a:r>
          </a:p>
          <a:p>
            <a:pPr eaLnBrk="1" hangingPunct="1">
              <a:defRPr/>
            </a:pPr>
            <a:r>
              <a:rPr lang="en-IN" altLang="en-US" dirty="0">
                <a:latin typeface="Calibri" panose="020F0502020204030204" pitchFamily="34" charset="0"/>
                <a:cs typeface="Calibri" panose="020F0502020204030204" pitchFamily="34" charset="0"/>
              </a:rPr>
              <a:t>Methodology</a:t>
            </a:r>
          </a:p>
          <a:p>
            <a:pPr eaLnBrk="1" hangingPunct="1">
              <a:defRPr/>
            </a:pPr>
            <a:r>
              <a:rPr lang="en-GB" altLang="en-US" dirty="0">
                <a:latin typeface="Calibri" panose="020F0502020204030204" pitchFamily="34" charset="0"/>
                <a:cs typeface="Calibri" panose="020F0502020204030204" pitchFamily="34" charset="0"/>
              </a:rPr>
              <a:t>Results </a:t>
            </a:r>
          </a:p>
          <a:p>
            <a:pPr eaLnBrk="1" hangingPunct="1">
              <a:defRPr/>
            </a:pPr>
            <a:r>
              <a:rPr lang="en-IN" altLang="en-US" dirty="0">
                <a:latin typeface="Calibri" panose="020F0502020204030204" pitchFamily="34" charset="0"/>
                <a:cs typeface="Calibri" panose="020F0502020204030204" pitchFamily="34" charset="0"/>
              </a:rPr>
              <a:t>Web Application</a:t>
            </a:r>
            <a:endParaRPr lang="en-GB" altLang="en-US" dirty="0">
              <a:latin typeface="Calibri" panose="020F0502020204030204" pitchFamily="34" charset="0"/>
              <a:cs typeface="Calibri" panose="020F0502020204030204" pitchFamily="34" charset="0"/>
            </a:endParaRPr>
          </a:p>
          <a:p>
            <a:pPr eaLnBrk="1" hangingPunct="1">
              <a:defRPr/>
            </a:pPr>
            <a:r>
              <a:rPr lang="en-GB" altLang="en-US" dirty="0">
                <a:latin typeface="Calibri" panose="020F0502020204030204" pitchFamily="34" charset="0"/>
                <a:cs typeface="Calibri" panose="020F0502020204030204" pitchFamily="34" charset="0"/>
              </a:rPr>
              <a:t>Conclusion and future works </a:t>
            </a:r>
            <a:endParaRPr lang="en-IN" altLang="en-US" dirty="0">
              <a:latin typeface="Calibri" panose="020F0502020204030204" pitchFamily="34" charset="0"/>
              <a:cs typeface="Calibri" panose="020F0502020204030204" pitchFamily="34" charset="0"/>
            </a:endParaRPr>
          </a:p>
          <a:p>
            <a:pPr eaLnBrk="1" hangingPunct="1">
              <a:defRPr/>
            </a:pPr>
            <a:r>
              <a:rPr lang="en-IN" altLang="en-US" dirty="0">
                <a:latin typeface="Calibri" panose="020F0502020204030204" pitchFamily="34" charset="0"/>
                <a:cs typeface="Calibri" panose="020F0502020204030204" pitchFamily="34" charset="0"/>
              </a:rPr>
              <a:t>References</a:t>
            </a:r>
          </a:p>
          <a:p>
            <a:pPr eaLnBrk="1" hangingPunct="1">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AA4FC8E-4BE7-487D-2233-AC642737A55B}"/>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dirty="0"/>
          </a:p>
        </p:txBody>
      </p:sp>
      <p:sp>
        <p:nvSpPr>
          <p:cNvPr id="5" name="Footer Placeholder 4">
            <a:extLst>
              <a:ext uri="{FF2B5EF4-FFF2-40B4-BE49-F238E27FC236}">
                <a16:creationId xmlns:a16="http://schemas.microsoft.com/office/drawing/2014/main" id="{9BE47990-FB79-7CFE-DF88-040B8744C4DB}"/>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F91AE2-7511-BD29-2DA0-CDB7C1170E1C}"/>
              </a:ext>
            </a:extLst>
          </p:cNvPr>
          <p:cNvSpPr>
            <a:spLocks noGrp="1"/>
          </p:cNvSpPr>
          <p:nvPr>
            <p:ph type="ftr" sz="quarter" idx="11"/>
          </p:nvPr>
        </p:nvSpPr>
        <p:spPr>
          <a:xfrm>
            <a:off x="1930342" y="6492875"/>
            <a:ext cx="5716588" cy="365125"/>
          </a:xfrm>
        </p:spPr>
        <p:txBody>
          <a:bodyPr/>
          <a:lstStyle/>
          <a:p>
            <a:pPr>
              <a:defRPr/>
            </a:pPr>
            <a:r>
              <a:rPr lang="en-US" altLang="en-US" dirty="0"/>
              <a:t>Dept of CSE., SOE-Dayananda Sagar University</a:t>
            </a:r>
          </a:p>
        </p:txBody>
      </p:sp>
      <p:sp>
        <p:nvSpPr>
          <p:cNvPr id="6" name="Content Placeholder 2">
            <a:extLst>
              <a:ext uri="{FF2B5EF4-FFF2-40B4-BE49-F238E27FC236}">
                <a16:creationId xmlns:a16="http://schemas.microsoft.com/office/drawing/2014/main" id="{2275D643-E9E1-D621-C9D7-AA1A43FB7D68}"/>
              </a:ext>
            </a:extLst>
          </p:cNvPr>
          <p:cNvSpPr>
            <a:spLocks noGrp="1"/>
          </p:cNvSpPr>
          <p:nvPr>
            <p:ph idx="1"/>
          </p:nvPr>
        </p:nvSpPr>
        <p:spPr>
          <a:xfrm>
            <a:off x="1447800" y="685800"/>
            <a:ext cx="7428271" cy="685800"/>
          </a:xfrm>
        </p:spPr>
        <p:txBody>
          <a:bodyPr/>
          <a:lstStyle/>
          <a:p>
            <a:pPr marL="0" indent="0" algn="just">
              <a:buNone/>
            </a:pPr>
            <a:r>
              <a:rPr lang="en-US" sz="3600" b="1" u="sng"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Results</a:t>
            </a:r>
            <a:endParaRPr lang="en-US" b="1" u="sng"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u="sng"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35578668-7640-EC88-215E-B145B2E08B88}"/>
              </a:ext>
            </a:extLst>
          </p:cNvPr>
          <p:cNvSpPr txBox="1"/>
          <p:nvPr/>
        </p:nvSpPr>
        <p:spPr>
          <a:xfrm>
            <a:off x="1752600" y="5897600"/>
            <a:ext cx="4572000" cy="369332"/>
          </a:xfrm>
          <a:prstGeom prst="rect">
            <a:avLst/>
          </a:prstGeom>
          <a:noFill/>
        </p:spPr>
        <p:txBody>
          <a:bodyPr wrap="square">
            <a:sp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Model Prediction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BF193E24-FA92-7A96-3F38-037694D97549}"/>
              </a:ext>
            </a:extLst>
          </p:cNvPr>
          <p:cNvSpPr txBox="1"/>
          <p:nvPr/>
        </p:nvSpPr>
        <p:spPr>
          <a:xfrm>
            <a:off x="1006579" y="1326673"/>
            <a:ext cx="7532584"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Deployment Testing: </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Finally, the model was deployed and tested with images to ensure it performs well. An example image was used to verify the model's prediction capabilities shown below:</a:t>
            </a:r>
          </a:p>
        </p:txBody>
      </p:sp>
      <p:pic>
        <p:nvPicPr>
          <p:cNvPr id="8" name="Picture 7">
            <a:extLst>
              <a:ext uri="{FF2B5EF4-FFF2-40B4-BE49-F238E27FC236}">
                <a16:creationId xmlns:a16="http://schemas.microsoft.com/office/drawing/2014/main" id="{4B62906E-E37C-FF91-2A7C-E3B6A0856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48531"/>
            <a:ext cx="4505123" cy="2762532"/>
          </a:xfrm>
          <a:prstGeom prst="rect">
            <a:avLst/>
          </a:prstGeom>
        </p:spPr>
      </p:pic>
      <p:pic>
        <p:nvPicPr>
          <p:cNvPr id="9" name="Picture 8">
            <a:extLst>
              <a:ext uri="{FF2B5EF4-FFF2-40B4-BE49-F238E27FC236}">
                <a16:creationId xmlns:a16="http://schemas.microsoft.com/office/drawing/2014/main" id="{A4712616-8911-8C7D-BB9E-B3BD6D080A00}"/>
              </a:ext>
            </a:extLst>
          </p:cNvPr>
          <p:cNvPicPr>
            <a:picLocks noChangeAspect="1"/>
          </p:cNvPicPr>
          <p:nvPr/>
        </p:nvPicPr>
        <p:blipFill>
          <a:blip r:embed="rId3"/>
          <a:stretch>
            <a:fillRect/>
          </a:stretch>
        </p:blipFill>
        <p:spPr>
          <a:xfrm>
            <a:off x="5562600" y="2788400"/>
            <a:ext cx="3224752" cy="3252589"/>
          </a:xfrm>
          <a:prstGeom prst="rect">
            <a:avLst/>
          </a:prstGeom>
        </p:spPr>
      </p:pic>
      <p:sp>
        <p:nvSpPr>
          <p:cNvPr id="14" name="TextBox 13">
            <a:extLst>
              <a:ext uri="{FF2B5EF4-FFF2-40B4-BE49-F238E27FC236}">
                <a16:creationId xmlns:a16="http://schemas.microsoft.com/office/drawing/2014/main" id="{1536D82F-3B83-B3BA-7A08-09132C318859}"/>
              </a:ext>
            </a:extLst>
          </p:cNvPr>
          <p:cNvSpPr txBox="1"/>
          <p:nvPr/>
        </p:nvSpPr>
        <p:spPr>
          <a:xfrm>
            <a:off x="6019800" y="6082266"/>
            <a:ext cx="4572000" cy="369332"/>
          </a:xfrm>
          <a:prstGeom prst="rect">
            <a:avLst/>
          </a:prstGeom>
          <a:noFill/>
        </p:spPr>
        <p:txBody>
          <a:bodyPr wrap="square">
            <a:sp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Model Prediction (ii) </a:t>
            </a:r>
          </a:p>
        </p:txBody>
      </p:sp>
    </p:spTree>
    <p:extLst>
      <p:ext uri="{BB962C8B-B14F-4D97-AF65-F5344CB8AC3E}">
        <p14:creationId xmlns:p14="http://schemas.microsoft.com/office/powerpoint/2010/main" val="312319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5B3B86-1779-95F0-A05E-5D9FC80B2504}"/>
              </a:ext>
            </a:extLst>
          </p:cNvPr>
          <p:cNvSpPr>
            <a:spLocks noGrp="1"/>
          </p:cNvSpPr>
          <p:nvPr>
            <p:ph type="dt" sz="quarter" idx="10"/>
          </p:nvPr>
        </p:nvSpPr>
        <p:spPr>
          <a:xfrm>
            <a:off x="8266113" y="6099175"/>
            <a:ext cx="801687" cy="369888"/>
          </a:xfrm>
        </p:spPr>
        <p:txBody>
          <a:bodyPr/>
          <a:lstStyle/>
          <a:p>
            <a:pPr>
              <a:defRPr/>
            </a:pPr>
            <a:fld id="{1E6FCB25-B060-414D-BB15-BA3E0797E73D}" type="datetime1">
              <a:rPr lang="en-US"/>
              <a:pPr>
                <a:defRPr/>
              </a:pPr>
              <a:t>6/4/2024</a:t>
            </a:fld>
            <a:endParaRPr lang="en-US" altLang="en-US" dirty="0"/>
          </a:p>
        </p:txBody>
      </p:sp>
      <p:sp>
        <p:nvSpPr>
          <p:cNvPr id="5" name="Footer Placeholder 4">
            <a:extLst>
              <a:ext uri="{FF2B5EF4-FFF2-40B4-BE49-F238E27FC236}">
                <a16:creationId xmlns:a16="http://schemas.microsoft.com/office/drawing/2014/main" id="{07CF12D3-2467-9AD2-3B8A-D52F6769995C}"/>
              </a:ext>
            </a:extLst>
          </p:cNvPr>
          <p:cNvSpPr>
            <a:spLocks noGrp="1"/>
          </p:cNvSpPr>
          <p:nvPr>
            <p:ph type="ftr" sz="quarter" idx="11"/>
          </p:nvPr>
        </p:nvSpPr>
        <p:spPr/>
        <p:txBody>
          <a:bodyPr/>
          <a:lstStyle/>
          <a:p>
            <a:pPr algn="ctr">
              <a:defRPr/>
            </a:pPr>
            <a:r>
              <a:rPr lang="en-US" altLang="en-US" dirty="0"/>
              <a:t>Dept of CSE.(AI&amp;ML), SOE-Dayananda Sagar University</a:t>
            </a:r>
          </a:p>
        </p:txBody>
      </p:sp>
      <p:sp>
        <p:nvSpPr>
          <p:cNvPr id="3" name="Title 1">
            <a:extLst>
              <a:ext uri="{FF2B5EF4-FFF2-40B4-BE49-F238E27FC236}">
                <a16:creationId xmlns:a16="http://schemas.microsoft.com/office/drawing/2014/main" id="{4CC95538-18ED-8889-A8E6-0AF5B176823A}"/>
              </a:ext>
            </a:extLst>
          </p:cNvPr>
          <p:cNvSpPr>
            <a:spLocks noGrp="1"/>
          </p:cNvSpPr>
          <p:nvPr>
            <p:ph type="title"/>
          </p:nvPr>
        </p:nvSpPr>
        <p:spPr>
          <a:xfrm>
            <a:off x="1479398" y="635623"/>
            <a:ext cx="6589199" cy="1280890"/>
          </a:xfrm>
        </p:spPr>
        <p:txBody>
          <a:bodyPr/>
          <a:lstStyle/>
          <a:p>
            <a:r>
              <a:rPr lang="en-IN" sz="3200" b="1" u="sng" dirty="0">
                <a:solidFill>
                  <a:schemeClr val="accent2">
                    <a:lumMod val="75000"/>
                  </a:schemeClr>
                </a:solidFill>
                <a:latin typeface="Times New Roman" panose="02020603050405020304" pitchFamily="18" charset="0"/>
                <a:cs typeface="Times New Roman" panose="02020603050405020304" pitchFamily="18" charset="0"/>
              </a:rPr>
              <a:t>Conclusion:</a:t>
            </a:r>
            <a:r>
              <a:rPr lang="en-IN" sz="3200" b="1" u="sng" dirty="0">
                <a:solidFill>
                  <a:schemeClr val="tx1"/>
                </a:solidFill>
                <a:latin typeface="Times New Roman" panose="02020603050405020304" pitchFamily="18" charset="0"/>
                <a:cs typeface="Times New Roman" panose="02020603050405020304" pitchFamily="18" charset="0"/>
              </a:rPr>
              <a:t> </a:t>
            </a:r>
            <a:br>
              <a:rPr lang="en-IN" sz="3200" b="1" u="sng" dirty="0">
                <a:solidFill>
                  <a:schemeClr val="tx1"/>
                </a:solidFill>
                <a:latin typeface="Times New Roman" panose="02020603050405020304" pitchFamily="18" charset="0"/>
                <a:cs typeface="Times New Roman" panose="02020603050405020304" pitchFamily="18" charset="0"/>
              </a:rPr>
            </a:br>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FEE34E1-8721-F92B-C39A-B08CB690064D}"/>
              </a:ext>
            </a:extLst>
          </p:cNvPr>
          <p:cNvSpPr>
            <a:spLocks noGrp="1"/>
          </p:cNvSpPr>
          <p:nvPr>
            <p:ph idx="1"/>
          </p:nvPr>
        </p:nvSpPr>
        <p:spPr>
          <a:xfrm>
            <a:off x="1479398" y="1447800"/>
            <a:ext cx="7428271" cy="1828800"/>
          </a:xfrm>
        </p:spPr>
        <p:txBody>
          <a:bodyPr/>
          <a:lstStyle/>
          <a:p>
            <a:pPr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conclusion, we have successfully developed a CNN model to identify medicinal plants from images. Our model demonstrates good accuracy and can be used for practical applications in various fields. Future work could involve expanding the dataset, improving the model architecture, and deploying the model in real-world scenarios</a:t>
            </a: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itle 1">
            <a:extLst>
              <a:ext uri="{FF2B5EF4-FFF2-40B4-BE49-F238E27FC236}">
                <a16:creationId xmlns:a16="http://schemas.microsoft.com/office/drawing/2014/main" id="{3B73B37D-A386-4D84-627A-D09B8E6F8DCC}"/>
              </a:ext>
            </a:extLst>
          </p:cNvPr>
          <p:cNvSpPr txBox="1">
            <a:spLocks/>
          </p:cNvSpPr>
          <p:nvPr/>
        </p:nvSpPr>
        <p:spPr bwMode="auto">
          <a:xfrm>
            <a:off x="1371600" y="3299234"/>
            <a:ext cx="6589199" cy="58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a:solidFill>
                  <a:schemeClr val="accent2">
                    <a:lumMod val="75000"/>
                  </a:schemeClr>
                </a:solidFill>
                <a:latin typeface="Times New Roman" panose="02020603050405020304" pitchFamily="18" charset="0"/>
                <a:cs typeface="Times New Roman" panose="02020603050405020304" pitchFamily="18" charset="0"/>
              </a:rPr>
              <a:t>Future Work: </a:t>
            </a:r>
            <a:br>
              <a:rPr lang="en-IN" sz="3200" b="1" u="sng" dirty="0">
                <a:solidFill>
                  <a:schemeClr val="accent2">
                    <a:lumMod val="75000"/>
                  </a:schemeClr>
                </a:solidFill>
                <a:latin typeface="Times New Roman" panose="02020603050405020304" pitchFamily="18" charset="0"/>
                <a:cs typeface="Times New Roman" panose="02020603050405020304" pitchFamily="18" charset="0"/>
              </a:rPr>
            </a:br>
            <a:endParaRPr lang="en-IN"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 name="Arrow: Pentagon 9">
            <a:extLst>
              <a:ext uri="{FF2B5EF4-FFF2-40B4-BE49-F238E27FC236}">
                <a16:creationId xmlns:a16="http://schemas.microsoft.com/office/drawing/2014/main" id="{C2625993-4FC9-335B-5B9B-9F604DAFD23A}"/>
              </a:ext>
            </a:extLst>
          </p:cNvPr>
          <p:cNvSpPr/>
          <p:nvPr/>
        </p:nvSpPr>
        <p:spPr>
          <a:xfrm>
            <a:off x="7374" y="3429000"/>
            <a:ext cx="1302556"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Content Placeholder 2">
            <a:extLst>
              <a:ext uri="{FF2B5EF4-FFF2-40B4-BE49-F238E27FC236}">
                <a16:creationId xmlns:a16="http://schemas.microsoft.com/office/drawing/2014/main" id="{7FF57199-F245-4081-FD10-9DC72A615E0F}"/>
              </a:ext>
            </a:extLst>
          </p:cNvPr>
          <p:cNvSpPr txBox="1">
            <a:spLocks/>
          </p:cNvSpPr>
          <p:nvPr/>
        </p:nvSpPr>
        <p:spPr bwMode="auto">
          <a:xfrm>
            <a:off x="1367913" y="3914262"/>
            <a:ext cx="7428271"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future our plan is to increase the size of the dataset by increasing the samples as well as by adding new species of medicinal plants.</a:t>
            </a:r>
          </a:p>
          <a:p>
            <a:pPr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also plan to build a real-world application where users can scan the leaf using camera or upload image from gallery and get the name of the leaf as well as the benefits of that medicinal plant. </a:t>
            </a:r>
          </a:p>
          <a:p>
            <a:pPr algn="just">
              <a:buFont typeface="Arial" panose="020B0604020202020204" pitchFamily="34" charset="0"/>
              <a:buChar char="•"/>
            </a:pPr>
            <a:endPar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0AA479C-E613-84B9-7E09-C900B4C03599}"/>
              </a:ext>
            </a:extLst>
          </p:cNvPr>
          <p:cNvSpPr>
            <a:spLocks noGrp="1" noChangeArrowheads="1"/>
          </p:cNvSpPr>
          <p:nvPr>
            <p:ph type="title"/>
          </p:nvPr>
        </p:nvSpPr>
        <p:spPr>
          <a:xfrm>
            <a:off x="1370806" y="620712"/>
            <a:ext cx="6589713" cy="979488"/>
          </a:xfrm>
        </p:spPr>
        <p:txBody>
          <a:bodyPr/>
          <a:lstStyle/>
          <a:p>
            <a:pPr eaLnBrk="1" hangingPunct="1"/>
            <a:r>
              <a:rPr lang="en-IN" altLang="en-US" b="1" u="sng" dirty="0">
                <a:latin typeface="Calibri" panose="020F0502020204030204" pitchFamily="34" charset="0"/>
                <a:cs typeface="Calibri" panose="020F0502020204030204" pitchFamily="34" charset="0"/>
              </a:rPr>
              <a:t>References</a:t>
            </a:r>
            <a:br>
              <a:rPr lang="en-IN" altLang="en-US" b="1" dirty="0">
                <a:latin typeface="Calibri" panose="020F0502020204030204" pitchFamily="34" charset="0"/>
                <a:cs typeface="Calibri" panose="020F0502020204030204" pitchFamily="34" charset="0"/>
              </a:rPr>
            </a:br>
            <a:endParaRPr lang="en-IN" altLang="en-US" sz="1800" b="1" dirty="0">
              <a:latin typeface="Calibri" panose="020F0502020204030204" pitchFamily="34" charset="0"/>
              <a:cs typeface="Calibri" panose="020F0502020204030204" pitchFamily="34" charset="0"/>
            </a:endParaRPr>
          </a:p>
        </p:txBody>
      </p:sp>
      <p:sp>
        <p:nvSpPr>
          <p:cNvPr id="32771" name="Content Placeholder 2">
            <a:extLst>
              <a:ext uri="{FF2B5EF4-FFF2-40B4-BE49-F238E27FC236}">
                <a16:creationId xmlns:a16="http://schemas.microsoft.com/office/drawing/2014/main" id="{59DD6B5F-45FE-C24B-E11B-1A5561FC52AA}"/>
              </a:ext>
            </a:extLst>
          </p:cNvPr>
          <p:cNvSpPr>
            <a:spLocks noGrp="1" noChangeArrowheads="1"/>
          </p:cNvSpPr>
          <p:nvPr>
            <p:ph idx="1"/>
          </p:nvPr>
        </p:nvSpPr>
        <p:spPr>
          <a:xfrm>
            <a:off x="1676400" y="1752600"/>
            <a:ext cx="6591300" cy="3778250"/>
          </a:xfrm>
        </p:spPr>
        <p:txBody>
          <a:bodyPr/>
          <a:lstStyle/>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E8287D0-5002-4DF2-1BA8-2EC8C5CE19F8}"/>
              </a:ext>
            </a:extLst>
          </p:cNvPr>
          <p:cNvSpPr>
            <a:spLocks noGrp="1"/>
          </p:cNvSpPr>
          <p:nvPr>
            <p:ph type="dt" sz="quarter" idx="10"/>
          </p:nvPr>
        </p:nvSpPr>
        <p:spPr/>
        <p:txBody>
          <a:bodyPr/>
          <a:lstStyle/>
          <a:p>
            <a:pPr>
              <a:defRPr/>
            </a:pPr>
            <a:fld id="{1E6FCB25-B060-414D-BB15-BA3E0797E73D}" type="datetime1">
              <a:rPr lang="en-US"/>
              <a:pPr>
                <a:defRPr/>
              </a:pPr>
              <a:t>6/4/2024</a:t>
            </a:fld>
            <a:endParaRPr lang="en-US" altLang="en-US" dirty="0"/>
          </a:p>
        </p:txBody>
      </p:sp>
      <p:sp>
        <p:nvSpPr>
          <p:cNvPr id="6" name="Footer Placeholder 4">
            <a:extLst>
              <a:ext uri="{FF2B5EF4-FFF2-40B4-BE49-F238E27FC236}">
                <a16:creationId xmlns:a16="http://schemas.microsoft.com/office/drawing/2014/main" id="{38F97930-46E9-8EED-2FA5-EBA312C29122}"/>
              </a:ext>
            </a:extLst>
          </p:cNvPr>
          <p:cNvSpPr>
            <a:spLocks noGrp="1"/>
          </p:cNvSpPr>
          <p:nvPr>
            <p:ph type="ftr" sz="quarter" idx="11"/>
          </p:nvPr>
        </p:nvSpPr>
        <p:spPr/>
        <p:txBody>
          <a:bodyPr/>
          <a:lstStyle/>
          <a:p>
            <a:pPr algn="ctr">
              <a:defRPr/>
            </a:pPr>
            <a:r>
              <a:rPr lang="en-US" altLang="en-US" dirty="0"/>
              <a:t>Dept of CSE(AI&amp;ML)., SOE-Dayananda Sagar University</a:t>
            </a:r>
          </a:p>
        </p:txBody>
      </p:sp>
      <p:sp>
        <p:nvSpPr>
          <p:cNvPr id="34822" name="Content Placeholder 5">
            <a:extLst>
              <a:ext uri="{FF2B5EF4-FFF2-40B4-BE49-F238E27FC236}">
                <a16:creationId xmlns:a16="http://schemas.microsoft.com/office/drawing/2014/main" id="{1651AF82-5436-333E-9AE2-BB08A778F0FD}"/>
              </a:ext>
            </a:extLst>
          </p:cNvPr>
          <p:cNvSpPr txBox="1">
            <a:spLocks/>
          </p:cNvSpPr>
          <p:nvPr/>
        </p:nvSpPr>
        <p:spPr bwMode="auto">
          <a:xfrm>
            <a:off x="894735" y="1560666"/>
            <a:ext cx="8229600"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r>
              <a:rPr lang="en-US" altLang="en-US" sz="1600" dirty="0">
                <a:latin typeface="Times New Roman" panose="02020603050405020304" pitchFamily="18" charset="0"/>
                <a:cs typeface="Times New Roman" panose="02020603050405020304" pitchFamily="18" charset="0"/>
              </a:rPr>
              <a:t>[1] M.R. Dileep; P.N. </a:t>
            </a:r>
            <a:r>
              <a:rPr lang="en-US" altLang="en-US" sz="1600" dirty="0" err="1">
                <a:latin typeface="Times New Roman" panose="02020603050405020304" pitchFamily="18" charset="0"/>
                <a:cs typeface="Times New Roman" panose="02020603050405020304" pitchFamily="18" charset="0"/>
              </a:rPr>
              <a:t>Pournami</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AyurLeaf</a:t>
            </a:r>
            <a:r>
              <a:rPr lang="en-US" altLang="en-US" sz="1600" dirty="0">
                <a:latin typeface="Times New Roman" panose="02020603050405020304" pitchFamily="18" charset="0"/>
                <a:cs typeface="Times New Roman" panose="02020603050405020304" pitchFamily="18" charset="0"/>
              </a:rPr>
              <a:t>: A Deep Learning Approach for Classification of Medicinal Plants”, </a:t>
            </a:r>
            <a:r>
              <a:rPr lang="en-US"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Published in: </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2"/>
              </a:rPr>
              <a:t>TENCON 2019 - 2019 IEEE Region 10 Conference (TENCON)</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IN"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DOI: </a:t>
            </a:r>
            <a:r>
              <a:rPr lang="en-IN"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3"/>
              </a:rPr>
              <a:t>10.1109/TENCON.2019.8929394</a:t>
            </a:r>
            <a:endParaRPr lang="en-IN"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r>
              <a:rPr lang="en-US" altLang="en-US" sz="1600" dirty="0">
                <a:latin typeface="Times New Roman" panose="02020603050405020304" pitchFamily="18" charset="0"/>
                <a:cs typeface="Times New Roman" panose="02020603050405020304" pitchFamily="18" charset="0"/>
              </a:rPr>
              <a:t> [2] </a:t>
            </a:r>
            <a:r>
              <a:rPr lang="en-US" altLang="en-US" sz="1600" dirty="0" err="1">
                <a:latin typeface="Times New Roman" panose="02020603050405020304" pitchFamily="18" charset="0"/>
                <a:cs typeface="Times New Roman" panose="02020603050405020304" pitchFamily="18" charset="0"/>
              </a:rPr>
              <a:t>Arunaggiri</a:t>
            </a:r>
            <a:r>
              <a:rPr lang="en-US" altLang="en-US" sz="1600" dirty="0">
                <a:latin typeface="Times New Roman" panose="02020603050405020304" pitchFamily="18" charset="0"/>
                <a:cs typeface="Times New Roman" panose="02020603050405020304" pitchFamily="18" charset="0"/>
              </a:rPr>
              <a:t> Pandian K; Sai Kumar T S, “Identification of Indian Medicinal Plants from Leaves using Transfer Learning Approach </a:t>
            </a:r>
            <a:r>
              <a:rPr lang="en-US"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Published in: </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4"/>
              </a:rPr>
              <a:t>2021 5th International Conference on Trends in Electronics and Informatics (ICOEI)</a:t>
            </a:r>
            <a:r>
              <a:rPr lang="en-IN" sz="1050" u="none" strike="noStrike" dirty="0">
                <a:latin typeface="Calibri" panose="020F0502020204030204" pitchFamily="34" charset="0"/>
                <a:ea typeface="Calibri" panose="020F0502020204030204" pitchFamily="34" charset="0"/>
                <a:cs typeface="Calibri" panose="020F0502020204030204" pitchFamily="34" charset="0"/>
              </a:rPr>
              <a:t> </a:t>
            </a:r>
            <a:r>
              <a:rPr lang="en-IN"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DOI: </a:t>
            </a:r>
            <a:r>
              <a:rPr lang="en-IN"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5"/>
              </a:rPr>
              <a:t>10.1109/ICOEI51242.2021.9452917</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[3] </a:t>
            </a:r>
            <a:r>
              <a:rPr lang="en-US" altLang="en-US" sz="1600" dirty="0" err="1">
                <a:latin typeface="Times New Roman" panose="02020603050405020304" pitchFamily="18" charset="0"/>
                <a:cs typeface="Times New Roman" panose="02020603050405020304" pitchFamily="18" charset="0"/>
              </a:rPr>
              <a:t>C.Amuthalingeswaran</a:t>
            </a:r>
            <a:r>
              <a:rPr lang="en-US" altLang="en-US" sz="1600" dirty="0">
                <a:latin typeface="Times New Roman" panose="02020603050405020304" pitchFamily="18" charset="0"/>
                <a:cs typeface="Times New Roman" panose="02020603050405020304" pitchFamily="18" charset="0"/>
              </a:rPr>
              <a:t>, Mr. </a:t>
            </a:r>
            <a:r>
              <a:rPr lang="en-US" altLang="en-US" sz="1600" dirty="0" err="1">
                <a:latin typeface="Times New Roman" panose="02020603050405020304" pitchFamily="18" charset="0"/>
                <a:cs typeface="Times New Roman" panose="02020603050405020304" pitchFamily="18" charset="0"/>
              </a:rPr>
              <a:t>M.Sivakumar</a:t>
            </a:r>
            <a:r>
              <a:rPr lang="en-US" altLang="en-US" sz="1600" dirty="0">
                <a:latin typeface="Times New Roman" panose="02020603050405020304" pitchFamily="18" charset="0"/>
                <a:cs typeface="Times New Roman" panose="02020603050405020304" pitchFamily="18" charset="0"/>
              </a:rPr>
              <a:t> , Dr. </a:t>
            </a:r>
            <a:r>
              <a:rPr lang="en-US" altLang="en-US" sz="1600" dirty="0" err="1">
                <a:latin typeface="Times New Roman" panose="02020603050405020304" pitchFamily="18" charset="0"/>
                <a:cs typeface="Times New Roman" panose="02020603050405020304" pitchFamily="18" charset="0"/>
              </a:rPr>
              <a:t>P.Renuga</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S.Alexpandi</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S.Santhana</a:t>
            </a:r>
            <a:r>
              <a:rPr lang="en-US" altLang="en-US" sz="1600" dirty="0">
                <a:latin typeface="Times New Roman" panose="02020603050405020304" pitchFamily="18" charset="0"/>
                <a:cs typeface="Times New Roman" panose="02020603050405020304" pitchFamily="18" charset="0"/>
              </a:rPr>
              <a:t> Hari, “IDENTIFICATION OF MEDICINAL PLANT’S AND THEIR USAGE BY USING DEEP LEARNING” Proceedings of the Third International Conference on Trends in Electronics and Informatics (ICOEI 2019) IEEE Xplore Part Number: CFP19J32-ART; ISBN: 978-1-5386-9439-8</a:t>
            </a:r>
          </a:p>
          <a:p>
            <a:r>
              <a:rPr lang="en-US" altLang="en-US" sz="1600" dirty="0">
                <a:latin typeface="Times New Roman" panose="02020603050405020304" pitchFamily="18" charset="0"/>
                <a:cs typeface="Times New Roman" panose="02020603050405020304" pitchFamily="18" charset="0"/>
              </a:rPr>
              <a:t>[4] S. Kavitha, T. Satish Kumar, E. Naresh, Vijay H. </a:t>
            </a:r>
            <a:r>
              <a:rPr lang="en-US" altLang="en-US" sz="1600" dirty="0" err="1">
                <a:latin typeface="Times New Roman" panose="02020603050405020304" pitchFamily="18" charset="0"/>
                <a:cs typeface="Times New Roman" panose="02020603050405020304" pitchFamily="18" charset="0"/>
              </a:rPr>
              <a:t>Kalmani</a:t>
            </a:r>
            <a:r>
              <a:rPr lang="en-US" altLang="en-US" sz="1600" dirty="0">
                <a:latin typeface="Times New Roman" panose="02020603050405020304" pitchFamily="18" charset="0"/>
                <a:cs typeface="Times New Roman" panose="02020603050405020304" pitchFamily="18" charset="0"/>
              </a:rPr>
              <a:t>, Kalyan </a:t>
            </a:r>
            <a:r>
              <a:rPr lang="en-US" altLang="en-US" sz="1600" dirty="0" err="1">
                <a:latin typeface="Times New Roman" panose="02020603050405020304" pitchFamily="18" charset="0"/>
                <a:cs typeface="Times New Roman" panose="02020603050405020304" pitchFamily="18" charset="0"/>
              </a:rPr>
              <a:t>Devappa</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Bamane</a:t>
            </a:r>
            <a:r>
              <a:rPr lang="en-US" altLang="en-US" sz="1600" dirty="0">
                <a:latin typeface="Times New Roman" panose="02020603050405020304" pitchFamily="18" charset="0"/>
                <a:cs typeface="Times New Roman" panose="02020603050405020304" pitchFamily="18" charset="0"/>
              </a:rPr>
              <a:t> &amp;  Piyush Kumar Pareek,” Medicinal Plant Identification in Real‐Time Using Deep Learning”, Published on :07 December 2023,volume(5) article number 73(2024).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191439C-48B6-568A-9873-D38D1B72D1E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Abstract</a:t>
            </a:r>
          </a:p>
        </p:txBody>
      </p:sp>
      <p:sp>
        <p:nvSpPr>
          <p:cNvPr id="23555" name="Content Placeholder 2">
            <a:extLst>
              <a:ext uri="{FF2B5EF4-FFF2-40B4-BE49-F238E27FC236}">
                <a16:creationId xmlns:a16="http://schemas.microsoft.com/office/drawing/2014/main" id="{0F8AD824-10E2-CBDD-CE68-4A71CFCC2706}"/>
              </a:ext>
            </a:extLst>
          </p:cNvPr>
          <p:cNvSpPr>
            <a:spLocks noGrp="1" noChangeArrowheads="1"/>
          </p:cNvSpPr>
          <p:nvPr>
            <p:ph idx="1"/>
          </p:nvPr>
        </p:nvSpPr>
        <p:spPr>
          <a:xfrm>
            <a:off x="1123156" y="1600200"/>
            <a:ext cx="7696200" cy="5129213"/>
          </a:xfrm>
        </p:spPr>
        <p:txBody>
          <a:bodyPr/>
          <a:lstStyle/>
          <a:p>
            <a:pPr eaLnBrk="1" hangingPunct="1"/>
            <a:r>
              <a:rPr lang="en-IN" altLang="en-US" dirty="0">
                <a:latin typeface="Times New Roman" panose="02020603050405020304" pitchFamily="18" charset="0"/>
                <a:cs typeface="Times New Roman" panose="02020603050405020304" pitchFamily="18" charset="0"/>
              </a:rPr>
              <a:t>India with a rich heritage of floral diversity, is well known for its medical plant wealth, but their identification is one of the major issues .</a:t>
            </a:r>
          </a:p>
          <a:p>
            <a:pPr eaLnBrk="1" hangingPunct="1"/>
            <a:r>
              <a:rPr lang="en-US" altLang="en-US" dirty="0">
                <a:latin typeface="Times New Roman" panose="02020603050405020304" pitchFamily="18" charset="0"/>
                <a:cs typeface="Times New Roman" panose="02020603050405020304" pitchFamily="18" charset="0"/>
              </a:rPr>
              <a:t>A study published in the Journal of Ethnopharmacology estimated that approximately 70-80% of the Indian population depends on traditional medicine systems.</a:t>
            </a:r>
          </a:p>
          <a:p>
            <a:pPr eaLnBrk="1" hangingPunct="1"/>
            <a:r>
              <a:rPr lang="en-US" altLang="en-US" dirty="0">
                <a:latin typeface="Times New Roman" panose="02020603050405020304" pitchFamily="18" charset="0"/>
                <a:cs typeface="Times New Roman" panose="02020603050405020304" pitchFamily="18" charset="0"/>
              </a:rPr>
              <a:t>The model is designed to classify images of plants into various categories, aiding in the accurate identification of medicinal plants. </a:t>
            </a:r>
          </a:p>
          <a:p>
            <a:pPr eaLnBrk="1" hangingPunct="1"/>
            <a:r>
              <a:rPr lang="en-US" altLang="en-US" dirty="0">
                <a:latin typeface="Times New Roman" panose="02020603050405020304" pitchFamily="18" charset="0"/>
                <a:cs typeface="Times New Roman" panose="02020603050405020304" pitchFamily="18" charset="0"/>
              </a:rPr>
              <a:t>Our approach is to collect data, clean the data, build model, train and test the model and then deploy the model. </a:t>
            </a:r>
          </a:p>
          <a:p>
            <a:pPr eaLnBrk="1" hangingPunct="1"/>
            <a:r>
              <a:rPr lang="en-US" altLang="en-US" dirty="0">
                <a:latin typeface="Times New Roman" panose="02020603050405020304" pitchFamily="18" charset="0"/>
                <a:cs typeface="Times New Roman" panose="02020603050405020304" pitchFamily="18" charset="0"/>
              </a:rPr>
              <a:t>The ultimate goal is to provide a reliable tool that can be used for educational purposes, botanical research, and potentially in medicinal plant discovery and application.</a:t>
            </a:r>
            <a:endParaRPr lang="en-IN"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F264B2F-BB7F-4DBF-3163-6B754C2FAD57}"/>
              </a:ext>
            </a:extLst>
          </p:cNvPr>
          <p:cNvSpPr>
            <a:spLocks noGrp="1"/>
          </p:cNvSpPr>
          <p:nvPr>
            <p:ph type="dt" sz="quarter" idx="10"/>
          </p:nvPr>
        </p:nvSpPr>
        <p:spPr>
          <a:xfrm>
            <a:off x="7772400" y="6135688"/>
            <a:ext cx="990600" cy="369887"/>
          </a:xfrm>
        </p:spPr>
        <p:txBody>
          <a:bodyPr/>
          <a:lstStyle/>
          <a:p>
            <a:pPr>
              <a:defRPr/>
            </a:pPr>
            <a:fld id="{1E6FCB25-B060-414D-BB15-BA3E0797E73D}" type="datetime1">
              <a:rPr lang="en-US"/>
              <a:pPr>
                <a:defRPr/>
              </a:pPr>
              <a:t>6/4/2024</a:t>
            </a:fld>
            <a:endParaRPr lang="en-US" altLang="en-US"/>
          </a:p>
        </p:txBody>
      </p:sp>
      <p:sp>
        <p:nvSpPr>
          <p:cNvPr id="7" name="Footer Placeholder 4">
            <a:extLst>
              <a:ext uri="{FF2B5EF4-FFF2-40B4-BE49-F238E27FC236}">
                <a16:creationId xmlns:a16="http://schemas.microsoft.com/office/drawing/2014/main" id="{B81CE62C-9197-D1BC-9985-9BD53825005F}"/>
              </a:ext>
            </a:extLst>
          </p:cNvPr>
          <p:cNvSpPr>
            <a:spLocks noGrp="1"/>
          </p:cNvSpPr>
          <p:nvPr>
            <p:ph type="ftr" sz="quarter" idx="11"/>
          </p:nvPr>
        </p:nvSpPr>
        <p:spPr/>
        <p:txBody>
          <a:bodyPr/>
          <a:lstStyle/>
          <a:p>
            <a:pPr algn="ctr">
              <a:defRPr/>
            </a:pPr>
            <a:r>
              <a:rPr lang="en-US" altLang="en-US" dirty="0"/>
              <a:t>Dept of CSE(AI&amp;ML).-SOE-Dayananda Sagar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4579" name="Content Placeholder 2">
            <a:extLst>
              <a:ext uri="{FF2B5EF4-FFF2-40B4-BE49-F238E27FC236}">
                <a16:creationId xmlns:a16="http://schemas.microsoft.com/office/drawing/2014/main" id="{D860D406-6A36-D442-92D6-2C1E06D9436B}"/>
              </a:ext>
            </a:extLst>
          </p:cNvPr>
          <p:cNvSpPr>
            <a:spLocks noGrp="1" noChangeArrowheads="1"/>
          </p:cNvSpPr>
          <p:nvPr>
            <p:ph idx="1"/>
          </p:nvPr>
        </p:nvSpPr>
        <p:spPr>
          <a:xfrm>
            <a:off x="685800" y="1676400"/>
            <a:ext cx="7581900" cy="3854450"/>
          </a:xfrm>
        </p:spPr>
        <p:txBody>
          <a:bodyPr/>
          <a:lstStyle/>
          <a:p>
            <a:pPr algn="just" eaLnBrk="1" hangingPunct="1"/>
            <a:r>
              <a:rPr lang="en-US" altLang="en-US" sz="2400" b="1" dirty="0">
                <a:latin typeface="Times New Roman" panose="02020603050405020304" pitchFamily="18" charset="0"/>
                <a:cs typeface="Times New Roman" panose="02020603050405020304" pitchFamily="18" charset="0"/>
              </a:rPr>
              <a:t>Problem</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Accurate identification of medicinal plant is essential for their use in medicine. Manual identification by experts is slow, error-prone, and not scalable, especially in areas with limited botanical expertise. How do we assist botanists, researchers, and the public in recognizing and utilizing these plants effectively.?</a:t>
            </a:r>
          </a:p>
          <a:p>
            <a:pPr algn="just" eaLnBrk="1" hangingPunct="1"/>
            <a:r>
              <a:rPr lang="en-US" altLang="en-US" sz="2400" b="1" dirty="0">
                <a:latin typeface="Times New Roman" panose="02020603050405020304" pitchFamily="18" charset="0"/>
                <a:cs typeface="Times New Roman" panose="02020603050405020304" pitchFamily="18" charset="0"/>
              </a:rPr>
              <a:t>Solution: </a:t>
            </a:r>
            <a:r>
              <a:rPr lang="en-US" altLang="en-US" dirty="0">
                <a:latin typeface="Times New Roman" panose="02020603050405020304" pitchFamily="18" charset="0"/>
                <a:cs typeface="Times New Roman" panose="02020603050405020304" pitchFamily="18" charset="0"/>
              </a:rPr>
              <a:t>To address this problem, we have developed a deep learning-based model using Convolutional Neural Networks (CNNs) to automate the identification of medicinal plants from images. CNNs are particularly well-suited for image recognition tasks due to their ability to learn and extract hierarchical features from images. </a:t>
            </a: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3E4422F-7E0C-7480-FD81-B1E45D42B64F}"/>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Introduction</a:t>
            </a:r>
          </a:p>
        </p:txBody>
      </p:sp>
      <p:sp>
        <p:nvSpPr>
          <p:cNvPr id="25603" name="Content Placeholder 2">
            <a:extLst>
              <a:ext uri="{FF2B5EF4-FFF2-40B4-BE49-F238E27FC236}">
                <a16:creationId xmlns:a16="http://schemas.microsoft.com/office/drawing/2014/main" id="{7F74B59C-02D6-5341-FBD7-FA1A42F8B409}"/>
              </a:ext>
            </a:extLst>
          </p:cNvPr>
          <p:cNvSpPr>
            <a:spLocks noGrp="1" noChangeArrowheads="1"/>
          </p:cNvSpPr>
          <p:nvPr>
            <p:ph idx="1"/>
          </p:nvPr>
        </p:nvSpPr>
        <p:spPr>
          <a:xfrm>
            <a:off x="1505744" y="1447800"/>
            <a:ext cx="6591300" cy="3778250"/>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Unlike traditional machine learning models, CNNs automatically learn to extract important features from images through multiple layers of convolution and pooling, making them particularly effective for image recognition tasks.</a:t>
            </a:r>
          </a:p>
          <a:p>
            <a:pPr algn="just" eaLnBrk="1" hangingPunct="1"/>
            <a:r>
              <a:rPr lang="en-US" altLang="en-US" dirty="0">
                <a:latin typeface="Times New Roman" panose="02020603050405020304" pitchFamily="18" charset="0"/>
                <a:cs typeface="Times New Roman" panose="02020603050405020304" pitchFamily="18" charset="0"/>
              </a:rPr>
              <a:t>This CNN model is trained on a dataset of plant images, allowing it to learn distinguishing features and accurately identify different species.</a:t>
            </a:r>
          </a:p>
          <a:p>
            <a:pPr algn="just" eaLnBrk="1" hangingPunct="1"/>
            <a:r>
              <a:rPr lang="en-US" altLang="en-US" dirty="0">
                <a:latin typeface="Times New Roman" panose="02020603050405020304" pitchFamily="18" charset="0"/>
                <a:cs typeface="Times New Roman" panose="02020603050405020304" pitchFamily="18" charset="0"/>
              </a:rPr>
              <a:t> This automated approach not only speeds up the identification process but also reduces the reliance on expert knowledge, making it accessible and scalable for wider use in various fields, including botany, pharmacology, and agriculture.</a:t>
            </a:r>
            <a:endParaRPr lang="en-IN" altLang="en-US" dirty="0">
              <a:latin typeface="Times New Roman" panose="02020603050405020304" pitchFamily="18" charset="0"/>
              <a:cs typeface="Times New Roman" panose="02020603050405020304" pitchFamily="18" charset="0"/>
            </a:endParaRPr>
          </a:p>
          <a:p>
            <a:pPr marL="0" indent="0" eaLnBrk="1" hangingPunct="1">
              <a:buNone/>
            </a:pP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B30DD9F-5302-6973-9235-B6A5032088AF}"/>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dirty="0"/>
          </a:p>
        </p:txBody>
      </p:sp>
      <p:sp>
        <p:nvSpPr>
          <p:cNvPr id="6" name="Footer Placeholder 4">
            <a:extLst>
              <a:ext uri="{FF2B5EF4-FFF2-40B4-BE49-F238E27FC236}">
                <a16:creationId xmlns:a16="http://schemas.microsoft.com/office/drawing/2014/main" id="{58CED31C-0E02-22B3-8FE2-05816DACBC85}"/>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50D6663-5748-7C89-C404-D83FD18C1A26}"/>
              </a:ext>
            </a:extLst>
          </p:cNvPr>
          <p:cNvSpPr>
            <a:spLocks noGrp="1" noChangeArrowheads="1"/>
          </p:cNvSpPr>
          <p:nvPr>
            <p:ph type="title"/>
          </p:nvPr>
        </p:nvSpPr>
        <p:spPr>
          <a:xfrm>
            <a:off x="1676400" y="573088"/>
            <a:ext cx="6589713" cy="747712"/>
          </a:xfrm>
        </p:spPr>
        <p:txBody>
          <a:bodyPr/>
          <a:lstStyle/>
          <a:p>
            <a:pPr eaLnBrk="1" hangingPunct="1"/>
            <a:r>
              <a:rPr lang="en-US" altLang="en-US" b="1">
                <a:latin typeface="Calibri" panose="020F0502020204030204" pitchFamily="34" charset="0"/>
                <a:cs typeface="Calibri" panose="020F0502020204030204" pitchFamily="34" charset="0"/>
              </a:rPr>
              <a:t>State of the Art-work</a:t>
            </a:r>
            <a:br>
              <a:rPr lang="en-US" altLang="en-US" b="1">
                <a:latin typeface="Calibri" panose="020F0502020204030204" pitchFamily="34" charset="0"/>
                <a:cs typeface="Calibri" panose="020F0502020204030204" pitchFamily="34" charset="0"/>
              </a:rPr>
            </a:br>
            <a:endParaRPr lang="en-IN" altLang="en-US" b="1">
              <a:latin typeface="Calibri" panose="020F0502020204030204" pitchFamily="34" charset="0"/>
              <a:cs typeface="Calibri" panose="020F0502020204030204" pitchFamily="34" charset="0"/>
            </a:endParaRPr>
          </a:p>
        </p:txBody>
      </p:sp>
      <p:sp>
        <p:nvSpPr>
          <p:cNvPr id="27651" name="Content Placeholder 2">
            <a:extLst>
              <a:ext uri="{FF2B5EF4-FFF2-40B4-BE49-F238E27FC236}">
                <a16:creationId xmlns:a16="http://schemas.microsoft.com/office/drawing/2014/main" id="{8BBC940D-F9E6-CA8B-FC7E-18D3BAB80E85}"/>
              </a:ext>
            </a:extLst>
          </p:cNvPr>
          <p:cNvSpPr>
            <a:spLocks noGrp="1" noChangeArrowheads="1"/>
          </p:cNvSpPr>
          <p:nvPr>
            <p:ph idx="1"/>
          </p:nvPr>
        </p:nvSpPr>
        <p:spPr>
          <a:xfrm>
            <a:off x="1676400" y="1752600"/>
            <a:ext cx="6591300" cy="1219200"/>
          </a:xfrm>
        </p:spPr>
        <p:txBody>
          <a:bodyPr/>
          <a:lstStyle/>
          <a:p>
            <a:pPr marL="0" indent="0" eaLnBrk="1" hangingPunct="1">
              <a:buNone/>
            </a:pPr>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8AEEA56-BF73-CABB-2DD1-8FE88544DC47}"/>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dirty="0"/>
          </a:p>
        </p:txBody>
      </p:sp>
      <p:sp>
        <p:nvSpPr>
          <p:cNvPr id="5" name="Footer Placeholder 4">
            <a:extLst>
              <a:ext uri="{FF2B5EF4-FFF2-40B4-BE49-F238E27FC236}">
                <a16:creationId xmlns:a16="http://schemas.microsoft.com/office/drawing/2014/main" id="{883CB2C9-4455-1615-523C-124411E510B9}"/>
              </a:ext>
            </a:extLst>
          </p:cNvPr>
          <p:cNvSpPr>
            <a:spLocks noGrp="1"/>
          </p:cNvSpPr>
          <p:nvPr>
            <p:ph type="ftr" sz="quarter" idx="11"/>
          </p:nvPr>
        </p:nvSpPr>
        <p:spPr/>
        <p:txBody>
          <a:bodyPr/>
          <a:lstStyle/>
          <a:p>
            <a:pPr algn="ctr">
              <a:defRPr/>
            </a:pPr>
            <a:r>
              <a:rPr lang="en-US" altLang="en-US" dirty="0"/>
              <a:t>Dept of CSE.(AI&amp;ML), SOE-Dayananda Sagar University</a:t>
            </a:r>
          </a:p>
        </p:txBody>
      </p:sp>
      <p:graphicFrame>
        <p:nvGraphicFramePr>
          <p:cNvPr id="3" name="Table 2">
            <a:extLst>
              <a:ext uri="{FF2B5EF4-FFF2-40B4-BE49-F238E27FC236}">
                <a16:creationId xmlns:a16="http://schemas.microsoft.com/office/drawing/2014/main" id="{DE947A2A-D086-9744-8391-4E81B8BA23B3}"/>
              </a:ext>
            </a:extLst>
          </p:cNvPr>
          <p:cNvGraphicFramePr>
            <a:graphicFrameLocks noGrp="1"/>
          </p:cNvGraphicFramePr>
          <p:nvPr>
            <p:extLst>
              <p:ext uri="{D42A27DB-BD31-4B8C-83A1-F6EECF244321}">
                <p14:modId xmlns:p14="http://schemas.microsoft.com/office/powerpoint/2010/main" val="2015427713"/>
              </p:ext>
            </p:extLst>
          </p:nvPr>
        </p:nvGraphicFramePr>
        <p:xfrm>
          <a:off x="552450" y="1267542"/>
          <a:ext cx="8286750" cy="5361858"/>
        </p:xfrm>
        <a:graphic>
          <a:graphicData uri="http://schemas.openxmlformats.org/drawingml/2006/table">
            <a:tbl>
              <a:tblPr firstRow="1" bandRow="1">
                <a:tableStyleId>{F5AB1C69-6EDB-4FF4-983F-18BD219EF322}</a:tableStyleId>
              </a:tblPr>
              <a:tblGrid>
                <a:gridCol w="165735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657350">
                  <a:extLst>
                    <a:ext uri="{9D8B030D-6E8A-4147-A177-3AD203B41FA5}">
                      <a16:colId xmlns:a16="http://schemas.microsoft.com/office/drawing/2014/main" val="20004"/>
                    </a:ext>
                  </a:extLst>
                </a:gridCol>
              </a:tblGrid>
              <a:tr h="1331040">
                <a:tc>
                  <a:txBody>
                    <a:bodyPr/>
                    <a:lstStyle/>
                    <a:p>
                      <a:r>
                        <a:rPr lang="en-IN" sz="1800" dirty="0"/>
                        <a:t>Paper Title and Author Name</a:t>
                      </a:r>
                    </a:p>
                  </a:txBody>
                  <a:tcPr marT="45726" marB="45726"/>
                </a:tc>
                <a:tc>
                  <a:txBody>
                    <a:bodyPr/>
                    <a:lstStyle/>
                    <a:p>
                      <a:r>
                        <a:rPr lang="en-IN" sz="1800" dirty="0"/>
                        <a:t>Conference /Journal</a:t>
                      </a:r>
                      <a:r>
                        <a:rPr lang="en-IN" sz="1800" baseline="0" dirty="0"/>
                        <a:t> </a:t>
                      </a:r>
                      <a:r>
                        <a:rPr lang="en-IN" sz="1800" dirty="0"/>
                        <a:t>Name and year</a:t>
                      </a:r>
                    </a:p>
                  </a:txBody>
                  <a:tcPr marT="45726" marB="45726"/>
                </a:tc>
                <a:tc>
                  <a:txBody>
                    <a:bodyPr/>
                    <a:lstStyle/>
                    <a:p>
                      <a:r>
                        <a:rPr lang="en-IN" sz="1800" dirty="0"/>
                        <a:t>Technology used</a:t>
                      </a:r>
                    </a:p>
                  </a:txBody>
                  <a:tcPr marT="45726" marB="45726"/>
                </a:tc>
                <a:tc>
                  <a:txBody>
                    <a:bodyPr/>
                    <a:lstStyle/>
                    <a:p>
                      <a:r>
                        <a:rPr lang="en-IN" sz="1800" dirty="0"/>
                        <a:t>Results</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10000"/>
                  </a:ext>
                </a:extLst>
              </a:tr>
              <a:tr h="4030818">
                <a:tc>
                  <a:txBody>
                    <a:bodyPr/>
                    <a:lstStyle/>
                    <a:p>
                      <a:r>
                        <a:rPr lang="en-US" sz="1600" dirty="0" err="1">
                          <a:latin typeface="Calibri" panose="020F0502020204030204" pitchFamily="34" charset="0"/>
                          <a:ea typeface="Calibri" panose="020F0502020204030204" pitchFamily="34" charset="0"/>
                          <a:cs typeface="Calibri" panose="020F0502020204030204" pitchFamily="34" charset="0"/>
                        </a:rPr>
                        <a:t>AyurLeaf</a:t>
                      </a:r>
                      <a:r>
                        <a:rPr lang="en-US" sz="1600" dirty="0">
                          <a:latin typeface="Calibri" panose="020F0502020204030204" pitchFamily="34" charset="0"/>
                          <a:ea typeface="Calibri" panose="020F0502020204030204" pitchFamily="34" charset="0"/>
                          <a:cs typeface="Calibri" panose="020F0502020204030204" pitchFamily="34" charset="0"/>
                        </a:rPr>
                        <a:t>: A Deep Learning Approach for Classification of Medicinal Plants</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Identification of Indian Medicinal Plants from Leaves using Transfer Learning approach</a:t>
                      </a:r>
                    </a:p>
                  </a:txBody>
                  <a:tcPr marT="45726" marB="45726"/>
                </a:tc>
                <a:tc>
                  <a:txBody>
                    <a:bodyPr/>
                    <a:lstStyle/>
                    <a:p>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Published in: </a:t>
                      </a:r>
                      <a:r>
                        <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2"/>
                        </a:rPr>
                        <a:t>TENCON 2019 - 2019 IEEE Region 10 Conference (TENCON)</a:t>
                      </a:r>
                      <a:endPar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DOI: </a:t>
                      </a:r>
                      <a:r>
                        <a:rPr lang="en-IN"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3"/>
                        </a:rPr>
                        <a:t>10.1109/TENCON.2019.8929394</a:t>
                      </a:r>
                      <a:endParaRPr lang="en-IN"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a:p>
                      <a:r>
                        <a:rPr lang="en-US" sz="11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Published in: </a:t>
                      </a:r>
                      <a:r>
                        <a:rPr lang="en-US" sz="11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4"/>
                        </a:rPr>
                        <a:t>2021 5th International Conference on Trends in Electronics and Informatics (ICOEI)</a:t>
                      </a:r>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DOI: </a:t>
                      </a:r>
                      <a:r>
                        <a:rPr lang="en-IN"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5"/>
                        </a:rPr>
                        <a:t>10.1109/ICOEI51242.2021.9452917</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marT="45726" marB="45726"/>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Deep Learning based Convolutional Neural Network (CNN) model</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Convolutional Neural Network (CNN) and Transfer Learning</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T="45726" marB="45726"/>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maximum accuracy achieved for a single run out of five consecutive runs is 98.46%</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The inception V3 architecture has the highest validation accuracy and F1 score of 0.8968 and 0.8843. Overall accuracy of 0.9732.</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marT="45726" marB="45726"/>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We inferred image acquisition and image preprocessing</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We will infer segmentation process and efficient architecture</a:t>
                      </a:r>
                    </a:p>
                  </a:txBody>
                  <a:tcPr marT="45726" marB="45726"/>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50D6663-5748-7C89-C404-D83FD18C1A26}"/>
              </a:ext>
            </a:extLst>
          </p:cNvPr>
          <p:cNvSpPr>
            <a:spLocks noGrp="1" noChangeArrowheads="1"/>
          </p:cNvSpPr>
          <p:nvPr>
            <p:ph type="title"/>
          </p:nvPr>
        </p:nvSpPr>
        <p:spPr>
          <a:xfrm>
            <a:off x="1676400" y="573088"/>
            <a:ext cx="6589713" cy="747712"/>
          </a:xfrm>
        </p:spPr>
        <p:txBody>
          <a:bodyPr/>
          <a:lstStyle/>
          <a:p>
            <a:pPr eaLnBrk="1" hangingPunct="1"/>
            <a:r>
              <a:rPr lang="en-US" altLang="en-US" b="1">
                <a:latin typeface="Calibri" panose="020F0502020204030204" pitchFamily="34" charset="0"/>
                <a:cs typeface="Calibri" panose="020F0502020204030204" pitchFamily="34" charset="0"/>
              </a:rPr>
              <a:t>State of the Art-work</a:t>
            </a:r>
            <a:br>
              <a:rPr lang="en-US" altLang="en-US" b="1">
                <a:latin typeface="Calibri" panose="020F0502020204030204" pitchFamily="34" charset="0"/>
                <a:cs typeface="Calibri" panose="020F0502020204030204" pitchFamily="34" charset="0"/>
              </a:rPr>
            </a:br>
            <a:endParaRPr lang="en-IN" altLang="en-US" b="1">
              <a:latin typeface="Calibri" panose="020F0502020204030204" pitchFamily="34" charset="0"/>
              <a:cs typeface="Calibri" panose="020F0502020204030204" pitchFamily="34" charset="0"/>
            </a:endParaRPr>
          </a:p>
        </p:txBody>
      </p:sp>
      <p:sp>
        <p:nvSpPr>
          <p:cNvPr id="27651" name="Content Placeholder 2">
            <a:extLst>
              <a:ext uri="{FF2B5EF4-FFF2-40B4-BE49-F238E27FC236}">
                <a16:creationId xmlns:a16="http://schemas.microsoft.com/office/drawing/2014/main" id="{8BBC940D-F9E6-CA8B-FC7E-18D3BAB80E85}"/>
              </a:ext>
            </a:extLst>
          </p:cNvPr>
          <p:cNvSpPr>
            <a:spLocks noGrp="1" noChangeArrowheads="1"/>
          </p:cNvSpPr>
          <p:nvPr>
            <p:ph idx="1"/>
          </p:nvPr>
        </p:nvSpPr>
        <p:spPr>
          <a:xfrm>
            <a:off x="1676400" y="1752600"/>
            <a:ext cx="6591300" cy="1219200"/>
          </a:xfrm>
        </p:spPr>
        <p:txBody>
          <a:bodyPr/>
          <a:lstStyle/>
          <a:p>
            <a:pPr marL="0" indent="0" eaLnBrk="1" hangingPunct="1">
              <a:buNone/>
            </a:pPr>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8AEEA56-BF73-CABB-2DD1-8FE88544DC47}"/>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dirty="0"/>
          </a:p>
        </p:txBody>
      </p:sp>
      <p:sp>
        <p:nvSpPr>
          <p:cNvPr id="5" name="Footer Placeholder 4">
            <a:extLst>
              <a:ext uri="{FF2B5EF4-FFF2-40B4-BE49-F238E27FC236}">
                <a16:creationId xmlns:a16="http://schemas.microsoft.com/office/drawing/2014/main" id="{883CB2C9-4455-1615-523C-124411E510B9}"/>
              </a:ext>
            </a:extLst>
          </p:cNvPr>
          <p:cNvSpPr>
            <a:spLocks noGrp="1"/>
          </p:cNvSpPr>
          <p:nvPr>
            <p:ph type="ftr" sz="quarter" idx="11"/>
          </p:nvPr>
        </p:nvSpPr>
        <p:spPr/>
        <p:txBody>
          <a:bodyPr/>
          <a:lstStyle/>
          <a:p>
            <a:pPr algn="ctr">
              <a:defRPr/>
            </a:pPr>
            <a:r>
              <a:rPr lang="en-US" altLang="en-US" dirty="0"/>
              <a:t>Dept of CSE.(AI&amp;ML), SOE-Dayananda Sagar University</a:t>
            </a:r>
          </a:p>
        </p:txBody>
      </p:sp>
      <p:graphicFrame>
        <p:nvGraphicFramePr>
          <p:cNvPr id="6" name="Table 2">
            <a:extLst>
              <a:ext uri="{FF2B5EF4-FFF2-40B4-BE49-F238E27FC236}">
                <a16:creationId xmlns:a16="http://schemas.microsoft.com/office/drawing/2014/main" id="{626D1F6A-8199-FB9A-341B-7365361666F9}"/>
              </a:ext>
            </a:extLst>
          </p:cNvPr>
          <p:cNvGraphicFramePr>
            <a:graphicFrameLocks noGrp="1"/>
          </p:cNvGraphicFramePr>
          <p:nvPr>
            <p:extLst>
              <p:ext uri="{D42A27DB-BD31-4B8C-83A1-F6EECF244321}">
                <p14:modId xmlns:p14="http://schemas.microsoft.com/office/powerpoint/2010/main" val="1717577186"/>
              </p:ext>
            </p:extLst>
          </p:nvPr>
        </p:nvGraphicFramePr>
        <p:xfrm>
          <a:off x="339435" y="91428"/>
          <a:ext cx="8499765" cy="5943624"/>
        </p:xfrm>
        <a:graphic>
          <a:graphicData uri="http://schemas.openxmlformats.org/drawingml/2006/table">
            <a:tbl>
              <a:tblPr firstRow="1" bandRow="1">
                <a:tableStyleId>{F5AB1C69-6EDB-4FF4-983F-18BD219EF322}</a:tableStyleId>
              </a:tblPr>
              <a:tblGrid>
                <a:gridCol w="1699953">
                  <a:extLst>
                    <a:ext uri="{9D8B030D-6E8A-4147-A177-3AD203B41FA5}">
                      <a16:colId xmlns:a16="http://schemas.microsoft.com/office/drawing/2014/main" val="20000"/>
                    </a:ext>
                  </a:extLst>
                </a:gridCol>
                <a:gridCol w="1699953">
                  <a:extLst>
                    <a:ext uri="{9D8B030D-6E8A-4147-A177-3AD203B41FA5}">
                      <a16:colId xmlns:a16="http://schemas.microsoft.com/office/drawing/2014/main" val="20001"/>
                    </a:ext>
                  </a:extLst>
                </a:gridCol>
                <a:gridCol w="1699953">
                  <a:extLst>
                    <a:ext uri="{9D8B030D-6E8A-4147-A177-3AD203B41FA5}">
                      <a16:colId xmlns:a16="http://schemas.microsoft.com/office/drawing/2014/main" val="20002"/>
                    </a:ext>
                  </a:extLst>
                </a:gridCol>
                <a:gridCol w="1854494">
                  <a:extLst>
                    <a:ext uri="{9D8B030D-6E8A-4147-A177-3AD203B41FA5}">
                      <a16:colId xmlns:a16="http://schemas.microsoft.com/office/drawing/2014/main" val="20003"/>
                    </a:ext>
                  </a:extLst>
                </a:gridCol>
                <a:gridCol w="1545412">
                  <a:extLst>
                    <a:ext uri="{9D8B030D-6E8A-4147-A177-3AD203B41FA5}">
                      <a16:colId xmlns:a16="http://schemas.microsoft.com/office/drawing/2014/main" val="20004"/>
                    </a:ext>
                  </a:extLst>
                </a:gridCol>
              </a:tblGrid>
              <a:tr h="1013969">
                <a:tc>
                  <a:txBody>
                    <a:bodyPr/>
                    <a:lstStyle/>
                    <a:p>
                      <a:r>
                        <a:rPr lang="en-IN" sz="1800" dirty="0"/>
                        <a:t>Paper Title and Author Name</a:t>
                      </a:r>
                    </a:p>
                  </a:txBody>
                  <a:tcPr marT="45726" marB="45726"/>
                </a:tc>
                <a:tc>
                  <a:txBody>
                    <a:bodyPr/>
                    <a:lstStyle/>
                    <a:p>
                      <a:r>
                        <a:rPr lang="en-IN" sz="1800" dirty="0"/>
                        <a:t>Conference /Journal</a:t>
                      </a:r>
                      <a:r>
                        <a:rPr lang="en-IN" sz="1800" baseline="0" dirty="0"/>
                        <a:t> </a:t>
                      </a:r>
                      <a:r>
                        <a:rPr lang="en-IN" sz="1800" dirty="0"/>
                        <a:t>Name and year</a:t>
                      </a:r>
                    </a:p>
                  </a:txBody>
                  <a:tcPr marT="45726" marB="45726"/>
                </a:tc>
                <a:tc>
                  <a:txBody>
                    <a:bodyPr/>
                    <a:lstStyle/>
                    <a:p>
                      <a:r>
                        <a:rPr lang="en-IN" sz="1800" dirty="0"/>
                        <a:t>Technology used</a:t>
                      </a:r>
                    </a:p>
                  </a:txBody>
                  <a:tcPr marT="45726" marB="45726"/>
                </a:tc>
                <a:tc>
                  <a:txBody>
                    <a:bodyPr/>
                    <a:lstStyle/>
                    <a:p>
                      <a:r>
                        <a:rPr lang="en-IN" sz="1800" dirty="0"/>
                        <a:t>Results</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10000"/>
                  </a:ext>
                </a:extLst>
              </a:tr>
              <a:tr h="46798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Medicinal Plant Identification in Real‐Time Using Deep Learning Models.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Identification of medicinal plant and their usage by using deep learning</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IN" sz="1800"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Published : 7th December,2023</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22</a:t>
                      </a:r>
                      <a:r>
                        <a:rPr lang="en-IN" sz="1800" baseline="30000" dirty="0">
                          <a:latin typeface="Calibri" panose="020F0502020204030204" pitchFamily="34" charset="0"/>
                          <a:ea typeface="Calibri" panose="020F0502020204030204" pitchFamily="34" charset="0"/>
                          <a:cs typeface="Calibri" panose="020F0502020204030204" pitchFamily="34" charset="0"/>
                        </a:rPr>
                        <a:t>nd</a:t>
                      </a:r>
                      <a:r>
                        <a:rPr lang="en-IN" sz="1800" dirty="0">
                          <a:latin typeface="Calibri" panose="020F0502020204030204" pitchFamily="34" charset="0"/>
                          <a:ea typeface="Calibri" panose="020F0502020204030204" pitchFamily="34" charset="0"/>
                          <a:cs typeface="Calibri" panose="020F0502020204030204" pitchFamily="34" charset="0"/>
                        </a:rPr>
                        <a:t> March,2024</a:t>
                      </a:r>
                    </a:p>
                    <a:p>
                      <a:endParaRPr lang="en-IN" sz="1800"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Calibri" panose="020F0502020204030204" pitchFamily="34" charset="0"/>
                          <a:cs typeface="Calibri" panose="020F0502020204030204" pitchFamily="34" charset="0"/>
                        </a:rPr>
                        <a:t>Deep Learning based Convolutional Neural Network (CNN) model</a:t>
                      </a:r>
                    </a:p>
                    <a:p>
                      <a:endParaRPr lang="en-IN" sz="1800" dirty="0"/>
                    </a:p>
                    <a:p>
                      <a:endParaRPr lang="en-IN" sz="1800" dirty="0"/>
                    </a:p>
                    <a:p>
                      <a:endParaRPr lang="en-IN" sz="1800" dirty="0"/>
                    </a:p>
                    <a:p>
                      <a:endParaRPr lang="en-IN" sz="1800" dirty="0"/>
                    </a:p>
                    <a:p>
                      <a:endParaRPr lang="en-IN" sz="1800" dirty="0"/>
                    </a:p>
                    <a:p>
                      <a:endParaRPr lang="en-IN"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Deep learning</a:t>
                      </a:r>
                    </a:p>
                    <a:p>
                      <a:endParaRPr lang="en-IN" sz="1800"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ea typeface="Calibri" panose="020F0502020204030204" pitchFamily="34" charset="0"/>
                          <a:cs typeface="Calibri" panose="020F0502020204030204" pitchFamily="34" charset="0"/>
                        </a:rPr>
                        <a:t>Geometrical augmentation was performed on the leaf images and the model was trained ,tested  and evaluated the DL model was able to correctly identify medicinal leaves at an accuracy rate of 98.3%</a:t>
                      </a:r>
                    </a:p>
                    <a:p>
                      <a:endParaRPr lang="en-IN" sz="1400" dirty="0"/>
                    </a:p>
                    <a:p>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ea typeface="Calibri" panose="020F0502020204030204" pitchFamily="34" charset="0"/>
                          <a:cs typeface="Calibri" panose="020F0502020204030204" pitchFamily="34" charset="0"/>
                        </a:rPr>
                        <a:t>Developed and trained  a model to identify medicinal plants and display its usages using images taken with variations  with an accuracy of 85.1%.</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Calibri" panose="020F0502020204030204" pitchFamily="34" charset="0"/>
                          <a:cs typeface="Calibri" panose="020F0502020204030204" pitchFamily="34" charset="0"/>
                        </a:rPr>
                        <a:t>The data was fed into model, and it was trained tested and validated using DL model</a:t>
                      </a:r>
                    </a:p>
                    <a:p>
                      <a:endParaRPr lang="en-IN"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Calibri" panose="020F0502020204030204" pitchFamily="34" charset="0"/>
                          <a:cs typeface="Calibri" panose="020F0502020204030204" pitchFamily="34" charset="0"/>
                        </a:rPr>
                        <a:t>We plan in making a website/app which displays the medicinal plant and its usages in the future. </a:t>
                      </a:r>
                    </a:p>
                  </a:txBody>
                  <a:tcPr marT="45726" marB="45726"/>
                </a:tc>
                <a:extLst>
                  <a:ext uri="{0D108BD9-81ED-4DB2-BD59-A6C34878D82A}">
                    <a16:rowId xmlns:a16="http://schemas.microsoft.com/office/drawing/2014/main" val="509908194"/>
                  </a:ext>
                </a:extLst>
              </a:tr>
            </a:tbl>
          </a:graphicData>
        </a:graphic>
      </p:graphicFrame>
    </p:spTree>
    <p:extLst>
      <p:ext uri="{BB962C8B-B14F-4D97-AF65-F5344CB8AC3E}">
        <p14:creationId xmlns:p14="http://schemas.microsoft.com/office/powerpoint/2010/main" val="325862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8FD22A7-6319-6A0E-990D-9E4F29E81654}"/>
              </a:ext>
            </a:extLst>
          </p:cNvPr>
          <p:cNvSpPr>
            <a:spLocks noGrp="1" noChangeArrowheads="1"/>
          </p:cNvSpPr>
          <p:nvPr>
            <p:ph type="title"/>
          </p:nvPr>
        </p:nvSpPr>
        <p:spPr>
          <a:xfrm>
            <a:off x="1334294" y="2590800"/>
            <a:ext cx="6934200" cy="1143000"/>
          </a:xfrm>
        </p:spPr>
        <p:txBody>
          <a:bodyPr/>
          <a:lstStyle/>
          <a:p>
            <a:pPr eaLnBrk="1" hangingPunct="1"/>
            <a:r>
              <a:rPr lang="en-IN" altLang="en-US" b="1" dirty="0">
                <a:latin typeface="Calibri" panose="020F0502020204030204" pitchFamily="34" charset="0"/>
                <a:cs typeface="Calibri" panose="020F0502020204030204" pitchFamily="34" charset="0"/>
              </a:rPr>
              <a:t>Design and Proposed Methodology</a:t>
            </a:r>
          </a:p>
        </p:txBody>
      </p:sp>
      <p:sp>
        <p:nvSpPr>
          <p:cNvPr id="4" name="Date Placeholder 3">
            <a:extLst>
              <a:ext uri="{FF2B5EF4-FFF2-40B4-BE49-F238E27FC236}">
                <a16:creationId xmlns:a16="http://schemas.microsoft.com/office/drawing/2014/main" id="{79C8B6AD-D4AF-710D-298E-AAD5D33DD0F6}"/>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5" name="Footer Placeholder 4">
            <a:extLst>
              <a:ext uri="{FF2B5EF4-FFF2-40B4-BE49-F238E27FC236}">
                <a16:creationId xmlns:a16="http://schemas.microsoft.com/office/drawing/2014/main" id="{0A8EDB43-2718-5E37-2805-A00CA56F7CBC}"/>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extLst>
      <p:ext uri="{BB962C8B-B14F-4D97-AF65-F5344CB8AC3E}">
        <p14:creationId xmlns:p14="http://schemas.microsoft.com/office/powerpoint/2010/main" val="119380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3032D6-7CCF-C858-B095-575EA631A4A4}"/>
              </a:ext>
            </a:extLst>
          </p:cNvPr>
          <p:cNvSpPr/>
          <p:nvPr/>
        </p:nvSpPr>
        <p:spPr>
          <a:xfrm>
            <a:off x="-27675" y="0"/>
            <a:ext cx="9144000" cy="6854303"/>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grpSp>
        <p:nvGrpSpPr>
          <p:cNvPr id="20" name="Group 19">
            <a:extLst>
              <a:ext uri="{FF2B5EF4-FFF2-40B4-BE49-F238E27FC236}">
                <a16:creationId xmlns:a16="http://schemas.microsoft.com/office/drawing/2014/main" id="{5008E2CE-D600-BEF8-A65A-41031AF05A26}"/>
              </a:ext>
            </a:extLst>
          </p:cNvPr>
          <p:cNvGrpSpPr/>
          <p:nvPr/>
        </p:nvGrpSpPr>
        <p:grpSpPr>
          <a:xfrm>
            <a:off x="7198919" y="292348"/>
            <a:ext cx="1759974" cy="1143000"/>
            <a:chOff x="6019800" y="1524000"/>
            <a:chExt cx="1759974" cy="1143000"/>
          </a:xfrm>
        </p:grpSpPr>
        <p:cxnSp>
          <p:nvCxnSpPr>
            <p:cNvPr id="10" name="Straight Connector 9">
              <a:extLst>
                <a:ext uri="{FF2B5EF4-FFF2-40B4-BE49-F238E27FC236}">
                  <a16:creationId xmlns:a16="http://schemas.microsoft.com/office/drawing/2014/main" id="{05EFB37F-595A-3723-F8CE-CF58C777C83E}"/>
                </a:ext>
              </a:extLst>
            </p:cNvPr>
            <p:cNvCxnSpPr>
              <a:cxnSpLocks/>
            </p:cNvCxnSpPr>
            <p:nvPr/>
          </p:nvCxnSpPr>
          <p:spPr>
            <a:xfrm>
              <a:off x="6019800" y="1524000"/>
              <a:ext cx="1759974"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F8DC782-653B-1123-CB82-C425F9A429DB}"/>
                </a:ext>
              </a:extLst>
            </p:cNvPr>
            <p:cNvCxnSpPr>
              <a:cxnSpLocks/>
            </p:cNvCxnSpPr>
            <p:nvPr/>
          </p:nvCxnSpPr>
          <p:spPr>
            <a:xfrm>
              <a:off x="6029632"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CF2D55-E30E-60C5-32E3-43BEE168C224}"/>
                </a:ext>
              </a:extLst>
            </p:cNvPr>
            <p:cNvCxnSpPr>
              <a:cxnSpLocks/>
            </p:cNvCxnSpPr>
            <p:nvPr/>
          </p:nvCxnSpPr>
          <p:spPr>
            <a:xfrm>
              <a:off x="6029632" y="2667000"/>
              <a:ext cx="1750142"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8B7510-53DF-01AC-54D5-05DF6E45DFBF}"/>
                </a:ext>
              </a:extLst>
            </p:cNvPr>
            <p:cNvCxnSpPr>
              <a:cxnSpLocks/>
            </p:cNvCxnSpPr>
            <p:nvPr/>
          </p:nvCxnSpPr>
          <p:spPr>
            <a:xfrm>
              <a:off x="7779774"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15A132-BB2E-C353-7367-FCD511D186EF}"/>
              </a:ext>
            </a:extLst>
          </p:cNvPr>
          <p:cNvSpPr txBox="1"/>
          <p:nvPr/>
        </p:nvSpPr>
        <p:spPr>
          <a:xfrm>
            <a:off x="7168643" y="368057"/>
            <a:ext cx="1900233" cy="584775"/>
          </a:xfrm>
          <a:prstGeom prst="rect">
            <a:avLst/>
          </a:prstGeom>
          <a:noFill/>
        </p:spPr>
        <p:txBody>
          <a:bodyPr wrap="square" rtlCol="0">
            <a:spAutoFit/>
          </a:bodyPr>
          <a:lstStyle/>
          <a:p>
            <a:r>
              <a:rPr lang="en-IN" sz="1600" b="1" dirty="0">
                <a:solidFill>
                  <a:schemeClr val="accent3"/>
                </a:solidFill>
              </a:rPr>
              <a:t>Web-application       </a:t>
            </a:r>
            <a:r>
              <a:rPr lang="en-IN" sz="1600" dirty="0">
                <a:solidFill>
                  <a:schemeClr val="accent3"/>
                </a:solidFill>
              </a:rPr>
              <a:t>Input from user</a:t>
            </a:r>
            <a:r>
              <a:rPr lang="en-IN" sz="1600" b="1" dirty="0">
                <a:solidFill>
                  <a:schemeClr val="accent3"/>
                </a:solidFill>
              </a:rPr>
              <a:t> </a:t>
            </a:r>
          </a:p>
        </p:txBody>
      </p:sp>
      <p:pic>
        <p:nvPicPr>
          <p:cNvPr id="24" name="Picture 23">
            <a:extLst>
              <a:ext uri="{FF2B5EF4-FFF2-40B4-BE49-F238E27FC236}">
                <a16:creationId xmlns:a16="http://schemas.microsoft.com/office/drawing/2014/main" id="{264F35B8-513C-208A-4D3A-258C81394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778418" flipV="1">
            <a:off x="7777724" y="887420"/>
            <a:ext cx="485568" cy="422943"/>
          </a:xfrm>
          <a:prstGeom prst="rect">
            <a:avLst/>
          </a:prstGeom>
        </p:spPr>
      </p:pic>
      <p:grpSp>
        <p:nvGrpSpPr>
          <p:cNvPr id="30" name="Group 29">
            <a:extLst>
              <a:ext uri="{FF2B5EF4-FFF2-40B4-BE49-F238E27FC236}">
                <a16:creationId xmlns:a16="http://schemas.microsoft.com/office/drawing/2014/main" id="{2AE106EA-088A-1933-1A3E-7BF727A407CD}"/>
              </a:ext>
            </a:extLst>
          </p:cNvPr>
          <p:cNvGrpSpPr/>
          <p:nvPr/>
        </p:nvGrpSpPr>
        <p:grpSpPr>
          <a:xfrm>
            <a:off x="54091" y="125829"/>
            <a:ext cx="5394687" cy="2284045"/>
            <a:chOff x="6019800" y="1524000"/>
            <a:chExt cx="1759974" cy="1143000"/>
          </a:xfrm>
        </p:grpSpPr>
        <p:cxnSp>
          <p:nvCxnSpPr>
            <p:cNvPr id="31" name="Straight Connector 30">
              <a:extLst>
                <a:ext uri="{FF2B5EF4-FFF2-40B4-BE49-F238E27FC236}">
                  <a16:creationId xmlns:a16="http://schemas.microsoft.com/office/drawing/2014/main" id="{602D9EAA-1ADA-5085-E341-66C733E5F605}"/>
                </a:ext>
              </a:extLst>
            </p:cNvPr>
            <p:cNvCxnSpPr>
              <a:cxnSpLocks/>
            </p:cNvCxnSpPr>
            <p:nvPr/>
          </p:nvCxnSpPr>
          <p:spPr>
            <a:xfrm>
              <a:off x="6019800" y="1524000"/>
              <a:ext cx="1759974"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BA198D-C297-6F2A-5956-8EFF5A36D067}"/>
                </a:ext>
              </a:extLst>
            </p:cNvPr>
            <p:cNvCxnSpPr>
              <a:cxnSpLocks/>
            </p:cNvCxnSpPr>
            <p:nvPr/>
          </p:nvCxnSpPr>
          <p:spPr>
            <a:xfrm>
              <a:off x="6029632"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764B54-D268-6861-6F8D-1F10EA0173BF}"/>
                </a:ext>
              </a:extLst>
            </p:cNvPr>
            <p:cNvCxnSpPr>
              <a:cxnSpLocks/>
            </p:cNvCxnSpPr>
            <p:nvPr/>
          </p:nvCxnSpPr>
          <p:spPr>
            <a:xfrm>
              <a:off x="6029632" y="2667000"/>
              <a:ext cx="1750142"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3EEC01-884E-2A43-5F89-DA2C84E8FEC6}"/>
                </a:ext>
              </a:extLst>
            </p:cNvPr>
            <p:cNvCxnSpPr>
              <a:cxnSpLocks/>
            </p:cNvCxnSpPr>
            <p:nvPr/>
          </p:nvCxnSpPr>
          <p:spPr>
            <a:xfrm>
              <a:off x="7779774"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FD75BE6C-6A4A-4858-00C7-A7BCB864FD0C}"/>
              </a:ext>
            </a:extLst>
          </p:cNvPr>
          <p:cNvGrpSpPr/>
          <p:nvPr/>
        </p:nvGrpSpPr>
        <p:grpSpPr>
          <a:xfrm>
            <a:off x="54092" y="5062875"/>
            <a:ext cx="7413506" cy="1705324"/>
            <a:chOff x="6019800" y="1524000"/>
            <a:chExt cx="1759974" cy="1143000"/>
          </a:xfrm>
        </p:grpSpPr>
        <p:cxnSp>
          <p:nvCxnSpPr>
            <p:cNvPr id="36" name="Straight Connector 35">
              <a:extLst>
                <a:ext uri="{FF2B5EF4-FFF2-40B4-BE49-F238E27FC236}">
                  <a16:creationId xmlns:a16="http://schemas.microsoft.com/office/drawing/2014/main" id="{FEA0CB43-499F-215E-51CD-3402A5A7DA03}"/>
                </a:ext>
              </a:extLst>
            </p:cNvPr>
            <p:cNvCxnSpPr>
              <a:cxnSpLocks/>
            </p:cNvCxnSpPr>
            <p:nvPr/>
          </p:nvCxnSpPr>
          <p:spPr>
            <a:xfrm>
              <a:off x="6019800" y="1524000"/>
              <a:ext cx="1759974"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9D8ADBE-0FA6-4C2F-F134-45931912F5A9}"/>
                </a:ext>
              </a:extLst>
            </p:cNvPr>
            <p:cNvCxnSpPr>
              <a:cxnSpLocks/>
            </p:cNvCxnSpPr>
            <p:nvPr/>
          </p:nvCxnSpPr>
          <p:spPr>
            <a:xfrm>
              <a:off x="6029632"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EC2871-790E-D684-D101-2AD6CC62710F}"/>
                </a:ext>
              </a:extLst>
            </p:cNvPr>
            <p:cNvCxnSpPr>
              <a:cxnSpLocks/>
            </p:cNvCxnSpPr>
            <p:nvPr/>
          </p:nvCxnSpPr>
          <p:spPr>
            <a:xfrm>
              <a:off x="6029632" y="2667000"/>
              <a:ext cx="1750142"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7F1439-6FB8-793C-5F90-2DA4ACE0255A}"/>
                </a:ext>
              </a:extLst>
            </p:cNvPr>
            <p:cNvCxnSpPr>
              <a:cxnSpLocks/>
            </p:cNvCxnSpPr>
            <p:nvPr/>
          </p:nvCxnSpPr>
          <p:spPr>
            <a:xfrm>
              <a:off x="7779774"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67ED325C-90F6-7E75-6B67-C5E121303CC5}"/>
              </a:ext>
            </a:extLst>
          </p:cNvPr>
          <p:cNvSpPr/>
          <p:nvPr/>
        </p:nvSpPr>
        <p:spPr>
          <a:xfrm>
            <a:off x="209805" y="5305942"/>
            <a:ext cx="2057399" cy="1219190"/>
          </a:xfrm>
          <a:prstGeom prst="rect">
            <a:avLst/>
          </a:prstGeom>
          <a:solidFill>
            <a:schemeClr val="accent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CF0C4914-BDF6-8563-1291-93C1A1913B54}"/>
              </a:ext>
            </a:extLst>
          </p:cNvPr>
          <p:cNvSpPr txBox="1"/>
          <p:nvPr/>
        </p:nvSpPr>
        <p:spPr>
          <a:xfrm>
            <a:off x="537752" y="6115230"/>
            <a:ext cx="1759964" cy="338554"/>
          </a:xfrm>
          <a:prstGeom prst="rect">
            <a:avLst/>
          </a:prstGeom>
          <a:noFill/>
        </p:spPr>
        <p:txBody>
          <a:bodyPr wrap="square" rtlCol="0">
            <a:spAutoFit/>
          </a:bodyPr>
          <a:lstStyle/>
          <a:p>
            <a:r>
              <a:rPr lang="en-IN" sz="1600" b="1" dirty="0"/>
              <a:t>Plant Dataset  </a:t>
            </a:r>
          </a:p>
        </p:txBody>
      </p:sp>
      <p:sp>
        <p:nvSpPr>
          <p:cNvPr id="42" name="Flowchart: Multidocument 41">
            <a:extLst>
              <a:ext uri="{FF2B5EF4-FFF2-40B4-BE49-F238E27FC236}">
                <a16:creationId xmlns:a16="http://schemas.microsoft.com/office/drawing/2014/main" id="{DED609E3-6554-F6CA-7EE0-6140B9C9474E}"/>
              </a:ext>
            </a:extLst>
          </p:cNvPr>
          <p:cNvSpPr/>
          <p:nvPr/>
        </p:nvSpPr>
        <p:spPr>
          <a:xfrm>
            <a:off x="425300" y="5383267"/>
            <a:ext cx="1607563" cy="654459"/>
          </a:xfrm>
          <a:prstGeom prst="flowChartMultidocument">
            <a:avLst/>
          </a:prstGeom>
          <a:solidFill>
            <a:schemeClr val="tx2">
              <a:lumMod val="40000"/>
              <a:lumOff val="6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50DFD088-3BB7-196C-21D4-DBEA15537141}"/>
              </a:ext>
            </a:extLst>
          </p:cNvPr>
          <p:cNvSpPr txBox="1"/>
          <p:nvPr/>
        </p:nvSpPr>
        <p:spPr>
          <a:xfrm>
            <a:off x="709389" y="5569160"/>
            <a:ext cx="1607564" cy="338554"/>
          </a:xfrm>
          <a:prstGeom prst="rect">
            <a:avLst/>
          </a:prstGeom>
          <a:noFill/>
        </p:spPr>
        <p:txBody>
          <a:bodyPr wrap="square" rtlCol="0">
            <a:spAutoFit/>
          </a:bodyPr>
          <a:lstStyle/>
          <a:p>
            <a:r>
              <a:rPr lang="en-IN" sz="1600" dirty="0"/>
              <a:t>Images   </a:t>
            </a:r>
          </a:p>
        </p:txBody>
      </p:sp>
      <p:sp>
        <p:nvSpPr>
          <p:cNvPr id="45" name="Rectangle 44">
            <a:extLst>
              <a:ext uri="{FF2B5EF4-FFF2-40B4-BE49-F238E27FC236}">
                <a16:creationId xmlns:a16="http://schemas.microsoft.com/office/drawing/2014/main" id="{0E576DD0-C139-5887-AD05-2652B550905A}"/>
              </a:ext>
            </a:extLst>
          </p:cNvPr>
          <p:cNvSpPr/>
          <p:nvPr/>
        </p:nvSpPr>
        <p:spPr>
          <a:xfrm>
            <a:off x="572666" y="558874"/>
            <a:ext cx="1079924" cy="646332"/>
          </a:xfrm>
          <a:prstGeom prst="rect">
            <a:avLst/>
          </a:prstGeom>
          <a:solidFill>
            <a:schemeClr val="bg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6" name="TextBox 45">
            <a:extLst>
              <a:ext uri="{FF2B5EF4-FFF2-40B4-BE49-F238E27FC236}">
                <a16:creationId xmlns:a16="http://schemas.microsoft.com/office/drawing/2014/main" id="{427C3B4B-3D46-84E0-D29A-CFA6BD16D38E}"/>
              </a:ext>
            </a:extLst>
          </p:cNvPr>
          <p:cNvSpPr txBox="1"/>
          <p:nvPr/>
        </p:nvSpPr>
        <p:spPr>
          <a:xfrm>
            <a:off x="3648489" y="542049"/>
            <a:ext cx="1280637" cy="187219"/>
          </a:xfrm>
          <a:prstGeom prst="rect">
            <a:avLst/>
          </a:prstGeom>
          <a:noFill/>
        </p:spPr>
        <p:txBody>
          <a:bodyPr wrap="square" rtlCol="0">
            <a:spAutoFit/>
          </a:bodyPr>
          <a:lstStyle/>
          <a:p>
            <a:r>
              <a:rPr lang="en-IN" dirty="0"/>
              <a:t>  Training</a:t>
            </a:r>
          </a:p>
          <a:p>
            <a:r>
              <a:rPr lang="en-IN" dirty="0"/>
              <a:t>  images        </a:t>
            </a:r>
          </a:p>
        </p:txBody>
      </p:sp>
      <p:sp>
        <p:nvSpPr>
          <p:cNvPr id="51" name="Rectangle 50">
            <a:extLst>
              <a:ext uri="{FF2B5EF4-FFF2-40B4-BE49-F238E27FC236}">
                <a16:creationId xmlns:a16="http://schemas.microsoft.com/office/drawing/2014/main" id="{3CC89FDC-E5DE-E648-6044-10E750DBB5F1}"/>
              </a:ext>
            </a:extLst>
          </p:cNvPr>
          <p:cNvSpPr/>
          <p:nvPr/>
        </p:nvSpPr>
        <p:spPr>
          <a:xfrm>
            <a:off x="5715000" y="1497674"/>
            <a:ext cx="1292866" cy="756963"/>
          </a:xfrm>
          <a:prstGeom prst="rect">
            <a:avLst/>
          </a:prstGeom>
          <a:solidFill>
            <a:schemeClr val="accent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TextBox 53">
            <a:extLst>
              <a:ext uri="{FF2B5EF4-FFF2-40B4-BE49-F238E27FC236}">
                <a16:creationId xmlns:a16="http://schemas.microsoft.com/office/drawing/2014/main" id="{1D91A45B-BD57-E0A1-5F32-CC98CA342560}"/>
              </a:ext>
            </a:extLst>
          </p:cNvPr>
          <p:cNvSpPr txBox="1"/>
          <p:nvPr/>
        </p:nvSpPr>
        <p:spPr>
          <a:xfrm>
            <a:off x="172456" y="123406"/>
            <a:ext cx="4582899" cy="369332"/>
          </a:xfrm>
          <a:prstGeom prst="rect">
            <a:avLst/>
          </a:prstGeom>
          <a:noFill/>
        </p:spPr>
        <p:txBody>
          <a:bodyPr wrap="square" rtlCol="0">
            <a:spAutoFit/>
          </a:bodyPr>
          <a:lstStyle/>
          <a:p>
            <a:r>
              <a:rPr lang="en-IN" dirty="0"/>
              <a:t> </a:t>
            </a:r>
            <a:r>
              <a:rPr lang="en-IN" b="1" dirty="0">
                <a:solidFill>
                  <a:schemeClr val="accent3">
                    <a:lumMod val="75000"/>
                  </a:schemeClr>
                </a:solidFill>
              </a:rPr>
              <a:t>Training, Testing and  pre-processing   </a:t>
            </a:r>
            <a:r>
              <a:rPr lang="en-IN" dirty="0">
                <a:solidFill>
                  <a:schemeClr val="accent3">
                    <a:lumMod val="75000"/>
                  </a:schemeClr>
                </a:solidFill>
              </a:rPr>
              <a:t>    </a:t>
            </a:r>
          </a:p>
        </p:txBody>
      </p:sp>
      <p:grpSp>
        <p:nvGrpSpPr>
          <p:cNvPr id="55" name="Group 54">
            <a:extLst>
              <a:ext uri="{FF2B5EF4-FFF2-40B4-BE49-F238E27FC236}">
                <a16:creationId xmlns:a16="http://schemas.microsoft.com/office/drawing/2014/main" id="{49E87FC9-5F1D-2E3B-ABF2-FFEEFDB10661}"/>
              </a:ext>
            </a:extLst>
          </p:cNvPr>
          <p:cNvGrpSpPr/>
          <p:nvPr/>
        </p:nvGrpSpPr>
        <p:grpSpPr>
          <a:xfrm>
            <a:off x="1386284" y="3224832"/>
            <a:ext cx="4073078" cy="1305587"/>
            <a:chOff x="6019800" y="1524000"/>
            <a:chExt cx="1759974" cy="1143000"/>
          </a:xfrm>
        </p:grpSpPr>
        <p:cxnSp>
          <p:nvCxnSpPr>
            <p:cNvPr id="56" name="Straight Connector 55">
              <a:extLst>
                <a:ext uri="{FF2B5EF4-FFF2-40B4-BE49-F238E27FC236}">
                  <a16:creationId xmlns:a16="http://schemas.microsoft.com/office/drawing/2014/main" id="{8A58561C-E072-9660-2D4F-1C2F524155EA}"/>
                </a:ext>
              </a:extLst>
            </p:cNvPr>
            <p:cNvCxnSpPr>
              <a:cxnSpLocks/>
            </p:cNvCxnSpPr>
            <p:nvPr/>
          </p:nvCxnSpPr>
          <p:spPr>
            <a:xfrm>
              <a:off x="6019800" y="1524000"/>
              <a:ext cx="1759974"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CEAE1A-9BE2-C5D9-24F7-1A4C05C8ADE9}"/>
                </a:ext>
              </a:extLst>
            </p:cNvPr>
            <p:cNvCxnSpPr>
              <a:cxnSpLocks/>
            </p:cNvCxnSpPr>
            <p:nvPr/>
          </p:nvCxnSpPr>
          <p:spPr>
            <a:xfrm>
              <a:off x="6029632"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4AE9BB6-F14F-F900-A6BD-18C05F1F4699}"/>
                </a:ext>
              </a:extLst>
            </p:cNvPr>
            <p:cNvCxnSpPr>
              <a:cxnSpLocks/>
            </p:cNvCxnSpPr>
            <p:nvPr/>
          </p:nvCxnSpPr>
          <p:spPr>
            <a:xfrm>
              <a:off x="6029632" y="2667000"/>
              <a:ext cx="1750142"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3BC1F7-BAA6-2809-D2D3-49D26E3FAF5D}"/>
                </a:ext>
              </a:extLst>
            </p:cNvPr>
            <p:cNvCxnSpPr>
              <a:cxnSpLocks/>
            </p:cNvCxnSpPr>
            <p:nvPr/>
          </p:nvCxnSpPr>
          <p:spPr>
            <a:xfrm>
              <a:off x="7779774" y="1524000"/>
              <a:ext cx="0" cy="11430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7F93739D-B3C4-17AE-33EC-4347F9EA67FA}"/>
              </a:ext>
            </a:extLst>
          </p:cNvPr>
          <p:cNvSpPr txBox="1"/>
          <p:nvPr/>
        </p:nvSpPr>
        <p:spPr>
          <a:xfrm>
            <a:off x="1334458" y="3272874"/>
            <a:ext cx="3749725" cy="369332"/>
          </a:xfrm>
          <a:prstGeom prst="rect">
            <a:avLst/>
          </a:prstGeom>
          <a:noFill/>
        </p:spPr>
        <p:txBody>
          <a:bodyPr wrap="square" rtlCol="0">
            <a:spAutoFit/>
          </a:bodyPr>
          <a:lstStyle/>
          <a:p>
            <a:r>
              <a:rPr lang="en-IN" dirty="0"/>
              <a:t>  </a:t>
            </a:r>
            <a:r>
              <a:rPr lang="en-IN" b="1" dirty="0">
                <a:solidFill>
                  <a:schemeClr val="tx2"/>
                </a:solidFill>
              </a:rPr>
              <a:t>Building and compiling model    </a:t>
            </a:r>
            <a:r>
              <a:rPr lang="en-IN" dirty="0">
                <a:solidFill>
                  <a:schemeClr val="tx2"/>
                </a:solidFill>
              </a:rPr>
              <a:t>   </a:t>
            </a:r>
          </a:p>
        </p:txBody>
      </p:sp>
      <p:sp>
        <p:nvSpPr>
          <p:cNvPr id="61" name="Rectangle 60">
            <a:extLst>
              <a:ext uri="{FF2B5EF4-FFF2-40B4-BE49-F238E27FC236}">
                <a16:creationId xmlns:a16="http://schemas.microsoft.com/office/drawing/2014/main" id="{3B7142F6-1125-DA01-AD24-2B7A28EDBBEF}"/>
              </a:ext>
            </a:extLst>
          </p:cNvPr>
          <p:cNvSpPr/>
          <p:nvPr/>
        </p:nvSpPr>
        <p:spPr>
          <a:xfrm>
            <a:off x="1487806" y="3721794"/>
            <a:ext cx="1055100" cy="704867"/>
          </a:xfrm>
          <a:prstGeom prst="rect">
            <a:avLst/>
          </a:prstGeom>
          <a:solidFill>
            <a:schemeClr val="accent3">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9AED75FF-CEDB-A301-A784-FF7B55434E11}"/>
              </a:ext>
            </a:extLst>
          </p:cNvPr>
          <p:cNvSpPr txBox="1"/>
          <p:nvPr/>
        </p:nvSpPr>
        <p:spPr>
          <a:xfrm>
            <a:off x="1467962" y="3740685"/>
            <a:ext cx="1190657" cy="615553"/>
          </a:xfrm>
          <a:prstGeom prst="rect">
            <a:avLst/>
          </a:prstGeom>
          <a:noFill/>
        </p:spPr>
        <p:txBody>
          <a:bodyPr wrap="square" rtlCol="0">
            <a:spAutoFit/>
          </a:bodyPr>
          <a:lstStyle/>
          <a:p>
            <a:r>
              <a:rPr lang="en-IN" dirty="0"/>
              <a:t> </a:t>
            </a:r>
            <a:r>
              <a:rPr lang="en-IN" sz="1600" dirty="0"/>
              <a:t>Building layers           </a:t>
            </a:r>
            <a:endParaRPr lang="en-IN" dirty="0"/>
          </a:p>
        </p:txBody>
      </p:sp>
      <p:sp>
        <p:nvSpPr>
          <p:cNvPr id="63" name="Rectangle 62">
            <a:extLst>
              <a:ext uri="{FF2B5EF4-FFF2-40B4-BE49-F238E27FC236}">
                <a16:creationId xmlns:a16="http://schemas.microsoft.com/office/drawing/2014/main" id="{B70A3FDE-066B-D31C-9240-E011282B4EB1}"/>
              </a:ext>
            </a:extLst>
          </p:cNvPr>
          <p:cNvSpPr/>
          <p:nvPr/>
        </p:nvSpPr>
        <p:spPr>
          <a:xfrm>
            <a:off x="2922671" y="3775118"/>
            <a:ext cx="1055100" cy="615550"/>
          </a:xfrm>
          <a:prstGeom prst="rect">
            <a:avLst/>
          </a:prstGeom>
          <a:solidFill>
            <a:schemeClr val="accent3">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TextBox 1023">
            <a:extLst>
              <a:ext uri="{FF2B5EF4-FFF2-40B4-BE49-F238E27FC236}">
                <a16:creationId xmlns:a16="http://schemas.microsoft.com/office/drawing/2014/main" id="{0B38DBA3-2CD3-B478-8357-8FFD9901A28D}"/>
              </a:ext>
            </a:extLst>
          </p:cNvPr>
          <p:cNvSpPr txBox="1"/>
          <p:nvPr/>
        </p:nvSpPr>
        <p:spPr>
          <a:xfrm>
            <a:off x="2860435" y="3924377"/>
            <a:ext cx="1313521" cy="338554"/>
          </a:xfrm>
          <a:prstGeom prst="rect">
            <a:avLst/>
          </a:prstGeom>
          <a:noFill/>
        </p:spPr>
        <p:txBody>
          <a:bodyPr wrap="square" rtlCol="0">
            <a:spAutoFit/>
          </a:bodyPr>
          <a:lstStyle/>
          <a:p>
            <a:r>
              <a:rPr lang="en-IN" sz="1600" dirty="0"/>
              <a:t>Compiling         </a:t>
            </a:r>
            <a:endParaRPr lang="en-IN" dirty="0"/>
          </a:p>
        </p:txBody>
      </p:sp>
      <p:sp>
        <p:nvSpPr>
          <p:cNvPr id="1025" name="Rectangle 1024">
            <a:extLst>
              <a:ext uri="{FF2B5EF4-FFF2-40B4-BE49-F238E27FC236}">
                <a16:creationId xmlns:a16="http://schemas.microsoft.com/office/drawing/2014/main" id="{6DE75027-2CAE-5C67-079F-1640B2305EB0}"/>
              </a:ext>
            </a:extLst>
          </p:cNvPr>
          <p:cNvSpPr/>
          <p:nvPr/>
        </p:nvSpPr>
        <p:spPr>
          <a:xfrm>
            <a:off x="4343400" y="3772837"/>
            <a:ext cx="1055100" cy="615550"/>
          </a:xfrm>
          <a:prstGeom prst="rect">
            <a:avLst/>
          </a:prstGeom>
          <a:solidFill>
            <a:schemeClr val="accent3">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7" name="TextBox 1026">
            <a:extLst>
              <a:ext uri="{FF2B5EF4-FFF2-40B4-BE49-F238E27FC236}">
                <a16:creationId xmlns:a16="http://schemas.microsoft.com/office/drawing/2014/main" id="{341C35FE-9714-4A80-BEE9-0566A6A1AD7C}"/>
              </a:ext>
            </a:extLst>
          </p:cNvPr>
          <p:cNvSpPr txBox="1"/>
          <p:nvPr/>
        </p:nvSpPr>
        <p:spPr>
          <a:xfrm>
            <a:off x="4414668" y="3774272"/>
            <a:ext cx="1147932" cy="584775"/>
          </a:xfrm>
          <a:prstGeom prst="rect">
            <a:avLst/>
          </a:prstGeom>
          <a:noFill/>
        </p:spPr>
        <p:txBody>
          <a:bodyPr wrap="square" rtlCol="0">
            <a:spAutoFit/>
          </a:bodyPr>
          <a:lstStyle/>
          <a:p>
            <a:r>
              <a:rPr lang="en-IN" sz="1600" dirty="0"/>
              <a:t>Save the model          </a:t>
            </a:r>
            <a:endParaRPr lang="en-IN" dirty="0"/>
          </a:p>
        </p:txBody>
      </p:sp>
      <p:sp>
        <p:nvSpPr>
          <p:cNvPr id="1028" name="Rectangle 1027">
            <a:extLst>
              <a:ext uri="{FF2B5EF4-FFF2-40B4-BE49-F238E27FC236}">
                <a16:creationId xmlns:a16="http://schemas.microsoft.com/office/drawing/2014/main" id="{93A7562B-6BD7-C123-9BB2-52D547FB1A12}"/>
              </a:ext>
            </a:extLst>
          </p:cNvPr>
          <p:cNvSpPr/>
          <p:nvPr/>
        </p:nvSpPr>
        <p:spPr>
          <a:xfrm>
            <a:off x="585695" y="1467860"/>
            <a:ext cx="1079924" cy="646332"/>
          </a:xfrm>
          <a:prstGeom prst="rect">
            <a:avLst/>
          </a:prstGeom>
          <a:solidFill>
            <a:schemeClr val="bg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30" name="Rectangle 1029">
            <a:extLst>
              <a:ext uri="{FF2B5EF4-FFF2-40B4-BE49-F238E27FC236}">
                <a16:creationId xmlns:a16="http://schemas.microsoft.com/office/drawing/2014/main" id="{947157A5-4639-4CE1-F35C-D43BD913B460}"/>
              </a:ext>
            </a:extLst>
          </p:cNvPr>
          <p:cNvSpPr/>
          <p:nvPr/>
        </p:nvSpPr>
        <p:spPr>
          <a:xfrm>
            <a:off x="2045707" y="1464518"/>
            <a:ext cx="1163555" cy="646329"/>
          </a:xfrm>
          <a:prstGeom prst="rect">
            <a:avLst/>
          </a:prstGeom>
          <a:solidFill>
            <a:schemeClr val="tx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32" name="Rectangle 1031">
            <a:extLst>
              <a:ext uri="{FF2B5EF4-FFF2-40B4-BE49-F238E27FC236}">
                <a16:creationId xmlns:a16="http://schemas.microsoft.com/office/drawing/2014/main" id="{FCCEA4ED-70CD-0B8E-4FB8-A67B0640510E}"/>
              </a:ext>
            </a:extLst>
          </p:cNvPr>
          <p:cNvSpPr/>
          <p:nvPr/>
        </p:nvSpPr>
        <p:spPr>
          <a:xfrm>
            <a:off x="3667173" y="1481980"/>
            <a:ext cx="1163555" cy="646329"/>
          </a:xfrm>
          <a:prstGeom prst="rect">
            <a:avLst/>
          </a:prstGeom>
          <a:solidFill>
            <a:schemeClr val="bg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34" name="Rectangle 1033">
            <a:extLst>
              <a:ext uri="{FF2B5EF4-FFF2-40B4-BE49-F238E27FC236}">
                <a16:creationId xmlns:a16="http://schemas.microsoft.com/office/drawing/2014/main" id="{05B3A762-FFBD-56BA-EBF4-E5F65FC07B52}"/>
              </a:ext>
            </a:extLst>
          </p:cNvPr>
          <p:cNvSpPr/>
          <p:nvPr/>
        </p:nvSpPr>
        <p:spPr>
          <a:xfrm>
            <a:off x="2057400" y="558874"/>
            <a:ext cx="1079924" cy="646332"/>
          </a:xfrm>
          <a:prstGeom prst="rect">
            <a:avLst/>
          </a:prstGeom>
          <a:solidFill>
            <a:schemeClr val="tx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35" name="Rectangle 1034">
            <a:extLst>
              <a:ext uri="{FF2B5EF4-FFF2-40B4-BE49-F238E27FC236}">
                <a16:creationId xmlns:a16="http://schemas.microsoft.com/office/drawing/2014/main" id="{953F73A8-A746-55F9-A78E-C8E50E8277FD}"/>
              </a:ext>
            </a:extLst>
          </p:cNvPr>
          <p:cNvSpPr/>
          <p:nvPr/>
        </p:nvSpPr>
        <p:spPr>
          <a:xfrm>
            <a:off x="3628123" y="574621"/>
            <a:ext cx="1079924" cy="646332"/>
          </a:xfrm>
          <a:prstGeom prst="rect">
            <a:avLst/>
          </a:prstGeom>
          <a:solidFill>
            <a:schemeClr val="tx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37" name="Picture 1036">
            <a:extLst>
              <a:ext uri="{FF2B5EF4-FFF2-40B4-BE49-F238E27FC236}">
                <a16:creationId xmlns:a16="http://schemas.microsoft.com/office/drawing/2014/main" id="{C3517347-FEE3-B3DC-EEA0-B800E1234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656" y="3110136"/>
            <a:ext cx="1317340" cy="1766641"/>
          </a:xfrm>
          <a:prstGeom prst="rect">
            <a:avLst/>
          </a:prstGeom>
        </p:spPr>
      </p:pic>
      <p:sp>
        <p:nvSpPr>
          <p:cNvPr id="1038" name="Cylinder 1037">
            <a:extLst>
              <a:ext uri="{FF2B5EF4-FFF2-40B4-BE49-F238E27FC236}">
                <a16:creationId xmlns:a16="http://schemas.microsoft.com/office/drawing/2014/main" id="{34815FA2-2515-A001-61C0-72EB708A2D3C}"/>
              </a:ext>
            </a:extLst>
          </p:cNvPr>
          <p:cNvSpPr/>
          <p:nvPr/>
        </p:nvSpPr>
        <p:spPr>
          <a:xfrm>
            <a:off x="3137324" y="5284972"/>
            <a:ext cx="1814787" cy="1156369"/>
          </a:xfrm>
          <a:prstGeom prst="can">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Plant Information </a:t>
            </a:r>
          </a:p>
        </p:txBody>
      </p:sp>
      <p:sp>
        <p:nvSpPr>
          <p:cNvPr id="1039" name="Rectangle 1038">
            <a:extLst>
              <a:ext uri="{FF2B5EF4-FFF2-40B4-BE49-F238E27FC236}">
                <a16:creationId xmlns:a16="http://schemas.microsoft.com/office/drawing/2014/main" id="{DCE9A8D2-2076-946C-6966-047AA4162A72}"/>
              </a:ext>
            </a:extLst>
          </p:cNvPr>
          <p:cNvSpPr/>
          <p:nvPr/>
        </p:nvSpPr>
        <p:spPr>
          <a:xfrm>
            <a:off x="5832464" y="5532282"/>
            <a:ext cx="1292866" cy="756963"/>
          </a:xfrm>
          <a:prstGeom prst="rect">
            <a:avLst/>
          </a:prstGeom>
          <a:solidFill>
            <a:schemeClr val="accent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0" name="TextBox 1039">
            <a:extLst>
              <a:ext uri="{FF2B5EF4-FFF2-40B4-BE49-F238E27FC236}">
                <a16:creationId xmlns:a16="http://schemas.microsoft.com/office/drawing/2014/main" id="{79244AF6-B9C0-9745-DBFF-3CA760FCBBB2}"/>
              </a:ext>
            </a:extLst>
          </p:cNvPr>
          <p:cNvSpPr txBox="1"/>
          <p:nvPr/>
        </p:nvSpPr>
        <p:spPr>
          <a:xfrm>
            <a:off x="5977482" y="5569160"/>
            <a:ext cx="1445473" cy="646331"/>
          </a:xfrm>
          <a:prstGeom prst="rect">
            <a:avLst/>
          </a:prstGeom>
          <a:noFill/>
        </p:spPr>
        <p:txBody>
          <a:bodyPr wrap="square" rtlCol="0">
            <a:spAutoFit/>
          </a:bodyPr>
          <a:lstStyle/>
          <a:p>
            <a:r>
              <a:rPr lang="en-IN" dirty="0"/>
              <a:t>  </a:t>
            </a:r>
            <a:r>
              <a:rPr lang="en-IN" b="1" dirty="0"/>
              <a:t>CNN model </a:t>
            </a:r>
          </a:p>
        </p:txBody>
      </p:sp>
      <p:cxnSp>
        <p:nvCxnSpPr>
          <p:cNvPr id="1042" name="Straight Arrow Connector 1041">
            <a:extLst>
              <a:ext uri="{FF2B5EF4-FFF2-40B4-BE49-F238E27FC236}">
                <a16:creationId xmlns:a16="http://schemas.microsoft.com/office/drawing/2014/main" id="{238CE544-7AFF-AE32-D617-E846FC20245C}"/>
              </a:ext>
            </a:extLst>
          </p:cNvPr>
          <p:cNvCxnSpPr>
            <a:cxnSpLocks/>
          </p:cNvCxnSpPr>
          <p:nvPr/>
        </p:nvCxnSpPr>
        <p:spPr>
          <a:xfrm flipV="1">
            <a:off x="8396135" y="1530480"/>
            <a:ext cx="0" cy="1579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26A151C3-5150-9AF6-99AD-5C09E1967BFB}"/>
              </a:ext>
            </a:extLst>
          </p:cNvPr>
          <p:cNvCxnSpPr>
            <a:cxnSpLocks/>
          </p:cNvCxnSpPr>
          <p:nvPr/>
        </p:nvCxnSpPr>
        <p:spPr>
          <a:xfrm>
            <a:off x="7761676" y="1464518"/>
            <a:ext cx="0" cy="15208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50" name="TextBox 1049">
            <a:extLst>
              <a:ext uri="{FF2B5EF4-FFF2-40B4-BE49-F238E27FC236}">
                <a16:creationId xmlns:a16="http://schemas.microsoft.com/office/drawing/2014/main" id="{1E0157FA-0FA9-C67F-089F-55376E2C37B9}"/>
              </a:ext>
            </a:extLst>
          </p:cNvPr>
          <p:cNvSpPr txBox="1"/>
          <p:nvPr/>
        </p:nvSpPr>
        <p:spPr>
          <a:xfrm rot="16200000">
            <a:off x="6665331" y="1948029"/>
            <a:ext cx="1705324" cy="369332"/>
          </a:xfrm>
          <a:prstGeom prst="rect">
            <a:avLst/>
          </a:prstGeom>
          <a:noFill/>
        </p:spPr>
        <p:txBody>
          <a:bodyPr wrap="square">
            <a:spAutoFit/>
          </a:bodyPr>
          <a:lstStyle/>
          <a:p>
            <a:r>
              <a:rPr lang="en-IN" b="1" dirty="0"/>
              <a:t>Plant Image </a:t>
            </a:r>
            <a:r>
              <a:rPr lang="en-IN" sz="1800" dirty="0"/>
              <a:t>          </a:t>
            </a:r>
            <a:endParaRPr lang="en-IN" dirty="0"/>
          </a:p>
        </p:txBody>
      </p:sp>
      <p:sp>
        <p:nvSpPr>
          <p:cNvPr id="1051" name="TextBox 1050">
            <a:extLst>
              <a:ext uri="{FF2B5EF4-FFF2-40B4-BE49-F238E27FC236}">
                <a16:creationId xmlns:a16="http://schemas.microsoft.com/office/drawing/2014/main" id="{AE71B6C5-EDFC-B0C6-07D2-93D061B52699}"/>
              </a:ext>
            </a:extLst>
          </p:cNvPr>
          <p:cNvSpPr txBox="1"/>
          <p:nvPr/>
        </p:nvSpPr>
        <p:spPr>
          <a:xfrm rot="5400000">
            <a:off x="7769009" y="2171378"/>
            <a:ext cx="1766641" cy="369332"/>
          </a:xfrm>
          <a:prstGeom prst="rect">
            <a:avLst/>
          </a:prstGeom>
          <a:noFill/>
        </p:spPr>
        <p:txBody>
          <a:bodyPr wrap="square">
            <a:spAutoFit/>
          </a:bodyPr>
          <a:lstStyle/>
          <a:p>
            <a:r>
              <a:rPr lang="en-IN" sz="1400" b="1" dirty="0"/>
              <a:t>Plant Information </a:t>
            </a:r>
            <a:r>
              <a:rPr lang="en-IN" sz="1800" dirty="0"/>
              <a:t>          </a:t>
            </a:r>
            <a:endParaRPr lang="en-IN" dirty="0"/>
          </a:p>
        </p:txBody>
      </p:sp>
      <p:cxnSp>
        <p:nvCxnSpPr>
          <p:cNvPr id="1055" name="Straight Arrow Connector 1054">
            <a:extLst>
              <a:ext uri="{FF2B5EF4-FFF2-40B4-BE49-F238E27FC236}">
                <a16:creationId xmlns:a16="http://schemas.microsoft.com/office/drawing/2014/main" id="{E5989C1D-1618-0BAC-E99B-03CADE1F9042}"/>
              </a:ext>
            </a:extLst>
          </p:cNvPr>
          <p:cNvCxnSpPr>
            <a:cxnSpLocks/>
          </p:cNvCxnSpPr>
          <p:nvPr/>
        </p:nvCxnSpPr>
        <p:spPr>
          <a:xfrm>
            <a:off x="6324600" y="2254637"/>
            <a:ext cx="0" cy="31316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417A726A-94B5-0FDD-D787-ACCC2A79FD4D}"/>
              </a:ext>
            </a:extLst>
          </p:cNvPr>
          <p:cNvCxnSpPr>
            <a:cxnSpLocks/>
          </p:cNvCxnSpPr>
          <p:nvPr/>
        </p:nvCxnSpPr>
        <p:spPr>
          <a:xfrm flipH="1">
            <a:off x="5005982" y="5931201"/>
            <a:ext cx="8264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0" name="Straight Arrow Connector 1059">
            <a:extLst>
              <a:ext uri="{FF2B5EF4-FFF2-40B4-BE49-F238E27FC236}">
                <a16:creationId xmlns:a16="http://schemas.microsoft.com/office/drawing/2014/main" id="{A1F7F462-51F3-0FEC-9281-2381767D166D}"/>
              </a:ext>
            </a:extLst>
          </p:cNvPr>
          <p:cNvCxnSpPr>
            <a:cxnSpLocks/>
          </p:cNvCxnSpPr>
          <p:nvPr/>
        </p:nvCxnSpPr>
        <p:spPr>
          <a:xfrm flipH="1">
            <a:off x="7198919" y="5889758"/>
            <a:ext cx="9794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B72E879F-5F77-69EA-1EF1-552429FAB94B}"/>
              </a:ext>
            </a:extLst>
          </p:cNvPr>
          <p:cNvCxnSpPr>
            <a:cxnSpLocks/>
            <a:stCxn id="1037" idx="2"/>
          </p:cNvCxnSpPr>
          <p:nvPr/>
        </p:nvCxnSpPr>
        <p:spPr>
          <a:xfrm>
            <a:off x="8178326" y="4876777"/>
            <a:ext cx="0" cy="1012981"/>
          </a:xfrm>
          <a:prstGeom prst="line">
            <a:avLst/>
          </a:prstGeom>
          <a:ln w="28575"/>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70E6C96E-D3FD-8FCF-10C8-A3E7E9FF8EC8}"/>
              </a:ext>
            </a:extLst>
          </p:cNvPr>
          <p:cNvCxnSpPr>
            <a:cxnSpLocks/>
          </p:cNvCxnSpPr>
          <p:nvPr/>
        </p:nvCxnSpPr>
        <p:spPr>
          <a:xfrm>
            <a:off x="239415" y="850294"/>
            <a:ext cx="17316" cy="4431468"/>
          </a:xfrm>
          <a:prstGeom prst="line">
            <a:avLst/>
          </a:prstGeom>
          <a:ln w="28575"/>
        </p:spPr>
        <p:style>
          <a:lnRef idx="1">
            <a:schemeClr val="dk1"/>
          </a:lnRef>
          <a:fillRef idx="0">
            <a:schemeClr val="dk1"/>
          </a:fillRef>
          <a:effectRef idx="0">
            <a:schemeClr val="dk1"/>
          </a:effectRef>
          <a:fontRef idx="minor">
            <a:schemeClr val="tx1"/>
          </a:fontRef>
        </p:style>
      </p:cxnSp>
      <p:cxnSp>
        <p:nvCxnSpPr>
          <p:cNvPr id="1068" name="Straight Arrow Connector 1067">
            <a:extLst>
              <a:ext uri="{FF2B5EF4-FFF2-40B4-BE49-F238E27FC236}">
                <a16:creationId xmlns:a16="http://schemas.microsoft.com/office/drawing/2014/main" id="{0E838FA2-8043-69AD-2045-5E1B055DD169}"/>
              </a:ext>
            </a:extLst>
          </p:cNvPr>
          <p:cNvCxnSpPr>
            <a:cxnSpLocks/>
          </p:cNvCxnSpPr>
          <p:nvPr/>
        </p:nvCxnSpPr>
        <p:spPr>
          <a:xfrm>
            <a:off x="248073" y="833923"/>
            <a:ext cx="2772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485C617B-6A49-E8D0-D2B3-6FB791D3E074}"/>
              </a:ext>
            </a:extLst>
          </p:cNvPr>
          <p:cNvCxnSpPr>
            <a:cxnSpLocks/>
          </p:cNvCxnSpPr>
          <p:nvPr/>
        </p:nvCxnSpPr>
        <p:spPr>
          <a:xfrm flipH="1">
            <a:off x="380989" y="1694409"/>
            <a:ext cx="11046" cy="3611533"/>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074" name="Straight Arrow Connector 1073">
            <a:extLst>
              <a:ext uri="{FF2B5EF4-FFF2-40B4-BE49-F238E27FC236}">
                <a16:creationId xmlns:a16="http://schemas.microsoft.com/office/drawing/2014/main" id="{A9F5FA04-1197-E6E8-3AD0-F2F5378B7FA3}"/>
              </a:ext>
            </a:extLst>
          </p:cNvPr>
          <p:cNvCxnSpPr>
            <a:cxnSpLocks/>
          </p:cNvCxnSpPr>
          <p:nvPr/>
        </p:nvCxnSpPr>
        <p:spPr>
          <a:xfrm>
            <a:off x="380989" y="1687674"/>
            <a:ext cx="191677" cy="673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E106D958-0919-4E6F-9A7A-8B520B4E26DB}"/>
              </a:ext>
            </a:extLst>
          </p:cNvPr>
          <p:cNvCxnSpPr>
            <a:cxnSpLocks/>
          </p:cNvCxnSpPr>
          <p:nvPr/>
        </p:nvCxnSpPr>
        <p:spPr>
          <a:xfrm flipV="1">
            <a:off x="4419600" y="2128309"/>
            <a:ext cx="0" cy="1095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14E2A543-A950-9E7B-778D-37E1E15DDB01}"/>
              </a:ext>
            </a:extLst>
          </p:cNvPr>
          <p:cNvCxnSpPr>
            <a:cxnSpLocks/>
          </p:cNvCxnSpPr>
          <p:nvPr/>
        </p:nvCxnSpPr>
        <p:spPr>
          <a:xfrm>
            <a:off x="1686981" y="882040"/>
            <a:ext cx="3458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18DC075D-8159-668E-0722-1879BBFA2FB0}"/>
              </a:ext>
            </a:extLst>
          </p:cNvPr>
          <p:cNvCxnSpPr>
            <a:cxnSpLocks/>
          </p:cNvCxnSpPr>
          <p:nvPr/>
        </p:nvCxnSpPr>
        <p:spPr>
          <a:xfrm>
            <a:off x="3218143" y="874261"/>
            <a:ext cx="3458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F359C44-B712-6035-7E4A-37E25AF1A6A1}"/>
              </a:ext>
            </a:extLst>
          </p:cNvPr>
          <p:cNvCxnSpPr>
            <a:cxnSpLocks/>
          </p:cNvCxnSpPr>
          <p:nvPr/>
        </p:nvCxnSpPr>
        <p:spPr>
          <a:xfrm>
            <a:off x="1676400" y="1780947"/>
            <a:ext cx="308699" cy="673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4" name="Straight Arrow Connector 1083">
            <a:extLst>
              <a:ext uri="{FF2B5EF4-FFF2-40B4-BE49-F238E27FC236}">
                <a16:creationId xmlns:a16="http://schemas.microsoft.com/office/drawing/2014/main" id="{AD831D82-080B-6527-765E-2A0D97403FE0}"/>
              </a:ext>
            </a:extLst>
          </p:cNvPr>
          <p:cNvCxnSpPr>
            <a:cxnSpLocks/>
          </p:cNvCxnSpPr>
          <p:nvPr/>
        </p:nvCxnSpPr>
        <p:spPr>
          <a:xfrm>
            <a:off x="3283868" y="1814881"/>
            <a:ext cx="308699" cy="673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4EF01BDB-A310-33C1-417C-FEE5C06D8847}"/>
              </a:ext>
            </a:extLst>
          </p:cNvPr>
          <p:cNvCxnSpPr>
            <a:cxnSpLocks/>
          </p:cNvCxnSpPr>
          <p:nvPr/>
        </p:nvCxnSpPr>
        <p:spPr>
          <a:xfrm>
            <a:off x="4940899" y="1810530"/>
            <a:ext cx="723202" cy="11086"/>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720" name="Straight Connector 30719">
            <a:extLst>
              <a:ext uri="{FF2B5EF4-FFF2-40B4-BE49-F238E27FC236}">
                <a16:creationId xmlns:a16="http://schemas.microsoft.com/office/drawing/2014/main" id="{A34A2734-597F-6F43-53DE-1FEB05DEBBF0}"/>
              </a:ext>
            </a:extLst>
          </p:cNvPr>
          <p:cNvCxnSpPr>
            <a:cxnSpLocks/>
          </p:cNvCxnSpPr>
          <p:nvPr/>
        </p:nvCxnSpPr>
        <p:spPr>
          <a:xfrm>
            <a:off x="4032370" y="6441341"/>
            <a:ext cx="0" cy="222096"/>
          </a:xfrm>
          <a:prstGeom prst="line">
            <a:avLst/>
          </a:prstGeom>
          <a:ln w="28575"/>
        </p:spPr>
        <p:style>
          <a:lnRef idx="1">
            <a:schemeClr val="dk1"/>
          </a:lnRef>
          <a:fillRef idx="0">
            <a:schemeClr val="dk1"/>
          </a:fillRef>
          <a:effectRef idx="0">
            <a:schemeClr val="dk1"/>
          </a:effectRef>
          <a:fontRef idx="minor">
            <a:schemeClr val="tx1"/>
          </a:fontRef>
        </p:style>
      </p:cxnSp>
      <p:cxnSp>
        <p:nvCxnSpPr>
          <p:cNvPr id="30725" name="Straight Connector 30724">
            <a:extLst>
              <a:ext uri="{FF2B5EF4-FFF2-40B4-BE49-F238E27FC236}">
                <a16:creationId xmlns:a16="http://schemas.microsoft.com/office/drawing/2014/main" id="{B01C9E90-E302-5EA8-2E1E-F4EC16FC41B6}"/>
              </a:ext>
            </a:extLst>
          </p:cNvPr>
          <p:cNvCxnSpPr>
            <a:cxnSpLocks/>
          </p:cNvCxnSpPr>
          <p:nvPr/>
        </p:nvCxnSpPr>
        <p:spPr>
          <a:xfrm flipH="1">
            <a:off x="4044717" y="6639927"/>
            <a:ext cx="4607612" cy="26893"/>
          </a:xfrm>
          <a:prstGeom prst="line">
            <a:avLst/>
          </a:prstGeom>
          <a:ln w="28575"/>
        </p:spPr>
        <p:style>
          <a:lnRef idx="1">
            <a:schemeClr val="dk1"/>
          </a:lnRef>
          <a:fillRef idx="0">
            <a:schemeClr val="dk1"/>
          </a:fillRef>
          <a:effectRef idx="0">
            <a:schemeClr val="dk1"/>
          </a:effectRef>
          <a:fontRef idx="minor">
            <a:schemeClr val="tx1"/>
          </a:fontRef>
        </p:style>
      </p:cxnSp>
      <p:cxnSp>
        <p:nvCxnSpPr>
          <p:cNvPr id="30731" name="Straight Arrow Connector 30730">
            <a:extLst>
              <a:ext uri="{FF2B5EF4-FFF2-40B4-BE49-F238E27FC236}">
                <a16:creationId xmlns:a16="http://schemas.microsoft.com/office/drawing/2014/main" id="{79FA82E2-DE37-F629-25D3-E82929C28A2A}"/>
              </a:ext>
            </a:extLst>
          </p:cNvPr>
          <p:cNvCxnSpPr>
            <a:cxnSpLocks/>
          </p:cNvCxnSpPr>
          <p:nvPr/>
        </p:nvCxnSpPr>
        <p:spPr>
          <a:xfrm flipV="1">
            <a:off x="8652329" y="4876777"/>
            <a:ext cx="0" cy="17542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734" name="Straight Arrow Connector 30733">
            <a:extLst>
              <a:ext uri="{FF2B5EF4-FFF2-40B4-BE49-F238E27FC236}">
                <a16:creationId xmlns:a16="http://schemas.microsoft.com/office/drawing/2014/main" id="{7B567A80-6616-0CB9-BAF4-0965DCC4DD44}"/>
              </a:ext>
            </a:extLst>
          </p:cNvPr>
          <p:cNvCxnSpPr>
            <a:cxnSpLocks/>
          </p:cNvCxnSpPr>
          <p:nvPr/>
        </p:nvCxnSpPr>
        <p:spPr>
          <a:xfrm>
            <a:off x="2567397" y="4080612"/>
            <a:ext cx="3144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735" name="Straight Arrow Connector 30734">
            <a:extLst>
              <a:ext uri="{FF2B5EF4-FFF2-40B4-BE49-F238E27FC236}">
                <a16:creationId xmlns:a16="http://schemas.microsoft.com/office/drawing/2014/main" id="{B0F2A32B-847C-13BA-3B7A-12C343404D7E}"/>
              </a:ext>
            </a:extLst>
          </p:cNvPr>
          <p:cNvCxnSpPr>
            <a:cxnSpLocks/>
          </p:cNvCxnSpPr>
          <p:nvPr/>
        </p:nvCxnSpPr>
        <p:spPr>
          <a:xfrm>
            <a:off x="4001367" y="4080612"/>
            <a:ext cx="3144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737" name="TextBox 30736">
            <a:extLst>
              <a:ext uri="{FF2B5EF4-FFF2-40B4-BE49-F238E27FC236}">
                <a16:creationId xmlns:a16="http://schemas.microsoft.com/office/drawing/2014/main" id="{10BC26A9-E567-C01D-3BF7-D9F4C3DA4634}"/>
              </a:ext>
            </a:extLst>
          </p:cNvPr>
          <p:cNvSpPr txBox="1"/>
          <p:nvPr/>
        </p:nvSpPr>
        <p:spPr>
          <a:xfrm>
            <a:off x="5679857" y="1551133"/>
            <a:ext cx="1445473" cy="615553"/>
          </a:xfrm>
          <a:prstGeom prst="rect">
            <a:avLst/>
          </a:prstGeom>
          <a:noFill/>
        </p:spPr>
        <p:txBody>
          <a:bodyPr wrap="square" rtlCol="0">
            <a:spAutoFit/>
          </a:bodyPr>
          <a:lstStyle/>
          <a:p>
            <a:r>
              <a:rPr lang="en-IN" dirty="0"/>
              <a:t>  </a:t>
            </a:r>
            <a:r>
              <a:rPr lang="en-IN" sz="1600" dirty="0"/>
              <a:t>Model Deployment          </a:t>
            </a:r>
          </a:p>
        </p:txBody>
      </p:sp>
      <p:sp>
        <p:nvSpPr>
          <p:cNvPr id="30738" name="TextBox 30737">
            <a:extLst>
              <a:ext uri="{FF2B5EF4-FFF2-40B4-BE49-F238E27FC236}">
                <a16:creationId xmlns:a16="http://schemas.microsoft.com/office/drawing/2014/main" id="{D5F56021-4F31-CCF9-5E26-A509DD35BB2A}"/>
              </a:ext>
            </a:extLst>
          </p:cNvPr>
          <p:cNvSpPr txBox="1"/>
          <p:nvPr/>
        </p:nvSpPr>
        <p:spPr>
          <a:xfrm>
            <a:off x="1888517" y="551746"/>
            <a:ext cx="1452393" cy="646331"/>
          </a:xfrm>
          <a:prstGeom prst="rect">
            <a:avLst/>
          </a:prstGeom>
          <a:noFill/>
        </p:spPr>
        <p:txBody>
          <a:bodyPr wrap="square" rtlCol="0">
            <a:spAutoFit/>
          </a:bodyPr>
          <a:lstStyle/>
          <a:p>
            <a:r>
              <a:rPr lang="en-IN" dirty="0"/>
              <a:t>  </a:t>
            </a:r>
            <a:r>
              <a:rPr lang="en-IN" sz="1600" dirty="0"/>
              <a:t>Validation</a:t>
            </a:r>
            <a:endParaRPr lang="en-IN" dirty="0"/>
          </a:p>
          <a:p>
            <a:r>
              <a:rPr lang="en-IN" dirty="0"/>
              <a:t>  images        </a:t>
            </a:r>
          </a:p>
        </p:txBody>
      </p:sp>
      <p:sp>
        <p:nvSpPr>
          <p:cNvPr id="30740" name="TextBox 30739">
            <a:extLst>
              <a:ext uri="{FF2B5EF4-FFF2-40B4-BE49-F238E27FC236}">
                <a16:creationId xmlns:a16="http://schemas.microsoft.com/office/drawing/2014/main" id="{E9FAC536-F3D0-2804-51B0-0AD98CF2325A}"/>
              </a:ext>
            </a:extLst>
          </p:cNvPr>
          <p:cNvSpPr txBox="1"/>
          <p:nvPr/>
        </p:nvSpPr>
        <p:spPr>
          <a:xfrm>
            <a:off x="482464" y="1481980"/>
            <a:ext cx="1280637" cy="646331"/>
          </a:xfrm>
          <a:prstGeom prst="rect">
            <a:avLst/>
          </a:prstGeom>
          <a:noFill/>
        </p:spPr>
        <p:txBody>
          <a:bodyPr wrap="square" rtlCol="0">
            <a:spAutoFit/>
          </a:bodyPr>
          <a:lstStyle/>
          <a:p>
            <a:r>
              <a:rPr lang="en-IN" dirty="0"/>
              <a:t>  Testing </a:t>
            </a:r>
          </a:p>
          <a:p>
            <a:r>
              <a:rPr lang="en-IN" dirty="0"/>
              <a:t>  images        </a:t>
            </a:r>
          </a:p>
        </p:txBody>
      </p:sp>
      <p:sp>
        <p:nvSpPr>
          <p:cNvPr id="30741" name="TextBox 30740">
            <a:extLst>
              <a:ext uri="{FF2B5EF4-FFF2-40B4-BE49-F238E27FC236}">
                <a16:creationId xmlns:a16="http://schemas.microsoft.com/office/drawing/2014/main" id="{9D3DB5A7-7A0A-FE72-0895-3F281F695C99}"/>
              </a:ext>
            </a:extLst>
          </p:cNvPr>
          <p:cNvSpPr txBox="1"/>
          <p:nvPr/>
        </p:nvSpPr>
        <p:spPr>
          <a:xfrm>
            <a:off x="2015356" y="1467317"/>
            <a:ext cx="1245630" cy="584775"/>
          </a:xfrm>
          <a:prstGeom prst="rect">
            <a:avLst/>
          </a:prstGeom>
          <a:noFill/>
        </p:spPr>
        <p:txBody>
          <a:bodyPr wrap="square" rtlCol="0">
            <a:spAutoFit/>
          </a:bodyPr>
          <a:lstStyle/>
          <a:p>
            <a:r>
              <a:rPr lang="en-IN" sz="1600" dirty="0"/>
              <a:t>     Pre-Processing         </a:t>
            </a:r>
          </a:p>
        </p:txBody>
      </p:sp>
      <p:sp>
        <p:nvSpPr>
          <p:cNvPr id="30743" name="TextBox 30742">
            <a:extLst>
              <a:ext uri="{FF2B5EF4-FFF2-40B4-BE49-F238E27FC236}">
                <a16:creationId xmlns:a16="http://schemas.microsoft.com/office/drawing/2014/main" id="{B2AF550E-727B-C4E2-A188-BCA84015BC9F}"/>
              </a:ext>
            </a:extLst>
          </p:cNvPr>
          <p:cNvSpPr txBox="1"/>
          <p:nvPr/>
        </p:nvSpPr>
        <p:spPr>
          <a:xfrm>
            <a:off x="3706490" y="1485580"/>
            <a:ext cx="1245630" cy="584775"/>
          </a:xfrm>
          <a:prstGeom prst="rect">
            <a:avLst/>
          </a:prstGeom>
          <a:noFill/>
        </p:spPr>
        <p:txBody>
          <a:bodyPr wrap="square" rtlCol="0">
            <a:spAutoFit/>
          </a:bodyPr>
          <a:lstStyle/>
          <a:p>
            <a:r>
              <a:rPr lang="en-IN" sz="1600" dirty="0"/>
              <a:t> Trained Model          </a:t>
            </a:r>
          </a:p>
        </p:txBody>
      </p:sp>
      <p:sp>
        <p:nvSpPr>
          <p:cNvPr id="2" name="TextBox 1">
            <a:extLst>
              <a:ext uri="{FF2B5EF4-FFF2-40B4-BE49-F238E27FC236}">
                <a16:creationId xmlns:a16="http://schemas.microsoft.com/office/drawing/2014/main" id="{3CED68AD-6C2A-1C75-44F4-3BCDF48695FF}"/>
              </a:ext>
            </a:extLst>
          </p:cNvPr>
          <p:cNvSpPr txBox="1"/>
          <p:nvPr/>
        </p:nvSpPr>
        <p:spPr>
          <a:xfrm>
            <a:off x="3559260" y="597367"/>
            <a:ext cx="1245630" cy="584775"/>
          </a:xfrm>
          <a:prstGeom prst="rect">
            <a:avLst/>
          </a:prstGeom>
          <a:noFill/>
        </p:spPr>
        <p:txBody>
          <a:bodyPr wrap="square" rtlCol="0">
            <a:spAutoFit/>
          </a:bodyPr>
          <a:lstStyle/>
          <a:p>
            <a:r>
              <a:rPr lang="en-IN" sz="1600" dirty="0"/>
              <a:t>     Pre-Processing         </a:t>
            </a:r>
          </a:p>
        </p:txBody>
      </p:sp>
      <p:sp>
        <p:nvSpPr>
          <p:cNvPr id="3" name="TextBox 2">
            <a:extLst>
              <a:ext uri="{FF2B5EF4-FFF2-40B4-BE49-F238E27FC236}">
                <a16:creationId xmlns:a16="http://schemas.microsoft.com/office/drawing/2014/main" id="{24792AAC-6828-6A89-B306-D9C23076DAE2}"/>
              </a:ext>
            </a:extLst>
          </p:cNvPr>
          <p:cNvSpPr txBox="1"/>
          <p:nvPr/>
        </p:nvSpPr>
        <p:spPr>
          <a:xfrm>
            <a:off x="614266" y="565659"/>
            <a:ext cx="1452393" cy="646331"/>
          </a:xfrm>
          <a:prstGeom prst="rect">
            <a:avLst/>
          </a:prstGeom>
          <a:noFill/>
        </p:spPr>
        <p:txBody>
          <a:bodyPr wrap="square" rtlCol="0">
            <a:spAutoFit/>
          </a:bodyPr>
          <a:lstStyle/>
          <a:p>
            <a:r>
              <a:rPr lang="en-IN" dirty="0"/>
              <a:t>Training images        </a:t>
            </a:r>
          </a:p>
        </p:txBody>
      </p:sp>
      <p:cxnSp>
        <p:nvCxnSpPr>
          <p:cNvPr id="4" name="Straight Arrow Connector 3">
            <a:extLst>
              <a:ext uri="{FF2B5EF4-FFF2-40B4-BE49-F238E27FC236}">
                <a16:creationId xmlns:a16="http://schemas.microsoft.com/office/drawing/2014/main" id="{EF07B8A1-2C76-A4A9-646E-D44C27E813DD}"/>
              </a:ext>
            </a:extLst>
          </p:cNvPr>
          <p:cNvCxnSpPr>
            <a:cxnSpLocks/>
          </p:cNvCxnSpPr>
          <p:nvPr/>
        </p:nvCxnSpPr>
        <p:spPr>
          <a:xfrm flipH="1">
            <a:off x="5302500" y="815735"/>
            <a:ext cx="17610" cy="28264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4933FF-21CF-4C7C-7B1A-201C43058479}"/>
              </a:ext>
            </a:extLst>
          </p:cNvPr>
          <p:cNvCxnSpPr>
            <a:cxnSpLocks/>
          </p:cNvCxnSpPr>
          <p:nvPr/>
        </p:nvCxnSpPr>
        <p:spPr>
          <a:xfrm flipH="1">
            <a:off x="4717879" y="807153"/>
            <a:ext cx="573468" cy="17165"/>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1866</TotalTime>
  <Words>1907</Words>
  <Application>Microsoft Office PowerPoint</Application>
  <PresentationFormat>On-screen Show (4:3)</PresentationFormat>
  <Paragraphs>244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Wisp</vt:lpstr>
      <vt:lpstr>PowerPoint Presentation</vt:lpstr>
      <vt:lpstr>Overview</vt:lpstr>
      <vt:lpstr>Abstract</vt:lpstr>
      <vt:lpstr>Problem Statement </vt:lpstr>
      <vt:lpstr>Introduction</vt:lpstr>
      <vt:lpstr>State of the Art-work </vt:lpstr>
      <vt:lpstr>State of the Art-work </vt:lpstr>
      <vt:lpstr>Design and 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PowerPoint Presentation</vt:lpstr>
      <vt:lpstr>PowerPoint Presentation</vt:lpstr>
      <vt:lpstr>PowerPoint Presentation</vt:lpstr>
      <vt:lpstr>Conclusion:  </vt:lpstr>
      <vt:lpstr>References </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Nishat Shahu</cp:lastModifiedBy>
  <cp:revision>70</cp:revision>
  <dcterms:created xsi:type="dcterms:W3CDTF">2014-02-04T16:39:29Z</dcterms:created>
  <dcterms:modified xsi:type="dcterms:W3CDTF">2024-06-04T08:48:51Z</dcterms:modified>
</cp:coreProperties>
</file>