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99" r:id="rId5"/>
    <p:sldId id="300" r:id="rId6"/>
    <p:sldId id="301" r:id="rId7"/>
    <p:sldId id="302" r:id="rId8"/>
    <p:sldId id="303" r:id="rId9"/>
    <p:sldId id="259" r:id="rId10"/>
    <p:sldId id="305" r:id="rId11"/>
    <p:sldId id="304" r:id="rId12"/>
    <p:sldId id="260" r:id="rId13"/>
    <p:sldId id="261" r:id="rId14"/>
    <p:sldId id="263" r:id="rId15"/>
    <p:sldId id="264" r:id="rId16"/>
    <p:sldId id="295" r:id="rId17"/>
    <p:sldId id="296" r:id="rId18"/>
    <p:sldId id="298" r:id="rId19"/>
    <p:sldId id="278" r:id="rId20"/>
    <p:sldId id="281" r:id="rId21"/>
  </p:sldIdLst>
  <p:sldSz cx="9144000" cy="5143500" type="screen16x9"/>
  <p:notesSz cx="6858000" cy="9144000"/>
  <p:embeddedFontLst>
    <p:embeddedFont>
      <p:font typeface="Algerian" panose="04020705040A02060702" pitchFamily="82" charset="0"/>
      <p:regular r:id="rId23"/>
    </p:embeddedFont>
    <p:embeddedFont>
      <p:font typeface="Bookman Old Style" panose="02050604050505020204" pitchFamily="18" charset="0"/>
      <p:regular r:id="rId24"/>
      <p:bold r:id="rId25"/>
      <p:italic r:id="rId26"/>
      <p:boldItalic r:id="rId27"/>
    </p:embeddedFont>
    <p:embeddedFont>
      <p:font typeface="IBM Plex Sans" panose="020B050305020300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Montserrat ExtraBold" panose="00000900000000000000" pitchFamily="2" charset="0"/>
      <p:bold r:id="rId36"/>
      <p:boldItalic r:id="rId37"/>
    </p:embeddedFont>
    <p:embeddedFont>
      <p:font typeface="Montserrat Light" panose="00000400000000000000" pitchFamily="2"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7" d="100"/>
          <a:sy n="107"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15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03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94a0124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94a0124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74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8700"/>
            </a:gs>
            <a:gs pos="100000">
              <a:srgbClr val="FFD900"/>
            </a:gs>
          </a:gsLst>
          <a:lin ang="5400700" scaled="0"/>
        </a:gra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8" name="Google Shape;18;p4"/>
          <p:cNvSpPr txBox="1">
            <a:spLocks noGrp="1"/>
          </p:cNvSpPr>
          <p:nvPr>
            <p:ph type="body" idx="1"/>
          </p:nvPr>
        </p:nvSpPr>
        <p:spPr>
          <a:xfrm>
            <a:off x="2370425" y="1780800"/>
            <a:ext cx="4403100" cy="1944300"/>
          </a:xfrm>
          <a:prstGeom prst="rect">
            <a:avLst/>
          </a:prstGeom>
        </p:spPr>
        <p:txBody>
          <a:bodyPr spcFirstLastPara="1" wrap="square" lIns="0" tIns="0" rIns="0" bIns="0" anchor="t" anchorCtr="0">
            <a:noAutofit/>
          </a:bodyPr>
          <a:lstStyle>
            <a:lvl1pPr marL="457200" lvl="0" indent="-368300" algn="ctr" rtl="0">
              <a:spcBef>
                <a:spcPts val="600"/>
              </a:spcBef>
              <a:spcAft>
                <a:spcPts val="0"/>
              </a:spcAft>
              <a:buClr>
                <a:schemeClr val="lt1"/>
              </a:buClr>
              <a:buSzPts val="2200"/>
              <a:buChar char="◦"/>
              <a:defRPr i="1">
                <a:solidFill>
                  <a:schemeClr val="lt1"/>
                </a:solidFill>
              </a:defRPr>
            </a:lvl1pPr>
            <a:lvl2pPr marL="914400" lvl="1" indent="-368300" algn="ctr" rtl="0">
              <a:spcBef>
                <a:spcPts val="1000"/>
              </a:spcBef>
              <a:spcAft>
                <a:spcPts val="0"/>
              </a:spcAft>
              <a:buClr>
                <a:schemeClr val="lt1"/>
              </a:buClr>
              <a:buSzPts val="2200"/>
              <a:buChar char="◦"/>
              <a:defRPr i="1">
                <a:solidFill>
                  <a:schemeClr val="lt1"/>
                </a:solidFill>
              </a:defRPr>
            </a:lvl2pPr>
            <a:lvl3pPr marL="1371600" lvl="2" indent="-368300" algn="ctr" rtl="0">
              <a:spcBef>
                <a:spcPts val="1000"/>
              </a:spcBef>
              <a:spcAft>
                <a:spcPts val="0"/>
              </a:spcAft>
              <a:buClr>
                <a:schemeClr val="lt1"/>
              </a:buClr>
              <a:buSzPts val="2200"/>
              <a:buChar char="◦"/>
              <a:defRPr i="1">
                <a:solidFill>
                  <a:schemeClr val="lt1"/>
                </a:solidFill>
              </a:defRPr>
            </a:lvl3pPr>
            <a:lvl4pPr marL="1828800" lvl="3" indent="-368300" algn="ctr" rtl="0">
              <a:spcBef>
                <a:spcPts val="1000"/>
              </a:spcBef>
              <a:spcAft>
                <a:spcPts val="0"/>
              </a:spcAft>
              <a:buClr>
                <a:schemeClr val="lt1"/>
              </a:buClr>
              <a:buSzPts val="2200"/>
              <a:buChar char="◦"/>
              <a:defRPr i="1">
                <a:solidFill>
                  <a:schemeClr val="lt1"/>
                </a:solidFill>
              </a:defRPr>
            </a:lvl4pPr>
            <a:lvl5pPr marL="2286000" lvl="4" indent="-368300" algn="ctr" rtl="0">
              <a:spcBef>
                <a:spcPts val="1000"/>
              </a:spcBef>
              <a:spcAft>
                <a:spcPts val="0"/>
              </a:spcAft>
              <a:buClr>
                <a:schemeClr val="lt1"/>
              </a:buClr>
              <a:buSzPts val="2200"/>
              <a:buChar char="◦"/>
              <a:defRPr i="1">
                <a:solidFill>
                  <a:schemeClr val="lt1"/>
                </a:solidFill>
              </a:defRPr>
            </a:lvl5pPr>
            <a:lvl6pPr marL="2743200" lvl="5" indent="-368300" algn="ctr" rtl="0">
              <a:spcBef>
                <a:spcPts val="1000"/>
              </a:spcBef>
              <a:spcAft>
                <a:spcPts val="0"/>
              </a:spcAft>
              <a:buClr>
                <a:schemeClr val="lt1"/>
              </a:buClr>
              <a:buSzPts val="2200"/>
              <a:buChar char="◦"/>
              <a:defRPr i="1">
                <a:solidFill>
                  <a:schemeClr val="lt1"/>
                </a:solidFill>
              </a:defRPr>
            </a:lvl6pPr>
            <a:lvl7pPr marL="3200400" lvl="6" indent="-368300" algn="ctr" rtl="0">
              <a:spcBef>
                <a:spcPts val="1000"/>
              </a:spcBef>
              <a:spcAft>
                <a:spcPts val="0"/>
              </a:spcAft>
              <a:buClr>
                <a:schemeClr val="lt1"/>
              </a:buClr>
              <a:buSzPts val="2200"/>
              <a:buChar char="◦"/>
              <a:defRPr i="1">
                <a:solidFill>
                  <a:schemeClr val="lt1"/>
                </a:solidFill>
              </a:defRPr>
            </a:lvl7pPr>
            <a:lvl8pPr marL="3657600" lvl="7" indent="-368300" algn="ctr" rtl="0">
              <a:spcBef>
                <a:spcPts val="1000"/>
              </a:spcBef>
              <a:spcAft>
                <a:spcPts val="0"/>
              </a:spcAft>
              <a:buClr>
                <a:schemeClr val="lt1"/>
              </a:buClr>
              <a:buSzPts val="2200"/>
              <a:buChar char="◦"/>
              <a:defRPr i="1">
                <a:solidFill>
                  <a:schemeClr val="lt1"/>
                </a:solidFill>
              </a:defRPr>
            </a:lvl8pPr>
            <a:lvl9pPr marL="4114800" lvl="8" indent="-368300" algn="ctr">
              <a:spcBef>
                <a:spcPts val="1000"/>
              </a:spcBef>
              <a:spcAft>
                <a:spcPts val="1000"/>
              </a:spcAft>
              <a:buClr>
                <a:schemeClr val="lt1"/>
              </a:buClr>
              <a:buSzPts val="2200"/>
              <a:buChar char="◦"/>
              <a:defRPr i="1">
                <a:solidFill>
                  <a:schemeClr val="lt1"/>
                </a:solidFill>
              </a:defRPr>
            </a:lvl9pPr>
          </a:lstStyle>
          <a:p>
            <a:endParaRPr/>
          </a:p>
        </p:txBody>
      </p:sp>
      <p:sp>
        <p:nvSpPr>
          <p:cNvPr id="19" name="Google Shape;19;p4"/>
          <p:cNvSpPr txBox="1"/>
          <p:nvPr/>
        </p:nvSpPr>
        <p:spPr>
          <a:xfrm>
            <a:off x="3593400" y="1162369"/>
            <a:ext cx="1957200" cy="6537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7200" b="1">
                <a:solidFill>
                  <a:schemeClr val="lt1"/>
                </a:solidFill>
                <a:latin typeface="Montserrat"/>
                <a:ea typeface="Montserrat"/>
                <a:cs typeface="Montserrat"/>
                <a:sym typeface="Montserrat"/>
              </a:rPr>
              <a:t>“</a:t>
            </a:r>
            <a:endParaRPr sz="7200" b="1">
              <a:solidFill>
                <a:schemeClr val="lt1"/>
              </a:solidFill>
              <a:latin typeface="Montserrat"/>
              <a:ea typeface="Montserrat"/>
              <a:cs typeface="Montserrat"/>
              <a:sym typeface="Montserrat"/>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3C78D8"/>
            </a:gs>
            <a:gs pos="100000">
              <a:srgbClr val="00FFFF"/>
            </a:gs>
          </a:gsLst>
          <a:lin ang="5400700" scaled="0"/>
        </a:gra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E61E7F"/>
            </a:gs>
            <a:gs pos="100000">
              <a:srgbClr val="FF9900"/>
            </a:gs>
          </a:gsLst>
          <a:lin ang="5400700" scaled="0"/>
        </a:gradFill>
        <a:effectLst/>
      </p:bgPr>
    </p:bg>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0" name="Google Shape;40;p8"/>
          <p:cNvSpPr txBox="1">
            <a:spLocks noGrp="1"/>
          </p:cNvSpPr>
          <p:nvPr>
            <p:ph type="body" idx="1"/>
          </p:nvPr>
        </p:nvSpPr>
        <p:spPr>
          <a:xfrm>
            <a:off x="3844325"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1" name="Google Shape;41;p8"/>
          <p:cNvSpPr txBox="1">
            <a:spLocks noGrp="1"/>
          </p:cNvSpPr>
          <p:nvPr>
            <p:ph type="body" idx="2"/>
          </p:nvPr>
        </p:nvSpPr>
        <p:spPr>
          <a:xfrm>
            <a:off x="5524777"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2" name="Google Shape;42;p8"/>
          <p:cNvSpPr txBox="1">
            <a:spLocks noGrp="1"/>
          </p:cNvSpPr>
          <p:nvPr>
            <p:ph type="body" idx="3"/>
          </p:nvPr>
        </p:nvSpPr>
        <p:spPr>
          <a:xfrm>
            <a:off x="7205229"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7" r:id="rId7"/>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302050" y="820828"/>
            <a:ext cx="4539900" cy="1438224"/>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3200" dirty="0"/>
              <a:t>TOKYO OLYMPICS 2021</a:t>
            </a:r>
          </a:p>
        </p:txBody>
      </p:sp>
      <p:sp>
        <p:nvSpPr>
          <p:cNvPr id="2" name="TextBox 1">
            <a:extLst>
              <a:ext uri="{FF2B5EF4-FFF2-40B4-BE49-F238E27FC236}">
                <a16:creationId xmlns:a16="http://schemas.microsoft.com/office/drawing/2014/main" id="{FF80D57E-FC41-457F-9F2C-DAA1CB0A109A}"/>
              </a:ext>
            </a:extLst>
          </p:cNvPr>
          <p:cNvSpPr txBox="1"/>
          <p:nvPr/>
        </p:nvSpPr>
        <p:spPr>
          <a:xfrm>
            <a:off x="3367668" y="2638657"/>
            <a:ext cx="3828585" cy="954107"/>
          </a:xfrm>
          <a:prstGeom prst="rect">
            <a:avLst/>
          </a:prstGeom>
          <a:noFill/>
        </p:spPr>
        <p:txBody>
          <a:bodyPr wrap="square" rtlCol="0">
            <a:spAutoFit/>
          </a:bodyPr>
          <a:lstStyle/>
          <a:p>
            <a:r>
              <a:rPr lang="en-US" dirty="0"/>
              <a:t>Presented By</a:t>
            </a:r>
            <a:r>
              <a:rPr lang="en-US" b="1" dirty="0"/>
              <a:t>:</a:t>
            </a:r>
          </a:p>
          <a:p>
            <a:endParaRPr lang="en-US" dirty="0"/>
          </a:p>
          <a:p>
            <a:pPr algn="r"/>
            <a:r>
              <a:rPr lang="en-US" dirty="0"/>
              <a:t>Aastha </a:t>
            </a:r>
            <a:r>
              <a:rPr lang="en-US" dirty="0" err="1"/>
              <a:t>Deogharia</a:t>
            </a:r>
            <a:r>
              <a:rPr lang="en-US" dirty="0"/>
              <a:t>  - 	202118025</a:t>
            </a:r>
          </a:p>
          <a:p>
            <a:pPr algn="r"/>
            <a:r>
              <a:rPr lang="en-US" dirty="0"/>
              <a:t>Tanya </a:t>
            </a:r>
            <a:r>
              <a:rPr lang="en-US" dirty="0" err="1"/>
              <a:t>Jagyasi</a:t>
            </a:r>
            <a:r>
              <a:rPr lang="en-US" dirty="0"/>
              <a:t>        - 	202118039</a:t>
            </a: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E9DCC-81A1-4AC8-8A25-C6DAD536B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TextBox 3">
            <a:extLst>
              <a:ext uri="{FF2B5EF4-FFF2-40B4-BE49-F238E27FC236}">
                <a16:creationId xmlns:a16="http://schemas.microsoft.com/office/drawing/2014/main" id="{9E23E9F5-8FCC-4026-B3A8-0897F62690C0}"/>
              </a:ext>
            </a:extLst>
          </p:cNvPr>
          <p:cNvSpPr txBox="1"/>
          <p:nvPr/>
        </p:nvSpPr>
        <p:spPr>
          <a:xfrm>
            <a:off x="2043112" y="1848475"/>
            <a:ext cx="4572000" cy="1661993"/>
          </a:xfrm>
          <a:prstGeom prst="rect">
            <a:avLst/>
          </a:prstGeom>
          <a:noFill/>
        </p:spPr>
        <p:txBody>
          <a:bodyPr wrap="square">
            <a:spAutoFit/>
          </a:bodyPr>
          <a:lstStyle/>
          <a:p>
            <a:pPr algn="l"/>
            <a:br>
              <a:rPr lang="en-US" b="1" i="0" dirty="0">
                <a:solidFill>
                  <a:schemeClr val="bg1"/>
                </a:solidFill>
                <a:effectLst/>
                <a:latin typeface="Verdana" panose="020B0604030504040204" pitchFamily="34" charset="0"/>
                <a:ea typeface="Verdana" panose="020B0604030504040204" pitchFamily="34" charset="0"/>
              </a:rPr>
            </a:br>
            <a:r>
              <a:rPr lang="en-US" sz="3200" b="1" i="0" dirty="0">
                <a:solidFill>
                  <a:schemeClr val="bg1"/>
                </a:solidFill>
                <a:effectLst/>
                <a:latin typeface="Verdana" panose="020B0604030504040204" pitchFamily="34" charset="0"/>
                <a:ea typeface="Verdana" panose="020B0604030504040204" pitchFamily="34" charset="0"/>
              </a:rPr>
              <a:t> OLAP</a:t>
            </a:r>
          </a:p>
          <a:p>
            <a:pPr algn="l"/>
            <a:r>
              <a:rPr lang="en-US" b="1" i="0" dirty="0">
                <a:solidFill>
                  <a:schemeClr val="bg1"/>
                </a:solidFill>
                <a:effectLst/>
                <a:latin typeface="Verdana" panose="020B0604030504040204" pitchFamily="34" charset="0"/>
                <a:ea typeface="Verdana" panose="020B0604030504040204" pitchFamily="34" charset="0"/>
              </a:rPr>
              <a:t>Online Analytical Processing (OLAP)</a:t>
            </a:r>
            <a:r>
              <a:rPr lang="en-US" b="0" i="0" dirty="0">
                <a:solidFill>
                  <a:schemeClr val="bg1"/>
                </a:solidFill>
                <a:effectLst/>
                <a:latin typeface="Verdana" panose="020B0604030504040204" pitchFamily="34" charset="0"/>
                <a:ea typeface="Verdana" panose="020B0604030504040204" pitchFamily="34" charset="0"/>
              </a:rPr>
              <a:t> is a category of software that allows users to analyze information from multiple database systems at the same time.</a:t>
            </a:r>
          </a:p>
        </p:txBody>
      </p:sp>
    </p:spTree>
    <p:extLst>
      <p:ext uri="{BB962C8B-B14F-4D97-AF65-F5344CB8AC3E}">
        <p14:creationId xmlns:p14="http://schemas.microsoft.com/office/powerpoint/2010/main" val="3253779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56EB-F082-49E2-9DF0-7B3EBB26717C}"/>
              </a:ext>
            </a:extLst>
          </p:cNvPr>
          <p:cNvSpPr>
            <a:spLocks noGrp="1"/>
          </p:cNvSpPr>
          <p:nvPr>
            <p:ph type="ctrTitle"/>
          </p:nvPr>
        </p:nvSpPr>
        <p:spPr>
          <a:xfrm>
            <a:off x="2438550" y="1085850"/>
            <a:ext cx="4266900" cy="1314450"/>
          </a:xfrm>
        </p:spPr>
        <p:txBody>
          <a:bodyPr/>
          <a:lstStyle/>
          <a:p>
            <a:r>
              <a:rPr lang="en-US" b="0" i="0" dirty="0">
                <a:solidFill>
                  <a:schemeClr val="bg1"/>
                </a:solidFill>
                <a:effectLst/>
                <a:latin typeface="Verdana" panose="020B0604030504040204" pitchFamily="34" charset="0"/>
                <a:ea typeface="Verdana" panose="020B0604030504040204" pitchFamily="34" charset="0"/>
              </a:rPr>
              <a:t>ROLAP</a:t>
            </a:r>
            <a:br>
              <a:rPr lang="en-US" b="0" i="0" dirty="0">
                <a:solidFill>
                  <a:srgbClr val="525252"/>
                </a:solidFill>
                <a:effectLst/>
                <a:latin typeface="IBM Plex Sans" panose="020B0604020202020204" pitchFamily="34" charset="0"/>
              </a:rPr>
            </a:br>
            <a:endParaRPr lang="en-IN" dirty="0"/>
          </a:p>
        </p:txBody>
      </p:sp>
      <p:sp>
        <p:nvSpPr>
          <p:cNvPr id="3" name="Subtitle 2">
            <a:extLst>
              <a:ext uri="{FF2B5EF4-FFF2-40B4-BE49-F238E27FC236}">
                <a16:creationId xmlns:a16="http://schemas.microsoft.com/office/drawing/2014/main" id="{5ECDDC06-39DF-4BD6-97A7-65150C303EA2}"/>
              </a:ext>
            </a:extLst>
          </p:cNvPr>
          <p:cNvSpPr>
            <a:spLocks noGrp="1"/>
          </p:cNvSpPr>
          <p:nvPr>
            <p:ph type="subTitle" idx="1"/>
          </p:nvPr>
        </p:nvSpPr>
        <p:spPr/>
        <p:txBody>
          <a:bodyPr/>
          <a:lstStyle/>
          <a:p>
            <a:r>
              <a:rPr lang="en-US" sz="1600" b="0" i="1" dirty="0">
                <a:solidFill>
                  <a:schemeClr val="bg1"/>
                </a:solidFill>
                <a:effectLst/>
                <a:latin typeface="Verdana" panose="020B0604030504040204" pitchFamily="34" charset="0"/>
                <a:ea typeface="Verdana" panose="020B0604030504040204" pitchFamily="34" charset="0"/>
              </a:rPr>
              <a:t>ROLAP</a:t>
            </a:r>
            <a:r>
              <a:rPr lang="en-US" sz="1600" b="0" i="0" dirty="0">
                <a:solidFill>
                  <a:schemeClr val="bg1"/>
                </a:solidFill>
                <a:effectLst/>
                <a:latin typeface="Verdana" panose="020B0604030504040204" pitchFamily="34" charset="0"/>
                <a:ea typeface="Verdana" panose="020B0604030504040204" pitchFamily="34" charset="0"/>
              </a:rPr>
              <a:t>, or</a:t>
            </a:r>
            <a:r>
              <a:rPr lang="en-US" sz="1600" b="0" i="1" dirty="0">
                <a:solidFill>
                  <a:schemeClr val="bg1"/>
                </a:solidFill>
                <a:effectLst/>
                <a:latin typeface="Verdana" panose="020B0604030504040204" pitchFamily="34" charset="0"/>
                <a:ea typeface="Verdana" panose="020B0604030504040204" pitchFamily="34" charset="0"/>
              </a:rPr>
              <a:t> relational OLAP, </a:t>
            </a:r>
            <a:r>
              <a:rPr lang="en-US" sz="1600" b="0" i="0" dirty="0">
                <a:solidFill>
                  <a:schemeClr val="bg1"/>
                </a:solidFill>
                <a:effectLst/>
                <a:latin typeface="Verdana" panose="020B0604030504040204" pitchFamily="34" charset="0"/>
                <a:ea typeface="Verdana" panose="020B0604030504040204" pitchFamily="34" charset="0"/>
              </a:rPr>
              <a:t>is multidimensional data analysis that operates directly on data on relational tables, without first reorganizing the data into a cube.</a:t>
            </a:r>
          </a:p>
          <a:p>
            <a:endParaRPr lang="en-IN" dirty="0"/>
          </a:p>
        </p:txBody>
      </p:sp>
    </p:spTree>
    <p:extLst>
      <p:ext uri="{BB962C8B-B14F-4D97-AF65-F5344CB8AC3E}">
        <p14:creationId xmlns:p14="http://schemas.microsoft.com/office/powerpoint/2010/main" val="467735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012" scaled="0"/>
        </a:grad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370450" y="1974088"/>
            <a:ext cx="4403100" cy="1944300"/>
          </a:xfrm>
          <a:prstGeom prst="rect">
            <a:avLst/>
          </a:prstGeom>
        </p:spPr>
        <p:txBody>
          <a:bodyPr spcFirstLastPara="1" wrap="square" lIns="0" tIns="0" rIns="0" bIns="0" anchor="t" anchorCtr="0">
            <a:noAutofit/>
          </a:bodyPr>
          <a:lstStyle/>
          <a:p>
            <a:pPr marL="0" indent="0" algn="l">
              <a:spcAft>
                <a:spcPts val="1000"/>
              </a:spcAft>
              <a:buNone/>
            </a:pPr>
            <a:r>
              <a:rPr lang="en-US" sz="2000" b="1" i="0" u="none" strike="noStrike" baseline="0" dirty="0">
                <a:latin typeface="Verdana" panose="020B0604030504040204" pitchFamily="34" charset="0"/>
                <a:ea typeface="Verdana" panose="020B0604030504040204" pitchFamily="34" charset="0"/>
              </a:rPr>
              <a:t>ANALYZING THE DATA USING OLAP</a:t>
            </a:r>
            <a:r>
              <a:rPr lang="en-IN" sz="2000" b="1" i="0" u="none" strike="noStrike" baseline="0" dirty="0">
                <a:latin typeface="Verdana" panose="020B0604030504040204" pitchFamily="34" charset="0"/>
                <a:ea typeface="Verdana" panose="020B0604030504040204" pitchFamily="34" charset="0"/>
              </a:rPr>
              <a:t>:</a:t>
            </a:r>
            <a:endParaRPr lang="en-US" sz="2000" b="1" i="0" u="none" strike="noStrike" baseline="0" dirty="0">
              <a:latin typeface="Verdana" panose="020B0604030504040204" pitchFamily="34" charset="0"/>
              <a:ea typeface="Verdana" panose="020B0604030504040204" pitchFamily="34" charset="0"/>
            </a:endParaRPr>
          </a:p>
          <a:p>
            <a:pPr marL="0" lvl="0" indent="0" algn="ctr" rtl="0">
              <a:spcBef>
                <a:spcPts val="600"/>
              </a:spcBef>
              <a:spcAft>
                <a:spcPts val="1000"/>
              </a:spcAft>
              <a:buNone/>
            </a:pPr>
            <a:r>
              <a:rPr lang="en-US" sz="1800" b="0" i="0" u="none" strike="noStrike" baseline="0" dirty="0">
                <a:latin typeface="Verdana" panose="020B0604030504040204" pitchFamily="34" charset="0"/>
                <a:ea typeface="Verdana" panose="020B0604030504040204" pitchFamily="34" charset="0"/>
              </a:rPr>
              <a:t>By using OLAP and Aggregation operations we answered the followings questions:</a:t>
            </a:r>
            <a:endParaRPr dirty="0">
              <a:latin typeface="Verdana" panose="020B0604030504040204" pitchFamily="34" charset="0"/>
              <a:ea typeface="Verdana" panose="020B0604030504040204" pitchFamily="34" charset="0"/>
            </a:endParaRPr>
          </a:p>
        </p:txBody>
      </p:sp>
      <p:sp>
        <p:nvSpPr>
          <p:cNvPr id="91" name="Google Shape;9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512955" y="911700"/>
            <a:ext cx="2401229" cy="3327600"/>
          </a:xfrm>
          <a:prstGeom prst="rect">
            <a:avLst/>
          </a:prstGeom>
        </p:spPr>
        <p:txBody>
          <a:bodyPr spcFirstLastPara="1" wrap="square" lIns="0" tIns="0" rIns="0" bIns="0" anchor="ctr" anchorCtr="0">
            <a:noAutofit/>
          </a:bodyPr>
          <a:lstStyle/>
          <a:p>
            <a:pPr algn="l"/>
            <a:br>
              <a:rPr lang="en-US" sz="2000" b="0" i="0" u="none" strike="noStrike" baseline="0" dirty="0">
                <a:latin typeface="Verdana" panose="020B0604030504040204" pitchFamily="34" charset="0"/>
                <a:ea typeface="Verdana" panose="020B0604030504040204" pitchFamily="34" charset="0"/>
              </a:rPr>
            </a:br>
            <a:r>
              <a:rPr lang="en-US" sz="2000" b="0" i="0" u="none" strike="noStrike" baseline="0" dirty="0">
                <a:latin typeface="Verdana" panose="020B0604030504040204" pitchFamily="34" charset="0"/>
                <a:ea typeface="Verdana" panose="020B0604030504040204" pitchFamily="34" charset="0"/>
              </a:rPr>
              <a:t>1.How many participation each country have in Tokyo Olympics.</a:t>
            </a:r>
            <a:br>
              <a:rPr lang="en-US" sz="2000" b="0" i="0" u="none" strike="noStrike" baseline="0" dirty="0">
                <a:latin typeface="Verdana" panose="020B0604030504040204" pitchFamily="34" charset="0"/>
                <a:ea typeface="Verdana" panose="020B0604030504040204" pitchFamily="34" charset="0"/>
              </a:rPr>
            </a:br>
            <a:endParaRPr sz="2000" dirty="0">
              <a:latin typeface="Verdana" panose="020B0604030504040204" pitchFamily="34" charset="0"/>
              <a:ea typeface="Verdana" panose="020B0604030504040204" pitchFamily="34" charset="0"/>
            </a:endParaRPr>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pic>
        <p:nvPicPr>
          <p:cNvPr id="5" name="Picture 4">
            <a:extLst>
              <a:ext uri="{FF2B5EF4-FFF2-40B4-BE49-F238E27FC236}">
                <a16:creationId xmlns:a16="http://schemas.microsoft.com/office/drawing/2014/main" id="{76E22DC1-86FE-42C6-9935-E2399BF3FC36}"/>
              </a:ext>
            </a:extLst>
          </p:cNvPr>
          <p:cNvPicPr>
            <a:picLocks noChangeAspect="1"/>
          </p:cNvPicPr>
          <p:nvPr/>
        </p:nvPicPr>
        <p:blipFill>
          <a:blip r:embed="rId3"/>
          <a:stretch>
            <a:fillRect/>
          </a:stretch>
        </p:blipFill>
        <p:spPr>
          <a:xfrm>
            <a:off x="3697964" y="1211768"/>
            <a:ext cx="3219718" cy="1997413"/>
          </a:xfrm>
          <a:prstGeom prst="rect">
            <a:avLst/>
          </a:prstGeom>
        </p:spPr>
      </p:pic>
      <p:sp>
        <p:nvSpPr>
          <p:cNvPr id="8" name="AutoShape 6">
            <a:extLst>
              <a:ext uri="{FF2B5EF4-FFF2-40B4-BE49-F238E27FC236}">
                <a16:creationId xmlns:a16="http://schemas.microsoft.com/office/drawing/2014/main" id="{6661F785-2876-4D6F-BBC9-76FD1553B7F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98D99EAD-E739-4E53-A99D-B6D49FD82F3A}"/>
              </a:ext>
            </a:extLst>
          </p:cNvPr>
          <p:cNvPicPr>
            <a:picLocks noChangeAspect="1"/>
          </p:cNvPicPr>
          <p:nvPr/>
        </p:nvPicPr>
        <p:blipFill>
          <a:blip r:embed="rId4"/>
          <a:stretch>
            <a:fillRect/>
          </a:stretch>
        </p:blipFill>
        <p:spPr>
          <a:xfrm>
            <a:off x="7024242" y="1211768"/>
            <a:ext cx="2005042" cy="291151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469500" y="911700"/>
            <a:ext cx="2466988"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b="0" i="0" u="none" strike="noStrike" baseline="0" dirty="0">
                <a:latin typeface="Verdana" panose="020B0604030504040204" pitchFamily="34" charset="0"/>
                <a:ea typeface="Verdana" panose="020B0604030504040204" pitchFamily="34" charset="0"/>
              </a:rPr>
              <a:t>2. What is the total number of Gold Silver and Bronze Medals given in Tokyo Olympic 2021</a:t>
            </a:r>
            <a:endParaRPr sz="2000" dirty="0">
              <a:latin typeface="Verdana" panose="020B0604030504040204" pitchFamily="34" charset="0"/>
              <a:ea typeface="Verdana" panose="020B0604030504040204" pitchFamily="34" charset="0"/>
            </a:endParaRPr>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48EB25FF-2CA4-46F2-AD59-389C5EED6645}"/>
              </a:ext>
            </a:extLst>
          </p:cNvPr>
          <p:cNvPicPr>
            <a:picLocks noChangeAspect="1"/>
          </p:cNvPicPr>
          <p:nvPr/>
        </p:nvPicPr>
        <p:blipFill>
          <a:blip r:embed="rId3"/>
          <a:stretch>
            <a:fillRect/>
          </a:stretch>
        </p:blipFill>
        <p:spPr>
          <a:xfrm>
            <a:off x="3633514" y="1757325"/>
            <a:ext cx="5454224" cy="122376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498088" y="911700"/>
            <a:ext cx="24384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b="0" i="0" u="none" strike="noStrike" baseline="0" dirty="0">
                <a:latin typeface="Verdana" panose="020B0604030504040204" pitchFamily="34" charset="0"/>
                <a:ea typeface="Verdana" panose="020B0604030504040204" pitchFamily="34" charset="0"/>
              </a:rPr>
              <a:t>3. List of the top ten Countries with most Medals</a:t>
            </a:r>
            <a:endParaRPr sz="2000" dirty="0">
              <a:latin typeface="Verdana" panose="020B0604030504040204" pitchFamily="34" charset="0"/>
              <a:ea typeface="Verdana" panose="020B0604030504040204" pitchFamily="34" charset="0"/>
            </a:endParaRPr>
          </a:p>
        </p:txBody>
      </p:sp>
      <p:sp>
        <p:nvSpPr>
          <p:cNvPr id="126" name="Google Shape;12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7" name="Picture 6">
            <a:extLst>
              <a:ext uri="{FF2B5EF4-FFF2-40B4-BE49-F238E27FC236}">
                <a16:creationId xmlns:a16="http://schemas.microsoft.com/office/drawing/2014/main" id="{ED44544B-B7E9-44AA-9C8D-E326050532F9}"/>
              </a:ext>
            </a:extLst>
          </p:cNvPr>
          <p:cNvPicPr>
            <a:picLocks noChangeAspect="1"/>
          </p:cNvPicPr>
          <p:nvPr/>
        </p:nvPicPr>
        <p:blipFill>
          <a:blip r:embed="rId3"/>
          <a:stretch>
            <a:fillRect/>
          </a:stretch>
        </p:blipFill>
        <p:spPr>
          <a:xfrm>
            <a:off x="3919575" y="911700"/>
            <a:ext cx="4986532" cy="353392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512955" y="911700"/>
            <a:ext cx="2401229" cy="3327600"/>
          </a:xfrm>
          <a:prstGeom prst="rect">
            <a:avLst/>
          </a:prstGeom>
        </p:spPr>
        <p:txBody>
          <a:bodyPr spcFirstLastPara="1" wrap="square" lIns="0" tIns="0" rIns="0" bIns="0" anchor="ctr" anchorCtr="0">
            <a:noAutofit/>
          </a:bodyPr>
          <a:lstStyle/>
          <a:p>
            <a:pPr algn="l"/>
            <a:br>
              <a:rPr lang="en-US" sz="2000" b="0" i="0" u="none" strike="noStrike" baseline="0" dirty="0">
                <a:latin typeface="Verdana" panose="020B0604030504040204" pitchFamily="34" charset="0"/>
                <a:ea typeface="Verdana" panose="020B0604030504040204" pitchFamily="34" charset="0"/>
              </a:rPr>
            </a:br>
            <a:r>
              <a:rPr lang="en-US" sz="2000" b="0" i="0" u="none" strike="noStrike" baseline="0" dirty="0">
                <a:latin typeface="Verdana" panose="020B0604030504040204" pitchFamily="34" charset="0"/>
                <a:ea typeface="Verdana" panose="020B0604030504040204" pitchFamily="34" charset="0"/>
              </a:rPr>
              <a:t>4. How many athletes participated in the different Games .</a:t>
            </a:r>
            <a:br>
              <a:rPr lang="en-US" sz="2000" b="0" i="0" u="none" strike="noStrike" baseline="0" dirty="0">
                <a:latin typeface="Verdana" panose="020B0604030504040204" pitchFamily="34" charset="0"/>
                <a:ea typeface="Verdana" panose="020B0604030504040204" pitchFamily="34" charset="0"/>
              </a:rPr>
            </a:br>
            <a:br>
              <a:rPr lang="en-US" sz="1800" b="0" i="0" u="none" strike="noStrike" baseline="0" dirty="0">
                <a:latin typeface="NimbusRomNo9L-Regu"/>
              </a:rPr>
            </a:br>
            <a:endParaRPr dirty="0"/>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pic>
        <p:nvPicPr>
          <p:cNvPr id="6" name="Picture 5">
            <a:extLst>
              <a:ext uri="{FF2B5EF4-FFF2-40B4-BE49-F238E27FC236}">
                <a16:creationId xmlns:a16="http://schemas.microsoft.com/office/drawing/2014/main" id="{79CA50B4-CA2E-4939-AAA1-5A224BC47B99}"/>
              </a:ext>
            </a:extLst>
          </p:cNvPr>
          <p:cNvPicPr>
            <a:picLocks noChangeAspect="1"/>
          </p:cNvPicPr>
          <p:nvPr/>
        </p:nvPicPr>
        <p:blipFill>
          <a:blip r:embed="rId3"/>
          <a:stretch>
            <a:fillRect/>
          </a:stretch>
        </p:blipFill>
        <p:spPr>
          <a:xfrm>
            <a:off x="3677504" y="907950"/>
            <a:ext cx="5351780" cy="3327600"/>
          </a:xfrm>
          <a:prstGeom prst="rect">
            <a:avLst/>
          </a:prstGeom>
        </p:spPr>
      </p:pic>
    </p:spTree>
    <p:extLst>
      <p:ext uri="{BB962C8B-B14F-4D97-AF65-F5344CB8AC3E}">
        <p14:creationId xmlns:p14="http://schemas.microsoft.com/office/powerpoint/2010/main" val="674220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469500" y="911700"/>
            <a:ext cx="2466988"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b="0" i="0" u="none" strike="noStrike" baseline="0" dirty="0">
                <a:latin typeface="Verdana" panose="020B0604030504040204" pitchFamily="34" charset="0"/>
                <a:ea typeface="Verdana" panose="020B0604030504040204" pitchFamily="34" charset="0"/>
              </a:rPr>
              <a:t>5. How many coaches were assigned to which number of players.</a:t>
            </a:r>
            <a:endParaRPr sz="2000" dirty="0">
              <a:latin typeface="Verdana" panose="020B0604030504040204" pitchFamily="34" charset="0"/>
              <a:ea typeface="Verdana" panose="020B0604030504040204" pitchFamily="34" charset="0"/>
            </a:endParaRPr>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8" name="Picture 7">
            <a:extLst>
              <a:ext uri="{FF2B5EF4-FFF2-40B4-BE49-F238E27FC236}">
                <a16:creationId xmlns:a16="http://schemas.microsoft.com/office/drawing/2014/main" id="{A84B5A38-367B-4934-8C1B-85F57E272E6D}"/>
              </a:ext>
            </a:extLst>
          </p:cNvPr>
          <p:cNvPicPr>
            <a:picLocks noChangeAspect="1"/>
          </p:cNvPicPr>
          <p:nvPr/>
        </p:nvPicPr>
        <p:blipFill>
          <a:blip r:embed="rId3"/>
          <a:stretch>
            <a:fillRect/>
          </a:stretch>
        </p:blipFill>
        <p:spPr>
          <a:xfrm>
            <a:off x="3886596" y="148683"/>
            <a:ext cx="3886317" cy="2817541"/>
          </a:xfrm>
          <a:prstGeom prst="rect">
            <a:avLst/>
          </a:prstGeom>
        </p:spPr>
      </p:pic>
      <p:pic>
        <p:nvPicPr>
          <p:cNvPr id="10" name="Picture 9">
            <a:extLst>
              <a:ext uri="{FF2B5EF4-FFF2-40B4-BE49-F238E27FC236}">
                <a16:creationId xmlns:a16="http://schemas.microsoft.com/office/drawing/2014/main" id="{E152F302-9742-4E4A-8C5A-4C4C340AF363}"/>
              </a:ext>
            </a:extLst>
          </p:cNvPr>
          <p:cNvPicPr>
            <a:picLocks noChangeAspect="1"/>
          </p:cNvPicPr>
          <p:nvPr/>
        </p:nvPicPr>
        <p:blipFill>
          <a:blip r:embed="rId4"/>
          <a:stretch>
            <a:fillRect/>
          </a:stretch>
        </p:blipFill>
        <p:spPr>
          <a:xfrm>
            <a:off x="5354410" y="3072155"/>
            <a:ext cx="3126174" cy="2071296"/>
          </a:xfrm>
          <a:prstGeom prst="rect">
            <a:avLst/>
          </a:prstGeom>
        </p:spPr>
      </p:pic>
    </p:spTree>
    <p:extLst>
      <p:ext uri="{BB962C8B-B14F-4D97-AF65-F5344CB8AC3E}">
        <p14:creationId xmlns:p14="http://schemas.microsoft.com/office/powerpoint/2010/main" val="3421208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498088" y="911700"/>
            <a:ext cx="24384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b="0" i="0" u="none" strike="noStrike" baseline="0" dirty="0">
                <a:latin typeface="Verdana" panose="020B0604030504040204" pitchFamily="34" charset="0"/>
                <a:ea typeface="Verdana" panose="020B0604030504040204" pitchFamily="34" charset="0"/>
              </a:rPr>
              <a:t>6. Total number of Medals won by “India” .</a:t>
            </a:r>
            <a:endParaRPr sz="2000" dirty="0">
              <a:latin typeface="Verdana" panose="020B0604030504040204" pitchFamily="34" charset="0"/>
              <a:ea typeface="Verdana" panose="020B0604030504040204" pitchFamily="34" charset="0"/>
            </a:endParaRPr>
          </a:p>
        </p:txBody>
      </p:sp>
      <p:sp>
        <p:nvSpPr>
          <p:cNvPr id="126" name="Google Shape;12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Picture 2">
            <a:extLst>
              <a:ext uri="{FF2B5EF4-FFF2-40B4-BE49-F238E27FC236}">
                <a16:creationId xmlns:a16="http://schemas.microsoft.com/office/drawing/2014/main" id="{6444630F-C1EB-4D16-A290-1F4C70813AFF}"/>
              </a:ext>
            </a:extLst>
          </p:cNvPr>
          <p:cNvPicPr>
            <a:picLocks noChangeAspect="1"/>
          </p:cNvPicPr>
          <p:nvPr/>
        </p:nvPicPr>
        <p:blipFill>
          <a:blip r:embed="rId3"/>
          <a:stretch>
            <a:fillRect/>
          </a:stretch>
        </p:blipFill>
        <p:spPr>
          <a:xfrm>
            <a:off x="3691026" y="1300976"/>
            <a:ext cx="5329653" cy="1977483"/>
          </a:xfrm>
          <a:prstGeom prst="rect">
            <a:avLst/>
          </a:prstGeom>
        </p:spPr>
      </p:pic>
    </p:spTree>
    <p:extLst>
      <p:ext uri="{BB962C8B-B14F-4D97-AF65-F5344CB8AC3E}">
        <p14:creationId xmlns:p14="http://schemas.microsoft.com/office/powerpoint/2010/main" val="1059913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300"/>
        <p:cNvGrpSpPr/>
        <p:nvPr/>
      </p:nvGrpSpPr>
      <p:grpSpPr>
        <a:xfrm>
          <a:off x="0" y="0"/>
          <a:ext cx="0" cy="0"/>
          <a:chOff x="0" y="0"/>
          <a:chExt cx="0" cy="0"/>
        </a:xfrm>
      </p:grpSpPr>
      <p:sp>
        <p:nvSpPr>
          <p:cNvPr id="301" name="Google Shape;301;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02" name="Google Shape;302;p35"/>
          <p:cNvSpPr txBox="1">
            <a:spLocks noGrp="1"/>
          </p:cNvSpPr>
          <p:nvPr>
            <p:ph type="ctrTitle" idx="4294967295"/>
          </p:nvPr>
        </p:nvSpPr>
        <p:spPr>
          <a:xfrm>
            <a:off x="1494263" y="677253"/>
            <a:ext cx="5791200" cy="92314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Conclusion</a:t>
            </a:r>
            <a:endParaRPr sz="3600" dirty="0"/>
          </a:p>
        </p:txBody>
      </p:sp>
      <p:sp>
        <p:nvSpPr>
          <p:cNvPr id="303" name="Google Shape;303;p35"/>
          <p:cNvSpPr txBox="1">
            <a:spLocks noGrp="1"/>
          </p:cNvSpPr>
          <p:nvPr>
            <p:ph type="subTitle" idx="4294967295"/>
          </p:nvPr>
        </p:nvSpPr>
        <p:spPr>
          <a:xfrm>
            <a:off x="723300" y="1672683"/>
            <a:ext cx="7697400" cy="2912510"/>
          </a:xfrm>
          <a:prstGeom prst="rect">
            <a:avLst/>
          </a:prstGeom>
        </p:spPr>
        <p:txBody>
          <a:bodyPr spcFirstLastPara="1" wrap="square" lIns="0" tIns="0" rIns="0" bIns="0" anchor="t" anchorCtr="0">
            <a:noAutofit/>
          </a:bodyPr>
          <a:lstStyle/>
          <a:p>
            <a:pPr marL="88900" indent="0" algn="l">
              <a:buNone/>
            </a:pPr>
            <a:r>
              <a:rPr lang="en-US" sz="1800" b="0" i="0" u="none" strike="noStrike" baseline="0" dirty="0">
                <a:solidFill>
                  <a:schemeClr val="tx2">
                    <a:lumMod val="10000"/>
                  </a:schemeClr>
                </a:solidFill>
                <a:latin typeface="Verdana" panose="020B0604030504040204" pitchFamily="34" charset="0"/>
                <a:ea typeface="Verdana" panose="020B0604030504040204" pitchFamily="34" charset="0"/>
              </a:rPr>
              <a:t>Most athletes in the Olympics reside from countries like the United States of America, Japan and Australia. The USA has the highest number of gold, silver and bronze medals and this shows how successful the US is. The biggest reason could be wealth; more investment on athletes and their respective disciplines. Having better coaches and facilities does help create better and improved athletes so wealth could probably be why the US does so much better than other </a:t>
            </a:r>
            <a:r>
              <a:rPr lang="en-IN" sz="1800" b="0" i="0" u="none" strike="noStrike" baseline="0" dirty="0">
                <a:solidFill>
                  <a:schemeClr val="tx2">
                    <a:lumMod val="10000"/>
                  </a:schemeClr>
                </a:solidFill>
                <a:latin typeface="Verdana" panose="020B0604030504040204" pitchFamily="34" charset="0"/>
                <a:ea typeface="Verdana" panose="020B0604030504040204" pitchFamily="34" charset="0"/>
              </a:rPr>
              <a:t>countries.</a:t>
            </a:r>
            <a:endParaRPr sz="1800" b="1" dirty="0">
              <a:solidFill>
                <a:schemeClr val="tx2">
                  <a:lumMod val="10000"/>
                </a:schemeClr>
              </a:solidFill>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557750" y="907950"/>
            <a:ext cx="2311829"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000" dirty="0"/>
              <a:t> INTRODUCTION</a:t>
            </a:r>
          </a:p>
        </p:txBody>
      </p:sp>
      <p:sp>
        <p:nvSpPr>
          <p:cNvPr id="69" name="Google Shape;69;p14"/>
          <p:cNvSpPr txBox="1">
            <a:spLocks noGrp="1"/>
          </p:cNvSpPr>
          <p:nvPr>
            <p:ph type="body" idx="1"/>
          </p:nvPr>
        </p:nvSpPr>
        <p:spPr>
          <a:xfrm>
            <a:off x="3853123" y="1192391"/>
            <a:ext cx="4842599" cy="3540600"/>
          </a:xfrm>
          <a:prstGeom prst="rect">
            <a:avLst/>
          </a:prstGeom>
        </p:spPr>
        <p:txBody>
          <a:bodyPr spcFirstLastPara="1" wrap="square" lIns="0" tIns="0" rIns="0" bIns="0" anchor="t" anchorCtr="0">
            <a:noAutofit/>
          </a:bodyPr>
          <a:lstStyle/>
          <a:p>
            <a:pPr marL="0" lvl="0" indent="0" algn="just" rtl="0">
              <a:lnSpc>
                <a:spcPct val="200000"/>
              </a:lnSpc>
              <a:spcBef>
                <a:spcPts val="600"/>
              </a:spcBef>
              <a:spcAft>
                <a:spcPts val="0"/>
              </a:spcAft>
              <a:buClr>
                <a:schemeClr val="dk1"/>
              </a:buClr>
              <a:buSzPts val="1100"/>
              <a:buFont typeface="Arial"/>
              <a:buNone/>
            </a:pPr>
            <a:r>
              <a:rPr lang="en-US" sz="1200" b="1" dirty="0">
                <a:solidFill>
                  <a:schemeClr val="tx2">
                    <a:lumMod val="10000"/>
                  </a:schemeClr>
                </a:solidFill>
                <a:latin typeface="Bookman Old Style" panose="02050604050505020204" pitchFamily="18" charset="0"/>
              </a:rPr>
              <a:t>In this project we were using Tokyo Olympic 2021 database With this project we try to analyze how the Olympics have evolved over time, including questions about the participation and performance of women/men, the variation in athletic build by sport and by nation, and the nature of </a:t>
            </a:r>
            <a:r>
              <a:rPr lang="en-US" sz="1200" b="1" dirty="0" err="1">
                <a:solidFill>
                  <a:schemeClr val="tx2">
                    <a:lumMod val="10000"/>
                  </a:schemeClr>
                </a:solidFill>
                <a:latin typeface="Bookman Old Style" panose="02050604050505020204" pitchFamily="18" charset="0"/>
              </a:rPr>
              <a:t>olympic</a:t>
            </a:r>
            <a:r>
              <a:rPr lang="en-US" sz="1200" b="1" dirty="0">
                <a:solidFill>
                  <a:schemeClr val="tx2">
                    <a:lumMod val="10000"/>
                  </a:schemeClr>
                </a:solidFill>
                <a:latin typeface="Bookman Old Style" panose="02050604050505020204" pitchFamily="18" charset="0"/>
              </a:rPr>
              <a:t> dominance by nation, which is demonstrated by number of medals received</a:t>
            </a:r>
            <a:r>
              <a:rPr lang="en-US" sz="1200" b="1" dirty="0"/>
              <a:t>.</a:t>
            </a:r>
            <a:endParaRPr lang="en-US" dirty="0"/>
          </a:p>
        </p:txBody>
      </p:sp>
      <p:sp>
        <p:nvSpPr>
          <p:cNvPr id="70" name="Google Shape;70;p14"/>
          <p:cNvSpPr txBox="1">
            <a:spLocks noGrp="1"/>
          </p:cNvSpPr>
          <p:nvPr>
            <p:ph type="body" idx="2"/>
          </p:nvPr>
        </p:nvSpPr>
        <p:spPr>
          <a:xfrm>
            <a:off x="3844325" y="3982125"/>
            <a:ext cx="4842600" cy="87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000" dirty="0">
              <a:solidFill>
                <a:srgbClr val="CC0000"/>
              </a:solidFill>
            </a:endParaRPr>
          </a:p>
          <a:p>
            <a:pPr marL="0" lvl="0" indent="0" algn="l" rtl="0">
              <a:spcBef>
                <a:spcPts val="0"/>
              </a:spcBef>
              <a:spcAft>
                <a:spcPts val="0"/>
              </a:spcAft>
              <a:buNone/>
            </a:pPr>
            <a:endParaRPr sz="1000" dirty="0">
              <a:solidFill>
                <a:srgbClr val="CC0000"/>
              </a:solidFill>
            </a:endParaRPr>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txBox="1">
            <a:spLocks noGrp="1"/>
          </p:cNvSpPr>
          <p:nvPr>
            <p:ph type="ctrTitle"/>
          </p:nvPr>
        </p:nvSpPr>
        <p:spPr>
          <a:xfrm>
            <a:off x="2438550" y="1811950"/>
            <a:ext cx="4266900" cy="142190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latin typeface="Algerian" panose="04020705040A02060702" pitchFamily="82" charset="0"/>
              </a:rPr>
              <a:t>THANK YOU</a:t>
            </a:r>
            <a:endParaRPr sz="4000" dirty="0">
              <a:latin typeface="Algerian" panose="04020705040A02060702" pitchFamily="8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723300" y="279526"/>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3200" b="1" i="0" u="none" strike="noStrike" baseline="0" dirty="0">
                <a:latin typeface="NimbusRomNo9L-Regu"/>
              </a:rPr>
              <a:t>DATASET</a:t>
            </a:r>
            <a:endParaRPr sz="5400" b="1" dirty="0"/>
          </a:p>
        </p:txBody>
      </p:sp>
      <p:sp>
        <p:nvSpPr>
          <p:cNvPr id="77" name="Google Shape;77;p15"/>
          <p:cNvSpPr txBox="1">
            <a:spLocks noGrp="1"/>
          </p:cNvSpPr>
          <p:nvPr>
            <p:ph type="subTitle" idx="4294967295"/>
          </p:nvPr>
        </p:nvSpPr>
        <p:spPr>
          <a:xfrm>
            <a:off x="832624" y="1632045"/>
            <a:ext cx="7588076" cy="2389828"/>
          </a:xfrm>
          <a:prstGeom prst="rect">
            <a:avLst/>
          </a:prstGeom>
        </p:spPr>
        <p:txBody>
          <a:bodyPr spcFirstLastPara="1" wrap="square" lIns="0" tIns="0" rIns="0" bIns="0" anchor="t" anchorCtr="0">
            <a:noAutofit/>
          </a:bodyPr>
          <a:lstStyle/>
          <a:p>
            <a:pPr marL="88900" indent="0">
              <a:buNone/>
            </a:pPr>
            <a:r>
              <a:rPr lang="en-US" sz="1400" b="0" i="0" u="none" strike="noStrike" baseline="0" dirty="0">
                <a:solidFill>
                  <a:schemeClr val="tx2">
                    <a:lumMod val="10000"/>
                  </a:schemeClr>
                </a:solidFill>
                <a:latin typeface="Verdana" panose="020B0604030504040204" pitchFamily="34" charset="0"/>
                <a:ea typeface="Verdana" panose="020B0604030504040204" pitchFamily="34" charset="0"/>
              </a:rPr>
              <a:t>This dataset is in comma separated format. Which contains 5 tables namely.</a:t>
            </a:r>
          </a:p>
          <a:p>
            <a:pPr marL="88900" indent="0">
              <a:buNone/>
            </a:pPr>
            <a:r>
              <a:rPr lang="en-US" sz="1400" b="0" i="0" u="none" strike="noStrike" baseline="0" dirty="0">
                <a:solidFill>
                  <a:schemeClr val="tx2">
                    <a:lumMod val="10000"/>
                  </a:schemeClr>
                </a:solidFill>
                <a:latin typeface="Verdana" panose="020B0604030504040204" pitchFamily="34" charset="0"/>
                <a:ea typeface="Verdana" panose="020B0604030504040204" pitchFamily="34" charset="0"/>
              </a:rPr>
              <a:t>• Athlete.csv— Contains details about the participated athletes</a:t>
            </a:r>
          </a:p>
          <a:p>
            <a:pPr marL="88900" indent="0">
              <a:buNone/>
            </a:pPr>
            <a:r>
              <a:rPr lang="en-US" sz="1400" b="0" i="0" u="none" strike="noStrike" baseline="0" dirty="0">
                <a:solidFill>
                  <a:schemeClr val="tx2">
                    <a:lumMod val="10000"/>
                  </a:schemeClr>
                </a:solidFill>
                <a:latin typeface="Verdana" panose="020B0604030504040204" pitchFamily="34" charset="0"/>
                <a:ea typeface="Verdana" panose="020B0604030504040204" pitchFamily="34" charset="0"/>
              </a:rPr>
              <a:t>• Coaches.csv — Contains details about the coaches (country, discipline, event)</a:t>
            </a:r>
          </a:p>
          <a:p>
            <a:pPr marL="88900" indent="0">
              <a:buNone/>
            </a:pPr>
            <a:r>
              <a:rPr lang="en-US" sz="1400" b="0" i="0" u="none" strike="noStrike" baseline="0" dirty="0">
                <a:solidFill>
                  <a:schemeClr val="tx2">
                    <a:lumMod val="10000"/>
                  </a:schemeClr>
                </a:solidFill>
                <a:latin typeface="Verdana" panose="020B0604030504040204" pitchFamily="34" charset="0"/>
                <a:ea typeface="Verdana" panose="020B0604030504040204" pitchFamily="34" charset="0"/>
              </a:rPr>
              <a:t>• EntierGender.csv— Entries by Discipline and number of female and male athletes taking part in it</a:t>
            </a:r>
          </a:p>
          <a:p>
            <a:pPr marL="88900" indent="0">
              <a:buNone/>
            </a:pPr>
            <a:r>
              <a:rPr lang="en-US" sz="1400" b="0" i="0" u="none" strike="noStrike" baseline="0" dirty="0">
                <a:solidFill>
                  <a:schemeClr val="tx2">
                    <a:lumMod val="10000"/>
                  </a:schemeClr>
                </a:solidFill>
                <a:latin typeface="Verdana" panose="020B0604030504040204" pitchFamily="34" charset="0"/>
                <a:ea typeface="Verdana" panose="020B0604030504040204" pitchFamily="34" charset="0"/>
              </a:rPr>
              <a:t>• Medal.csv— Number of gold, silver and bronze medals won by each country</a:t>
            </a:r>
          </a:p>
          <a:p>
            <a:pPr marL="88900" indent="0">
              <a:buNone/>
            </a:pPr>
            <a:r>
              <a:rPr lang="en-US" sz="1400" b="0" i="0" u="none" strike="noStrike" baseline="0" dirty="0">
                <a:solidFill>
                  <a:schemeClr val="tx2">
                    <a:lumMod val="10000"/>
                  </a:schemeClr>
                </a:solidFill>
                <a:latin typeface="Verdana" panose="020B0604030504040204" pitchFamily="34" charset="0"/>
                <a:ea typeface="Verdana" panose="020B0604030504040204" pitchFamily="34" charset="0"/>
              </a:rPr>
              <a:t>• Team.csv— Contains the details of all the Teams(Country, event, Discipline, Event)</a:t>
            </a:r>
            <a:endParaRPr sz="1400" b="1" dirty="0">
              <a:solidFill>
                <a:schemeClr val="tx2">
                  <a:lumMod val="10000"/>
                </a:schemeClr>
              </a:solidFill>
              <a:latin typeface="Verdana" panose="020B0604030504040204" pitchFamily="34" charset="0"/>
              <a:ea typeface="Verdana" panose="020B0604030504040204" pitchFamily="34" charset="0"/>
            </a:endParaRPr>
          </a:p>
        </p:txBody>
      </p:sp>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D61C-1069-444B-BBF0-B0CB340E7CEF}"/>
              </a:ext>
            </a:extLst>
          </p:cNvPr>
          <p:cNvSpPr>
            <a:spLocks noGrp="1"/>
          </p:cNvSpPr>
          <p:nvPr>
            <p:ph type="title"/>
          </p:nvPr>
        </p:nvSpPr>
        <p:spPr/>
        <p:txBody>
          <a:bodyPr/>
          <a:lstStyle/>
          <a:p>
            <a:r>
              <a:rPr lang="en-US" dirty="0"/>
              <a:t>The Athletes</a:t>
            </a:r>
            <a:endParaRPr lang="en-IN" dirty="0"/>
          </a:p>
        </p:txBody>
      </p:sp>
      <p:sp>
        <p:nvSpPr>
          <p:cNvPr id="6" name="Slide Number Placeholder 5">
            <a:extLst>
              <a:ext uri="{FF2B5EF4-FFF2-40B4-BE49-F238E27FC236}">
                <a16:creationId xmlns:a16="http://schemas.microsoft.com/office/drawing/2014/main" id="{61E8AE60-E04C-45CB-8174-0BB146A1C2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8" name="Picture 7">
            <a:extLst>
              <a:ext uri="{FF2B5EF4-FFF2-40B4-BE49-F238E27FC236}">
                <a16:creationId xmlns:a16="http://schemas.microsoft.com/office/drawing/2014/main" id="{56858AAB-C6EE-4280-929F-1400D320DEDD}"/>
              </a:ext>
            </a:extLst>
          </p:cNvPr>
          <p:cNvPicPr>
            <a:picLocks noChangeAspect="1"/>
          </p:cNvPicPr>
          <p:nvPr/>
        </p:nvPicPr>
        <p:blipFill>
          <a:blip r:embed="rId2"/>
          <a:stretch>
            <a:fillRect/>
          </a:stretch>
        </p:blipFill>
        <p:spPr>
          <a:xfrm>
            <a:off x="3844325" y="357888"/>
            <a:ext cx="4771038" cy="4435224"/>
          </a:xfrm>
          <a:prstGeom prst="rect">
            <a:avLst/>
          </a:prstGeom>
        </p:spPr>
      </p:pic>
    </p:spTree>
    <p:extLst>
      <p:ext uri="{BB962C8B-B14F-4D97-AF65-F5344CB8AC3E}">
        <p14:creationId xmlns:p14="http://schemas.microsoft.com/office/powerpoint/2010/main" val="3021164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593C-1944-427A-B891-E55829531C83}"/>
              </a:ext>
            </a:extLst>
          </p:cNvPr>
          <p:cNvSpPr>
            <a:spLocks noGrp="1"/>
          </p:cNvSpPr>
          <p:nvPr>
            <p:ph type="title"/>
          </p:nvPr>
        </p:nvSpPr>
        <p:spPr/>
        <p:txBody>
          <a:bodyPr/>
          <a:lstStyle/>
          <a:p>
            <a:r>
              <a:rPr lang="en-US" dirty="0"/>
              <a:t>The Coaches</a:t>
            </a:r>
            <a:endParaRPr lang="en-IN" dirty="0"/>
          </a:p>
        </p:txBody>
      </p:sp>
      <p:sp>
        <p:nvSpPr>
          <p:cNvPr id="3" name="Text Placeholder 2">
            <a:extLst>
              <a:ext uri="{FF2B5EF4-FFF2-40B4-BE49-F238E27FC236}">
                <a16:creationId xmlns:a16="http://schemas.microsoft.com/office/drawing/2014/main" id="{ED460CE5-0423-443F-81C4-03DD13F0806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C1FB060-0980-4237-8AA2-1C753650EF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2536C999-C603-4634-AA62-F6E078377E19}"/>
              </a:ext>
            </a:extLst>
          </p:cNvPr>
          <p:cNvPicPr>
            <a:picLocks noChangeAspect="1"/>
          </p:cNvPicPr>
          <p:nvPr/>
        </p:nvPicPr>
        <p:blipFill>
          <a:blip r:embed="rId2"/>
          <a:stretch>
            <a:fillRect/>
          </a:stretch>
        </p:blipFill>
        <p:spPr>
          <a:xfrm>
            <a:off x="3694822" y="189822"/>
            <a:ext cx="5334462" cy="4663844"/>
          </a:xfrm>
          <a:prstGeom prst="rect">
            <a:avLst/>
          </a:prstGeom>
        </p:spPr>
      </p:pic>
    </p:spTree>
    <p:extLst>
      <p:ext uri="{BB962C8B-B14F-4D97-AF65-F5344CB8AC3E}">
        <p14:creationId xmlns:p14="http://schemas.microsoft.com/office/powerpoint/2010/main" val="958517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97C8-22DB-489A-AB51-074BC60B367D}"/>
              </a:ext>
            </a:extLst>
          </p:cNvPr>
          <p:cNvSpPr>
            <a:spLocks noGrp="1"/>
          </p:cNvSpPr>
          <p:nvPr>
            <p:ph type="title"/>
          </p:nvPr>
        </p:nvSpPr>
        <p:spPr/>
        <p:txBody>
          <a:bodyPr/>
          <a:lstStyle/>
          <a:p>
            <a:r>
              <a:rPr lang="en-US" dirty="0"/>
              <a:t>The Genders</a:t>
            </a:r>
            <a:endParaRPr lang="en-IN" dirty="0"/>
          </a:p>
        </p:txBody>
      </p:sp>
      <p:sp>
        <p:nvSpPr>
          <p:cNvPr id="4" name="Slide Number Placeholder 3">
            <a:extLst>
              <a:ext uri="{FF2B5EF4-FFF2-40B4-BE49-F238E27FC236}">
                <a16:creationId xmlns:a16="http://schemas.microsoft.com/office/drawing/2014/main" id="{78FEC971-F256-4CF5-9E46-365904A48A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44B421A5-F069-4FC5-8A1B-D3D44F315E4D}"/>
              </a:ext>
            </a:extLst>
          </p:cNvPr>
          <p:cNvPicPr>
            <a:picLocks noChangeAspect="1"/>
          </p:cNvPicPr>
          <p:nvPr/>
        </p:nvPicPr>
        <p:blipFill>
          <a:blip r:embed="rId2"/>
          <a:stretch>
            <a:fillRect/>
          </a:stretch>
        </p:blipFill>
        <p:spPr>
          <a:xfrm>
            <a:off x="4702402" y="310311"/>
            <a:ext cx="3215919" cy="4694327"/>
          </a:xfrm>
          <a:prstGeom prst="rect">
            <a:avLst/>
          </a:prstGeom>
        </p:spPr>
      </p:pic>
    </p:spTree>
    <p:extLst>
      <p:ext uri="{BB962C8B-B14F-4D97-AF65-F5344CB8AC3E}">
        <p14:creationId xmlns:p14="http://schemas.microsoft.com/office/powerpoint/2010/main" val="2794444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14BA-9523-4660-B673-B0A592BD65CD}"/>
              </a:ext>
            </a:extLst>
          </p:cNvPr>
          <p:cNvSpPr>
            <a:spLocks noGrp="1"/>
          </p:cNvSpPr>
          <p:nvPr>
            <p:ph type="title"/>
          </p:nvPr>
        </p:nvSpPr>
        <p:spPr/>
        <p:txBody>
          <a:bodyPr/>
          <a:lstStyle/>
          <a:p>
            <a:r>
              <a:rPr lang="en-US" dirty="0"/>
              <a:t>The Medals</a:t>
            </a:r>
            <a:endParaRPr lang="en-IN" dirty="0"/>
          </a:p>
        </p:txBody>
      </p:sp>
      <p:sp>
        <p:nvSpPr>
          <p:cNvPr id="3" name="Text Placeholder 2">
            <a:extLst>
              <a:ext uri="{FF2B5EF4-FFF2-40B4-BE49-F238E27FC236}">
                <a16:creationId xmlns:a16="http://schemas.microsoft.com/office/drawing/2014/main" id="{D8BE4197-D61F-4A11-AB36-605A618618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624B880-53D0-46B2-B35E-32410A13E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F6E44864-CB6B-4E1C-8172-EEB1336BB8A3}"/>
              </a:ext>
            </a:extLst>
          </p:cNvPr>
          <p:cNvPicPr>
            <a:picLocks noChangeAspect="1"/>
          </p:cNvPicPr>
          <p:nvPr/>
        </p:nvPicPr>
        <p:blipFill>
          <a:blip r:embed="rId2"/>
          <a:stretch>
            <a:fillRect/>
          </a:stretch>
        </p:blipFill>
        <p:spPr>
          <a:xfrm>
            <a:off x="3789125" y="64294"/>
            <a:ext cx="4952999" cy="5143500"/>
          </a:xfrm>
          <a:prstGeom prst="rect">
            <a:avLst/>
          </a:prstGeom>
        </p:spPr>
      </p:pic>
    </p:spTree>
    <p:extLst>
      <p:ext uri="{BB962C8B-B14F-4D97-AF65-F5344CB8AC3E}">
        <p14:creationId xmlns:p14="http://schemas.microsoft.com/office/powerpoint/2010/main" val="1456734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76C5-0607-46EC-89EA-78322D7D5E78}"/>
              </a:ext>
            </a:extLst>
          </p:cNvPr>
          <p:cNvSpPr>
            <a:spLocks noGrp="1"/>
          </p:cNvSpPr>
          <p:nvPr>
            <p:ph type="title"/>
          </p:nvPr>
        </p:nvSpPr>
        <p:spPr/>
        <p:txBody>
          <a:bodyPr/>
          <a:lstStyle/>
          <a:p>
            <a:r>
              <a:rPr lang="en-US" dirty="0"/>
              <a:t>The Team</a:t>
            </a:r>
            <a:endParaRPr lang="en-IN" dirty="0"/>
          </a:p>
        </p:txBody>
      </p:sp>
      <p:sp>
        <p:nvSpPr>
          <p:cNvPr id="3" name="Text Placeholder 2">
            <a:extLst>
              <a:ext uri="{FF2B5EF4-FFF2-40B4-BE49-F238E27FC236}">
                <a16:creationId xmlns:a16="http://schemas.microsoft.com/office/drawing/2014/main" id="{6161BEBB-5916-4C22-9865-84BE68E3DCF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E848ABE-35E1-4208-BE30-975E8F8112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70326BA8-9F6A-4E9B-A634-10CFB3265645}"/>
              </a:ext>
            </a:extLst>
          </p:cNvPr>
          <p:cNvPicPr>
            <a:picLocks noChangeAspect="1"/>
          </p:cNvPicPr>
          <p:nvPr/>
        </p:nvPicPr>
        <p:blipFill>
          <a:blip r:embed="rId2"/>
          <a:stretch>
            <a:fillRect/>
          </a:stretch>
        </p:blipFill>
        <p:spPr>
          <a:xfrm>
            <a:off x="3764756" y="131241"/>
            <a:ext cx="5029200" cy="4709568"/>
          </a:xfrm>
          <a:prstGeom prst="rect">
            <a:avLst/>
          </a:prstGeom>
        </p:spPr>
      </p:pic>
    </p:spTree>
    <p:extLst>
      <p:ext uri="{BB962C8B-B14F-4D97-AF65-F5344CB8AC3E}">
        <p14:creationId xmlns:p14="http://schemas.microsoft.com/office/powerpoint/2010/main" val="259690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012" scaled="0"/>
        </a:gra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55852" y="748868"/>
            <a:ext cx="480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DATA PREPROCESSING</a:t>
            </a:r>
          </a:p>
        </p:txBody>
      </p:sp>
      <p:sp>
        <p:nvSpPr>
          <p:cNvPr id="85" name="Google Shape;85;p16"/>
          <p:cNvSpPr txBox="1">
            <a:spLocks noGrp="1"/>
          </p:cNvSpPr>
          <p:nvPr>
            <p:ph type="subTitle" idx="1"/>
          </p:nvPr>
        </p:nvSpPr>
        <p:spPr>
          <a:xfrm>
            <a:off x="1969203" y="1665248"/>
            <a:ext cx="4818223" cy="2185639"/>
          </a:xfrm>
          <a:prstGeom prst="rect">
            <a:avLst/>
          </a:prstGeom>
        </p:spPr>
        <p:txBody>
          <a:bodyPr spcFirstLastPara="1" wrap="square" lIns="0" tIns="0" rIns="0" bIns="0" anchor="ctr" anchorCtr="0">
            <a:noAutofit/>
          </a:bodyPr>
          <a:lstStyle/>
          <a:p>
            <a:pPr algn="just">
              <a:buFont typeface="Arial" panose="020B0604020202020204" pitchFamily="34" charset="0"/>
              <a:buChar char="•"/>
            </a:pPr>
            <a:r>
              <a:rPr lang="en-US" sz="1600" b="0" i="0" u="none" strike="noStrike" baseline="0" dirty="0">
                <a:latin typeface="Verdana" panose="020B0604030504040204" pitchFamily="34" charset="0"/>
                <a:ea typeface="Verdana" panose="020B0604030504040204" pitchFamily="34" charset="0"/>
              </a:rPr>
              <a:t>We have created a function to convert CSV to Tables , it contains the name of the csv and name of the table to which we </a:t>
            </a:r>
            <a:r>
              <a:rPr lang="en-IN" sz="1600" b="0" i="0" u="none" strike="noStrike" baseline="0" dirty="0">
                <a:latin typeface="Verdana" panose="020B0604030504040204" pitchFamily="34" charset="0"/>
                <a:ea typeface="Verdana" panose="020B0604030504040204" pitchFamily="34" charset="0"/>
              </a:rPr>
              <a:t>converted the csv.</a:t>
            </a:r>
          </a:p>
          <a:p>
            <a:pPr algn="just">
              <a:buFont typeface="Arial" panose="020B0604020202020204" pitchFamily="34" charset="0"/>
              <a:buChar char="•"/>
            </a:pPr>
            <a:endParaRPr lang="en-IN" sz="1600" b="0" i="0" u="none" strike="noStrike" baseline="0" dirty="0">
              <a:latin typeface="Verdana" panose="020B0604030504040204" pitchFamily="34" charset="0"/>
              <a:ea typeface="Verdana" panose="020B0604030504040204" pitchFamily="34" charset="0"/>
            </a:endParaRPr>
          </a:p>
          <a:p>
            <a:pPr algn="just">
              <a:buFont typeface="Arial" panose="020B0604020202020204" pitchFamily="34" charset="0"/>
              <a:buChar char="•"/>
            </a:pPr>
            <a:r>
              <a:rPr lang="en-US" sz="1600" b="0" i="0" u="none" strike="noStrike" baseline="0" dirty="0">
                <a:latin typeface="Verdana" panose="020B0604030504040204" pitchFamily="34" charset="0"/>
                <a:ea typeface="Verdana" panose="020B0604030504040204" pitchFamily="34" charset="0"/>
              </a:rPr>
              <a:t>We have shown 10 elements of all the tables.</a:t>
            </a:r>
            <a:endParaRPr lang="en-IN" sz="1600"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499</Words>
  <Application>Microsoft Office PowerPoint</Application>
  <PresentationFormat>On-screen Show (16:9)</PresentationFormat>
  <Paragraphs>54</Paragraphs>
  <Slides>20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IBM Plex Sans</vt:lpstr>
      <vt:lpstr>Verdana</vt:lpstr>
      <vt:lpstr>Montserrat Light</vt:lpstr>
      <vt:lpstr>Montserrat ExtraBold</vt:lpstr>
      <vt:lpstr>Bookman Old Style</vt:lpstr>
      <vt:lpstr>NimbusRomNo9L-Regu</vt:lpstr>
      <vt:lpstr>Montserrat</vt:lpstr>
      <vt:lpstr>Juliet template</vt:lpstr>
      <vt:lpstr>TOKYO OLYMPICS 2021</vt:lpstr>
      <vt:lpstr> INTRODUCTION</vt:lpstr>
      <vt:lpstr>DATASET</vt:lpstr>
      <vt:lpstr>The Athletes</vt:lpstr>
      <vt:lpstr>The Coaches</vt:lpstr>
      <vt:lpstr>The Genders</vt:lpstr>
      <vt:lpstr>The Medals</vt:lpstr>
      <vt:lpstr>The Team</vt:lpstr>
      <vt:lpstr>DATA PREPROCESSING</vt:lpstr>
      <vt:lpstr>PowerPoint Presentation</vt:lpstr>
      <vt:lpstr>ROLAP </vt:lpstr>
      <vt:lpstr>PowerPoint Presentation</vt:lpstr>
      <vt:lpstr> 1.How many participation each country have in Tokyo Olympics. </vt:lpstr>
      <vt:lpstr>2. What is the total number of Gold Silver and Bronze Medals given in Tokyo Olympic 2021</vt:lpstr>
      <vt:lpstr>3. List of the top ten Countries with most Medals</vt:lpstr>
      <vt:lpstr> 4. How many athletes participated in the different Games .  </vt:lpstr>
      <vt:lpstr>5. How many coaches were assigned to which number of players.</vt:lpstr>
      <vt:lpstr>6. Total number of Medals won by “India”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TOKYO OLYMPICS 2021</dc:title>
  <dc:creator>Vashishth Raval</dc:creator>
  <cp:lastModifiedBy>Aastha Deogharia</cp:lastModifiedBy>
  <cp:revision>6</cp:revision>
  <dcterms:modified xsi:type="dcterms:W3CDTF">2022-04-27T12:36:55Z</dcterms:modified>
</cp:coreProperties>
</file>