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custT="1"/>
      <dgm:spPr>
        <a:gradFill rotWithShape="0">
          <a:gsLst>
            <a:gs pos="0">
              <a:srgbClr val="703000"/>
            </a:gs>
            <a:gs pos="50000">
              <a:srgbClr val="A44A00"/>
            </a:gs>
            <a:gs pos="70000">
              <a:srgbClr val="BC5500"/>
            </a:gs>
            <a:gs pos="100000">
              <a:srgbClr val="F26D00"/>
            </a:gs>
          </a:gsLst>
        </a:gradFill>
      </dgm:spPr>
      <dgm:t>
        <a:bodyPr/>
        <a:lstStyle/>
        <a:p>
          <a:r>
            <a:rPr lang="en-US" sz="2000" dirty="0"/>
            <a:t>Tokenization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custT="1"/>
      <dgm:spPr/>
      <dgm:t>
        <a:bodyPr/>
        <a:lstStyle/>
        <a:p>
          <a:r>
            <a:rPr lang="en-US" sz="2000" dirty="0"/>
            <a:t>Removal of </a:t>
          </a:r>
          <a:r>
            <a:rPr lang="en-US" sz="2000" dirty="0" smtClean="0"/>
            <a:t>Punctuation, capitalization and numeric value</a:t>
          </a:r>
          <a:endParaRPr lang="en-US" sz="2000"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0546DBF6-E241-4E5F-BB00-9CE9BCA4F9F7}">
      <dgm:prSet phldrT="[Text]" custT="1"/>
      <dgm:spPr>
        <a:gradFill flip="none" rotWithShape="1">
          <a:gsLst>
            <a:gs pos="11000">
              <a:srgbClr val="3D3D9D"/>
            </a:gs>
            <a:gs pos="56000">
              <a:srgbClr val="3C3C99"/>
            </a:gs>
            <a:gs pos="33000">
              <a:srgbClr val="3C3C9A"/>
            </a:gs>
            <a:gs pos="71000">
              <a:schemeClr val="accent6">
                <a:lumMod val="70000"/>
              </a:schemeClr>
            </a:gs>
          </a:gsLst>
          <a:path path="circle">
            <a:fillToRect l="100000" t="100000"/>
          </a:path>
          <a:tileRect r="-100000" b="-100000"/>
        </a:gradFill>
      </dgm:spPr>
      <dgm:t>
        <a:bodyPr/>
        <a:lstStyle/>
        <a:p>
          <a:r>
            <a:rPr lang="en-US" sz="2000" dirty="0"/>
            <a:t>Removal of Stopwords</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228CFA2-6D9B-4E37-876D-07C57B009926}" type="parTrans" cxnId="{066C0F22-48F7-458F-BCFE-1ECC72CCBFCC}">
      <dgm:prSet/>
      <dgm:spPr/>
      <dgm:t>
        <a:bodyPr/>
        <a:lstStyle/>
        <a:p>
          <a:endParaRPr lang="en-IN"/>
        </a:p>
      </dgm:t>
    </dgm:pt>
    <dgm:pt modelId="{D7DD4382-CF08-4A9C-A425-235B4C7810CF}" type="sibTrans" cxnId="{066C0F22-48F7-458F-BCFE-1ECC72CCBFCC}">
      <dgm:prSet/>
      <dgm:spPr/>
      <dgm:t>
        <a:bodyPr/>
        <a:lstStyle/>
        <a:p>
          <a:endParaRPr lang="en-IN"/>
        </a:p>
      </dgm:t>
    </dgm:pt>
    <dgm:pt modelId="{19D22C42-B974-49BD-A56C-363B0F021FE5}">
      <dgm:prSet phldrT="[Text]" custT="1"/>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sz="2000" dirty="0" smtClean="0"/>
            <a:t>TF-IDF</a:t>
          </a:r>
          <a:endParaRPr lang="en-US" sz="200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E2A0CB56-F489-425F-B5BD-868C3947574B}" type="parTrans" cxnId="{6AE33C74-2C4F-4167-941F-3B1CDB789E9F}">
      <dgm:prSet/>
      <dgm:spPr/>
      <dgm:t>
        <a:bodyPr/>
        <a:lstStyle/>
        <a:p>
          <a:endParaRPr lang="en-IN"/>
        </a:p>
      </dgm:t>
    </dgm:pt>
    <dgm:pt modelId="{95C531A3-365E-4562-A109-3099916B4E74}" type="sibTrans" cxnId="{6AE33C74-2C4F-4167-941F-3B1CDB789E9F}">
      <dgm:prSet/>
      <dgm:spPr/>
      <dgm:t>
        <a:bodyPr/>
        <a:lstStyle/>
        <a:p>
          <a:endParaRPr lang="en-IN"/>
        </a:p>
      </dgm:t>
    </dgm:pt>
    <dgm:pt modelId="{355F3338-6DDF-4CDA-8D92-8B4DBA7D607A}">
      <dgm:prSet phldrT="[Text]" custT="1"/>
      <dgm:spPr>
        <a:gradFill rotWithShape="0">
          <a:gsLst>
            <a:gs pos="0">
              <a:srgbClr val="703000"/>
            </a:gs>
            <a:gs pos="50000">
              <a:srgbClr val="A44A00"/>
            </a:gs>
            <a:gs pos="70000">
              <a:srgbClr val="BC5500"/>
            </a:gs>
            <a:gs pos="100000">
              <a:srgbClr val="F26D00"/>
            </a:gs>
          </a:gsLst>
        </a:gradFill>
      </dgm:spPr>
      <dgm:t>
        <a:bodyPr/>
        <a:lstStyle/>
        <a:p>
          <a:r>
            <a:rPr lang="en-US" sz="2000" dirty="0"/>
            <a:t>Stemming</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E1386810-96BA-4261-ACEF-E2E8579D400A}" type="parTrans" cxnId="{9BB96455-4075-441E-87E5-30113313139B}">
      <dgm:prSet/>
      <dgm:spPr/>
      <dgm:t>
        <a:bodyPr/>
        <a:lstStyle/>
        <a:p>
          <a:endParaRPr lang="en-IN"/>
        </a:p>
      </dgm:t>
    </dgm:pt>
    <dgm:pt modelId="{63CF9E92-FEDD-4F34-B822-76100653CD19}" type="sibTrans" cxnId="{9BB96455-4075-441E-87E5-30113313139B}">
      <dgm:prSet/>
      <dgm:spPr/>
      <dgm:t>
        <a:bodyPr/>
        <a:lstStyle/>
        <a:p>
          <a:endParaRPr lang="en-IN"/>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6B3F33C8-552D-4C84-9EA3-A7308A644E1F}" type="pres">
      <dgm:prSet presAssocID="{CD7942A0-B7D2-4B14-8FEA-55FC702F5BE7}" presName="FiveNodes_1" presStyleLbl="node1" presStyleIdx="0" presStyleCnt="5">
        <dgm:presLayoutVars>
          <dgm:bulletEnabled val="1"/>
        </dgm:presLayoutVars>
      </dgm:prSet>
      <dgm:spPr/>
      <dgm:t>
        <a:bodyPr/>
        <a:lstStyle/>
        <a:p>
          <a:endParaRPr lang="en-US"/>
        </a:p>
      </dgm:t>
    </dgm:pt>
    <dgm:pt modelId="{A0CB34C2-47E2-4BD0-9255-DBA1DC4DC837}" type="pres">
      <dgm:prSet presAssocID="{CD7942A0-B7D2-4B14-8FEA-55FC702F5BE7}" presName="FiveNodes_2" presStyleLbl="node1" presStyleIdx="1" presStyleCnt="5" custScaleY="118134" custLinFactNeighborX="-46" custLinFactNeighborY="10482">
        <dgm:presLayoutVars>
          <dgm:bulletEnabled val="1"/>
        </dgm:presLayoutVars>
      </dgm:prSet>
      <dgm:spPr/>
      <dgm:t>
        <a:bodyPr/>
        <a:lstStyle/>
        <a:p>
          <a:endParaRPr lang="en-US"/>
        </a:p>
      </dgm:t>
    </dgm:pt>
    <dgm:pt modelId="{BEE56BE6-2C91-413C-9B7D-B9ACC420407D}" type="pres">
      <dgm:prSet presAssocID="{CD7942A0-B7D2-4B14-8FEA-55FC702F5BE7}" presName="FiveNodes_3" presStyleLbl="node1" presStyleIdx="2" presStyleCnt="5" custLinFactNeighborX="-93" custLinFactNeighborY="13312">
        <dgm:presLayoutVars>
          <dgm:bulletEnabled val="1"/>
        </dgm:presLayoutVars>
      </dgm:prSet>
      <dgm:spPr/>
      <dgm:t>
        <a:bodyPr/>
        <a:lstStyle/>
        <a:p>
          <a:endParaRPr lang="en-US"/>
        </a:p>
      </dgm:t>
    </dgm:pt>
    <dgm:pt modelId="{920FF3DA-3BE8-454F-A305-F54E010A6011}" type="pres">
      <dgm:prSet presAssocID="{CD7942A0-B7D2-4B14-8FEA-55FC702F5BE7}" presName="FiveNodes_4" presStyleLbl="node1" presStyleIdx="3" presStyleCnt="5" custLinFactNeighborX="1716" custLinFactNeighborY="14728">
        <dgm:presLayoutVars>
          <dgm:bulletEnabled val="1"/>
        </dgm:presLayoutVars>
      </dgm:prSet>
      <dgm:spPr/>
      <dgm:t>
        <a:bodyPr/>
        <a:lstStyle/>
        <a:p>
          <a:endParaRPr lang="en-US"/>
        </a:p>
      </dgm:t>
    </dgm:pt>
    <dgm:pt modelId="{85429FB4-39D5-4D0F-B988-17CCF544BE92}" type="pres">
      <dgm:prSet presAssocID="{CD7942A0-B7D2-4B14-8FEA-55FC702F5BE7}" presName="FiveNodes_5" presStyleLbl="node1" presStyleIdx="4" presStyleCnt="5" custScaleY="67715">
        <dgm:presLayoutVars>
          <dgm:bulletEnabled val="1"/>
        </dgm:presLayoutVars>
      </dgm:prSet>
      <dgm:spPr/>
      <dgm:t>
        <a:bodyPr/>
        <a:lstStyle/>
        <a:p>
          <a:endParaRPr lang="en-US"/>
        </a:p>
      </dgm:t>
    </dgm:pt>
    <dgm:pt modelId="{3D15DADF-9985-483D-B021-F04251F99DF1}" type="pres">
      <dgm:prSet presAssocID="{CD7942A0-B7D2-4B14-8FEA-55FC702F5BE7}" presName="FiveConn_1-2" presStyleLbl="fgAccFollowNode1" presStyleIdx="0" presStyleCnt="4">
        <dgm:presLayoutVars>
          <dgm:bulletEnabled val="1"/>
        </dgm:presLayoutVars>
      </dgm:prSet>
      <dgm:spPr/>
      <dgm:t>
        <a:bodyPr/>
        <a:lstStyle/>
        <a:p>
          <a:endParaRPr lang="en-US"/>
        </a:p>
      </dgm:t>
    </dgm:pt>
    <dgm:pt modelId="{5D019370-C548-468D-97CD-D31DFE5F8921}" type="pres">
      <dgm:prSet presAssocID="{CD7942A0-B7D2-4B14-8FEA-55FC702F5BE7}" presName="FiveConn_2-3" presStyleLbl="fgAccFollowNode1" presStyleIdx="1" presStyleCnt="4">
        <dgm:presLayoutVars>
          <dgm:bulletEnabled val="1"/>
        </dgm:presLayoutVars>
      </dgm:prSet>
      <dgm:spPr/>
      <dgm:t>
        <a:bodyPr/>
        <a:lstStyle/>
        <a:p>
          <a:endParaRPr lang="en-US"/>
        </a:p>
      </dgm:t>
    </dgm:pt>
    <dgm:pt modelId="{E7678792-29D7-4F47-A681-6827C12B664B}" type="pres">
      <dgm:prSet presAssocID="{CD7942A0-B7D2-4B14-8FEA-55FC702F5BE7}" presName="FiveConn_3-4" presStyleLbl="fgAccFollowNode1" presStyleIdx="2" presStyleCnt="4">
        <dgm:presLayoutVars>
          <dgm:bulletEnabled val="1"/>
        </dgm:presLayoutVars>
      </dgm:prSet>
      <dgm:spPr/>
      <dgm:t>
        <a:bodyPr/>
        <a:lstStyle/>
        <a:p>
          <a:endParaRPr lang="en-US"/>
        </a:p>
      </dgm:t>
    </dgm:pt>
    <dgm:pt modelId="{B0616DA1-B3F6-42EB-B43B-964906CE3A86}" type="pres">
      <dgm:prSet presAssocID="{CD7942A0-B7D2-4B14-8FEA-55FC702F5BE7}" presName="FiveConn_4-5" presStyleLbl="fgAccFollowNode1" presStyleIdx="3" presStyleCnt="4">
        <dgm:presLayoutVars>
          <dgm:bulletEnabled val="1"/>
        </dgm:presLayoutVars>
      </dgm:prSet>
      <dgm:spPr/>
      <dgm:t>
        <a:bodyPr/>
        <a:lstStyle/>
        <a:p>
          <a:endParaRPr lang="en-US"/>
        </a:p>
      </dgm:t>
    </dgm:pt>
    <dgm:pt modelId="{D5AF5072-398D-4C01-87F8-EF91299ACEB1}" type="pres">
      <dgm:prSet presAssocID="{CD7942A0-B7D2-4B14-8FEA-55FC702F5BE7}" presName="FiveNodes_1_text" presStyleLbl="node1" presStyleIdx="4" presStyleCnt="5">
        <dgm:presLayoutVars>
          <dgm:bulletEnabled val="1"/>
        </dgm:presLayoutVars>
      </dgm:prSet>
      <dgm:spPr/>
      <dgm:t>
        <a:bodyPr/>
        <a:lstStyle/>
        <a:p>
          <a:endParaRPr lang="en-US"/>
        </a:p>
      </dgm:t>
    </dgm:pt>
    <dgm:pt modelId="{0EA08269-47EE-432D-A346-03B7A06EAB91}" type="pres">
      <dgm:prSet presAssocID="{CD7942A0-B7D2-4B14-8FEA-55FC702F5BE7}" presName="FiveNodes_2_text" presStyleLbl="node1" presStyleIdx="4" presStyleCnt="5">
        <dgm:presLayoutVars>
          <dgm:bulletEnabled val="1"/>
        </dgm:presLayoutVars>
      </dgm:prSet>
      <dgm:spPr/>
      <dgm:t>
        <a:bodyPr/>
        <a:lstStyle/>
        <a:p>
          <a:endParaRPr lang="en-US"/>
        </a:p>
      </dgm:t>
    </dgm:pt>
    <dgm:pt modelId="{856A9979-7C34-409A-A220-F067D1E6DFCC}" type="pres">
      <dgm:prSet presAssocID="{CD7942A0-B7D2-4B14-8FEA-55FC702F5BE7}" presName="FiveNodes_3_text" presStyleLbl="node1" presStyleIdx="4" presStyleCnt="5">
        <dgm:presLayoutVars>
          <dgm:bulletEnabled val="1"/>
        </dgm:presLayoutVars>
      </dgm:prSet>
      <dgm:spPr/>
      <dgm:t>
        <a:bodyPr/>
        <a:lstStyle/>
        <a:p>
          <a:endParaRPr lang="en-US"/>
        </a:p>
      </dgm:t>
    </dgm:pt>
    <dgm:pt modelId="{D403336A-FC3B-4DB8-A7CE-2D1AA3C1E806}" type="pres">
      <dgm:prSet presAssocID="{CD7942A0-B7D2-4B14-8FEA-55FC702F5BE7}" presName="FiveNodes_4_text" presStyleLbl="node1" presStyleIdx="4" presStyleCnt="5">
        <dgm:presLayoutVars>
          <dgm:bulletEnabled val="1"/>
        </dgm:presLayoutVars>
      </dgm:prSet>
      <dgm:spPr/>
      <dgm:t>
        <a:bodyPr/>
        <a:lstStyle/>
        <a:p>
          <a:endParaRPr lang="en-US"/>
        </a:p>
      </dgm:t>
    </dgm:pt>
    <dgm:pt modelId="{6C72B90F-75B6-406C-B39F-F61DD0044CB6}" type="pres">
      <dgm:prSet presAssocID="{CD7942A0-B7D2-4B14-8FEA-55FC702F5BE7}" presName="FiveNodes_5_text" presStyleLbl="node1" presStyleIdx="4" presStyleCnt="5">
        <dgm:presLayoutVars>
          <dgm:bulletEnabled val="1"/>
        </dgm:presLayoutVars>
      </dgm:prSet>
      <dgm:spPr/>
      <dgm:t>
        <a:bodyPr/>
        <a:lstStyle/>
        <a:p>
          <a:endParaRPr lang="en-US"/>
        </a:p>
      </dgm:t>
    </dgm:pt>
  </dgm:ptLst>
  <dgm:cxnLst>
    <dgm:cxn modelId="{9FA617AA-BAB8-4237-B641-46AB970A3964}" type="presOf" srcId="{355F3338-6DDF-4CDA-8D92-8B4DBA7D607A}" destId="{BEE56BE6-2C91-413C-9B7D-B9ACC420407D}" srcOrd="0"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AEB7536D-1E01-49B3-AF79-50A1008C7234}" type="presOf" srcId="{63CF9E92-FEDD-4F34-B822-76100653CD19}" destId="{E7678792-29D7-4F47-A681-6827C12B664B}" srcOrd="0" destOrd="0" presId="urn:microsoft.com/office/officeart/2005/8/layout/vProcess5"/>
    <dgm:cxn modelId="{9BA0FA42-F9A7-44B4-B234-7B18310F5294}" type="presOf" srcId="{355F3338-6DDF-4CDA-8D92-8B4DBA7D607A}" destId="{856A9979-7C34-409A-A220-F067D1E6DFCC}" srcOrd="1" destOrd="0" presId="urn:microsoft.com/office/officeart/2005/8/layout/vProcess5"/>
    <dgm:cxn modelId="{9BB96455-4075-441E-87E5-30113313139B}" srcId="{CD7942A0-B7D2-4B14-8FEA-55FC702F5BE7}" destId="{355F3338-6DDF-4CDA-8D92-8B4DBA7D607A}" srcOrd="2" destOrd="0" parTransId="{E1386810-96BA-4261-ACEF-E2E8579D400A}" sibTransId="{63CF9E92-FEDD-4F34-B822-76100653CD19}"/>
    <dgm:cxn modelId="{75505C6F-45D2-49A1-A856-78AD8D037691}" type="presOf" srcId="{D7DD4382-CF08-4A9C-A425-235B4C7810CF}" destId="{B0616DA1-B3F6-42EB-B43B-964906CE3A86}" srcOrd="0" destOrd="0" presId="urn:microsoft.com/office/officeart/2005/8/layout/vProcess5"/>
    <dgm:cxn modelId="{BB9D51EB-1CCD-47D5-8349-52DA893F1F0A}" type="presOf" srcId="{19D22C42-B974-49BD-A56C-363B0F021FE5}" destId="{85429FB4-39D5-4D0F-B988-17CCF544BE92}"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86A4E1E4-DA0F-4B46-B036-A6D43E2E56E9}" type="presOf" srcId="{095A5E99-E976-4550-8F80-53CC813F2F5A}" destId="{D5AF5072-398D-4C01-87F8-EF91299ACEB1}" srcOrd="1" destOrd="0" presId="urn:microsoft.com/office/officeart/2005/8/layout/vProcess5"/>
    <dgm:cxn modelId="{066C0F22-48F7-458F-BCFE-1ECC72CCBFCC}" srcId="{CD7942A0-B7D2-4B14-8FEA-55FC702F5BE7}" destId="{0546DBF6-E241-4E5F-BB00-9CE9BCA4F9F7}" srcOrd="3" destOrd="0" parTransId="{2228CFA2-6D9B-4E37-876D-07C57B009926}" sibTransId="{D7DD4382-CF08-4A9C-A425-235B4C7810CF}"/>
    <dgm:cxn modelId="{706A9B54-F463-4E3B-B349-53DB990BE71F}" type="presOf" srcId="{0546DBF6-E241-4E5F-BB00-9CE9BCA4F9F7}" destId="{D403336A-FC3B-4DB8-A7CE-2D1AA3C1E806}" srcOrd="1" destOrd="0" presId="urn:microsoft.com/office/officeart/2005/8/layout/vProcess5"/>
    <dgm:cxn modelId="{28190A18-C2F5-43A5-AA3E-CFC5775B8B5F}" type="presOf" srcId="{8877691F-1B60-4485-9174-DDEC7EE68B70}" destId="{3D15DADF-9985-483D-B021-F04251F99DF1}" srcOrd="0" destOrd="0" presId="urn:microsoft.com/office/officeart/2005/8/layout/vProcess5"/>
    <dgm:cxn modelId="{1485D48A-C3CA-4406-A687-A48FFDE643CF}" type="presOf" srcId="{095A5E99-E976-4550-8F80-53CC813F2F5A}" destId="{6B3F33C8-552D-4C84-9EA3-A7308A644E1F}" srcOrd="0" destOrd="0" presId="urn:microsoft.com/office/officeart/2005/8/layout/vProcess5"/>
    <dgm:cxn modelId="{728C3599-7C90-48A2-9CF4-2B81D37E9368}" type="presOf" srcId="{8EC937D8-BD76-4A12-A3E5-900D5C1E2E05}" destId="{0EA08269-47EE-432D-A346-03B7A06EAB91}" srcOrd="1"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93175CE6-AA7B-4A3C-AC63-44AD81BD9A50}" type="presOf" srcId="{19D22C42-B974-49BD-A56C-363B0F021FE5}" destId="{6C72B90F-75B6-406C-B39F-F61DD0044CB6}" srcOrd="1" destOrd="0" presId="urn:microsoft.com/office/officeart/2005/8/layout/vProcess5"/>
    <dgm:cxn modelId="{6AE33C74-2C4F-4167-941F-3B1CDB789E9F}" srcId="{CD7942A0-B7D2-4B14-8FEA-55FC702F5BE7}" destId="{19D22C42-B974-49BD-A56C-363B0F021FE5}" srcOrd="4" destOrd="0" parTransId="{E2A0CB56-F489-425F-B5BD-868C3947574B}" sibTransId="{95C531A3-365E-4562-A109-3099916B4E74}"/>
    <dgm:cxn modelId="{EEA77D88-4504-4380-9DC0-159CB9F36955}" type="presOf" srcId="{B3EFD4A5-9FA1-4ABE-B722-05162509509B}" destId="{5D019370-C548-468D-97CD-D31DFE5F8921}" srcOrd="0" destOrd="0" presId="urn:microsoft.com/office/officeart/2005/8/layout/vProcess5"/>
    <dgm:cxn modelId="{BB4CD7B6-649A-4E7F-9C50-57FE5FF5D996}" type="presOf" srcId="{0546DBF6-E241-4E5F-BB00-9CE9BCA4F9F7}" destId="{920FF3DA-3BE8-454F-A305-F54E010A6011}" srcOrd="0" destOrd="0" presId="urn:microsoft.com/office/officeart/2005/8/layout/vProcess5"/>
    <dgm:cxn modelId="{8B9D4C2C-5004-4A44-9BA8-50E39088C73D}" type="presOf" srcId="{8EC937D8-BD76-4A12-A3E5-900D5C1E2E05}" destId="{A0CB34C2-47E2-4BD0-9255-DBA1DC4DC83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5DC9CEC6-23A1-4A84-99C0-A1D86578DD4C}" type="presParOf" srcId="{1D84D8B6-AB32-4491-B5D2-EFE3D7668B88}" destId="{6B3F33C8-552D-4C84-9EA3-A7308A644E1F}" srcOrd="1" destOrd="0" presId="urn:microsoft.com/office/officeart/2005/8/layout/vProcess5"/>
    <dgm:cxn modelId="{90FB5830-AB0E-49B3-80D8-ECCBD4CAF130}" type="presParOf" srcId="{1D84D8B6-AB32-4491-B5D2-EFE3D7668B88}" destId="{A0CB34C2-47E2-4BD0-9255-DBA1DC4DC837}" srcOrd="2" destOrd="0" presId="urn:microsoft.com/office/officeart/2005/8/layout/vProcess5"/>
    <dgm:cxn modelId="{896AC785-1CB9-41FC-A6F3-18003CA54DE0}" type="presParOf" srcId="{1D84D8B6-AB32-4491-B5D2-EFE3D7668B88}" destId="{BEE56BE6-2C91-413C-9B7D-B9ACC420407D}" srcOrd="3" destOrd="0" presId="urn:microsoft.com/office/officeart/2005/8/layout/vProcess5"/>
    <dgm:cxn modelId="{35137FB9-6D0D-4573-A4C3-97EC5835EF70}" type="presParOf" srcId="{1D84D8B6-AB32-4491-B5D2-EFE3D7668B88}" destId="{920FF3DA-3BE8-454F-A305-F54E010A6011}" srcOrd="4" destOrd="0" presId="urn:microsoft.com/office/officeart/2005/8/layout/vProcess5"/>
    <dgm:cxn modelId="{018C6D40-8FD8-466B-AAC4-C62F22DEEFC3}" type="presParOf" srcId="{1D84D8B6-AB32-4491-B5D2-EFE3D7668B88}" destId="{85429FB4-39D5-4D0F-B988-17CCF544BE92}" srcOrd="5" destOrd="0" presId="urn:microsoft.com/office/officeart/2005/8/layout/vProcess5"/>
    <dgm:cxn modelId="{1E885647-D17F-448E-9A69-08F98C077D75}" type="presParOf" srcId="{1D84D8B6-AB32-4491-B5D2-EFE3D7668B88}" destId="{3D15DADF-9985-483D-B021-F04251F99DF1}" srcOrd="6" destOrd="0" presId="urn:microsoft.com/office/officeart/2005/8/layout/vProcess5"/>
    <dgm:cxn modelId="{125EDB7A-F4E0-4537-919A-C825649B7BDD}" type="presParOf" srcId="{1D84D8B6-AB32-4491-B5D2-EFE3D7668B88}" destId="{5D019370-C548-468D-97CD-D31DFE5F8921}" srcOrd="7" destOrd="0" presId="urn:microsoft.com/office/officeart/2005/8/layout/vProcess5"/>
    <dgm:cxn modelId="{BDFA91C8-3424-453D-9B5F-FCE6BD190AE0}" type="presParOf" srcId="{1D84D8B6-AB32-4491-B5D2-EFE3D7668B88}" destId="{E7678792-29D7-4F47-A681-6827C12B664B}" srcOrd="8" destOrd="0" presId="urn:microsoft.com/office/officeart/2005/8/layout/vProcess5"/>
    <dgm:cxn modelId="{A6BD8AE1-AAB4-4A4C-9DA1-CFDD00430D55}" type="presParOf" srcId="{1D84D8B6-AB32-4491-B5D2-EFE3D7668B88}" destId="{B0616DA1-B3F6-42EB-B43B-964906CE3A86}" srcOrd="9" destOrd="0" presId="urn:microsoft.com/office/officeart/2005/8/layout/vProcess5"/>
    <dgm:cxn modelId="{F972474A-7C5F-4146-A24E-8765CA2E2C88}" type="presParOf" srcId="{1D84D8B6-AB32-4491-B5D2-EFE3D7668B88}" destId="{D5AF5072-398D-4C01-87F8-EF91299ACEB1}" srcOrd="10" destOrd="0" presId="urn:microsoft.com/office/officeart/2005/8/layout/vProcess5"/>
    <dgm:cxn modelId="{B14A05D4-CF5E-4713-B160-A9DD79D39F46}" type="presParOf" srcId="{1D84D8B6-AB32-4491-B5D2-EFE3D7668B88}" destId="{0EA08269-47EE-432D-A346-03B7A06EAB91}" srcOrd="11" destOrd="0" presId="urn:microsoft.com/office/officeart/2005/8/layout/vProcess5"/>
    <dgm:cxn modelId="{4D6568CB-E62B-477E-ACF3-45339BDCE7D8}" type="presParOf" srcId="{1D84D8B6-AB32-4491-B5D2-EFE3D7668B88}" destId="{856A9979-7C34-409A-A220-F067D1E6DFCC}" srcOrd="12" destOrd="0" presId="urn:microsoft.com/office/officeart/2005/8/layout/vProcess5"/>
    <dgm:cxn modelId="{A8C466E0-E8D0-4324-82CE-3007AD626EE8}" type="presParOf" srcId="{1D84D8B6-AB32-4491-B5D2-EFE3D7668B88}" destId="{D403336A-FC3B-4DB8-A7CE-2D1AA3C1E806}" srcOrd="13" destOrd="0" presId="urn:microsoft.com/office/officeart/2005/8/layout/vProcess5"/>
    <dgm:cxn modelId="{0191E97C-EFAE-4F65-ADAF-7A4F7300F54C}" type="presParOf" srcId="{1D84D8B6-AB32-4491-B5D2-EFE3D7668B88}" destId="{6C72B90F-75B6-406C-B39F-F61DD0044CB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F33C8-552D-4C84-9EA3-A7308A644E1F}">
      <dsp:nvSpPr>
        <dsp:cNvPr id="0" name=""/>
        <dsp:cNvSpPr/>
      </dsp:nvSpPr>
      <dsp:spPr>
        <a:xfrm>
          <a:off x="0" y="0"/>
          <a:ext cx="3881231" cy="68695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Tokenization</a:t>
          </a:r>
        </a:p>
      </dsp:txBody>
      <dsp:txXfrm>
        <a:off x="20120" y="20120"/>
        <a:ext cx="3059578" cy="646716"/>
      </dsp:txXfrm>
    </dsp:sp>
    <dsp:sp modelId="{A0CB34C2-47E2-4BD0-9255-DBA1DC4DC837}">
      <dsp:nvSpPr>
        <dsp:cNvPr id="0" name=""/>
        <dsp:cNvSpPr/>
      </dsp:nvSpPr>
      <dsp:spPr>
        <a:xfrm>
          <a:off x="288046" y="792087"/>
          <a:ext cx="3881231" cy="8115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Removal of </a:t>
          </a:r>
          <a:r>
            <a:rPr lang="en-US" sz="2000" kern="1200" dirty="0" smtClean="0"/>
            <a:t>Punctuation, capitalization and numeric value</a:t>
          </a:r>
          <a:endParaRPr lang="en-US" sz="2000" kern="1200" dirty="0"/>
        </a:p>
      </dsp:txBody>
      <dsp:txXfrm>
        <a:off x="311815" y="815856"/>
        <a:ext cx="3097339" cy="763990"/>
      </dsp:txXfrm>
    </dsp:sp>
    <dsp:sp modelId="{BEE56BE6-2C91-413C-9B7D-B9ACC420407D}">
      <dsp:nvSpPr>
        <dsp:cNvPr id="0" name=""/>
        <dsp:cNvSpPr/>
      </dsp:nvSpPr>
      <dsp:spPr>
        <a:xfrm>
          <a:off x="576054" y="1656181"/>
          <a:ext cx="3881231" cy="68695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Stemming</a:t>
          </a:r>
        </a:p>
      </dsp:txBody>
      <dsp:txXfrm>
        <a:off x="596174" y="1676301"/>
        <a:ext cx="3104637" cy="646716"/>
      </dsp:txXfrm>
    </dsp:sp>
    <dsp:sp modelId="{920FF3DA-3BE8-454F-A305-F54E010A6011}">
      <dsp:nvSpPr>
        <dsp:cNvPr id="0" name=""/>
        <dsp:cNvSpPr/>
      </dsp:nvSpPr>
      <dsp:spPr>
        <a:xfrm>
          <a:off x="936098" y="2448275"/>
          <a:ext cx="3881231" cy="686956"/>
        </a:xfrm>
        <a:prstGeom prst="roundRect">
          <a:avLst>
            <a:gd name="adj" fmla="val 10000"/>
          </a:avLst>
        </a:prstGeom>
        <a:gradFill flip="none" rotWithShape="1">
          <a:gsLst>
            <a:gs pos="11000">
              <a:srgbClr val="3D3D9D"/>
            </a:gs>
            <a:gs pos="56000">
              <a:srgbClr val="3C3C99"/>
            </a:gs>
            <a:gs pos="33000">
              <a:srgbClr val="3C3C9A"/>
            </a:gs>
            <a:gs pos="71000">
              <a:schemeClr val="accent6">
                <a:lumMod val="70000"/>
              </a:schemeClr>
            </a:gs>
          </a:gsLst>
          <a:path path="circle">
            <a:fillToRect l="100000" t="100000"/>
          </a:path>
          <a:tileRect r="-100000" b="-10000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Removal of Stopwords</a:t>
          </a:r>
        </a:p>
      </dsp:txBody>
      <dsp:txXfrm>
        <a:off x="956218" y="2468395"/>
        <a:ext cx="3104637" cy="646716"/>
      </dsp:txXfrm>
    </dsp:sp>
    <dsp:sp modelId="{85429FB4-39D5-4D0F-B988-17CCF544BE92}">
      <dsp:nvSpPr>
        <dsp:cNvPr id="0" name=""/>
        <dsp:cNvSpPr/>
      </dsp:nvSpPr>
      <dsp:spPr>
        <a:xfrm>
          <a:off x="1159328" y="3240359"/>
          <a:ext cx="3881231" cy="465172"/>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TF-IDF</a:t>
          </a:r>
          <a:endParaRPr lang="en-US" sz="2000" kern="1200" dirty="0"/>
        </a:p>
      </dsp:txBody>
      <dsp:txXfrm>
        <a:off x="1172952" y="3253983"/>
        <a:ext cx="3117629" cy="437924"/>
      </dsp:txXfrm>
    </dsp:sp>
    <dsp:sp modelId="{3D15DADF-9985-483D-B021-F04251F99DF1}">
      <dsp:nvSpPr>
        <dsp:cNvPr id="0" name=""/>
        <dsp:cNvSpPr/>
      </dsp:nvSpPr>
      <dsp:spPr>
        <a:xfrm>
          <a:off x="3434709" y="501859"/>
          <a:ext cx="446521" cy="446521"/>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535176" y="501859"/>
        <a:ext cx="245587" cy="336007"/>
      </dsp:txXfrm>
    </dsp:sp>
    <dsp:sp modelId="{5D019370-C548-468D-97CD-D31DFE5F8921}">
      <dsp:nvSpPr>
        <dsp:cNvPr id="0" name=""/>
        <dsp:cNvSpPr/>
      </dsp:nvSpPr>
      <dsp:spPr>
        <a:xfrm>
          <a:off x="3724541" y="1284226"/>
          <a:ext cx="446521" cy="446521"/>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3825008" y="1284226"/>
        <a:ext cx="245587" cy="336007"/>
      </dsp:txXfrm>
    </dsp:sp>
    <dsp:sp modelId="{E7678792-29D7-4F47-A681-6827C12B664B}">
      <dsp:nvSpPr>
        <dsp:cNvPr id="0" name=""/>
        <dsp:cNvSpPr/>
      </dsp:nvSpPr>
      <dsp:spPr>
        <a:xfrm>
          <a:off x="4014373" y="2055144"/>
          <a:ext cx="446521" cy="446521"/>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p>
      </dsp:txBody>
      <dsp:txXfrm>
        <a:off x="4114840" y="2055144"/>
        <a:ext cx="245587" cy="336007"/>
      </dsp:txXfrm>
    </dsp:sp>
    <dsp:sp modelId="{B0616DA1-B3F6-42EB-B43B-964906CE3A86}">
      <dsp:nvSpPr>
        <dsp:cNvPr id="0" name=""/>
        <dsp:cNvSpPr/>
      </dsp:nvSpPr>
      <dsp:spPr>
        <a:xfrm>
          <a:off x="4304206" y="2845144"/>
          <a:ext cx="446521" cy="446521"/>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IN" sz="2000" kern="1200"/>
        </a:p>
      </dsp:txBody>
      <dsp:txXfrm>
        <a:off x="4404673" y="2845144"/>
        <a:ext cx="245587" cy="3360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961181"/>
            <a:ext cx="8735325" cy="1027659"/>
          </a:xfrm>
        </p:spPr>
        <p:txBody>
          <a:bodyPr/>
          <a:lstStyle/>
          <a:p>
            <a:pPr algn="ctr"/>
            <a:r>
              <a:rPr lang="en-US" dirty="0"/>
              <a:t>Foul Language Detection</a:t>
            </a:r>
          </a:p>
        </p:txBody>
      </p:sp>
      <p:sp>
        <p:nvSpPr>
          <p:cNvPr id="5" name="Subtitle 4"/>
          <p:cNvSpPr>
            <a:spLocks noGrp="1"/>
          </p:cNvSpPr>
          <p:nvPr>
            <p:ph type="subTitle" idx="1"/>
          </p:nvPr>
        </p:nvSpPr>
        <p:spPr>
          <a:xfrm>
            <a:off x="3070076" y="4049847"/>
            <a:ext cx="2957068" cy="524768"/>
          </a:xfrm>
        </p:spPr>
        <p:txBody>
          <a:bodyPr/>
          <a:lstStyle/>
          <a:p>
            <a:r>
              <a:rPr lang="en-US" dirty="0"/>
              <a:t>Presented By:</a:t>
            </a:r>
          </a:p>
        </p:txBody>
      </p:sp>
      <p:sp>
        <p:nvSpPr>
          <p:cNvPr id="4" name="Rectangle 3">
            <a:extLst>
              <a:ext uri="{FF2B5EF4-FFF2-40B4-BE49-F238E27FC236}">
                <a16:creationId xmlns:a16="http://schemas.microsoft.com/office/drawing/2014/main" xmlns="" id="{35CC1618-20E0-40A4-8608-7D34E3F37178}"/>
              </a:ext>
            </a:extLst>
          </p:cNvPr>
          <p:cNvSpPr/>
          <p:nvPr/>
        </p:nvSpPr>
        <p:spPr>
          <a:xfrm>
            <a:off x="4620619" y="4574615"/>
            <a:ext cx="3628814" cy="1323439"/>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Pratik Patil - 202118023</a:t>
            </a:r>
          </a:p>
          <a:p>
            <a:pPr algn="ctr"/>
            <a:r>
              <a:rPr lang="en-US" sz="2000" b="0" cap="none" spc="0" dirty="0">
                <a:ln w="0"/>
                <a:solidFill>
                  <a:schemeClr val="tx1"/>
                </a:solidFill>
                <a:effectLst>
                  <a:outerShdw blurRad="38100" dist="19050" dir="2700000" algn="tl" rotWithShape="0">
                    <a:schemeClr val="dk1">
                      <a:alpha val="40000"/>
                    </a:schemeClr>
                  </a:outerShdw>
                </a:effectLst>
              </a:rPr>
              <a:t>Bhavya Chandrasala - 202118028</a:t>
            </a:r>
          </a:p>
          <a:p>
            <a:pPr algn="ctr"/>
            <a:r>
              <a:rPr lang="en-US" sz="2000" b="0" cap="none" spc="0" dirty="0">
                <a:ln w="0"/>
                <a:solidFill>
                  <a:schemeClr val="tx1"/>
                </a:solidFill>
                <a:effectLst>
                  <a:outerShdw blurRad="38100" dist="19050" dir="2700000" algn="tl" rotWithShape="0">
                    <a:schemeClr val="dk1">
                      <a:alpha val="40000"/>
                    </a:schemeClr>
                  </a:outerShdw>
                </a:effectLst>
              </a:rPr>
              <a:t>Jeffrey James - 202118031</a:t>
            </a:r>
          </a:p>
          <a:p>
            <a:pPr algn="ctr"/>
            <a:r>
              <a:rPr lang="en-US" sz="2000" b="0" cap="none" spc="0" dirty="0">
                <a:ln w="0"/>
                <a:solidFill>
                  <a:schemeClr val="tx1"/>
                </a:solidFill>
                <a:effectLst>
                  <a:outerShdw blurRad="38100" dist="19050" dir="2700000" algn="tl" rotWithShape="0">
                    <a:schemeClr val="dk1">
                      <a:alpha val="40000"/>
                    </a:schemeClr>
                  </a:outerShdw>
                </a:effectLst>
              </a:rPr>
              <a:t>Tanya </a:t>
            </a:r>
            <a:r>
              <a:rPr lang="en-US" sz="2000" b="0" cap="none" spc="0" dirty="0" err="1">
                <a:ln w="0"/>
                <a:solidFill>
                  <a:schemeClr val="tx1"/>
                </a:solidFill>
                <a:effectLst>
                  <a:outerShdw blurRad="38100" dist="19050" dir="2700000" algn="tl" rotWithShape="0">
                    <a:schemeClr val="dk1">
                      <a:alpha val="40000"/>
                    </a:schemeClr>
                  </a:outerShdw>
                </a:effectLst>
              </a:rPr>
              <a:t>Jagyasi</a:t>
            </a:r>
            <a:r>
              <a:rPr lang="en-US" sz="2000" b="0" cap="none" spc="0" dirty="0">
                <a:ln w="0"/>
                <a:solidFill>
                  <a:schemeClr val="tx1"/>
                </a:solidFill>
                <a:effectLst>
                  <a:outerShdw blurRad="38100" dist="19050" dir="2700000" algn="tl" rotWithShape="0">
                    <a:schemeClr val="dk1">
                      <a:alpha val="40000"/>
                    </a:schemeClr>
                  </a:outerShdw>
                </a:effectLst>
              </a:rPr>
              <a:t> - 202118039</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91BE5-7563-485C-9E6A-D8A11B8BA1E2}"/>
              </a:ext>
            </a:extLst>
          </p:cNvPr>
          <p:cNvSpPr>
            <a:spLocks noGrp="1"/>
          </p:cNvSpPr>
          <p:nvPr>
            <p:ph type="title"/>
          </p:nvPr>
        </p:nvSpPr>
        <p:spPr/>
        <p:txBody>
          <a:bodyPr/>
          <a:lstStyle/>
          <a:p>
            <a:r>
              <a:rPr lang="en-US" u="sng" dirty="0"/>
              <a:t>Logistic Regression:</a:t>
            </a:r>
            <a:endParaRPr lang="en-IN" u="sng" dirty="0"/>
          </a:p>
        </p:txBody>
      </p:sp>
      <p:sp>
        <p:nvSpPr>
          <p:cNvPr id="3" name="Content Placeholder 2">
            <a:extLst>
              <a:ext uri="{FF2B5EF4-FFF2-40B4-BE49-F238E27FC236}">
                <a16:creationId xmlns:a16="http://schemas.microsoft.com/office/drawing/2014/main" xmlns="" id="{7CE0727A-6E88-4A08-A985-B0F050C4C825}"/>
              </a:ext>
            </a:extLst>
          </p:cNvPr>
          <p:cNvSpPr>
            <a:spLocks noGrp="1"/>
          </p:cNvSpPr>
          <p:nvPr>
            <p:ph idx="1"/>
          </p:nvPr>
        </p:nvSpPr>
        <p:spPr>
          <a:xfrm>
            <a:off x="1218883" y="1988840"/>
            <a:ext cx="7035769" cy="3024337"/>
          </a:xfrm>
        </p:spPr>
        <p:txBody>
          <a:bodyPr>
            <a:normAutofit/>
          </a:bodyPr>
          <a:lstStyle/>
          <a:p>
            <a:pPr marL="0" indent="0">
              <a:buNone/>
            </a:pPr>
            <a:r>
              <a:rPr lang="en-US" sz="2000" dirty="0"/>
              <a:t>The most frequent binary outcome in logistic regression models is something that can take two values, such as true/false, yes/no, and in the case of this project, foul/not foul. It assures that the output probabilities add up to one and stay between zero and one, as we would predict.</a:t>
            </a:r>
            <a:endParaRPr lang="en-IN" sz="2000" dirty="0"/>
          </a:p>
        </p:txBody>
      </p:sp>
      <p:pic>
        <p:nvPicPr>
          <p:cNvPr id="4" name="Google Shape;119;p22">
            <a:extLst>
              <a:ext uri="{FF2B5EF4-FFF2-40B4-BE49-F238E27FC236}">
                <a16:creationId xmlns:a16="http://schemas.microsoft.com/office/drawing/2014/main" xmlns="" id="{F9EEAB49-DA73-4B77-ACA9-45943F3D1F97}"/>
              </a:ext>
            </a:extLst>
          </p:cNvPr>
          <p:cNvPicPr preferRelativeResize="0"/>
          <p:nvPr/>
        </p:nvPicPr>
        <p:blipFill>
          <a:blip r:embed="rId2">
            <a:alphaModFix/>
          </a:blip>
          <a:stretch>
            <a:fillRect/>
          </a:stretch>
        </p:blipFill>
        <p:spPr>
          <a:xfrm>
            <a:off x="1218883" y="4235154"/>
            <a:ext cx="2520280" cy="1262462"/>
          </a:xfrm>
          <a:prstGeom prst="rect">
            <a:avLst/>
          </a:prstGeom>
          <a:noFill/>
          <a:ln>
            <a:noFill/>
          </a:ln>
        </p:spPr>
      </p:pic>
      <p:pic>
        <p:nvPicPr>
          <p:cNvPr id="5" name="Google Shape;118;p22">
            <a:extLst>
              <a:ext uri="{FF2B5EF4-FFF2-40B4-BE49-F238E27FC236}">
                <a16:creationId xmlns:a16="http://schemas.microsoft.com/office/drawing/2014/main" xmlns="" id="{8D204DA9-1329-401C-B4CF-AAE1E5EFDE86}"/>
              </a:ext>
            </a:extLst>
          </p:cNvPr>
          <p:cNvPicPr preferRelativeResize="0"/>
          <p:nvPr/>
        </p:nvPicPr>
        <p:blipFill>
          <a:blip r:embed="rId3">
            <a:alphaModFix/>
          </a:blip>
          <a:stretch>
            <a:fillRect/>
          </a:stretch>
        </p:blipFill>
        <p:spPr>
          <a:xfrm>
            <a:off x="6094412" y="3425641"/>
            <a:ext cx="5256584" cy="2902552"/>
          </a:xfrm>
          <a:prstGeom prst="rect">
            <a:avLst/>
          </a:prstGeom>
          <a:noFill/>
          <a:ln>
            <a:noFill/>
          </a:ln>
        </p:spPr>
      </p:pic>
    </p:spTree>
    <p:extLst>
      <p:ext uri="{BB962C8B-B14F-4D97-AF65-F5344CB8AC3E}">
        <p14:creationId xmlns:p14="http://schemas.microsoft.com/office/powerpoint/2010/main" val="288725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08051-C55D-4C59-AEFC-98468FF9A060}"/>
              </a:ext>
            </a:extLst>
          </p:cNvPr>
          <p:cNvSpPr>
            <a:spLocks noGrp="1"/>
          </p:cNvSpPr>
          <p:nvPr>
            <p:ph type="title"/>
          </p:nvPr>
        </p:nvSpPr>
        <p:spPr/>
        <p:txBody>
          <a:bodyPr/>
          <a:lstStyle/>
          <a:p>
            <a:r>
              <a:rPr lang="en-US" u="sng" dirty="0"/>
              <a:t>Decision Tree:</a:t>
            </a:r>
            <a:endParaRPr lang="en-IN" u="sng" dirty="0"/>
          </a:p>
        </p:txBody>
      </p:sp>
      <p:sp>
        <p:nvSpPr>
          <p:cNvPr id="3" name="Content Placeholder 2">
            <a:extLst>
              <a:ext uri="{FF2B5EF4-FFF2-40B4-BE49-F238E27FC236}">
                <a16:creationId xmlns:a16="http://schemas.microsoft.com/office/drawing/2014/main" xmlns="" id="{D039D4F7-29EC-4724-9BAA-C4F4A089648B}"/>
              </a:ext>
            </a:extLst>
          </p:cNvPr>
          <p:cNvSpPr>
            <a:spLocks noGrp="1"/>
          </p:cNvSpPr>
          <p:nvPr>
            <p:ph idx="1"/>
          </p:nvPr>
        </p:nvSpPr>
        <p:spPr>
          <a:xfrm>
            <a:off x="1218883" y="1775040"/>
            <a:ext cx="9196009" cy="4462272"/>
          </a:xfrm>
        </p:spPr>
        <p:txBody>
          <a:bodyPr>
            <a:normAutofit/>
          </a:bodyPr>
          <a:lstStyle/>
          <a:p>
            <a:r>
              <a:rPr lang="en-US" sz="2000" dirty="0" smtClean="0"/>
              <a:t>Decision Tree is a Supervised Learning algorithm.</a:t>
            </a:r>
          </a:p>
          <a:p>
            <a:r>
              <a:rPr lang="en-US" sz="2000" dirty="0" smtClean="0"/>
              <a:t>It has decision node and leaf node.</a:t>
            </a:r>
            <a:endParaRPr lang="en-US" sz="2000" dirty="0" smtClean="0"/>
          </a:p>
        </p:txBody>
      </p:sp>
      <p:pic>
        <p:nvPicPr>
          <p:cNvPr id="4" name="Google Shape;127;p23">
            <a:extLst>
              <a:ext uri="{FF2B5EF4-FFF2-40B4-BE49-F238E27FC236}">
                <a16:creationId xmlns:a16="http://schemas.microsoft.com/office/drawing/2014/main" xmlns="" id="{F50DC4F4-07EF-46B7-ADE9-7E7476458AEF}"/>
              </a:ext>
            </a:extLst>
          </p:cNvPr>
          <p:cNvPicPr preferRelativeResize="0"/>
          <p:nvPr/>
        </p:nvPicPr>
        <p:blipFill>
          <a:blip r:embed="rId2">
            <a:alphaModFix/>
          </a:blip>
          <a:stretch>
            <a:fillRect/>
          </a:stretch>
        </p:blipFill>
        <p:spPr>
          <a:xfrm>
            <a:off x="5379588" y="2996952"/>
            <a:ext cx="6192688" cy="3023100"/>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4" y="3506562"/>
            <a:ext cx="4081636" cy="2721091"/>
          </a:xfrm>
          <a:prstGeom prst="rect">
            <a:avLst/>
          </a:prstGeom>
        </p:spPr>
      </p:pic>
    </p:spTree>
    <p:extLst>
      <p:ext uri="{BB962C8B-B14F-4D97-AF65-F5344CB8AC3E}">
        <p14:creationId xmlns:p14="http://schemas.microsoft.com/office/powerpoint/2010/main" val="89667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F28B9-B172-46C7-A2CC-D1ADBBC3D360}"/>
              </a:ext>
            </a:extLst>
          </p:cNvPr>
          <p:cNvSpPr>
            <a:spLocks noGrp="1"/>
          </p:cNvSpPr>
          <p:nvPr>
            <p:ph type="title"/>
          </p:nvPr>
        </p:nvSpPr>
        <p:spPr/>
        <p:txBody>
          <a:bodyPr/>
          <a:lstStyle/>
          <a:p>
            <a:r>
              <a:rPr lang="en-US" u="sng" dirty="0"/>
              <a:t>Random Forest:</a:t>
            </a:r>
            <a:endParaRPr lang="en-IN" u="sng" dirty="0"/>
          </a:p>
        </p:txBody>
      </p:sp>
      <p:sp>
        <p:nvSpPr>
          <p:cNvPr id="3" name="Content Placeholder 2">
            <a:extLst>
              <a:ext uri="{FF2B5EF4-FFF2-40B4-BE49-F238E27FC236}">
                <a16:creationId xmlns:a16="http://schemas.microsoft.com/office/drawing/2014/main" xmlns="" id="{A9B3019C-BDD1-4932-B880-69BC874D8D6C}"/>
              </a:ext>
            </a:extLst>
          </p:cNvPr>
          <p:cNvSpPr>
            <a:spLocks noGrp="1"/>
          </p:cNvSpPr>
          <p:nvPr>
            <p:ph idx="1"/>
          </p:nvPr>
        </p:nvSpPr>
        <p:spPr>
          <a:xfrm>
            <a:off x="1218883" y="1701797"/>
            <a:ext cx="7971873" cy="4462272"/>
          </a:xfrm>
        </p:spPr>
        <p:txBody>
          <a:bodyPr>
            <a:normAutofit/>
          </a:bodyPr>
          <a:lstStyle/>
          <a:p>
            <a:pPr marL="0" indent="0">
              <a:buNone/>
            </a:pPr>
            <a:r>
              <a:rPr lang="en-US" sz="2000" dirty="0" smtClean="0"/>
              <a:t>A </a:t>
            </a:r>
            <a:r>
              <a:rPr lang="en-US" sz="2000" dirty="0"/>
              <a:t>random forest is a machine learning approach for classifying and predicting outcomes. A method for resolving complex problems by merging many classifiers. Many decision trees make up a random forest algorithm.</a:t>
            </a:r>
            <a:endParaRPr lang="en-IN" sz="2000" dirty="0"/>
          </a:p>
        </p:txBody>
      </p:sp>
      <p:pic>
        <p:nvPicPr>
          <p:cNvPr id="4" name="Google Shape;135;p24">
            <a:extLst>
              <a:ext uri="{FF2B5EF4-FFF2-40B4-BE49-F238E27FC236}">
                <a16:creationId xmlns:a16="http://schemas.microsoft.com/office/drawing/2014/main" xmlns="" id="{DBD8C06E-09D4-4124-B876-D6C6B87126D9}"/>
              </a:ext>
            </a:extLst>
          </p:cNvPr>
          <p:cNvPicPr preferRelativeResize="0"/>
          <p:nvPr/>
        </p:nvPicPr>
        <p:blipFill>
          <a:blip r:embed="rId2">
            <a:alphaModFix/>
          </a:blip>
          <a:stretch>
            <a:fillRect/>
          </a:stretch>
        </p:blipFill>
        <p:spPr>
          <a:xfrm>
            <a:off x="4798268" y="2742452"/>
            <a:ext cx="6490816" cy="3566867"/>
          </a:xfrm>
          <a:prstGeom prst="rect">
            <a:avLst/>
          </a:prstGeom>
          <a:noFill/>
          <a:ln>
            <a:noFill/>
          </a:ln>
        </p:spPr>
      </p:pic>
      <p:pic>
        <p:nvPicPr>
          <p:cNvPr id="15" name="Picture 14">
            <a:extLst>
              <a:ext uri="{FF2B5EF4-FFF2-40B4-BE49-F238E27FC236}">
                <a16:creationId xmlns:a16="http://schemas.microsoft.com/office/drawing/2014/main" xmlns="" id="{D7300181-CCB9-49FD-A137-39906F69D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3" y="4724527"/>
            <a:ext cx="2086292" cy="1439542"/>
          </a:xfrm>
          <a:prstGeom prst="rect">
            <a:avLst/>
          </a:prstGeom>
        </p:spPr>
      </p:pic>
    </p:spTree>
    <p:extLst>
      <p:ext uri="{BB962C8B-B14F-4D97-AF65-F5344CB8AC3E}">
        <p14:creationId xmlns:p14="http://schemas.microsoft.com/office/powerpoint/2010/main" val="8326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B5E52-FD36-433F-9371-BA8828769E23}"/>
              </a:ext>
            </a:extLst>
          </p:cNvPr>
          <p:cNvSpPr>
            <a:spLocks noGrp="1"/>
          </p:cNvSpPr>
          <p:nvPr>
            <p:ph type="title"/>
          </p:nvPr>
        </p:nvSpPr>
        <p:spPr/>
        <p:txBody>
          <a:bodyPr/>
          <a:lstStyle/>
          <a:p>
            <a:r>
              <a:rPr lang="en-US" u="sng" dirty="0"/>
              <a:t>Support Vector Machine:</a:t>
            </a:r>
            <a:endParaRPr lang="en-IN" u="sng" dirty="0"/>
          </a:p>
        </p:txBody>
      </p:sp>
      <p:sp>
        <p:nvSpPr>
          <p:cNvPr id="3" name="Content Placeholder 2">
            <a:extLst>
              <a:ext uri="{FF2B5EF4-FFF2-40B4-BE49-F238E27FC236}">
                <a16:creationId xmlns:a16="http://schemas.microsoft.com/office/drawing/2014/main" xmlns="" id="{5D05D38A-25CA-46FF-B911-B02B1D32E99E}"/>
              </a:ext>
            </a:extLst>
          </p:cNvPr>
          <p:cNvSpPr>
            <a:spLocks noGrp="1"/>
          </p:cNvSpPr>
          <p:nvPr>
            <p:ph idx="1"/>
          </p:nvPr>
        </p:nvSpPr>
        <p:spPr>
          <a:xfrm>
            <a:off x="1218883" y="1701797"/>
            <a:ext cx="9700065" cy="4462272"/>
          </a:xfrm>
        </p:spPr>
        <p:txBody>
          <a:bodyPr>
            <a:normAutofit/>
          </a:bodyPr>
          <a:lstStyle/>
          <a:p>
            <a:pPr fontAlgn="base"/>
            <a:r>
              <a:rPr lang="en-US" sz="2000" dirty="0"/>
              <a:t>The Support Vector Machine is a Supervised Learning tool </a:t>
            </a:r>
          </a:p>
          <a:p>
            <a:pPr fontAlgn="base"/>
            <a:r>
              <a:rPr lang="en-US" sz="2000" dirty="0"/>
              <a:t>The SVM method’s purpose is to find the hyperplane for classifying n-dimensional space </a:t>
            </a:r>
          </a:p>
          <a:p>
            <a:pPr fontAlgn="base"/>
            <a:r>
              <a:rPr lang="en-US" sz="2000" dirty="0"/>
              <a:t>The distance between the closest point of the data point to the hyperplane is called the margin.</a:t>
            </a:r>
          </a:p>
        </p:txBody>
      </p:sp>
      <p:pic>
        <p:nvPicPr>
          <p:cNvPr id="6" name="Google Shape;143;p25">
            <a:extLst>
              <a:ext uri="{FF2B5EF4-FFF2-40B4-BE49-F238E27FC236}">
                <a16:creationId xmlns:a16="http://schemas.microsoft.com/office/drawing/2014/main" xmlns="" id="{2D494262-47D6-406C-81B0-0A5DD411F03D}"/>
              </a:ext>
            </a:extLst>
          </p:cNvPr>
          <p:cNvPicPr preferRelativeResize="0"/>
          <p:nvPr/>
        </p:nvPicPr>
        <p:blipFill>
          <a:blip r:embed="rId2">
            <a:alphaModFix/>
          </a:blip>
          <a:stretch>
            <a:fillRect/>
          </a:stretch>
        </p:blipFill>
        <p:spPr>
          <a:xfrm>
            <a:off x="5627209" y="3124841"/>
            <a:ext cx="5952175" cy="3039228"/>
          </a:xfrm>
          <a:prstGeom prst="rect">
            <a:avLst/>
          </a:prstGeom>
          <a:noFill/>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4" y="3524054"/>
            <a:ext cx="3719512" cy="2843212"/>
          </a:xfrm>
          <a:prstGeom prst="rect">
            <a:avLst/>
          </a:prstGeom>
        </p:spPr>
      </p:pic>
    </p:spTree>
    <p:extLst>
      <p:ext uri="{BB962C8B-B14F-4D97-AF65-F5344CB8AC3E}">
        <p14:creationId xmlns:p14="http://schemas.microsoft.com/office/powerpoint/2010/main" val="304986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0F5FB-440B-48AF-B6CB-01C0C9269BC0}"/>
              </a:ext>
            </a:extLst>
          </p:cNvPr>
          <p:cNvSpPr>
            <a:spLocks noGrp="1"/>
          </p:cNvSpPr>
          <p:nvPr>
            <p:ph type="title"/>
          </p:nvPr>
        </p:nvSpPr>
        <p:spPr/>
        <p:txBody>
          <a:bodyPr/>
          <a:lstStyle/>
          <a:p>
            <a:r>
              <a:rPr lang="en-US" u="sng" dirty="0"/>
              <a:t>Results:</a:t>
            </a:r>
            <a:endParaRPr lang="en-IN" u="sng" dirty="0"/>
          </a:p>
        </p:txBody>
      </p:sp>
      <p:sp>
        <p:nvSpPr>
          <p:cNvPr id="3" name="Content Placeholder 2">
            <a:extLst>
              <a:ext uri="{FF2B5EF4-FFF2-40B4-BE49-F238E27FC236}">
                <a16:creationId xmlns:a16="http://schemas.microsoft.com/office/drawing/2014/main" xmlns="" id="{2B1F1289-9D1A-4084-8129-1DAED9751BBD}"/>
              </a:ext>
            </a:extLst>
          </p:cNvPr>
          <p:cNvSpPr>
            <a:spLocks noGrp="1"/>
          </p:cNvSpPr>
          <p:nvPr>
            <p:ph idx="1"/>
          </p:nvPr>
        </p:nvSpPr>
        <p:spPr/>
        <p:txBody>
          <a:bodyPr>
            <a:normAutofit/>
          </a:bodyPr>
          <a:lstStyle/>
          <a:p>
            <a:pPr marL="0" indent="0">
              <a:buNone/>
            </a:pPr>
            <a:r>
              <a:rPr lang="en-US" sz="2400" dirty="0"/>
              <a:t>We have compared the accuracy, precision and recall of all the models and also plot the ROC Curves. Which clearly shows that the results of SVM are much better than all other models.</a:t>
            </a:r>
            <a:endParaRPr lang="en-IN" sz="2400" dirty="0"/>
          </a:p>
        </p:txBody>
      </p:sp>
      <p:pic>
        <p:nvPicPr>
          <p:cNvPr id="4" name="Google Shape;150;p26">
            <a:extLst>
              <a:ext uri="{FF2B5EF4-FFF2-40B4-BE49-F238E27FC236}">
                <a16:creationId xmlns:a16="http://schemas.microsoft.com/office/drawing/2014/main" xmlns="" id="{123AB4D9-6CAD-4E35-A809-F2485DCCA8EF}"/>
              </a:ext>
            </a:extLst>
          </p:cNvPr>
          <p:cNvPicPr preferRelativeResize="0"/>
          <p:nvPr/>
        </p:nvPicPr>
        <p:blipFill>
          <a:blip r:embed="rId2">
            <a:alphaModFix/>
          </a:blip>
          <a:stretch>
            <a:fillRect/>
          </a:stretch>
        </p:blipFill>
        <p:spPr>
          <a:xfrm>
            <a:off x="549796" y="4437112"/>
            <a:ext cx="4515489" cy="1512168"/>
          </a:xfrm>
          <a:prstGeom prst="rect">
            <a:avLst/>
          </a:prstGeom>
          <a:noFill/>
          <a:ln>
            <a:noFill/>
          </a:ln>
        </p:spPr>
      </p:pic>
      <p:pic>
        <p:nvPicPr>
          <p:cNvPr id="5" name="Google Shape;151;p26">
            <a:extLst>
              <a:ext uri="{FF2B5EF4-FFF2-40B4-BE49-F238E27FC236}">
                <a16:creationId xmlns:a16="http://schemas.microsoft.com/office/drawing/2014/main" xmlns="" id="{D0DEAE2B-B33B-4ACA-A12E-D8FA59B359D9}"/>
              </a:ext>
            </a:extLst>
          </p:cNvPr>
          <p:cNvPicPr preferRelativeResize="0"/>
          <p:nvPr/>
        </p:nvPicPr>
        <p:blipFill>
          <a:blip r:embed="rId3">
            <a:alphaModFix/>
          </a:blip>
          <a:stretch>
            <a:fillRect/>
          </a:stretch>
        </p:blipFill>
        <p:spPr>
          <a:xfrm>
            <a:off x="5446340" y="3284984"/>
            <a:ext cx="6342819" cy="2879085"/>
          </a:xfrm>
          <a:prstGeom prst="rect">
            <a:avLst/>
          </a:prstGeom>
          <a:noFill/>
          <a:ln>
            <a:noFill/>
          </a:ln>
        </p:spPr>
      </p:pic>
    </p:spTree>
    <p:extLst>
      <p:ext uri="{BB962C8B-B14F-4D97-AF65-F5344CB8AC3E}">
        <p14:creationId xmlns:p14="http://schemas.microsoft.com/office/powerpoint/2010/main" val="392888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13977-A963-4EA6-8697-42C88B5052BA}"/>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xmlns="" id="{6B748EC2-976D-4DC8-BFF4-C5EFA5D44D24}"/>
              </a:ext>
            </a:extLst>
          </p:cNvPr>
          <p:cNvSpPr>
            <a:spLocks noGrp="1"/>
          </p:cNvSpPr>
          <p:nvPr>
            <p:ph idx="1"/>
          </p:nvPr>
        </p:nvSpPr>
        <p:spPr>
          <a:xfrm>
            <a:off x="1218883" y="2204863"/>
            <a:ext cx="9124001" cy="3959205"/>
          </a:xfrm>
        </p:spPr>
        <p:txBody>
          <a:bodyPr>
            <a:normAutofit/>
          </a:bodyPr>
          <a:lstStyle/>
          <a:p>
            <a:pPr marL="0" indent="0">
              <a:buNone/>
            </a:pPr>
            <a:r>
              <a:rPr lang="en-US" sz="2400" dirty="0"/>
              <a:t>From all the data that we have collected, analyzed and classified we conclude that for this data, as the high-dimensional feature space data points can be categorized even when the data is not linearly separable, SVM serves this purpose in the best way.</a:t>
            </a:r>
          </a:p>
          <a:p>
            <a:pPr marL="0" indent="0">
              <a:buNone/>
            </a:pPr>
            <a:r>
              <a:rPr lang="en-US" sz="2400" dirty="0"/>
              <a:t>So, by comparing the accuracy scores we can say that Support Vector Machine is the best classification algorithm for problems like Foul Language detection.</a:t>
            </a:r>
            <a:endParaRPr lang="en-IN" sz="2400" dirty="0"/>
          </a:p>
        </p:txBody>
      </p:sp>
    </p:spTree>
    <p:extLst>
      <p:ext uri="{BB962C8B-B14F-4D97-AF65-F5344CB8AC3E}">
        <p14:creationId xmlns:p14="http://schemas.microsoft.com/office/powerpoint/2010/main" val="376073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34FA9-F60B-4E6A-9AC8-0BBEA1CF3452}"/>
              </a:ext>
            </a:extLst>
          </p:cNvPr>
          <p:cNvSpPr>
            <a:spLocks noGrp="1"/>
          </p:cNvSpPr>
          <p:nvPr>
            <p:ph type="ctrTitle"/>
          </p:nvPr>
        </p:nvSpPr>
        <p:spPr>
          <a:xfrm>
            <a:off x="4402224" y="2220837"/>
            <a:ext cx="3384376" cy="1208163"/>
          </a:xfrm>
        </p:spPr>
        <p:txBody>
          <a:bodyPr/>
          <a:lstStyle/>
          <a:p>
            <a:r>
              <a:rPr lang="en-US"/>
              <a:t>Thank You</a:t>
            </a:r>
            <a:r>
              <a:rPr lang="en-US" dirty="0"/>
              <a:t>!</a:t>
            </a:r>
            <a:endParaRPr lang="en-IN" dirty="0"/>
          </a:p>
        </p:txBody>
      </p:sp>
    </p:spTree>
    <p:extLst>
      <p:ext uri="{BB962C8B-B14F-4D97-AF65-F5344CB8AC3E}">
        <p14:creationId xmlns:p14="http://schemas.microsoft.com/office/powerpoint/2010/main" val="429226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3003321" cy="1223963"/>
          </a:xfrm>
        </p:spPr>
        <p:txBody>
          <a:bodyPr/>
          <a:lstStyle/>
          <a:p>
            <a:r>
              <a:rPr lang="en-US" u="sng" dirty="0"/>
              <a:t>Introduction:</a:t>
            </a:r>
          </a:p>
        </p:txBody>
      </p:sp>
      <p:sp>
        <p:nvSpPr>
          <p:cNvPr id="14" name="Content Placeholder 13"/>
          <p:cNvSpPr>
            <a:spLocks noGrp="1"/>
          </p:cNvSpPr>
          <p:nvPr>
            <p:ph idx="1"/>
          </p:nvPr>
        </p:nvSpPr>
        <p:spPr>
          <a:xfrm>
            <a:off x="1338922" y="1930648"/>
            <a:ext cx="8640960" cy="1810191"/>
          </a:xfrm>
        </p:spPr>
        <p:txBody>
          <a:bodyPr>
            <a:normAutofit/>
          </a:bodyPr>
          <a:lstStyle/>
          <a:p>
            <a:pPr marL="0" indent="0">
              <a:buNone/>
            </a:pPr>
            <a:r>
              <a:rPr lang="en-US" sz="2400" dirty="0"/>
              <a:t>As we can see, the usage of offensive language increases day by day on social platforms, and in today's world, people want freedom, and social media gives people a platform to freely communicate, share opinions, and entertainment. </a:t>
            </a:r>
          </a:p>
        </p:txBody>
      </p:sp>
      <p:sp>
        <p:nvSpPr>
          <p:cNvPr id="5" name="TextBox 4">
            <a:extLst>
              <a:ext uri="{FF2B5EF4-FFF2-40B4-BE49-F238E27FC236}">
                <a16:creationId xmlns:a16="http://schemas.microsoft.com/office/drawing/2014/main" xmlns="" id="{76A0E116-ED11-4D15-8B2C-164FE9DC35AC}"/>
              </a:ext>
            </a:extLst>
          </p:cNvPr>
          <p:cNvSpPr txBox="1"/>
          <p:nvPr/>
        </p:nvSpPr>
        <p:spPr>
          <a:xfrm>
            <a:off x="1338922" y="3740839"/>
            <a:ext cx="6971932" cy="1200329"/>
          </a:xfrm>
          <a:prstGeom prst="rect">
            <a:avLst/>
          </a:prstGeom>
          <a:noFill/>
        </p:spPr>
        <p:txBody>
          <a:bodyPr wrap="square">
            <a:spAutoFit/>
          </a:bodyPr>
          <a:lstStyle/>
          <a:p>
            <a:pPr marL="0" indent="0">
              <a:buNone/>
            </a:pPr>
            <a:r>
              <a:rPr lang="en-US" dirty="0"/>
              <a:t>Along with</a:t>
            </a:r>
            <a:r>
              <a:rPr lang="en-US" sz="2400" dirty="0"/>
              <a:t> all these benefits, it likewise opened doors for brutal conversations that can undoubtedly arrive at toxic levels.</a:t>
            </a:r>
          </a:p>
        </p:txBody>
      </p:sp>
      <p:pic>
        <p:nvPicPr>
          <p:cNvPr id="6" name="Picture 5">
            <a:extLst>
              <a:ext uri="{FF2B5EF4-FFF2-40B4-BE49-F238E27FC236}">
                <a16:creationId xmlns:a16="http://schemas.microsoft.com/office/drawing/2014/main" xmlns="" id="{D8C39D97-79DF-40AC-95D1-075D0027A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3174" y="3740839"/>
            <a:ext cx="2073416" cy="2073416"/>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EF9DF-3535-4E4A-ACAA-2D19588D89EE}"/>
              </a:ext>
            </a:extLst>
          </p:cNvPr>
          <p:cNvSpPr>
            <a:spLocks noGrp="1"/>
          </p:cNvSpPr>
          <p:nvPr>
            <p:ph type="title"/>
          </p:nvPr>
        </p:nvSpPr>
        <p:spPr>
          <a:xfrm>
            <a:off x="1218883" y="248004"/>
            <a:ext cx="10360501" cy="1223963"/>
          </a:xfrm>
        </p:spPr>
        <p:txBody>
          <a:bodyPr/>
          <a:lstStyle/>
          <a:p>
            <a:r>
              <a:rPr lang="en" u="sng" dirty="0"/>
              <a:t>Motivation</a:t>
            </a:r>
            <a:r>
              <a:rPr lang="en" dirty="0"/>
              <a:t>:</a:t>
            </a:r>
            <a:endParaRPr lang="en-IN" dirty="0"/>
          </a:p>
        </p:txBody>
      </p:sp>
      <p:sp>
        <p:nvSpPr>
          <p:cNvPr id="3" name="Content Placeholder 2">
            <a:extLst>
              <a:ext uri="{FF2B5EF4-FFF2-40B4-BE49-F238E27FC236}">
                <a16:creationId xmlns:a16="http://schemas.microsoft.com/office/drawing/2014/main" xmlns="" id="{C34297BE-500E-4A7A-978A-B16A07777512}"/>
              </a:ext>
            </a:extLst>
          </p:cNvPr>
          <p:cNvSpPr>
            <a:spLocks noGrp="1"/>
          </p:cNvSpPr>
          <p:nvPr>
            <p:ph idx="1"/>
          </p:nvPr>
        </p:nvSpPr>
        <p:spPr>
          <a:xfrm>
            <a:off x="4052691" y="1692538"/>
            <a:ext cx="4562001" cy="647083"/>
          </a:xfrm>
        </p:spPr>
        <p:txBody>
          <a:bodyPr>
            <a:noAutofit/>
          </a:bodyPr>
          <a:lstStyle/>
          <a:p>
            <a:pPr marL="0" lvl="0" indent="0" algn="l" rtl="0">
              <a:spcBef>
                <a:spcPts val="0"/>
              </a:spcBef>
              <a:spcAft>
                <a:spcPts val="0"/>
              </a:spcAft>
              <a:buNone/>
            </a:pPr>
            <a:r>
              <a:rPr lang="en-US" sz="2400" i="1" dirty="0">
                <a:solidFill>
                  <a:srgbClr val="FFFF00"/>
                </a:solidFill>
              </a:rPr>
              <a:t>First of all, what is Foul Language?</a:t>
            </a:r>
          </a:p>
        </p:txBody>
      </p:sp>
      <p:sp>
        <p:nvSpPr>
          <p:cNvPr id="5" name="TextBox 4">
            <a:extLst>
              <a:ext uri="{FF2B5EF4-FFF2-40B4-BE49-F238E27FC236}">
                <a16:creationId xmlns:a16="http://schemas.microsoft.com/office/drawing/2014/main" xmlns="" id="{E795F5BD-2991-4BC0-A732-AF7C85BBEEB1}"/>
              </a:ext>
            </a:extLst>
          </p:cNvPr>
          <p:cNvSpPr txBox="1"/>
          <p:nvPr/>
        </p:nvSpPr>
        <p:spPr>
          <a:xfrm>
            <a:off x="1252798" y="3736318"/>
            <a:ext cx="9043790" cy="923330"/>
          </a:xfrm>
          <a:prstGeom prst="rect">
            <a:avLst/>
          </a:prstGeom>
          <a:noFill/>
        </p:spPr>
        <p:txBody>
          <a:bodyPr wrap="square">
            <a:spAutoFit/>
          </a:bodyPr>
          <a:lstStyle/>
          <a:p>
            <a:pPr marL="0" lvl="0" indent="0" rtl="0">
              <a:spcBef>
                <a:spcPts val="1200"/>
              </a:spcBef>
              <a:spcAft>
                <a:spcPts val="0"/>
              </a:spcAft>
              <a:buNone/>
            </a:pPr>
            <a:r>
              <a:rPr lang="en-US" sz="1800" dirty="0"/>
              <a:t>With increase in culture of social media, usage of abusive language increases rapidly. Platforms like Facebook and Twitter have raised concerns about emerging dubious activity such as the intensity of hate or abusive behaviour among us.</a:t>
            </a:r>
          </a:p>
        </p:txBody>
      </p:sp>
      <p:sp>
        <p:nvSpPr>
          <p:cNvPr id="7" name="TextBox 6">
            <a:extLst>
              <a:ext uri="{FF2B5EF4-FFF2-40B4-BE49-F238E27FC236}">
                <a16:creationId xmlns:a16="http://schemas.microsoft.com/office/drawing/2014/main" xmlns="" id="{4C55CB25-5D5A-4CFE-B95A-BA8C73ECBA69}"/>
              </a:ext>
            </a:extLst>
          </p:cNvPr>
          <p:cNvSpPr txBox="1"/>
          <p:nvPr/>
        </p:nvSpPr>
        <p:spPr>
          <a:xfrm>
            <a:off x="1252798" y="5014917"/>
            <a:ext cx="9234102" cy="646331"/>
          </a:xfrm>
          <a:prstGeom prst="rect">
            <a:avLst/>
          </a:prstGeom>
          <a:noFill/>
        </p:spPr>
        <p:txBody>
          <a:bodyPr wrap="square">
            <a:spAutoFit/>
          </a:bodyPr>
          <a:lstStyle/>
          <a:p>
            <a:pPr marL="0" lvl="0" indent="0" rtl="0">
              <a:spcBef>
                <a:spcPts val="1200"/>
              </a:spcBef>
              <a:spcAft>
                <a:spcPts val="0"/>
              </a:spcAft>
              <a:buClr>
                <a:schemeClr val="dk1"/>
              </a:buClr>
              <a:buSzPts val="1100"/>
              <a:buFont typeface="Arial"/>
              <a:buNone/>
            </a:pPr>
            <a:r>
              <a:rPr lang="en-US" sz="1800" dirty="0"/>
              <a:t>All these things motivated us to solve this problem, and propose an approach in this report to automatically classifying tweets into two categories: </a:t>
            </a:r>
            <a:r>
              <a:rPr lang="en-US" sz="1800" dirty="0">
                <a:solidFill>
                  <a:srgbClr val="FF0000"/>
                </a:solidFill>
              </a:rPr>
              <a:t>Foul Language</a:t>
            </a:r>
            <a:r>
              <a:rPr lang="en-US" sz="1800" dirty="0"/>
              <a:t> and </a:t>
            </a:r>
            <a:r>
              <a:rPr lang="en-US" sz="1800" dirty="0">
                <a:solidFill>
                  <a:srgbClr val="00B0F0"/>
                </a:solidFill>
              </a:rPr>
              <a:t>Not Foul Language</a:t>
            </a:r>
            <a:r>
              <a:rPr lang="en-US" sz="1800" dirty="0"/>
              <a:t>.</a:t>
            </a:r>
          </a:p>
        </p:txBody>
      </p:sp>
      <p:sp>
        <p:nvSpPr>
          <p:cNvPr id="9" name="TextBox 8">
            <a:extLst>
              <a:ext uri="{FF2B5EF4-FFF2-40B4-BE49-F238E27FC236}">
                <a16:creationId xmlns:a16="http://schemas.microsoft.com/office/drawing/2014/main" xmlns="" id="{34F82F30-BE8F-4EE1-A2B3-C70181E8EDAB}"/>
              </a:ext>
            </a:extLst>
          </p:cNvPr>
          <p:cNvSpPr txBox="1"/>
          <p:nvPr/>
        </p:nvSpPr>
        <p:spPr>
          <a:xfrm>
            <a:off x="1218883" y="2457720"/>
            <a:ext cx="8845896" cy="923330"/>
          </a:xfrm>
          <a:prstGeom prst="rect">
            <a:avLst/>
          </a:prstGeom>
          <a:noFill/>
        </p:spPr>
        <p:txBody>
          <a:bodyPr wrap="square">
            <a:spAutoFit/>
          </a:bodyPr>
          <a:lstStyle/>
          <a:p>
            <a:pPr marL="0" lvl="0" indent="0" rtl="0">
              <a:spcBef>
                <a:spcPts val="1200"/>
              </a:spcBef>
              <a:spcAft>
                <a:spcPts val="0"/>
              </a:spcAft>
              <a:buNone/>
            </a:pPr>
            <a:r>
              <a:rPr lang="en-US" sz="1800" dirty="0"/>
              <a:t>The Anger and frustration that can be dealt by using expressions or alternative methods such as usage of abusive words in comments which make them mean, telling offensive jokes, cursing using abusive words, etc.</a:t>
            </a:r>
          </a:p>
        </p:txBody>
      </p:sp>
    </p:spTree>
    <p:extLst>
      <p:ext uri="{BB962C8B-B14F-4D97-AF65-F5344CB8AC3E}">
        <p14:creationId xmlns:p14="http://schemas.microsoft.com/office/powerpoint/2010/main" val="122672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F1EC7-EAF7-4195-B881-DAECA0D5D318}"/>
              </a:ext>
            </a:extLst>
          </p:cNvPr>
          <p:cNvSpPr>
            <a:spLocks noGrp="1"/>
          </p:cNvSpPr>
          <p:nvPr>
            <p:ph type="title"/>
          </p:nvPr>
        </p:nvSpPr>
        <p:spPr>
          <a:xfrm>
            <a:off x="1218883" y="248004"/>
            <a:ext cx="10360501" cy="1223963"/>
          </a:xfrm>
        </p:spPr>
        <p:txBody>
          <a:bodyPr/>
          <a:lstStyle/>
          <a:p>
            <a:r>
              <a:rPr lang="en-US" u="sng" dirty="0"/>
              <a:t>Dataset:</a:t>
            </a:r>
            <a:endParaRPr lang="en-IN" u="sng" dirty="0"/>
          </a:p>
        </p:txBody>
      </p:sp>
      <p:sp>
        <p:nvSpPr>
          <p:cNvPr id="3" name="Content Placeholder 2">
            <a:extLst>
              <a:ext uri="{FF2B5EF4-FFF2-40B4-BE49-F238E27FC236}">
                <a16:creationId xmlns:a16="http://schemas.microsoft.com/office/drawing/2014/main" xmlns="" id="{968CD68E-61E9-4A7D-A17E-47FC7A5774AE}"/>
              </a:ext>
            </a:extLst>
          </p:cNvPr>
          <p:cNvSpPr>
            <a:spLocks noGrp="1"/>
          </p:cNvSpPr>
          <p:nvPr>
            <p:ph idx="1"/>
          </p:nvPr>
        </p:nvSpPr>
        <p:spPr>
          <a:xfrm>
            <a:off x="1218883" y="1988840"/>
            <a:ext cx="10360501" cy="4462272"/>
          </a:xfrm>
        </p:spPr>
        <p:txBody>
          <a:bodyPr>
            <a:normAutofit/>
          </a:bodyPr>
          <a:lstStyle/>
          <a:p>
            <a:pPr marL="0" indent="0" algn="ctr">
              <a:buNone/>
            </a:pPr>
            <a:r>
              <a:rPr lang="en-US" sz="2400" dirty="0"/>
              <a:t>We applied some models and tested our proposed method using data from popular social media network: </a:t>
            </a:r>
            <a:r>
              <a:rPr lang="en-US" sz="2400" dirty="0">
                <a:solidFill>
                  <a:srgbClr val="00B0F0"/>
                </a:solidFill>
              </a:rPr>
              <a:t>Twitter</a:t>
            </a:r>
            <a:endParaRPr lang="en-US" sz="2400" dirty="0"/>
          </a:p>
          <a:p>
            <a:pPr marL="0" indent="0" algn="ctr">
              <a:buNone/>
            </a:pPr>
            <a:r>
              <a:rPr lang="en-US" sz="2000" dirty="0"/>
              <a:t>We have also performed some cleaning, pre-processing, and visualization of this data.</a:t>
            </a:r>
            <a:endParaRPr lang="en-IN" sz="2000" dirty="0"/>
          </a:p>
        </p:txBody>
      </p:sp>
      <p:sp>
        <p:nvSpPr>
          <p:cNvPr id="4" name="Google Shape;78;p16">
            <a:extLst>
              <a:ext uri="{FF2B5EF4-FFF2-40B4-BE49-F238E27FC236}">
                <a16:creationId xmlns:a16="http://schemas.microsoft.com/office/drawing/2014/main" xmlns="" id="{F34A8802-FEC7-40CC-9564-8BD0CE3D8F18}"/>
              </a:ext>
            </a:extLst>
          </p:cNvPr>
          <p:cNvSpPr/>
          <p:nvPr/>
        </p:nvSpPr>
        <p:spPr>
          <a:xfrm>
            <a:off x="1952864" y="3789040"/>
            <a:ext cx="2399455" cy="1584176"/>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4"/>
                </a:solidFill>
              </a:rPr>
              <a:t>Collection</a:t>
            </a:r>
            <a:endParaRPr sz="2600" dirty="0">
              <a:solidFill>
                <a:schemeClr val="accent4"/>
              </a:solidFill>
            </a:endParaRPr>
          </a:p>
        </p:txBody>
      </p:sp>
      <p:sp>
        <p:nvSpPr>
          <p:cNvPr id="5" name="Google Shape;78;p16">
            <a:extLst>
              <a:ext uri="{FF2B5EF4-FFF2-40B4-BE49-F238E27FC236}">
                <a16:creationId xmlns:a16="http://schemas.microsoft.com/office/drawing/2014/main" xmlns="" id="{C139EDB2-E928-4580-83A1-1A2B4BFD3427}"/>
              </a:ext>
            </a:extLst>
          </p:cNvPr>
          <p:cNvSpPr/>
          <p:nvPr/>
        </p:nvSpPr>
        <p:spPr>
          <a:xfrm>
            <a:off x="5086300" y="3789040"/>
            <a:ext cx="2399455" cy="1584176"/>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4"/>
                </a:solidFill>
              </a:rPr>
              <a:t>Cleaning</a:t>
            </a:r>
            <a:endParaRPr sz="2600" dirty="0">
              <a:solidFill>
                <a:schemeClr val="accent4"/>
              </a:solidFill>
            </a:endParaRPr>
          </a:p>
        </p:txBody>
      </p:sp>
      <p:sp>
        <p:nvSpPr>
          <p:cNvPr id="6" name="Google Shape;78;p16">
            <a:extLst>
              <a:ext uri="{FF2B5EF4-FFF2-40B4-BE49-F238E27FC236}">
                <a16:creationId xmlns:a16="http://schemas.microsoft.com/office/drawing/2014/main" xmlns="" id="{ACDC6920-4591-4BA1-8E3D-800CE30B2CF9}"/>
              </a:ext>
            </a:extLst>
          </p:cNvPr>
          <p:cNvSpPr/>
          <p:nvPr/>
        </p:nvSpPr>
        <p:spPr>
          <a:xfrm>
            <a:off x="8254652" y="3789040"/>
            <a:ext cx="2399455" cy="1584176"/>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4"/>
                </a:solidFill>
              </a:rPr>
              <a:t>Pre-Processing</a:t>
            </a:r>
            <a:endParaRPr sz="2600" dirty="0">
              <a:solidFill>
                <a:schemeClr val="accent4"/>
              </a:solidFill>
            </a:endParaRPr>
          </a:p>
        </p:txBody>
      </p:sp>
    </p:spTree>
    <p:extLst>
      <p:ext uri="{BB962C8B-B14F-4D97-AF65-F5344CB8AC3E}">
        <p14:creationId xmlns:p14="http://schemas.microsoft.com/office/powerpoint/2010/main" val="229292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84B54-1069-4793-A06A-FB11306BECCB}"/>
              </a:ext>
            </a:extLst>
          </p:cNvPr>
          <p:cNvSpPr>
            <a:spLocks noGrp="1"/>
          </p:cNvSpPr>
          <p:nvPr>
            <p:ph type="title"/>
          </p:nvPr>
        </p:nvSpPr>
        <p:spPr/>
        <p:txBody>
          <a:bodyPr/>
          <a:lstStyle/>
          <a:p>
            <a:r>
              <a:rPr lang="en-US" u="sng" dirty="0"/>
              <a:t>Data Collection:</a:t>
            </a:r>
            <a:endParaRPr lang="en-IN" u="sng" dirty="0"/>
          </a:p>
        </p:txBody>
      </p:sp>
      <p:sp>
        <p:nvSpPr>
          <p:cNvPr id="3" name="Content Placeholder 2">
            <a:extLst>
              <a:ext uri="{FF2B5EF4-FFF2-40B4-BE49-F238E27FC236}">
                <a16:creationId xmlns:a16="http://schemas.microsoft.com/office/drawing/2014/main" xmlns="" id="{B2F90CD3-4801-45B8-82F2-270E7C7D581F}"/>
              </a:ext>
            </a:extLst>
          </p:cNvPr>
          <p:cNvSpPr>
            <a:spLocks noGrp="1"/>
          </p:cNvSpPr>
          <p:nvPr>
            <p:ph idx="1"/>
          </p:nvPr>
        </p:nvSpPr>
        <p:spPr>
          <a:xfrm>
            <a:off x="914160" y="1701797"/>
            <a:ext cx="10360501" cy="1727203"/>
          </a:xfrm>
        </p:spPr>
        <p:txBody>
          <a:bodyPr>
            <a:normAutofit/>
          </a:bodyPr>
          <a:lstStyle/>
          <a:p>
            <a:pPr marL="0" indent="0" algn="ctr">
              <a:buNone/>
            </a:pPr>
            <a:r>
              <a:rPr lang="en-US" sz="2400" dirty="0"/>
              <a:t>We collect data from Kaggle to build models in this project,</a:t>
            </a:r>
          </a:p>
          <a:p>
            <a:pPr marL="0" indent="0" algn="ctr">
              <a:buNone/>
            </a:pPr>
            <a:r>
              <a:rPr lang="en-US" sz="2400" dirty="0"/>
              <a:t>and further used it for training and testing records.</a:t>
            </a:r>
            <a:endParaRPr lang="en-IN" sz="2400" dirty="0"/>
          </a:p>
        </p:txBody>
      </p:sp>
      <p:pic>
        <p:nvPicPr>
          <p:cNvPr id="4" name="Google Shape;84;p17">
            <a:extLst>
              <a:ext uri="{FF2B5EF4-FFF2-40B4-BE49-F238E27FC236}">
                <a16:creationId xmlns:a16="http://schemas.microsoft.com/office/drawing/2014/main" xmlns="" id="{01E88BE5-EE64-4E45-9809-5BCA176C2A42}"/>
              </a:ext>
            </a:extLst>
          </p:cNvPr>
          <p:cNvPicPr preferRelativeResize="0"/>
          <p:nvPr/>
        </p:nvPicPr>
        <p:blipFill>
          <a:blip r:embed="rId2">
            <a:alphaModFix/>
          </a:blip>
          <a:stretch>
            <a:fillRect/>
          </a:stretch>
        </p:blipFill>
        <p:spPr>
          <a:xfrm>
            <a:off x="2157022" y="2847433"/>
            <a:ext cx="7874779" cy="3735930"/>
          </a:xfrm>
          <a:prstGeom prst="rect">
            <a:avLst/>
          </a:prstGeom>
          <a:noFill/>
          <a:ln>
            <a:noFill/>
          </a:ln>
        </p:spPr>
      </p:pic>
    </p:spTree>
    <p:extLst>
      <p:ext uri="{BB962C8B-B14F-4D97-AF65-F5344CB8AC3E}">
        <p14:creationId xmlns:p14="http://schemas.microsoft.com/office/powerpoint/2010/main" val="275977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A92DA-5645-4DBB-A94B-052BAF286A75}"/>
              </a:ext>
            </a:extLst>
          </p:cNvPr>
          <p:cNvSpPr>
            <a:spLocks noGrp="1"/>
          </p:cNvSpPr>
          <p:nvPr>
            <p:ph type="title"/>
          </p:nvPr>
        </p:nvSpPr>
        <p:spPr>
          <a:xfrm>
            <a:off x="1218883" y="44624"/>
            <a:ext cx="10360501" cy="1223963"/>
          </a:xfrm>
        </p:spPr>
        <p:txBody>
          <a:bodyPr/>
          <a:lstStyle/>
          <a:p>
            <a:r>
              <a:rPr lang="en-US" u="sng" dirty="0"/>
              <a:t>Data Cleaning:</a:t>
            </a:r>
            <a:endParaRPr lang="en-IN" u="sng" dirty="0"/>
          </a:p>
        </p:txBody>
      </p:sp>
      <p:sp>
        <p:nvSpPr>
          <p:cNvPr id="3" name="Content Placeholder 2">
            <a:extLst>
              <a:ext uri="{FF2B5EF4-FFF2-40B4-BE49-F238E27FC236}">
                <a16:creationId xmlns:a16="http://schemas.microsoft.com/office/drawing/2014/main" xmlns="" id="{F043D9E0-6410-4176-AD63-05D08F294965}"/>
              </a:ext>
            </a:extLst>
          </p:cNvPr>
          <p:cNvSpPr>
            <a:spLocks noGrp="1"/>
          </p:cNvSpPr>
          <p:nvPr>
            <p:ph idx="1"/>
          </p:nvPr>
        </p:nvSpPr>
        <p:spPr>
          <a:xfrm>
            <a:off x="1218883" y="1557781"/>
            <a:ext cx="6603721" cy="2519291"/>
          </a:xfrm>
        </p:spPr>
        <p:txBody>
          <a:bodyPr>
            <a:normAutofit/>
          </a:bodyPr>
          <a:lstStyle/>
          <a:p>
            <a:pPr marL="0" indent="0">
              <a:buNone/>
            </a:pPr>
            <a:r>
              <a:rPr lang="en-US" sz="2400" dirty="0"/>
              <a:t>The dataset is in a CSV format. </a:t>
            </a:r>
          </a:p>
          <a:p>
            <a:pPr marL="0" indent="0">
              <a:buNone/>
            </a:pPr>
            <a:r>
              <a:rPr lang="en-US" sz="2400" dirty="0"/>
              <a:t>The attribute in the dataset named </a:t>
            </a:r>
            <a:r>
              <a:rPr lang="en-US" sz="2400" dirty="0">
                <a:solidFill>
                  <a:schemeClr val="accent4">
                    <a:lumMod val="60000"/>
                    <a:lumOff val="40000"/>
                  </a:schemeClr>
                </a:solidFill>
              </a:rPr>
              <a:t>‘serial number’</a:t>
            </a:r>
            <a:r>
              <a:rPr lang="en-US" sz="2400" dirty="0"/>
              <a:t> was of no use, and hence the column was removed.</a:t>
            </a:r>
          </a:p>
        </p:txBody>
      </p:sp>
      <p:pic>
        <p:nvPicPr>
          <p:cNvPr id="4" name="Google Shape;90;p18">
            <a:extLst>
              <a:ext uri="{FF2B5EF4-FFF2-40B4-BE49-F238E27FC236}">
                <a16:creationId xmlns:a16="http://schemas.microsoft.com/office/drawing/2014/main" xmlns="" id="{7C98ECA0-1101-4669-A5EE-E08EA69BB415}"/>
              </a:ext>
            </a:extLst>
          </p:cNvPr>
          <p:cNvPicPr preferRelativeResize="0"/>
          <p:nvPr/>
        </p:nvPicPr>
        <p:blipFill>
          <a:blip r:embed="rId2">
            <a:alphaModFix/>
          </a:blip>
          <a:stretch>
            <a:fillRect/>
          </a:stretch>
        </p:blipFill>
        <p:spPr>
          <a:xfrm>
            <a:off x="1218882" y="3486150"/>
            <a:ext cx="3795409" cy="1815058"/>
          </a:xfrm>
          <a:prstGeom prst="rect">
            <a:avLst/>
          </a:prstGeom>
          <a:noFill/>
          <a:ln>
            <a:noFill/>
          </a:ln>
        </p:spPr>
      </p:pic>
      <p:pic>
        <p:nvPicPr>
          <p:cNvPr id="5" name="Google Shape;91;p18">
            <a:extLst>
              <a:ext uri="{FF2B5EF4-FFF2-40B4-BE49-F238E27FC236}">
                <a16:creationId xmlns:a16="http://schemas.microsoft.com/office/drawing/2014/main" xmlns="" id="{4B48C8E4-9E3C-419B-B31F-DAD7A2C45CF3}"/>
              </a:ext>
            </a:extLst>
          </p:cNvPr>
          <p:cNvPicPr preferRelativeResize="0"/>
          <p:nvPr/>
        </p:nvPicPr>
        <p:blipFill>
          <a:blip r:embed="rId3">
            <a:alphaModFix/>
          </a:blip>
          <a:stretch>
            <a:fillRect/>
          </a:stretch>
        </p:blipFill>
        <p:spPr>
          <a:xfrm>
            <a:off x="6166420" y="3429000"/>
            <a:ext cx="5661239" cy="3220525"/>
          </a:xfrm>
          <a:prstGeom prst="rect">
            <a:avLst/>
          </a:prstGeom>
          <a:noFill/>
          <a:ln>
            <a:noFill/>
          </a:ln>
        </p:spPr>
      </p:pic>
    </p:spTree>
    <p:extLst>
      <p:ext uri="{BB962C8B-B14F-4D97-AF65-F5344CB8AC3E}">
        <p14:creationId xmlns:p14="http://schemas.microsoft.com/office/powerpoint/2010/main" val="46884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A9BE7-F8CB-445F-88F4-4D0FCBAA2B43}"/>
              </a:ext>
            </a:extLst>
          </p:cNvPr>
          <p:cNvSpPr>
            <a:spLocks noGrp="1"/>
          </p:cNvSpPr>
          <p:nvPr>
            <p:ph type="title"/>
          </p:nvPr>
        </p:nvSpPr>
        <p:spPr/>
        <p:txBody>
          <a:bodyPr/>
          <a:lstStyle/>
          <a:p>
            <a:r>
              <a:rPr lang="en-US" u="sng" dirty="0"/>
              <a:t>Data Pre-Processing:</a:t>
            </a:r>
            <a:endParaRPr lang="en-IN" u="sng" dirty="0"/>
          </a:p>
        </p:txBody>
      </p:sp>
      <p:sp>
        <p:nvSpPr>
          <p:cNvPr id="3" name="Content Placeholder 2">
            <a:extLst>
              <a:ext uri="{FF2B5EF4-FFF2-40B4-BE49-F238E27FC236}">
                <a16:creationId xmlns:a16="http://schemas.microsoft.com/office/drawing/2014/main" xmlns="" id="{D8B2618D-87DC-4067-9BFC-F3E5BF65A947}"/>
              </a:ext>
            </a:extLst>
          </p:cNvPr>
          <p:cNvSpPr>
            <a:spLocks noGrp="1"/>
          </p:cNvSpPr>
          <p:nvPr>
            <p:ph idx="1"/>
          </p:nvPr>
        </p:nvSpPr>
        <p:spPr>
          <a:xfrm>
            <a:off x="1218883" y="1701797"/>
            <a:ext cx="10360501" cy="1223963"/>
          </a:xfrm>
        </p:spPr>
        <p:txBody>
          <a:bodyPr>
            <a:normAutofit/>
          </a:bodyPr>
          <a:lstStyle/>
          <a:p>
            <a:pPr marL="0" indent="0">
              <a:buNone/>
            </a:pPr>
            <a:r>
              <a:rPr lang="en-US" sz="2500" dirty="0"/>
              <a:t>Using different libraries such as pandas, </a:t>
            </a:r>
            <a:r>
              <a:rPr lang="en-US" sz="2500" dirty="0" err="1"/>
              <a:t>numpy</a:t>
            </a:r>
            <a:r>
              <a:rPr lang="en-US" sz="2500" dirty="0"/>
              <a:t>, </a:t>
            </a:r>
            <a:r>
              <a:rPr lang="en-US" sz="2500" dirty="0" err="1"/>
              <a:t>sklearn</a:t>
            </a:r>
            <a:r>
              <a:rPr lang="en-US" sz="2500" dirty="0"/>
              <a:t>, </a:t>
            </a:r>
            <a:r>
              <a:rPr lang="en-US" sz="2500" dirty="0" err="1"/>
              <a:t>nltk</a:t>
            </a:r>
            <a:r>
              <a:rPr lang="en-US" sz="2500" dirty="0"/>
              <a:t> and expressions like regex, we have done some operations such as,</a:t>
            </a:r>
            <a:endParaRPr lang="en-IN" sz="2500" dirty="0"/>
          </a:p>
        </p:txBody>
      </p:sp>
      <p:graphicFrame>
        <p:nvGraphicFramePr>
          <p:cNvPr id="6"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xmlns="" id="{254F0801-1255-45BD-9D07-DA2733C8E739}"/>
              </a:ext>
            </a:extLst>
          </p:cNvPr>
          <p:cNvGraphicFramePr>
            <a:graphicFrameLocks/>
          </p:cNvGraphicFramePr>
          <p:nvPr>
            <p:extLst>
              <p:ext uri="{D42A27DB-BD31-4B8C-83A1-F6EECF244321}">
                <p14:modId xmlns:p14="http://schemas.microsoft.com/office/powerpoint/2010/main" val="4011516833"/>
              </p:ext>
            </p:extLst>
          </p:nvPr>
        </p:nvGraphicFramePr>
        <p:xfrm>
          <a:off x="3790156" y="2636912"/>
          <a:ext cx="5040560"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79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CAFF1-E0C8-41B1-9A69-3C2336543025}"/>
              </a:ext>
            </a:extLst>
          </p:cNvPr>
          <p:cNvSpPr>
            <a:spLocks noGrp="1"/>
          </p:cNvSpPr>
          <p:nvPr>
            <p:ph type="title"/>
          </p:nvPr>
        </p:nvSpPr>
        <p:spPr/>
        <p:txBody>
          <a:bodyPr/>
          <a:lstStyle/>
          <a:p>
            <a:r>
              <a:rPr lang="en-US" u="sng" dirty="0"/>
              <a:t>Evaluation Strategy:</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DFEEA88-0128-4493-8D21-6CA1C82ACD76}"/>
                  </a:ext>
                </a:extLst>
              </p:cNvPr>
              <p:cNvSpPr>
                <a:spLocks noGrp="1"/>
              </p:cNvSpPr>
              <p:nvPr>
                <p:ph idx="1"/>
              </p:nvPr>
            </p:nvSpPr>
            <p:spPr/>
            <p:txBody>
              <a:bodyPr>
                <a:normAutofit/>
              </a:bodyPr>
              <a:lstStyle/>
              <a:p>
                <a:pPr marL="0" indent="0">
                  <a:buNone/>
                </a:pPr>
                <a:r>
                  <a:rPr lang="en-IN" sz="2000" dirty="0"/>
                  <a:t>Classification methods are generally evaluated using several evaluation matrices, depends on the confusion matrix. Those evaluation criteria are: Accuracy, Precision, Recall and F-Score..</a:t>
                </a:r>
              </a:p>
              <a:p>
                <a:pPr marL="0" indent="0">
                  <a:buNone/>
                </a:pPr>
                <a:r>
                  <a:rPr lang="en-IN" sz="2000" dirty="0"/>
                  <a:t>They are calculated using to the following equations:</a:t>
                </a:r>
              </a:p>
              <a:p>
                <a:pPr marL="0" indent="0">
                  <a:buNone/>
                </a:pPr>
                <a:r>
                  <a:rPr lang="en-IN" sz="2000" dirty="0"/>
                  <a:t>	Accuracy = </a:t>
                </a:r>
                <a14:m>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503050405090304" pitchFamily="18" charset="0"/>
                          </a:rPr>
                        </m:ctrlPr>
                      </m:fPr>
                      <m:num>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𝑇𝑁</m:t>
                        </m:r>
                      </m:num>
                      <m:den>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𝑇𝑁</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𝐹𝑃</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𝐹𝑁</m:t>
                        </m:r>
                        <m:r>
                          <a:rPr lang="en-IN" sz="2000" i="1">
                            <a:effectLst/>
                            <a:latin typeface="Cambria Math" panose="02040503050406030204" pitchFamily="18" charset="0"/>
                            <a:ea typeface="Calibri" panose="020F0502020204030204" pitchFamily="34" charset="0"/>
                            <a:cs typeface="Times New Roman" panose="02020503050405090304" pitchFamily="18" charset="0"/>
                          </a:rPr>
                          <m:t> </m:t>
                        </m:r>
                      </m:den>
                    </m:f>
                    <m:r>
                      <a:rPr lang="en-IN" sz="2000" i="1">
                        <a:effectLst/>
                        <a:latin typeface="Cambria Math" panose="02040503050406030204" pitchFamily="18" charset="0"/>
                        <a:ea typeface="Calibri" panose="020F0502020204030204" pitchFamily="34" charset="0"/>
                        <a:cs typeface="Times New Roman" panose="02020503050405090304" pitchFamily="18" charset="0"/>
                      </a:rPr>
                      <m:t> </m:t>
                    </m:r>
                  </m:oMath>
                </a14:m>
                <a:r>
                  <a:rPr lang="en-IN" sz="2000" dirty="0"/>
                  <a:t> 		Precision = </a:t>
                </a:r>
                <a14:m>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503050405090304" pitchFamily="18" charset="0"/>
                          </a:rPr>
                        </m:ctrlPr>
                      </m:fPr>
                      <m:num>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num>
                      <m:den>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r>
                          <a:rPr lang="en-IN" sz="2000" i="1">
                            <a:effectLst/>
                            <a:latin typeface="Cambria Math" panose="02040503050406030204" pitchFamily="18" charset="0"/>
                            <a:ea typeface="Calibri" panose="020F0502020204030204" pitchFamily="34" charset="0"/>
                            <a:cs typeface="Times New Roman" panose="02020503050405090304" pitchFamily="18" charset="0"/>
                          </a:rPr>
                          <m:t> +  </m:t>
                        </m:r>
                        <m:r>
                          <a:rPr lang="en-IN" sz="2000" i="1">
                            <a:effectLst/>
                            <a:latin typeface="Cambria Math" panose="02040503050406030204" pitchFamily="18" charset="0"/>
                            <a:ea typeface="Calibri" panose="020F0502020204030204" pitchFamily="34" charset="0"/>
                            <a:cs typeface="Times New Roman" panose="02020503050405090304" pitchFamily="18" charset="0"/>
                          </a:rPr>
                          <m:t>𝐹𝑃</m:t>
                        </m:r>
                      </m:den>
                    </m:f>
                    <m:r>
                      <a:rPr lang="en-IN" sz="2000" i="1">
                        <a:effectLst/>
                        <a:latin typeface="Cambria Math" panose="02040503050406030204" pitchFamily="18" charset="0"/>
                        <a:ea typeface="Calibri" panose="020F0502020204030204" pitchFamily="34" charset="0"/>
                        <a:cs typeface="Times New Roman" panose="02020503050405090304" pitchFamily="18" charset="0"/>
                      </a:rPr>
                      <m:t> </m:t>
                    </m:r>
                  </m:oMath>
                </a14:m>
                <a:endParaRPr lang="en-IN" sz="2000" dirty="0"/>
              </a:p>
              <a:p>
                <a:pPr marL="0" indent="0">
                  <a:buNone/>
                </a:pPr>
                <a:endParaRPr lang="en-IN" sz="2000" dirty="0"/>
              </a:p>
              <a:p>
                <a:pPr marL="0" indent="0">
                  <a:buNone/>
                </a:pPr>
                <a:r>
                  <a:rPr lang="en-IN" sz="2000" dirty="0"/>
                  <a:t>	Recall = </a:t>
                </a:r>
                <a14:m>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503050405090304" pitchFamily="18" charset="0"/>
                          </a:rPr>
                        </m:ctrlPr>
                      </m:fPr>
                      <m:num>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num>
                      <m:den>
                        <m:r>
                          <a:rPr lang="en-IN" sz="2000" i="1">
                            <a:effectLst/>
                            <a:latin typeface="Cambria Math" panose="02040503050406030204" pitchFamily="18" charset="0"/>
                            <a:ea typeface="Calibri" panose="020F0502020204030204" pitchFamily="34" charset="0"/>
                            <a:cs typeface="Times New Roman" panose="02020503050405090304" pitchFamily="18" charset="0"/>
                          </a:rPr>
                          <m:t>𝑇𝑃</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𝐹𝑁</m:t>
                        </m:r>
                      </m:den>
                    </m:f>
                    <m:r>
                      <a:rPr lang="en-IN" sz="2000" i="1">
                        <a:effectLst/>
                        <a:latin typeface="Cambria Math" panose="02040503050406030204" pitchFamily="18" charset="0"/>
                        <a:ea typeface="Calibri" panose="020F0502020204030204" pitchFamily="34" charset="0"/>
                        <a:cs typeface="Times New Roman" panose="02020503050405090304" pitchFamily="18" charset="0"/>
                      </a:rPr>
                      <m:t> </m:t>
                    </m:r>
                  </m:oMath>
                </a14:m>
                <a:r>
                  <a:rPr lang="en-IN" sz="2000" dirty="0"/>
                  <a:t> 			F-Score = </a:t>
                </a:r>
                <a14:m>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503050405090304" pitchFamily="18" charset="0"/>
                          </a:rPr>
                        </m:ctrlPr>
                      </m:fPr>
                      <m:num>
                        <m:r>
                          <a:rPr lang="en-IN" sz="2000" i="1">
                            <a:effectLst/>
                            <a:latin typeface="Cambria Math" panose="02040503050406030204" pitchFamily="18" charset="0"/>
                            <a:ea typeface="Calibri" panose="020F0502020204030204" pitchFamily="34" charset="0"/>
                            <a:cs typeface="Times New Roman" panose="02020503050405090304" pitchFamily="18" charset="0"/>
                          </a:rPr>
                          <m:t>2∗</m:t>
                        </m:r>
                        <m:r>
                          <a:rPr lang="en-IN" sz="2000" i="1">
                            <a:effectLst/>
                            <a:latin typeface="Cambria Math" panose="02040503050406030204" pitchFamily="18" charset="0"/>
                            <a:ea typeface="Calibri" panose="020F0502020204030204" pitchFamily="34" charset="0"/>
                            <a:cs typeface="Times New Roman" panose="02020503050405090304" pitchFamily="18" charset="0"/>
                          </a:rPr>
                          <m:t>𝑃𝑟𝑒𝑐𝑖𝑠𝑖𝑜𝑛</m:t>
                        </m:r>
                        <m:r>
                          <a:rPr lang="en-IN" sz="2000" i="1">
                            <a:effectLst/>
                            <a:latin typeface="Cambria Math" panose="02040503050406030204" pitchFamily="18" charset="0"/>
                            <a:ea typeface="Calibri" panose="020F0502020204030204" pitchFamily="34" charset="0"/>
                            <a:cs typeface="Times New Roman" panose="02020503050405090304" pitchFamily="18" charset="0"/>
                          </a:rPr>
                          <m:t>∗</m:t>
                        </m:r>
                        <m:r>
                          <a:rPr lang="en-IN" sz="2000" i="1">
                            <a:effectLst/>
                            <a:latin typeface="Cambria Math" panose="02040503050406030204" pitchFamily="18" charset="0"/>
                            <a:ea typeface="Calibri" panose="020F0502020204030204" pitchFamily="34" charset="0"/>
                            <a:cs typeface="Times New Roman" panose="02020503050405090304" pitchFamily="18" charset="0"/>
                          </a:rPr>
                          <m:t>𝑅𝑒𝑐𝑎𝑙𝑙</m:t>
                        </m:r>
                      </m:num>
                      <m:den>
                        <m:r>
                          <a:rPr lang="en-IN" sz="2000" i="1">
                            <a:effectLst/>
                            <a:latin typeface="Cambria Math" panose="02040503050406030204" pitchFamily="18" charset="0"/>
                            <a:ea typeface="Calibri" panose="020F0502020204030204" pitchFamily="34" charset="0"/>
                            <a:cs typeface="Times New Roman" panose="02020503050405090304" pitchFamily="18" charset="0"/>
                          </a:rPr>
                          <m:t>𝑃𝑟𝑒𝑐𝑖𝑠𝑖𝑜𝑛</m:t>
                        </m:r>
                        <m:r>
                          <a:rPr lang="en-IN" sz="2000" i="1">
                            <a:effectLst/>
                            <a:latin typeface="Cambria Math" panose="02040503050406030204" pitchFamily="18" charset="0"/>
                            <a:ea typeface="Calibri" panose="020F0502020204030204" pitchFamily="34" charset="0"/>
                            <a:cs typeface="Times New Roman" panose="02020503050405090304" pitchFamily="18" charset="0"/>
                          </a:rPr>
                          <m:t> +  </m:t>
                        </m:r>
                        <m:r>
                          <a:rPr lang="en-IN" sz="2000" i="1">
                            <a:effectLst/>
                            <a:latin typeface="Cambria Math" panose="02040503050406030204" pitchFamily="18" charset="0"/>
                            <a:ea typeface="Calibri" panose="020F0502020204030204" pitchFamily="34" charset="0"/>
                            <a:cs typeface="Times New Roman" panose="02020503050405090304" pitchFamily="18" charset="0"/>
                          </a:rPr>
                          <m:t>𝑅𝑒𝑐𝑎𝑙𝑙</m:t>
                        </m:r>
                      </m:den>
                    </m:f>
                    <m:r>
                      <a:rPr lang="en-IN" sz="2000" i="1">
                        <a:effectLst/>
                        <a:latin typeface="Cambria Math" panose="02040503050406030204" pitchFamily="18" charset="0"/>
                        <a:ea typeface="Calibri" panose="020F0502020204030204" pitchFamily="34" charset="0"/>
                        <a:cs typeface="Times New Roman" panose="02020503050405090304" pitchFamily="18" charset="0"/>
                      </a:rPr>
                      <m:t> </m:t>
                    </m:r>
                  </m:oMath>
                </a14:m>
                <a:endParaRPr lang="en-IN" sz="2000" dirty="0"/>
              </a:p>
              <a:p>
                <a:pPr marL="0" indent="0">
                  <a:buNone/>
                </a:pPr>
                <a:r>
                  <a:rPr lang="en-IN" sz="2000" dirty="0"/>
                  <a:t>Where, </a:t>
                </a:r>
              </a:p>
              <a:p>
                <a:pPr marL="0" indent="0">
                  <a:buNone/>
                </a:pPr>
                <a:r>
                  <a:rPr lang="en-IN" sz="2000" dirty="0">
                    <a:solidFill>
                      <a:srgbClr val="FFC000"/>
                    </a:solidFill>
                  </a:rPr>
                  <a:t>TP</a:t>
                </a:r>
                <a:r>
                  <a:rPr lang="en-IN" sz="2000" dirty="0"/>
                  <a:t> – number of </a:t>
                </a:r>
                <a:r>
                  <a:rPr lang="en-IN" sz="2000" dirty="0">
                    <a:solidFill>
                      <a:srgbClr val="FFC000"/>
                    </a:solidFill>
                  </a:rPr>
                  <a:t>True Positive</a:t>
                </a:r>
                <a:r>
                  <a:rPr lang="en-IN" sz="2000" dirty="0"/>
                  <a:t> classes 	</a:t>
                </a:r>
                <a:r>
                  <a:rPr lang="en-IN" sz="2000" dirty="0">
                    <a:solidFill>
                      <a:srgbClr val="FFC000"/>
                    </a:solidFill>
                  </a:rPr>
                  <a:t>TN</a:t>
                </a:r>
                <a:r>
                  <a:rPr lang="en-IN" sz="2000" dirty="0"/>
                  <a:t> - number of </a:t>
                </a:r>
                <a:r>
                  <a:rPr lang="en-IN" sz="2000" dirty="0">
                    <a:solidFill>
                      <a:srgbClr val="FFC000"/>
                    </a:solidFill>
                  </a:rPr>
                  <a:t>True Negatives</a:t>
                </a:r>
                <a:r>
                  <a:rPr lang="en-IN" sz="2000" dirty="0"/>
                  <a:t> classes</a:t>
                </a:r>
              </a:p>
              <a:p>
                <a:pPr marL="0" indent="0">
                  <a:buNone/>
                </a:pPr>
                <a:r>
                  <a:rPr lang="en-IN" sz="2000" dirty="0">
                    <a:solidFill>
                      <a:srgbClr val="FFC000"/>
                    </a:solidFill>
                  </a:rPr>
                  <a:t>FP</a:t>
                </a:r>
                <a:r>
                  <a:rPr lang="en-IN" sz="2000" dirty="0"/>
                  <a:t> - number of </a:t>
                </a:r>
                <a:r>
                  <a:rPr lang="en-IN" sz="2000" dirty="0">
                    <a:solidFill>
                      <a:srgbClr val="FFC000"/>
                    </a:solidFill>
                  </a:rPr>
                  <a:t>False Positives</a:t>
                </a:r>
                <a:r>
                  <a:rPr lang="en-IN" sz="2000" dirty="0"/>
                  <a:t> classes 	</a:t>
                </a:r>
                <a:r>
                  <a:rPr lang="en-IN" sz="2000" dirty="0">
                    <a:solidFill>
                      <a:srgbClr val="FFC000"/>
                    </a:solidFill>
                  </a:rPr>
                  <a:t>FN</a:t>
                </a:r>
                <a:r>
                  <a:rPr lang="en-IN" sz="2000" dirty="0"/>
                  <a:t> - number of </a:t>
                </a:r>
                <a:r>
                  <a:rPr lang="en-IN" sz="2000" dirty="0">
                    <a:solidFill>
                      <a:srgbClr val="FFC000"/>
                    </a:solidFill>
                  </a:rPr>
                  <a:t>False Negatives</a:t>
                </a:r>
                <a:r>
                  <a:rPr lang="en-IN" sz="2000" dirty="0"/>
                  <a:t> classes</a:t>
                </a:r>
              </a:p>
            </p:txBody>
          </p:sp>
        </mc:Choice>
        <mc:Fallback xmlns="">
          <p:sp>
            <p:nvSpPr>
              <p:cNvPr id="3" name="Content Placeholder 2">
                <a:extLst>
                  <a:ext uri="{FF2B5EF4-FFF2-40B4-BE49-F238E27FC236}">
                    <a16:creationId xmlns:a16="http://schemas.microsoft.com/office/drawing/2014/main" id="{0DFEEA88-0128-4493-8D21-6CA1C82ACD76}"/>
                  </a:ext>
                </a:extLst>
              </p:cNvPr>
              <p:cNvSpPr>
                <a:spLocks noGrp="1" noRot="1" noChangeAspect="1" noMove="1" noResize="1" noEditPoints="1" noAdjustHandles="1" noChangeArrowheads="1" noChangeShapeType="1" noTextEdit="1"/>
              </p:cNvSpPr>
              <p:nvPr>
                <p:ph idx="1"/>
              </p:nvPr>
            </p:nvSpPr>
            <p:spPr>
              <a:blipFill>
                <a:blip r:embed="rId2"/>
                <a:stretch>
                  <a:fillRect l="-353" t="-1093"/>
                </a:stretch>
              </a:blipFill>
            </p:spPr>
            <p:txBody>
              <a:bodyPr/>
              <a:lstStyle/>
              <a:p>
                <a:r>
                  <a:rPr lang="en-IN">
                    <a:noFill/>
                  </a:rPr>
                  <a:t> </a:t>
                </a:r>
              </a:p>
            </p:txBody>
          </p:sp>
        </mc:Fallback>
      </mc:AlternateContent>
    </p:spTree>
    <p:extLst>
      <p:ext uri="{BB962C8B-B14F-4D97-AF65-F5344CB8AC3E}">
        <p14:creationId xmlns:p14="http://schemas.microsoft.com/office/powerpoint/2010/main" val="230375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E7441-5AFF-4B19-8BD0-12E0D51AA4A6}"/>
              </a:ext>
            </a:extLst>
          </p:cNvPr>
          <p:cNvSpPr>
            <a:spLocks noGrp="1"/>
          </p:cNvSpPr>
          <p:nvPr>
            <p:ph type="title"/>
          </p:nvPr>
        </p:nvSpPr>
        <p:spPr>
          <a:xfrm>
            <a:off x="1218883" y="248004"/>
            <a:ext cx="10360501" cy="1223963"/>
          </a:xfrm>
        </p:spPr>
        <p:txBody>
          <a:bodyPr/>
          <a:lstStyle/>
          <a:p>
            <a:r>
              <a:rPr lang="en-US" u="sng" dirty="0"/>
              <a:t>Models Used:</a:t>
            </a:r>
            <a:endParaRPr lang="en-IN" u="sng" dirty="0"/>
          </a:p>
        </p:txBody>
      </p:sp>
      <p:sp>
        <p:nvSpPr>
          <p:cNvPr id="3" name="Content Placeholder 2">
            <a:extLst>
              <a:ext uri="{FF2B5EF4-FFF2-40B4-BE49-F238E27FC236}">
                <a16:creationId xmlns:a16="http://schemas.microsoft.com/office/drawing/2014/main" xmlns="" id="{14AE5BFE-10F6-419F-A31F-BCC751E289ED}"/>
              </a:ext>
            </a:extLst>
          </p:cNvPr>
          <p:cNvSpPr>
            <a:spLocks noGrp="1"/>
          </p:cNvSpPr>
          <p:nvPr>
            <p:ph idx="1"/>
          </p:nvPr>
        </p:nvSpPr>
        <p:spPr>
          <a:xfrm>
            <a:off x="1218883" y="1844823"/>
            <a:ext cx="10360501" cy="4319245"/>
          </a:xfrm>
        </p:spPr>
        <p:txBody>
          <a:bodyPr>
            <a:normAutofit/>
          </a:bodyPr>
          <a:lstStyle/>
          <a:p>
            <a:pPr marL="0" indent="0">
              <a:buNone/>
            </a:pPr>
            <a:r>
              <a:rPr lang="en-US" sz="2400" dirty="0"/>
              <a:t>We classify four models to check the precision, recall, and accuracy of our data, and based on those results; we got to know which model is best to classify our data.</a:t>
            </a:r>
          </a:p>
          <a:p>
            <a:pPr marL="0" indent="0">
              <a:buNone/>
            </a:pPr>
            <a:endParaRPr lang="en-US" sz="2400" dirty="0"/>
          </a:p>
          <a:p>
            <a:pPr marL="0" indent="0">
              <a:buNone/>
            </a:pPr>
            <a:r>
              <a:rPr lang="en-US" sz="2400" dirty="0"/>
              <a:t>Our Models are:</a:t>
            </a:r>
          </a:p>
          <a:p>
            <a:r>
              <a:rPr lang="en-US" sz="2000" dirty="0"/>
              <a:t>Logistic Regression</a:t>
            </a:r>
          </a:p>
          <a:p>
            <a:r>
              <a:rPr lang="en-US" sz="2000" dirty="0"/>
              <a:t>Decision Tree</a:t>
            </a:r>
          </a:p>
          <a:p>
            <a:r>
              <a:rPr lang="en-US" sz="2000" dirty="0"/>
              <a:t>Random Forest</a:t>
            </a:r>
          </a:p>
          <a:p>
            <a:r>
              <a:rPr lang="en-US" sz="2000" dirty="0"/>
              <a:t>Support Vector Machine</a:t>
            </a:r>
          </a:p>
          <a:p>
            <a:pPr marL="0" indent="0">
              <a:buNone/>
            </a:pPr>
            <a:endParaRPr lang="en-IN" dirty="0"/>
          </a:p>
        </p:txBody>
      </p:sp>
      <p:pic>
        <p:nvPicPr>
          <p:cNvPr id="17" name="Picture 16">
            <a:extLst>
              <a:ext uri="{FF2B5EF4-FFF2-40B4-BE49-F238E27FC236}">
                <a16:creationId xmlns:a16="http://schemas.microsoft.com/office/drawing/2014/main" xmlns="" id="{BC8DE7D4-1F1D-4787-8C87-BB4DC882F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556" y="3429000"/>
            <a:ext cx="2438400" cy="2438400"/>
          </a:xfrm>
          <a:prstGeom prst="rect">
            <a:avLst/>
          </a:prstGeom>
        </p:spPr>
      </p:pic>
    </p:spTree>
    <p:extLst>
      <p:ext uri="{BB962C8B-B14F-4D97-AF65-F5344CB8AC3E}">
        <p14:creationId xmlns:p14="http://schemas.microsoft.com/office/powerpoint/2010/main" val="355641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316</TotalTime>
  <Words>685</Words>
  <Application>Microsoft Office PowerPoint</Application>
  <PresentationFormat>Custom</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Tech 16x9</vt:lpstr>
      <vt:lpstr>Foul Language Detection</vt:lpstr>
      <vt:lpstr>Introduction:</vt:lpstr>
      <vt:lpstr>Motivation:</vt:lpstr>
      <vt:lpstr>Dataset:</vt:lpstr>
      <vt:lpstr>Data Collection:</vt:lpstr>
      <vt:lpstr>Data Cleaning:</vt:lpstr>
      <vt:lpstr>Data Pre-Processing:</vt:lpstr>
      <vt:lpstr>Evaluation Strategy:</vt:lpstr>
      <vt:lpstr>Models Used:</vt:lpstr>
      <vt:lpstr>Logistic Regression:</vt:lpstr>
      <vt:lpstr>Decision Tree:</vt:lpstr>
      <vt:lpstr>Random Forest:</vt:lpstr>
      <vt:lpstr>Support Vector Machine:</vt:lpstr>
      <vt:lpstr>Results: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Foul Language Detection</dc:title>
  <dc:creator>Pratik Patil</dc:creator>
  <cp:lastModifiedBy>Microsoft account</cp:lastModifiedBy>
  <cp:revision>8</cp:revision>
  <dcterms:created xsi:type="dcterms:W3CDTF">2022-04-25T20:02:55Z</dcterms:created>
  <dcterms:modified xsi:type="dcterms:W3CDTF">2022-04-26T03:44:03Z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