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  <p:sldId id="301" r:id="rId9"/>
    <p:sldId id="262" r:id="rId10"/>
    <p:sldId id="302" r:id="rId11"/>
    <p:sldId id="303" r:id="rId12"/>
    <p:sldId id="304" r:id="rId13"/>
  </p:sldIdLst>
  <p:sldSz cx="9144000" cy="5143500" type="screen16x9"/>
  <p:notesSz cx="6858000" cy="9144000"/>
  <p:embeddedFontLst>
    <p:embeddedFont>
      <p:font typeface="Dosis" pitchFamily="2" charset="0"/>
      <p:regular r:id="rId15"/>
      <p:bold r:id="rId16"/>
    </p:embeddedFont>
    <p:embeddedFont>
      <p:font typeface="Playfair Display" panose="00000500000000000000" pitchFamily="2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Teko Light" panose="020B0604020202020204" charset="0"/>
      <p:regular r:id="rId25"/>
      <p:bold r:id="rId26"/>
    </p:embeddedFont>
    <p:embeddedFont>
      <p:font typeface="Teko Medium" panose="020B0604020202020204" charset="0"/>
      <p:regular r:id="rId27"/>
      <p:bold r:id="rId28"/>
    </p:embeddedFont>
    <p:embeddedFont>
      <p:font typeface="Titillium Web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09B45B-A437-48BB-9DAA-38758DF6D9C5}">
  <a:tblStyle styleId="{B809B45B-A437-48BB-9DAA-38758DF6D9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c4cdd674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c4cdd674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3ef1a87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3ef1a87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02770d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502770d2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95f4b4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695f4b4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95f4b4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695f4b4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502770d29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502770d29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502770d2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502770d2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85825" y="1351478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400">
                <a:latin typeface="Teko Light"/>
                <a:ea typeface="Teko Light"/>
                <a:cs typeface="Teko Light"/>
                <a:sym typeface="Tek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200">
                <a:solidFill>
                  <a:srgbClr val="00C3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133450" y="2010175"/>
            <a:ext cx="1945800" cy="1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2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2357618" y="1325150"/>
            <a:ext cx="2253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2"/>
          </p:nvPr>
        </p:nvSpPr>
        <p:spPr>
          <a:xfrm>
            <a:off x="2356950" y="1637764"/>
            <a:ext cx="2253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title" idx="3" hasCustomPrompt="1"/>
          </p:nvPr>
        </p:nvSpPr>
        <p:spPr>
          <a:xfrm>
            <a:off x="1591728" y="1639847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4"/>
          </p:nvPr>
        </p:nvSpPr>
        <p:spPr>
          <a:xfrm>
            <a:off x="2359977" y="2414347"/>
            <a:ext cx="2259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5"/>
          </p:nvPr>
        </p:nvSpPr>
        <p:spPr>
          <a:xfrm>
            <a:off x="2355775" y="2729037"/>
            <a:ext cx="22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title" idx="6" hasCustomPrompt="1"/>
          </p:nvPr>
        </p:nvSpPr>
        <p:spPr>
          <a:xfrm>
            <a:off x="1592641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7"/>
          </p:nvPr>
        </p:nvSpPr>
        <p:spPr>
          <a:xfrm>
            <a:off x="2361323" y="3503072"/>
            <a:ext cx="2253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8"/>
          </p:nvPr>
        </p:nvSpPr>
        <p:spPr>
          <a:xfrm>
            <a:off x="2355775" y="3817123"/>
            <a:ext cx="22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 idx="9" hasCustomPrompt="1"/>
          </p:nvPr>
        </p:nvSpPr>
        <p:spPr>
          <a:xfrm>
            <a:off x="1592641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3"/>
          </p:nvPr>
        </p:nvSpPr>
        <p:spPr>
          <a:xfrm>
            <a:off x="5596823" y="1326950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4"/>
          </p:nvPr>
        </p:nvSpPr>
        <p:spPr>
          <a:xfrm>
            <a:off x="5591275" y="1636114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 idx="15" hasCustomPrompt="1"/>
          </p:nvPr>
        </p:nvSpPr>
        <p:spPr>
          <a:xfrm>
            <a:off x="4847758" y="1640747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6"/>
          </p:nvPr>
        </p:nvSpPr>
        <p:spPr>
          <a:xfrm>
            <a:off x="5596823" y="2414347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17"/>
          </p:nvPr>
        </p:nvSpPr>
        <p:spPr>
          <a:xfrm>
            <a:off x="5591278" y="2729037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title" idx="18" hasCustomPrompt="1"/>
          </p:nvPr>
        </p:nvSpPr>
        <p:spPr>
          <a:xfrm>
            <a:off x="4847758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19"/>
          </p:nvPr>
        </p:nvSpPr>
        <p:spPr>
          <a:xfrm>
            <a:off x="5596823" y="3503072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20"/>
          </p:nvPr>
        </p:nvSpPr>
        <p:spPr>
          <a:xfrm>
            <a:off x="5591278" y="3817123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title" idx="21" hasCustomPrompt="1"/>
          </p:nvPr>
        </p:nvSpPr>
        <p:spPr>
          <a:xfrm>
            <a:off x="4847758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4862000" y="365160"/>
            <a:ext cx="29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ubTitle" idx="1"/>
          </p:nvPr>
        </p:nvSpPr>
        <p:spPr>
          <a:xfrm>
            <a:off x="4862000" y="1794650"/>
            <a:ext cx="2407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4862000" y="2127857"/>
            <a:ext cx="24075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17000" y="2865975"/>
            <a:ext cx="471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21000" y="1440325"/>
            <a:ext cx="1302000" cy="10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217000" y="3707774"/>
            <a:ext cx="47100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454150" y="1658625"/>
            <a:ext cx="4235700" cy="23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411400" y="1610350"/>
            <a:ext cx="43212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1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2411400" y="2893950"/>
            <a:ext cx="4321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3049500" y="1735110"/>
            <a:ext cx="533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467664" y="161068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2"/>
          </p:nvPr>
        </p:nvSpPr>
        <p:spPr>
          <a:xfrm>
            <a:off x="1467661" y="1919031"/>
            <a:ext cx="2614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3"/>
          </p:nvPr>
        </p:nvSpPr>
        <p:spPr>
          <a:xfrm>
            <a:off x="1467664" y="287593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4"/>
          </p:nvPr>
        </p:nvSpPr>
        <p:spPr>
          <a:xfrm>
            <a:off x="1467661" y="3184281"/>
            <a:ext cx="2614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5"/>
          </p:nvPr>
        </p:nvSpPr>
        <p:spPr>
          <a:xfrm>
            <a:off x="5061839" y="161068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6"/>
          </p:nvPr>
        </p:nvSpPr>
        <p:spPr>
          <a:xfrm>
            <a:off x="5061836" y="1919031"/>
            <a:ext cx="2614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7"/>
          </p:nvPr>
        </p:nvSpPr>
        <p:spPr>
          <a:xfrm>
            <a:off x="5061839" y="287593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8"/>
          </p:nvPr>
        </p:nvSpPr>
        <p:spPr>
          <a:xfrm>
            <a:off x="5061836" y="3184281"/>
            <a:ext cx="2614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829900" y="365150"/>
            <a:ext cx="29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829892" y="2003550"/>
            <a:ext cx="1861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2"/>
          </p:nvPr>
        </p:nvSpPr>
        <p:spPr>
          <a:xfrm>
            <a:off x="1829892" y="2311298"/>
            <a:ext cx="18618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838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4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ctrTitle"/>
          </p:nvPr>
        </p:nvSpPr>
        <p:spPr>
          <a:xfrm>
            <a:off x="1619125" y="2052703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Laptop Price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Prediction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6841-15A5-4D25-9B02-70E8AF97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E6DD3-8865-4B20-9591-A907A25B5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632" y="944323"/>
            <a:ext cx="2614500" cy="396900"/>
          </a:xfrm>
        </p:spPr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F3A7F8-6C3B-4A80-9187-84C744E2CC3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467664" y="2486093"/>
            <a:ext cx="2614500" cy="396900"/>
          </a:xfrm>
        </p:spPr>
        <p:txBody>
          <a:bodyPr/>
          <a:lstStyle/>
          <a:p>
            <a:r>
              <a:rPr lang="en-US" dirty="0"/>
              <a:t>Ridge Regression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1001AD0-F34A-4133-965D-E95909D5626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38286" y="944323"/>
            <a:ext cx="2614500" cy="396900"/>
          </a:xfrm>
        </p:spPr>
        <p:txBody>
          <a:bodyPr/>
          <a:lstStyle/>
          <a:p>
            <a:r>
              <a:rPr lang="en-US" dirty="0"/>
              <a:t>Lasso Regression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DA27224-29D8-4A97-B361-310210071ECA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061839" y="2486093"/>
            <a:ext cx="2614500" cy="396900"/>
          </a:xfrm>
        </p:spPr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8BD202FF-47E5-44A2-9CE1-861FAAD0F217}"/>
              </a:ext>
            </a:extLst>
          </p:cNvPr>
          <p:cNvSpPr txBox="1">
            <a:spLocks/>
          </p:cNvSpPr>
          <p:nvPr/>
        </p:nvSpPr>
        <p:spPr>
          <a:xfrm>
            <a:off x="3661886" y="3659205"/>
            <a:ext cx="2614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Titillium Web"/>
              <a:buNone/>
              <a:defRPr sz="1800" b="0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/>
              <a:t>Random Forest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7C41D-A80E-4FF4-9965-0E780C723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31" y="1520655"/>
            <a:ext cx="2814748" cy="7860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A743F2-CAE8-4598-95FD-F49B8CDC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04" y="1520655"/>
            <a:ext cx="2724456" cy="8215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0B37B-232D-46E4-AAF0-036E9F4AF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557" y="2882994"/>
            <a:ext cx="2864722" cy="776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17141-33CC-4167-A6A5-996BB1C75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978" y="2877301"/>
            <a:ext cx="2798222" cy="780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F07E22-A4E3-4B01-AF0E-C001AE515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733" y="4080554"/>
            <a:ext cx="2601305" cy="6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2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35BA-7009-4F9D-9F8B-2F81D51E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6" name="Google Shape;188;p36">
            <a:extLst>
              <a:ext uri="{FF2B5EF4-FFF2-40B4-BE49-F238E27FC236}">
                <a16:creationId xmlns:a16="http://schemas.microsoft.com/office/drawing/2014/main" id="{408C78CB-C40E-4F8A-BBA4-C1B386FAF981}"/>
              </a:ext>
            </a:extLst>
          </p:cNvPr>
          <p:cNvSpPr txBox="1">
            <a:spLocks/>
          </p:cNvSpPr>
          <p:nvPr/>
        </p:nvSpPr>
        <p:spPr>
          <a:xfrm>
            <a:off x="1640958" y="1629747"/>
            <a:ext cx="5862084" cy="2197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lt1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We found out that Random Forest is the best regression model for this problem.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700" dirty="0">
              <a:solidFill>
                <a:schemeClr val="lt1"/>
              </a:solidFill>
              <a:highlight>
                <a:srgbClr val="434343"/>
              </a:highlight>
              <a:latin typeface="Playfair Display"/>
              <a:sym typeface="Playfair Display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lt1"/>
                </a:solidFill>
                <a:highlight>
                  <a:srgbClr val="434343"/>
                </a:highlight>
                <a:latin typeface="Playfair Display"/>
                <a:sym typeface="Playfair Display"/>
              </a:rPr>
              <a:t>Reason being that, it randomly generates numerous Decision Trees and takes their average result to give the final prediction, and this process reduces variance in the datapoints.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9545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AF2C-A60A-49BA-8D86-F3665BE5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/>
          <a:lstStyle/>
          <a:p>
            <a:r>
              <a:rPr lang="en-US" sz="4000" dirty="0"/>
              <a:t>Thank You!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4195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subTitle" idx="19"/>
          </p:nvPr>
        </p:nvSpPr>
        <p:spPr>
          <a:xfrm>
            <a:off x="5596823" y="3825747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title" idx="21"/>
          </p:nvPr>
        </p:nvSpPr>
        <p:spPr>
          <a:xfrm>
            <a:off x="4847758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31"/>
          <p:cNvSpPr txBox="1">
            <a:spLocks noGrp="1"/>
          </p:cNvSpPr>
          <p:nvPr>
            <p:ph type="subTitle" idx="4"/>
          </p:nvPr>
        </p:nvSpPr>
        <p:spPr>
          <a:xfrm>
            <a:off x="2405415" y="2761922"/>
            <a:ext cx="2259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ubTitle" idx="1"/>
          </p:nvPr>
        </p:nvSpPr>
        <p:spPr>
          <a:xfrm>
            <a:off x="2409593" y="1651438"/>
            <a:ext cx="2253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subTitle" idx="7"/>
          </p:nvPr>
        </p:nvSpPr>
        <p:spPr>
          <a:xfrm>
            <a:off x="2409123" y="3826647"/>
            <a:ext cx="2253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subTitle" idx="13"/>
          </p:nvPr>
        </p:nvSpPr>
        <p:spPr>
          <a:xfrm>
            <a:off x="5596825" y="1564700"/>
            <a:ext cx="22542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title" idx="3"/>
          </p:nvPr>
        </p:nvSpPr>
        <p:spPr>
          <a:xfrm>
            <a:off x="1591728" y="1639847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 idx="6"/>
          </p:nvPr>
        </p:nvSpPr>
        <p:spPr>
          <a:xfrm>
            <a:off x="1592641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31"/>
          <p:cNvSpPr txBox="1">
            <a:spLocks noGrp="1"/>
          </p:cNvSpPr>
          <p:nvPr>
            <p:ph type="title" idx="9"/>
          </p:nvPr>
        </p:nvSpPr>
        <p:spPr>
          <a:xfrm>
            <a:off x="1592641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31"/>
          <p:cNvSpPr txBox="1">
            <a:spLocks noGrp="1"/>
          </p:cNvSpPr>
          <p:nvPr>
            <p:ph type="title" idx="15"/>
          </p:nvPr>
        </p:nvSpPr>
        <p:spPr>
          <a:xfrm>
            <a:off x="4847758" y="1640747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subTitle" idx="16"/>
          </p:nvPr>
        </p:nvSpPr>
        <p:spPr>
          <a:xfrm>
            <a:off x="5596823" y="2765822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Models Applied</a:t>
            </a: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title" idx="18"/>
          </p:nvPr>
        </p:nvSpPr>
        <p:spPr>
          <a:xfrm>
            <a:off x="4847758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1591735" y="1485800"/>
            <a:ext cx="632673" cy="730491"/>
          </a:xfrm>
          <a:custGeom>
            <a:avLst/>
            <a:gdLst/>
            <a:ahLst/>
            <a:cxnLst/>
            <a:rect l="l" t="t" r="r" b="b"/>
            <a:pathLst>
              <a:path w="145442" h="167929" extrusionOk="0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1591735" y="2597225"/>
            <a:ext cx="632673" cy="730491"/>
          </a:xfrm>
          <a:custGeom>
            <a:avLst/>
            <a:gdLst/>
            <a:ahLst/>
            <a:cxnLst/>
            <a:rect l="l" t="t" r="r" b="b"/>
            <a:pathLst>
              <a:path w="145442" h="167929" extrusionOk="0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1"/>
          <p:cNvSpPr/>
          <p:nvPr/>
        </p:nvSpPr>
        <p:spPr>
          <a:xfrm>
            <a:off x="1591735" y="3658048"/>
            <a:ext cx="632673" cy="730491"/>
          </a:xfrm>
          <a:custGeom>
            <a:avLst/>
            <a:gdLst/>
            <a:ahLst/>
            <a:cxnLst/>
            <a:rect l="l" t="t" r="r" b="b"/>
            <a:pathLst>
              <a:path w="145442" h="167929" extrusionOk="0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1"/>
          <p:cNvSpPr/>
          <p:nvPr/>
        </p:nvSpPr>
        <p:spPr>
          <a:xfrm>
            <a:off x="4846868" y="1485800"/>
            <a:ext cx="632673" cy="730491"/>
          </a:xfrm>
          <a:custGeom>
            <a:avLst/>
            <a:gdLst/>
            <a:ahLst/>
            <a:cxnLst/>
            <a:rect l="l" t="t" r="r" b="b"/>
            <a:pathLst>
              <a:path w="145442" h="167929" extrusionOk="0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1"/>
          <p:cNvSpPr/>
          <p:nvPr/>
        </p:nvSpPr>
        <p:spPr>
          <a:xfrm>
            <a:off x="4846868" y="2597225"/>
            <a:ext cx="632673" cy="730491"/>
          </a:xfrm>
          <a:custGeom>
            <a:avLst/>
            <a:gdLst/>
            <a:ahLst/>
            <a:cxnLst/>
            <a:rect l="l" t="t" r="r" b="b"/>
            <a:pathLst>
              <a:path w="145442" h="167929" extrusionOk="0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1"/>
          <p:cNvSpPr/>
          <p:nvPr/>
        </p:nvSpPr>
        <p:spPr>
          <a:xfrm>
            <a:off x="4846868" y="3658048"/>
            <a:ext cx="632673" cy="730491"/>
          </a:xfrm>
          <a:custGeom>
            <a:avLst/>
            <a:gdLst/>
            <a:ahLst/>
            <a:cxnLst/>
            <a:rect l="l" t="t" r="r" b="b"/>
            <a:pathLst>
              <a:path w="145442" h="167929" extrusionOk="0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1362068" y="308443"/>
            <a:ext cx="29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162" name="Google Shape;162;p32"/>
          <p:cNvSpPr txBox="1">
            <a:spLocks noGrp="1"/>
          </p:cNvSpPr>
          <p:nvPr>
            <p:ph type="subTitle" idx="2"/>
          </p:nvPr>
        </p:nvSpPr>
        <p:spPr>
          <a:xfrm>
            <a:off x="1362067" y="1402312"/>
            <a:ext cx="6009839" cy="3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highlight>
                  <a:schemeClr val="accent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Laptops are portable computer that encompasses a microprocessor, rechargeable battery, fold-down screen, keyboard and mouse.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lt1"/>
              </a:solidFill>
              <a:highlight>
                <a:schemeClr val="accent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highlight>
                  <a:schemeClr val="accent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There are numerous companies in the market that produce a variety of laptops from budget friendly and low quality to premium high quality laptops for different purposes like academic use, office use or gaming.</a:t>
            </a:r>
            <a:endParaRPr sz="1800" dirty="0">
              <a:solidFill>
                <a:schemeClr val="lt1"/>
              </a:solidFill>
              <a:highlight>
                <a:schemeClr val="accent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highlight>
                <a:schemeClr val="accent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1829900" y="365150"/>
            <a:ext cx="29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2"/>
          </p:nvPr>
        </p:nvSpPr>
        <p:spPr>
          <a:xfrm>
            <a:off x="1205375" y="1212000"/>
            <a:ext cx="3543300" cy="3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Our dataset consists of around 1300 rows and 12 columns.</a:t>
            </a:r>
            <a:endParaRPr sz="1800">
              <a:solidFill>
                <a:schemeClr val="lt1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This is a raw dataset with minimum specifications of the given specific laptops. </a:t>
            </a:r>
            <a:endParaRPr sz="1800">
              <a:solidFill>
                <a:schemeClr val="lt1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After studying some other works on this topic we found that there are a few more features required for predictions</a:t>
            </a:r>
            <a:endParaRPr sz="1800">
              <a:solidFill>
                <a:schemeClr val="lt1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highlight>
                <a:srgbClr val="666666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138" y="1943750"/>
            <a:ext cx="41529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>
            <a:off x="1829900" y="365150"/>
            <a:ext cx="29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2"/>
          </p:nvPr>
        </p:nvSpPr>
        <p:spPr>
          <a:xfrm>
            <a:off x="1829900" y="1422550"/>
            <a:ext cx="5199000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Finding null values (using ‘isnull( )’)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solidFill>
                <a:schemeClr val="lt1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Checking for duplicate values (using ‘duplicate( )’)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solidFill>
                <a:schemeClr val="lt1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Changing data type of columns from String to Integer or Float (using ‘str.replace( )’)</a:t>
            </a:r>
            <a:endParaRPr dirty="0">
              <a:solidFill>
                <a:schemeClr val="lt1"/>
              </a:solidFill>
              <a:highlight>
                <a:schemeClr val="accent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highlight>
                <a:schemeClr val="accent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highlight>
                  <a:schemeClr val="accent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These functions are present in the pandas library.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6E72A-E840-4687-8214-6C0B7BA42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58" y="4224977"/>
            <a:ext cx="1677083" cy="6987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2005950" y="365150"/>
            <a:ext cx="56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"/>
          </p:nvPr>
        </p:nvSpPr>
        <p:spPr>
          <a:xfrm>
            <a:off x="1729767" y="1139100"/>
            <a:ext cx="6207300" cy="3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Here we performed some basic EDA on our data and found the following outcomes: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6B753-7C36-4730-85C9-58ACF363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37" y="2061386"/>
            <a:ext cx="3404413" cy="2269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27344-3E15-4A17-BBB4-DC5D6C109E51}"/>
              </a:ext>
            </a:extLst>
          </p:cNvPr>
          <p:cNvSpPr txBox="1"/>
          <p:nvPr/>
        </p:nvSpPr>
        <p:spPr>
          <a:xfrm>
            <a:off x="1270725" y="2672970"/>
            <a:ext cx="3327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Laptop manufacturers and thei</a:t>
            </a:r>
            <a:r>
              <a:rPr lang="en-US" dirty="0">
                <a:solidFill>
                  <a:schemeClr val="lt1"/>
                </a:solidFill>
                <a:highlight>
                  <a:srgbClr val="434343"/>
                </a:highlight>
              </a:rPr>
              <a:t>r frequency in the dataset.</a:t>
            </a:r>
            <a:endParaRPr lang="en-US" sz="1400" dirty="0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F71F9D-0FE8-4E2A-9902-90B514438631}"/>
              </a:ext>
            </a:extLst>
          </p:cNvPr>
          <p:cNvSpPr txBox="1"/>
          <p:nvPr/>
        </p:nvSpPr>
        <p:spPr>
          <a:xfrm>
            <a:off x="1208566" y="1128370"/>
            <a:ext cx="2796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Screen Size of Laptops and their distribution in the 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A2B86-8EFD-46B8-A153-673BE50F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16" y="293437"/>
            <a:ext cx="3289630" cy="2193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2296EE-4178-43C4-8C65-92948E62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32" y="2656978"/>
            <a:ext cx="3289630" cy="2193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87F76A-4A64-4BBA-A88F-24CEEE71D491}"/>
              </a:ext>
            </a:extLst>
          </p:cNvPr>
          <p:cNvSpPr txBox="1"/>
          <p:nvPr/>
        </p:nvSpPr>
        <p:spPr>
          <a:xfrm>
            <a:off x="4341628" y="34919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highlight>
                  <a:srgbClr val="434343"/>
                </a:highlight>
              </a:rPr>
              <a:t>Distribution of Laptop Types in the dataset.</a:t>
            </a:r>
            <a:endParaRPr lang="en-US" sz="1400" dirty="0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44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0073-501F-4157-BE1D-8DECC3CF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48D15-FEE5-4460-A63D-CA96A5F0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68" y="1098378"/>
            <a:ext cx="4914063" cy="327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6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1808550" y="409025"/>
            <a:ext cx="478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subTitle" idx="1"/>
          </p:nvPr>
        </p:nvSpPr>
        <p:spPr>
          <a:xfrm>
            <a:off x="1248314" y="161068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2"/>
          </p:nvPr>
        </p:nvSpPr>
        <p:spPr>
          <a:xfrm>
            <a:off x="1150575" y="1962900"/>
            <a:ext cx="29316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Estimates the relationship between one independent variable and one dependent variable</a:t>
            </a:r>
            <a:endParaRPr sz="1200" dirty="0">
              <a:solidFill>
                <a:schemeClr val="lt1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9" name="Google Shape;189;p36"/>
          <p:cNvSpPr txBox="1">
            <a:spLocks noGrp="1"/>
          </p:cNvSpPr>
          <p:nvPr>
            <p:ph type="subTitle" idx="3"/>
          </p:nvPr>
        </p:nvSpPr>
        <p:spPr>
          <a:xfrm>
            <a:off x="1432875" y="2875950"/>
            <a:ext cx="3162300" cy="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Ridge and Lasso Regression</a:t>
            </a:r>
            <a:endParaRPr dirty="0"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4"/>
          </p:nvPr>
        </p:nvSpPr>
        <p:spPr>
          <a:xfrm>
            <a:off x="1467675" y="3262725"/>
            <a:ext cx="30927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Powerful techniques generally used for creating parsimonious models in presence of a ‘large’ number of features. regression uses two different penalty functions for regularisation</a:t>
            </a:r>
            <a:endParaRPr sz="1700" dirty="0"/>
          </a:p>
        </p:txBody>
      </p:sp>
      <p:sp>
        <p:nvSpPr>
          <p:cNvPr id="191" name="Google Shape;191;p36"/>
          <p:cNvSpPr txBox="1">
            <a:spLocks noGrp="1"/>
          </p:cNvSpPr>
          <p:nvPr>
            <p:ph type="subTitle" idx="5"/>
          </p:nvPr>
        </p:nvSpPr>
        <p:spPr>
          <a:xfrm>
            <a:off x="5061839" y="161068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Decision Tree Regressor</a:t>
            </a:r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6"/>
          </p:nvPr>
        </p:nvSpPr>
        <p:spPr>
          <a:xfrm>
            <a:off x="5061825" y="1919025"/>
            <a:ext cx="33927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Models in the form of a tree structure. It breaks down a dataset into smaller and smaller subsets while at the same time an associated decision tree is incrementally developed</a:t>
            </a:r>
            <a:endParaRPr sz="1200" dirty="0">
              <a:solidFill>
                <a:schemeClr val="lt1"/>
              </a:solidFill>
              <a:highlight>
                <a:srgbClr val="43434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7"/>
          </p:nvPr>
        </p:nvSpPr>
        <p:spPr>
          <a:xfrm>
            <a:off x="5061850" y="2875950"/>
            <a:ext cx="3162300" cy="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subTitle" idx="8"/>
          </p:nvPr>
        </p:nvSpPr>
        <p:spPr>
          <a:xfrm>
            <a:off x="5061850" y="3262725"/>
            <a:ext cx="33927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A Random Forest is an ensemble technique capable of performing both regression and classification tasks with the use of multiple decision trees and a technique called Bootstrap and Aggregation, commonly known as bagging.</a:t>
            </a:r>
            <a:endParaRPr sz="1300"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neycomb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FF"/>
      </a:accent1>
      <a:accent2>
        <a:srgbClr val="0094FF"/>
      </a:accent2>
      <a:accent3>
        <a:srgbClr val="383838"/>
      </a:accent3>
      <a:accent4>
        <a:srgbClr val="00BBFF"/>
      </a:accent4>
      <a:accent5>
        <a:srgbClr val="0094FF"/>
      </a:accent5>
      <a:accent6>
        <a:srgbClr val="38383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404</Words>
  <Application>Microsoft Office PowerPoint</Application>
  <PresentationFormat>On-screen Show (16:9)</PresentationFormat>
  <Paragraphs>57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Dosis</vt:lpstr>
      <vt:lpstr>Proxima Nova</vt:lpstr>
      <vt:lpstr>Playfair Display</vt:lpstr>
      <vt:lpstr>Teko Medium</vt:lpstr>
      <vt:lpstr>Teko Light</vt:lpstr>
      <vt:lpstr>Arial</vt:lpstr>
      <vt:lpstr>Titillium Web</vt:lpstr>
      <vt:lpstr>Honeycomb Project Proposal by Slidesgo</vt:lpstr>
      <vt:lpstr>Laptop Price  Prediction</vt:lpstr>
      <vt:lpstr>Table of Contents</vt:lpstr>
      <vt:lpstr>About the Project</vt:lpstr>
      <vt:lpstr>Data Description</vt:lpstr>
      <vt:lpstr>Data Pre-Processing</vt:lpstr>
      <vt:lpstr>Exploratory Data Analysis </vt:lpstr>
      <vt:lpstr>PowerPoint Presentation</vt:lpstr>
      <vt:lpstr>Correlation</vt:lpstr>
      <vt:lpstr>Models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 Prediction</dc:title>
  <cp:lastModifiedBy>Pratik Patil</cp:lastModifiedBy>
  <cp:revision>2</cp:revision>
  <dcterms:modified xsi:type="dcterms:W3CDTF">2022-04-30T03:47:50Z</dcterms:modified>
</cp:coreProperties>
</file>