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8"/>
    <p:restoredTop sz="82137"/>
  </p:normalViewPr>
  <p:slideViewPr>
    <p:cSldViewPr>
      <p:cViewPr varScale="1">
        <p:scale>
          <a:sx n="105" d="100"/>
          <a:sy n="105" d="100"/>
        </p:scale>
        <p:origin x="116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8E14C-1870-FC46-860D-031AEC24FF66}" type="datetimeFigureOut">
              <a:rPr lang="en-US" smtClean="0"/>
              <a:t>3/13/18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9A4B6-0B30-DB48-B9B4-96151E839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8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Cryptocurrency is basically a medium of exchange</a:t>
            </a:r>
            <a:r>
              <a:rPr lang="en-US" baseline="0" dirty="0" smtClean="0"/>
              <a:t> that uses cryptography to secure it’s transactions and to verify the transfer of assets. In our </a:t>
            </a:r>
            <a:r>
              <a:rPr lang="en-US" baseline="0" dirty="0" smtClean="0"/>
              <a:t>project, </a:t>
            </a:r>
            <a:r>
              <a:rPr lang="en-US" baseline="0" dirty="0" smtClean="0"/>
              <a:t>our main motive is to look for any arbitrage </a:t>
            </a:r>
            <a:r>
              <a:rPr lang="en-US" baseline="0" dirty="0" smtClean="0"/>
              <a:t>strategy in the cryptocurrency market. </a:t>
            </a:r>
            <a:r>
              <a:rPr lang="en-US" baseline="0" dirty="0" smtClean="0"/>
              <a:t>Arbitrage is basically buying of coins </a:t>
            </a:r>
            <a:r>
              <a:rPr lang="en-US" baseline="0" dirty="0" smtClean="0"/>
              <a:t>on </a:t>
            </a:r>
            <a:r>
              <a:rPr lang="en-US" baseline="0" dirty="0" smtClean="0"/>
              <a:t>an exchange where the price is very low and selling </a:t>
            </a:r>
            <a:r>
              <a:rPr lang="en-US" baseline="0" dirty="0" smtClean="0"/>
              <a:t>it on </a:t>
            </a:r>
            <a:r>
              <a:rPr lang="en-US" baseline="0" dirty="0" smtClean="0"/>
              <a:t>an exchange where the price is relatively very high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A4B6-0B30-DB48-B9B4-96151E8397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26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used </a:t>
            </a:r>
            <a:r>
              <a:rPr lang="en-US" dirty="0" err="1" smtClean="0"/>
              <a:t>CoinAPI.io</a:t>
            </a:r>
            <a:r>
              <a:rPr lang="en-US" baseline="0" dirty="0" smtClean="0"/>
              <a:t> to gather our data(quote data) in which REST API is providing data in JSON format. </a:t>
            </a:r>
          </a:p>
          <a:p>
            <a:r>
              <a:rPr lang="en-US" baseline="0" dirty="0" smtClean="0"/>
              <a:t>Using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to fetch the quote data and then show the inference(arbitrage opportunities) on Web UI. </a:t>
            </a:r>
          </a:p>
          <a:p>
            <a:r>
              <a:rPr lang="en-US" baseline="0" dirty="0" smtClean="0"/>
              <a:t>Using MySQL to store the fetched data into the DB.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9A4B6-0B30-DB48-B9B4-96151E8397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5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81" y="0"/>
                </a:lnTo>
                <a:lnTo>
                  <a:pt x="9143981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03292" y="121416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9" y="0"/>
                </a:lnTo>
              </a:path>
            </a:pathLst>
          </a:custGeom>
          <a:ln w="45827">
            <a:solidFill>
              <a:srgbClr val="EB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30390" y="121416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1" y="0"/>
                </a:lnTo>
              </a:path>
            </a:pathLst>
          </a:custGeom>
          <a:ln w="45827">
            <a:solidFill>
              <a:srgbClr val="1A9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473" y="1374137"/>
            <a:ext cx="753905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0" y="0"/>
                </a:moveTo>
                <a:lnTo>
                  <a:pt x="9143981" y="0"/>
                </a:lnTo>
                <a:lnTo>
                  <a:pt x="9143981" y="487799"/>
                </a:lnTo>
                <a:lnTo>
                  <a:pt x="0" y="487799"/>
                </a:lnTo>
                <a:lnTo>
                  <a:pt x="0" y="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03292" y="1214166"/>
            <a:ext cx="373380" cy="0"/>
          </a:xfrm>
          <a:custGeom>
            <a:avLst/>
            <a:gdLst/>
            <a:ahLst/>
            <a:cxnLst/>
            <a:rect l="l" t="t" r="r" b="b"/>
            <a:pathLst>
              <a:path w="373380">
                <a:moveTo>
                  <a:pt x="0" y="0"/>
                </a:moveTo>
                <a:lnTo>
                  <a:pt x="372859" y="0"/>
                </a:lnTo>
              </a:path>
            </a:pathLst>
          </a:custGeom>
          <a:ln w="45827">
            <a:solidFill>
              <a:srgbClr val="EB5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30390" y="1214166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>
                <a:moveTo>
                  <a:pt x="0" y="0"/>
                </a:moveTo>
                <a:lnTo>
                  <a:pt x="376011" y="0"/>
                </a:lnTo>
              </a:path>
            </a:pathLst>
          </a:custGeom>
          <a:ln w="45827">
            <a:solidFill>
              <a:srgbClr val="1A99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1398" y="2229509"/>
            <a:ext cx="750120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A1A1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273" y="1453253"/>
            <a:ext cx="7681453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0231" y="4854312"/>
            <a:ext cx="1244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oinapi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inapi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473" y="1374137"/>
            <a:ext cx="3625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5" dirty="0">
                <a:solidFill>
                  <a:srgbClr val="1A1A1A"/>
                </a:solidFill>
                <a:latin typeface="Arial"/>
                <a:cs typeface="Arial"/>
              </a:rPr>
              <a:t>CryptoGambit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473" y="2895969"/>
            <a:ext cx="73888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solidFill>
                  <a:srgbClr val="595959"/>
                </a:solidFill>
                <a:latin typeface="Arial"/>
                <a:cs typeface="Arial"/>
              </a:rPr>
              <a:t>Prasad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Arial"/>
                <a:cs typeface="Arial"/>
              </a:rPr>
              <a:t>Hanwadikar,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Manideepa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60" dirty="0">
                <a:solidFill>
                  <a:srgbClr val="595959"/>
                </a:solidFill>
                <a:latin typeface="Arial"/>
                <a:cs typeface="Arial"/>
              </a:rPr>
              <a:t>Saginatham,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595959"/>
                </a:solidFill>
                <a:latin typeface="Arial"/>
                <a:cs typeface="Arial"/>
              </a:rPr>
              <a:t>Tanya</a:t>
            </a:r>
            <a:r>
              <a:rPr sz="2200" spc="-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200" spc="-15" dirty="0">
                <a:solidFill>
                  <a:srgbClr val="595959"/>
                </a:solidFill>
                <a:latin typeface="Arial"/>
                <a:cs typeface="Arial"/>
              </a:rPr>
              <a:t>Khemani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273" y="1448882"/>
            <a:ext cx="7600950" cy="2838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1435" indent="-428625">
              <a:lnSpc>
                <a:spcPct val="1510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Cryptocurrency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trading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already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trending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world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market 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capital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$350bn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 dirty="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Highly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fluctuating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market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hence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best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strategy</a:t>
            </a:r>
            <a:endParaRPr sz="1600" dirty="0">
              <a:latin typeface="Arial"/>
              <a:cs typeface="Arial"/>
            </a:endParaRPr>
          </a:p>
          <a:p>
            <a:pPr marL="441325" marR="299085" indent="-428625">
              <a:lnSpc>
                <a:spcPct val="148400"/>
              </a:lnSpc>
              <a:spcBef>
                <a:spcPts val="165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simultaneous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buying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selling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asset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markets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in  </a:t>
            </a:r>
            <a:r>
              <a:rPr sz="1600" spc="35" dirty="0">
                <a:solidFill>
                  <a:srgbClr val="595959"/>
                </a:solidFill>
                <a:latin typeface="Arial"/>
                <a:cs typeface="Arial"/>
              </a:rPr>
              <a:t>order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advantage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differing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prices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asset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 dirty="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Focus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Arial"/>
                <a:cs typeface="Arial"/>
              </a:rPr>
              <a:t>identify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Arial"/>
                <a:cs typeface="Arial"/>
              </a:rPr>
              <a:t>opportunity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cryptocurrency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market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2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31324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35" dirty="0"/>
              <a:t>Problem</a:t>
            </a:r>
            <a:r>
              <a:rPr sz="2600" spc="-155" dirty="0"/>
              <a:t> </a:t>
            </a:r>
            <a:r>
              <a:rPr sz="2600" spc="65" dirty="0"/>
              <a:t>Statement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273" y="1383759"/>
            <a:ext cx="7464425" cy="340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5080" indent="-428625">
              <a:lnSpc>
                <a:spcPct val="151000"/>
              </a:lnSpc>
              <a:spcBef>
                <a:spcPts val="100"/>
              </a:spcBef>
              <a:buClr>
                <a:srgbClr val="595959"/>
              </a:buClr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u="heavy" spc="-1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Arial"/>
                <a:cs typeface="Arial"/>
                <a:hlinkClick r:id="rId3"/>
              </a:rPr>
              <a:t>CoinAPI.io</a:t>
            </a:r>
            <a:r>
              <a:rPr sz="1600" spc="-135" dirty="0">
                <a:solidFill>
                  <a:srgbClr val="1C3677"/>
                </a:solidFill>
                <a:latin typeface="Arial"/>
                <a:cs typeface="Arial"/>
                <a:hlinkClick r:id="rId3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fetch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quote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1500+</a:t>
            </a:r>
            <a:r>
              <a:rPr sz="1600" spc="1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Arial"/>
                <a:cs typeface="Arial"/>
              </a:rPr>
              <a:t>crypto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assets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90+  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exchanges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 dirty="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provider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supports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95959"/>
                </a:solidFill>
                <a:latin typeface="Arial"/>
                <a:cs typeface="Arial"/>
              </a:rPr>
              <a:t>REST/JSON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demand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Websocket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live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feed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 dirty="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REST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API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595959"/>
                </a:solidFill>
                <a:latin typeface="Arial"/>
                <a:cs typeface="Arial"/>
              </a:rPr>
              <a:t>JSON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Arial"/>
                <a:cs typeface="Arial"/>
              </a:rPr>
              <a:t>format</a:t>
            </a:r>
            <a:endParaRPr sz="1600" dirty="0">
              <a:latin typeface="Arial"/>
              <a:cs typeface="Arial"/>
            </a:endParaRPr>
          </a:p>
          <a:p>
            <a:pPr marL="441325" marR="380365" indent="-428625">
              <a:lnSpc>
                <a:spcPct val="148400"/>
              </a:lnSpc>
              <a:spcBef>
                <a:spcPts val="165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Node.js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express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module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fetch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quote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show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 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opportunities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UI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 dirty="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MySQL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4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store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fetched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quote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derive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3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29705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Solution</a:t>
            </a:r>
            <a:r>
              <a:rPr sz="2600" spc="-160" dirty="0"/>
              <a:t> </a:t>
            </a:r>
            <a:r>
              <a:rPr sz="2600" dirty="0"/>
              <a:t>Approach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34137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/>
              <a:t>Solution</a:t>
            </a:r>
            <a:r>
              <a:rPr sz="2600" spc="-155" dirty="0"/>
              <a:t> </a:t>
            </a:r>
            <a:r>
              <a:rPr sz="2600" spc="25" dirty="0"/>
              <a:t>Architecture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64073" y="1608971"/>
            <a:ext cx="1453515" cy="816610"/>
          </a:xfrm>
          <a:prstGeom prst="rect">
            <a:avLst/>
          </a:prstGeom>
          <a:solidFill>
            <a:srgbClr val="D8E9D3"/>
          </a:solidFill>
          <a:ln w="9524">
            <a:solidFill>
              <a:srgbClr val="1A1A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93040" marR="187325" indent="34544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User  Web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Browser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2992" y="3709917"/>
            <a:ext cx="1453515" cy="816610"/>
          </a:xfrm>
          <a:prstGeom prst="rect">
            <a:avLst/>
          </a:prstGeom>
          <a:solidFill>
            <a:srgbClr val="F6B16B"/>
          </a:solidFill>
          <a:ln w="9524">
            <a:solidFill>
              <a:srgbClr val="1A1A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29895" marR="422275" indent="17272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DB  </a:t>
            </a:r>
            <a:r>
              <a:rPr sz="1400" dirty="0">
                <a:latin typeface="Arial"/>
                <a:cs typeface="Arial"/>
              </a:rPr>
              <a:t>MySQL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1242" y="1608971"/>
            <a:ext cx="1453515" cy="816610"/>
          </a:xfrm>
          <a:prstGeom prst="rect">
            <a:avLst/>
          </a:prstGeom>
          <a:solidFill>
            <a:srgbClr val="F6B16B"/>
          </a:solidFill>
          <a:ln w="9524">
            <a:solidFill>
              <a:srgbClr val="1A1A1A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424815" marR="417195" indent="444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Web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UI  Node.js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0811" y="1608971"/>
            <a:ext cx="1453515" cy="816610"/>
          </a:xfrm>
          <a:prstGeom prst="rect">
            <a:avLst/>
          </a:prstGeom>
          <a:solidFill>
            <a:srgbClr val="F4CCCC"/>
          </a:solidFill>
          <a:ln w="9524">
            <a:solidFill>
              <a:srgbClr val="1A1A1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Times New Roman"/>
              <a:cs typeface="Times New Roman"/>
            </a:endParaRPr>
          </a:p>
          <a:p>
            <a:pPr marL="30670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CoinAPI.io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49913" y="2017270"/>
            <a:ext cx="1468755" cy="0"/>
          </a:xfrm>
          <a:custGeom>
            <a:avLst/>
            <a:gdLst/>
            <a:ahLst/>
            <a:cxnLst/>
            <a:rect l="l" t="t" r="r" b="b"/>
            <a:pathLst>
              <a:path w="1468754">
                <a:moveTo>
                  <a:pt x="0" y="0"/>
                </a:moveTo>
                <a:lnTo>
                  <a:pt x="1468604" y="0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1195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29429" y="21424"/>
                </a:moveTo>
                <a:lnTo>
                  <a:pt x="0" y="10712"/>
                </a:lnTo>
                <a:lnTo>
                  <a:pt x="29429" y="0"/>
                </a:lnTo>
                <a:lnTo>
                  <a:pt x="18717" y="10712"/>
                </a:lnTo>
                <a:lnTo>
                  <a:pt x="29429" y="2142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31195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89">
                <a:moveTo>
                  <a:pt x="18717" y="10712"/>
                </a:moveTo>
                <a:lnTo>
                  <a:pt x="29429" y="0"/>
                </a:lnTo>
                <a:lnTo>
                  <a:pt x="0" y="10712"/>
                </a:lnTo>
                <a:lnTo>
                  <a:pt x="29429" y="21424"/>
                </a:lnTo>
                <a:lnTo>
                  <a:pt x="18717" y="10712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07817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424"/>
                </a:moveTo>
                <a:lnTo>
                  <a:pt x="10699" y="10712"/>
                </a:lnTo>
                <a:lnTo>
                  <a:pt x="0" y="0"/>
                </a:lnTo>
                <a:lnTo>
                  <a:pt x="29424" y="10712"/>
                </a:lnTo>
                <a:lnTo>
                  <a:pt x="0" y="2142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07817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0699" y="10712"/>
                </a:moveTo>
                <a:lnTo>
                  <a:pt x="0" y="21424"/>
                </a:lnTo>
                <a:lnTo>
                  <a:pt x="29424" y="10712"/>
                </a:lnTo>
                <a:lnTo>
                  <a:pt x="0" y="0"/>
                </a:lnTo>
                <a:lnTo>
                  <a:pt x="10699" y="10712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78391" y="2458207"/>
            <a:ext cx="20955" cy="1219200"/>
          </a:xfrm>
          <a:custGeom>
            <a:avLst/>
            <a:gdLst/>
            <a:ahLst/>
            <a:cxnLst/>
            <a:rect l="l" t="t" r="r" b="b"/>
            <a:pathLst>
              <a:path w="20954" h="1219200">
                <a:moveTo>
                  <a:pt x="0" y="0"/>
                </a:moveTo>
                <a:lnTo>
                  <a:pt x="20774" y="1219010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7866" y="2439492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0" y="29607"/>
                </a:moveTo>
                <a:lnTo>
                  <a:pt x="10199" y="0"/>
                </a:lnTo>
                <a:lnTo>
                  <a:pt x="17367" y="18714"/>
                </a:lnTo>
                <a:lnTo>
                  <a:pt x="10524" y="18714"/>
                </a:lnTo>
                <a:lnTo>
                  <a:pt x="0" y="29607"/>
                </a:lnTo>
                <a:close/>
              </a:path>
              <a:path w="21589" h="29844">
                <a:moveTo>
                  <a:pt x="21399" y="29242"/>
                </a:moveTo>
                <a:lnTo>
                  <a:pt x="10524" y="18714"/>
                </a:lnTo>
                <a:lnTo>
                  <a:pt x="17367" y="18714"/>
                </a:lnTo>
                <a:lnTo>
                  <a:pt x="21399" y="2924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7866" y="2439492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4">
                <a:moveTo>
                  <a:pt x="10524" y="18714"/>
                </a:moveTo>
                <a:lnTo>
                  <a:pt x="21399" y="29242"/>
                </a:lnTo>
                <a:lnTo>
                  <a:pt x="10199" y="0"/>
                </a:lnTo>
                <a:lnTo>
                  <a:pt x="0" y="29607"/>
                </a:lnTo>
                <a:lnTo>
                  <a:pt x="10524" y="18714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88291" y="3666342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7652" y="10874"/>
                </a:moveTo>
                <a:lnTo>
                  <a:pt x="10874" y="10874"/>
                </a:lnTo>
                <a:lnTo>
                  <a:pt x="21399" y="0"/>
                </a:lnTo>
                <a:lnTo>
                  <a:pt x="17652" y="10874"/>
                </a:lnTo>
                <a:close/>
              </a:path>
              <a:path w="21589" h="29845">
                <a:moveTo>
                  <a:pt x="11199" y="29599"/>
                </a:moveTo>
                <a:lnTo>
                  <a:pt x="0" y="349"/>
                </a:lnTo>
                <a:lnTo>
                  <a:pt x="10874" y="10874"/>
                </a:lnTo>
                <a:lnTo>
                  <a:pt x="17652" y="10874"/>
                </a:lnTo>
                <a:lnTo>
                  <a:pt x="11199" y="295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8291" y="3666342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89" h="29845">
                <a:moveTo>
                  <a:pt x="10874" y="10874"/>
                </a:moveTo>
                <a:lnTo>
                  <a:pt x="0" y="349"/>
                </a:lnTo>
                <a:lnTo>
                  <a:pt x="11199" y="29599"/>
                </a:lnTo>
                <a:lnTo>
                  <a:pt x="21399" y="0"/>
                </a:lnTo>
                <a:lnTo>
                  <a:pt x="10874" y="10874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7164" y="2017270"/>
            <a:ext cx="1621155" cy="0"/>
          </a:xfrm>
          <a:custGeom>
            <a:avLst/>
            <a:gdLst/>
            <a:ahLst/>
            <a:cxnLst/>
            <a:rect l="l" t="t" r="r" b="b"/>
            <a:pathLst>
              <a:path w="1621154">
                <a:moveTo>
                  <a:pt x="162099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47461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0" y="21424"/>
                </a:moveTo>
                <a:lnTo>
                  <a:pt x="10699" y="10712"/>
                </a:lnTo>
                <a:lnTo>
                  <a:pt x="0" y="0"/>
                </a:lnTo>
                <a:lnTo>
                  <a:pt x="29424" y="10712"/>
                </a:lnTo>
                <a:lnTo>
                  <a:pt x="0" y="2142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47461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0699" y="10712"/>
                </a:moveTo>
                <a:lnTo>
                  <a:pt x="0" y="21424"/>
                </a:lnTo>
                <a:lnTo>
                  <a:pt x="29424" y="10712"/>
                </a:lnTo>
                <a:lnTo>
                  <a:pt x="0" y="0"/>
                </a:lnTo>
                <a:lnTo>
                  <a:pt x="10699" y="10712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8439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29424" y="21424"/>
                </a:moveTo>
                <a:lnTo>
                  <a:pt x="0" y="10712"/>
                </a:lnTo>
                <a:lnTo>
                  <a:pt x="29424" y="0"/>
                </a:lnTo>
                <a:lnTo>
                  <a:pt x="18724" y="10712"/>
                </a:lnTo>
                <a:lnTo>
                  <a:pt x="29424" y="2142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8439" y="2006558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89">
                <a:moveTo>
                  <a:pt x="18724" y="10712"/>
                </a:moveTo>
                <a:lnTo>
                  <a:pt x="29424" y="0"/>
                </a:lnTo>
                <a:lnTo>
                  <a:pt x="0" y="10712"/>
                </a:lnTo>
                <a:lnTo>
                  <a:pt x="29424" y="21424"/>
                </a:lnTo>
                <a:lnTo>
                  <a:pt x="18724" y="10712"/>
                </a:lnTo>
                <a:close/>
              </a:path>
            </a:pathLst>
          </a:custGeom>
          <a:ln w="9524">
            <a:solidFill>
              <a:srgbClr val="1A1A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40696" y="1685787"/>
            <a:ext cx="707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http/html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4</a:t>
            </a:fld>
            <a:endParaRPr spc="20" dirty="0"/>
          </a:p>
        </p:txBody>
      </p:sp>
      <p:sp>
        <p:nvSpPr>
          <p:cNvPr id="23" name="object 23"/>
          <p:cNvSpPr txBox="1"/>
          <p:nvPr/>
        </p:nvSpPr>
        <p:spPr>
          <a:xfrm>
            <a:off x="5336291" y="1761987"/>
            <a:ext cx="10229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REST/JSON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88494" y="2981185"/>
            <a:ext cx="3810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SQL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12490" y="2066787"/>
            <a:ext cx="903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Quote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88297" y="2066787"/>
            <a:ext cx="1089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Arbitrage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8092" y="2925930"/>
            <a:ext cx="164528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"/>
                <a:cs typeface="Arial"/>
              </a:rPr>
              <a:t>Store quote data  Return arbitrage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3891" y="3992728"/>
            <a:ext cx="1625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Derive arbitrage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9677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/>
              <a:t>Demo</a:t>
            </a:r>
            <a:endParaRPr sz="2600"/>
          </a:p>
        </p:txBody>
      </p:sp>
      <p:sp>
        <p:nvSpPr>
          <p:cNvPr id="3" name="object 3"/>
          <p:cNvSpPr/>
          <p:nvPr/>
        </p:nvSpPr>
        <p:spPr>
          <a:xfrm>
            <a:off x="3157658" y="1462022"/>
            <a:ext cx="2811851" cy="2239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12931" y="4852661"/>
            <a:ext cx="9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0" dirty="0">
                <a:solidFill>
                  <a:srgbClr val="595959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573" y="4707673"/>
            <a:ext cx="3029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5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Arial"/>
                <a:cs typeface="Arial"/>
              </a:rPr>
              <a:t>http://flip3.engr.oregonstate.edu:2018/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273" y="1508220"/>
            <a:ext cx="6579234" cy="312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Identifying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correct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595959"/>
              </a:buClr>
              <a:buFont typeface="DejaVu Sans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Optimizing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load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MySQL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Deducing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logic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Implementing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mainly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optimizing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85" dirty="0">
                <a:solidFill>
                  <a:srgbClr val="595959"/>
                </a:solidFill>
                <a:latin typeface="Arial"/>
                <a:cs typeface="Arial"/>
              </a:rPr>
              <a:t>SQL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generate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Identifying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595959"/>
                </a:solidFill>
                <a:latin typeface="Arial"/>
                <a:cs typeface="Arial"/>
              </a:rPr>
              <a:t>easy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show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inference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useful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95959"/>
              </a:buClr>
              <a:buFont typeface="DejaVu Sans"/>
              <a:buChar char="❖"/>
            </a:pPr>
            <a:endParaRPr sz="2200">
              <a:latin typeface="Times New Roman"/>
              <a:cs typeface="Times New Roman"/>
            </a:endParaRPr>
          </a:p>
          <a:p>
            <a:pPr marL="441325" indent="-428625">
              <a:lnSpc>
                <a:spcPct val="100000"/>
              </a:lnSpc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Validating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generated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correctness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39490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" dirty="0"/>
              <a:t>Encountered</a:t>
            </a:r>
            <a:r>
              <a:rPr sz="2600" spc="-155" dirty="0"/>
              <a:t> </a:t>
            </a:r>
            <a:r>
              <a:rPr sz="2600" spc="25" dirty="0"/>
              <a:t>Challenges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273" y="1453253"/>
            <a:ext cx="7461250" cy="262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325" marR="168275" indent="-428625">
              <a:lnSpc>
                <a:spcPct val="151000"/>
              </a:lnSpc>
              <a:spcBef>
                <a:spcPts val="10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40" dirty="0">
                <a:solidFill>
                  <a:srgbClr val="595959"/>
                </a:solidFill>
                <a:latin typeface="Arial"/>
                <a:cs typeface="Arial"/>
              </a:rPr>
              <a:t>Identify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opportunities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specified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95959"/>
                </a:solidFill>
                <a:latin typeface="Arial"/>
                <a:cs typeface="Arial"/>
              </a:rPr>
              <a:t>list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exchanges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and/or  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assets</a:t>
            </a:r>
            <a:endParaRPr sz="1600">
              <a:latin typeface="Arial"/>
              <a:cs typeface="Arial"/>
            </a:endParaRPr>
          </a:p>
          <a:p>
            <a:pPr marL="441325" marR="116839" indent="-428625">
              <a:lnSpc>
                <a:spcPct val="148400"/>
              </a:lnSpc>
              <a:spcBef>
                <a:spcPts val="165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Procure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paid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license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40" dirty="0">
                <a:solidFill>
                  <a:srgbClr val="1C3677"/>
                </a:solidFill>
                <a:latin typeface="Arial"/>
                <a:cs typeface="Arial"/>
              </a:rPr>
              <a:t> </a:t>
            </a:r>
            <a:r>
              <a:rPr sz="1600" u="heavy" spc="-1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Arial"/>
                <a:cs typeface="Arial"/>
                <a:hlinkClick r:id="rId2"/>
              </a:rPr>
              <a:t>CoinAPI.io</a:t>
            </a:r>
            <a:r>
              <a:rPr sz="1600" spc="-130" dirty="0">
                <a:solidFill>
                  <a:srgbClr val="1C3677"/>
                </a:solidFill>
                <a:latin typeface="Arial"/>
                <a:cs typeface="Arial"/>
                <a:hlinkClick r:id="rId2"/>
              </a:rPr>
              <a:t> 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logic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live</a:t>
            </a:r>
            <a:r>
              <a:rPr sz="16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Arial"/>
                <a:cs typeface="Arial"/>
              </a:rPr>
              <a:t>data  feed</a:t>
            </a:r>
            <a:endParaRPr sz="1600">
              <a:latin typeface="Arial"/>
              <a:cs typeface="Arial"/>
            </a:endParaRPr>
          </a:p>
          <a:p>
            <a:pPr marL="441325" marR="5080" indent="-428625">
              <a:lnSpc>
                <a:spcPct val="148400"/>
              </a:lnSpc>
              <a:spcBef>
                <a:spcPts val="1650"/>
              </a:spcBef>
              <a:buFont typeface="DejaVu Sans"/>
              <a:buChar char="❖"/>
              <a:tabLst>
                <a:tab pos="440690" algn="l"/>
                <a:tab pos="441325" algn="l"/>
              </a:tabLst>
            </a:pPr>
            <a:r>
              <a:rPr sz="1600" spc="-80" dirty="0">
                <a:solidFill>
                  <a:srgbClr val="595959"/>
                </a:solidFill>
                <a:latin typeface="Arial"/>
                <a:cs typeface="Arial"/>
              </a:rPr>
              <a:t>Assess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0" dirty="0">
                <a:solidFill>
                  <a:srgbClr val="595959"/>
                </a:solidFill>
                <a:latin typeface="Arial"/>
                <a:cs typeface="Arial"/>
              </a:rPr>
              <a:t>feasibility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595959"/>
                </a:solidFill>
                <a:latin typeface="Arial"/>
                <a:cs typeface="Arial"/>
              </a:rPr>
              <a:t>automated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trade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65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identified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595959"/>
                </a:solidFill>
                <a:latin typeface="Arial"/>
                <a:cs typeface="Arial"/>
              </a:rPr>
              <a:t>arbitrage</a:t>
            </a:r>
            <a:r>
              <a:rPr sz="16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40" dirty="0">
                <a:solidFill>
                  <a:srgbClr val="595959"/>
                </a:solidFill>
                <a:latin typeface="Arial"/>
                <a:cs typeface="Arial"/>
              </a:rPr>
              <a:t>opportunity</a:t>
            </a:r>
            <a:r>
              <a:rPr sz="16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by  </a:t>
            </a:r>
            <a:r>
              <a:rPr sz="1600" spc="25" dirty="0">
                <a:solidFill>
                  <a:srgbClr val="595959"/>
                </a:solidFill>
                <a:latin typeface="Arial"/>
                <a:cs typeface="Arial"/>
              </a:rPr>
              <a:t>utilizing</a:t>
            </a:r>
            <a:r>
              <a:rPr sz="1600" spc="-1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APIs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exposed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95959"/>
                </a:solidFill>
                <a:latin typeface="Arial"/>
                <a:cs typeface="Arial"/>
              </a:rPr>
              <a:t>popular</a:t>
            </a:r>
            <a:r>
              <a:rPr sz="1600" spc="-1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595959"/>
                </a:solidFill>
                <a:latin typeface="Arial"/>
                <a:cs typeface="Arial"/>
              </a:rPr>
              <a:t>exchanges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6523" y="578365"/>
            <a:ext cx="34664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0" dirty="0"/>
              <a:t>Enhancements</a:t>
            </a:r>
            <a:r>
              <a:rPr sz="2600" spc="-165" dirty="0"/>
              <a:t> </a:t>
            </a:r>
            <a:r>
              <a:rPr sz="2600" spc="5" dirty="0"/>
              <a:t>Scope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398" y="2229509"/>
            <a:ext cx="20370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Thank</a:t>
            </a:r>
            <a:r>
              <a:rPr spc="-180" dirty="0"/>
              <a:t> </a:t>
            </a:r>
            <a:r>
              <a:rPr spc="-25" dirty="0"/>
              <a:t>you!</a:t>
            </a:r>
          </a:p>
        </p:txBody>
      </p:sp>
      <p:sp>
        <p:nvSpPr>
          <p:cNvPr id="3" name="object 3"/>
          <p:cNvSpPr/>
          <p:nvPr/>
        </p:nvSpPr>
        <p:spPr>
          <a:xfrm>
            <a:off x="5148939" y="1150197"/>
            <a:ext cx="3439917" cy="34399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399</Words>
  <Application>Microsoft Macintosh PowerPoint</Application>
  <PresentationFormat>On-screen Show (16:9)</PresentationFormat>
  <Paragraphs>66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DejaVu Sans</vt:lpstr>
      <vt:lpstr>Times New Roman</vt:lpstr>
      <vt:lpstr>Office Theme</vt:lpstr>
      <vt:lpstr>PowerPoint Presentation</vt:lpstr>
      <vt:lpstr>Problem Statement</vt:lpstr>
      <vt:lpstr>Solution Approach</vt:lpstr>
      <vt:lpstr>Solution Architecture</vt:lpstr>
      <vt:lpstr>Demo</vt:lpstr>
      <vt:lpstr>Encountered Challenges</vt:lpstr>
      <vt:lpstr>Enhancements Scope</vt:lpstr>
      <vt:lpstr>Thank you!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Khemani, Tanya</cp:lastModifiedBy>
  <cp:revision>12</cp:revision>
  <dcterms:created xsi:type="dcterms:W3CDTF">2018-03-13T21:03:04Z</dcterms:created>
  <dcterms:modified xsi:type="dcterms:W3CDTF">2018-03-14T01:29:29Z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2018-03-13T00:00:00Z</vt:filetime>
  </property>
</Properties>
</file>