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15"/>
  </p:notesMasterIdLst>
  <p:sldIdLst>
    <p:sldId id="398" r:id="rId3"/>
    <p:sldId id="459" r:id="rId4"/>
    <p:sldId id="514" r:id="rId5"/>
    <p:sldId id="487" r:id="rId6"/>
    <p:sldId id="543" r:id="rId7"/>
    <p:sldId id="544" r:id="rId8"/>
    <p:sldId id="460" r:id="rId9"/>
    <p:sldId id="515" r:id="rId10"/>
    <p:sldId id="491" r:id="rId11"/>
    <p:sldId id="532" r:id="rId12"/>
    <p:sldId id="531" r:id="rId13"/>
    <p:sldId id="562" r:id="rId1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F88"/>
    <a:srgbClr val="FFFFFF"/>
    <a:srgbClr val="1A3F6C"/>
    <a:srgbClr val="0E2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78" autoAdjust="0"/>
    <p:restoredTop sz="80463" autoAdjust="0"/>
  </p:normalViewPr>
  <p:slideViewPr>
    <p:cSldViewPr snapToGrid="0">
      <p:cViewPr varScale="1">
        <p:scale>
          <a:sx n="85" d="100"/>
          <a:sy n="85" d="100"/>
        </p:scale>
        <p:origin x="912" y="45"/>
      </p:cViewPr>
      <p:guideLst>
        <p:guide orient="horz" pos="16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2668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200" dirty="0"/>
              <a:t>中国</a:t>
            </a:r>
            <a:r>
              <a:rPr lang="en-US" altLang="zh-CN" sz="1200" dirty="0"/>
              <a:t>CAD</a:t>
            </a:r>
            <a:r>
              <a:rPr lang="zh-CN" altLang="en-US" sz="1200" dirty="0"/>
              <a:t>研发类软件市场份额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中国CAD研发类软件市场份额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62C-EB48-92F1-FB501090D6A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862C-EB48-92F1-FB501090D6A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达索、西门子、PTC及AUTODESK等</c:v>
                </c:pt>
                <c:pt idx="1">
                  <c:v>数码大方、中望、山大华天等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0.9</c:v>
                </c:pt>
                <c:pt idx="1">
                  <c:v>0.1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862C-EB48-92F1-FB501090D6A4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9329093807173814"/>
          <c:y val="0.32100319443584141"/>
          <c:w val="0.30400442016547347"/>
          <c:h val="0.3835553657968244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200" baseline="0" dirty="0"/>
              <a:t>中国</a:t>
            </a:r>
            <a:r>
              <a:rPr lang="en-US" altLang="zh-CN" sz="1200" baseline="0" dirty="0"/>
              <a:t>CAE</a:t>
            </a:r>
            <a:r>
              <a:rPr lang="zh-CN" altLang="en-US" sz="1200" baseline="0" dirty="0"/>
              <a:t>仿真软件市场份额</a:t>
            </a:r>
          </a:p>
        </c:rich>
      </c:tx>
      <c:layout>
        <c:manualLayout>
          <c:xMode val="edge"/>
          <c:yMode val="edge"/>
          <c:x val="0.26997498971628486"/>
          <c:y val="5.31649469690119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中国CAE仿真软件市场份额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34E-F646-8D47-8B10383ADF2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34E-F646-8D47-8B10383ADF29}"/>
              </c:ext>
            </c:extLst>
          </c:dPt>
          <c:dLbls>
            <c:dLbl>
              <c:idx val="1"/>
              <c:layout>
                <c:manualLayout>
                  <c:x val="1.9798389500621547E-2"/>
                  <c:y val="-5.7802338722613754E-4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934E-F646-8D47-8B10383ADF29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ANSYS、ALTAIR、NASTRAN等</c:v>
                </c:pt>
                <c:pt idx="1">
                  <c:v>安世亚太、上海东峻等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0.95</c:v>
                </c:pt>
                <c:pt idx="1">
                  <c:v>0.05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934E-F646-8D47-8B10383ADF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9390566966278788"/>
          <c:y val="0.35908490032218232"/>
          <c:w val="0.30609424093017712"/>
          <c:h val="0.3709284860297590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FD7A-F41B-4FED-8E35-F78DB9F4D037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7CBA-0E44-4282-A4F0-C3BCC1A4C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997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0503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>
                <a:solidFill>
                  <a:prstClr val="black"/>
                </a:solidFill>
              </a:rPr>
              <a:pPr/>
              <a:t>2021/8/9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745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>
                <a:solidFill>
                  <a:prstClr val="black"/>
                </a:solidFill>
              </a:rPr>
              <a:pPr/>
              <a:t>2021/8/9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135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>
                <a:solidFill>
                  <a:prstClr val="black"/>
                </a:solidFill>
              </a:rPr>
              <a:pPr/>
              <a:t>2021/8/9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581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  <a:pPr/>
              <a:t>2021/8/9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  <a:pPr/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756500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  <a:t>2021/8/9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345163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>
                <a:solidFill>
                  <a:prstClr val="black"/>
                </a:solidFill>
              </a:rPr>
              <a:pPr/>
              <a:t>2021/8/9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214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>
                <a:solidFill>
                  <a:prstClr val="black"/>
                </a:solidFill>
              </a:rPr>
              <a:pPr/>
              <a:t>2021/8/9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501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>
                <a:solidFill>
                  <a:prstClr val="black"/>
                </a:solidFill>
              </a:rPr>
              <a:pPr/>
              <a:t>2021/8/9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8082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>
                <a:solidFill>
                  <a:prstClr val="black"/>
                </a:solidFill>
              </a:rPr>
              <a:pPr/>
              <a:t>2021/8/9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62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4D94-37E6-4DC0-B538-993BA2F420B3}" type="datetime1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3E77-C9DF-46BD-AA04-E7F0DCE60190}" type="datetime1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2021/8/9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2021/8/9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2021/8/9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2021/8/9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2021/8/9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2021/8/9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2021/8/9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2021/8/9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2021/8/9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20F9B-7D59-4274-A3A2-DAE6A915C684}" type="datetime1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2021/8/9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608F2-D85A-4FC7-B1D5-DADF9E31602B}" type="datetime1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A7B81-F8BA-433D-8285-E90242EA3956}" type="datetime1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32526-08A1-40E1-9AFC-AD9D76D994F7}" type="datetime1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69DE-65B7-4B5D-92D1-9F82236E5F0B}" type="datetime1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9125-FB4F-4568-8EEC-24D7BC9319B5}" type="datetime1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D08F-BC4F-47D6-B02A-58BE9F0D91CC}" type="datetime1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0376-F401-4ACF-AA99-55ED9B52B3E8}" type="datetime1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A4EF9-FBAA-4272-80D3-4D3B31D287FC}" type="datetime1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slow">
    <p:pull/>
  </p:transition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E9E4D-0BE1-4AAA-A57B-DA425863F4A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2021/8/9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ransition spd="slow">
    <p:pull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湖边有许多花&#10;&#10;描述已自动生成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>
          <a:xfrm>
            <a:off x="-261073" y="-386375"/>
            <a:ext cx="9144000" cy="51435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矩形 31"/>
          <p:cNvSpPr/>
          <p:nvPr/>
        </p:nvSpPr>
        <p:spPr>
          <a:xfrm>
            <a:off x="-261073" y="-378012"/>
            <a:ext cx="9144000" cy="51435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-1" fmla="*/ 0 w 12192000"/>
              <a:gd name="connsiteY0-2" fmla="*/ 0 h 6858000"/>
              <a:gd name="connsiteX1-3" fmla="*/ 0 w 12192000"/>
              <a:gd name="connsiteY1-4" fmla="*/ 0 h 6858000"/>
              <a:gd name="connsiteX2-5" fmla="*/ 12192000 w 12192000"/>
              <a:gd name="connsiteY2-6" fmla="*/ 0 h 6858000"/>
              <a:gd name="connsiteX3-7" fmla="*/ 12192000 w 12192000"/>
              <a:gd name="connsiteY3-8" fmla="*/ 6858000 h 6858000"/>
              <a:gd name="connsiteX4-9" fmla="*/ 0 w 12192000"/>
              <a:gd name="connsiteY4-10" fmla="*/ 6858000 h 6858000"/>
              <a:gd name="connsiteX5" fmla="*/ 0 w 12192000"/>
              <a:gd name="connsiteY5" fmla="*/ 0 h 6858000"/>
              <a:gd name="connsiteX0-11" fmla="*/ 0 w 12192000"/>
              <a:gd name="connsiteY0-12" fmla="*/ 0 h 6858000"/>
              <a:gd name="connsiteX1-13" fmla="*/ 12192000 w 12192000"/>
              <a:gd name="connsiteY1-14" fmla="*/ 0 h 6858000"/>
              <a:gd name="connsiteX2-15" fmla="*/ 12192000 w 12192000"/>
              <a:gd name="connsiteY2-16" fmla="*/ 6858000 h 6858000"/>
              <a:gd name="connsiteX3-17" fmla="*/ 0 w 12192000"/>
              <a:gd name="connsiteY3-18" fmla="*/ 6858000 h 6858000"/>
              <a:gd name="connsiteX4-19" fmla="*/ 0 w 12192000"/>
              <a:gd name="connsiteY4-20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50000"/>
                  <a:alpha val="21000"/>
                </a:schemeClr>
              </a:gs>
              <a:gs pos="77000">
                <a:srgbClr val="0D1E33">
                  <a:lumMod val="50000"/>
                  <a:alpha val="54000"/>
                </a:srgbClr>
              </a:gs>
              <a:gs pos="64000">
                <a:srgbClr val="0D1E33">
                  <a:alpha val="20000"/>
                </a:srgbClr>
              </a:gs>
              <a:gs pos="70000">
                <a:srgbClr val="0D1E33">
                  <a:alpha val="43000"/>
                </a:srgbClr>
              </a:gs>
              <a:gs pos="91000">
                <a:schemeClr val="accent2">
                  <a:lumMod val="50000"/>
                  <a:alpha val="84000"/>
                </a:schemeClr>
              </a:gs>
            </a:gsLst>
            <a:lin ang="54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任意多边形: 形状 49"/>
          <p:cNvSpPr/>
          <p:nvPr/>
        </p:nvSpPr>
        <p:spPr>
          <a:xfrm>
            <a:off x="2405743" y="242456"/>
            <a:ext cx="4332515" cy="3581424"/>
          </a:xfrm>
          <a:custGeom>
            <a:avLst/>
            <a:gdLst>
              <a:gd name="connsiteX0" fmla="*/ 1549536 w 1549535"/>
              <a:gd name="connsiteY0" fmla="*/ 37222 h 1280905"/>
              <a:gd name="connsiteX1" fmla="*/ 1147854 w 1549535"/>
              <a:gd name="connsiteY1" fmla="*/ 37222 h 1280905"/>
              <a:gd name="connsiteX2" fmla="*/ 926355 w 1549535"/>
              <a:gd name="connsiteY2" fmla="*/ 256043 h 1280905"/>
              <a:gd name="connsiteX3" fmla="*/ 858643 w 1549535"/>
              <a:gd name="connsiteY3" fmla="*/ 103021 h 1280905"/>
              <a:gd name="connsiteX4" fmla="*/ 972262 w 1549535"/>
              <a:gd name="connsiteY4" fmla="*/ 61131 h 1280905"/>
              <a:gd name="connsiteX5" fmla="*/ 671383 w 1549535"/>
              <a:gd name="connsiteY5" fmla="*/ 58645 h 1280905"/>
              <a:gd name="connsiteX6" fmla="*/ 622990 w 1549535"/>
              <a:gd name="connsiteY6" fmla="*/ 255278 h 1280905"/>
              <a:gd name="connsiteX7" fmla="*/ 407229 w 1549535"/>
              <a:gd name="connsiteY7" fmla="*/ 37222 h 1280905"/>
              <a:gd name="connsiteX8" fmla="*/ 0 w 1549535"/>
              <a:gd name="connsiteY8" fmla="*/ 37222 h 1280905"/>
              <a:gd name="connsiteX9" fmla="*/ 290741 w 1549535"/>
              <a:gd name="connsiteY9" fmla="*/ 156579 h 1280905"/>
              <a:gd name="connsiteX10" fmla="*/ 315416 w 1549535"/>
              <a:gd name="connsiteY10" fmla="*/ 221039 h 1280905"/>
              <a:gd name="connsiteX11" fmla="*/ 109984 w 1549535"/>
              <a:gd name="connsiteY11" fmla="*/ 221995 h 1280905"/>
              <a:gd name="connsiteX12" fmla="*/ 370886 w 1549535"/>
              <a:gd name="connsiteY12" fmla="*/ 333893 h 1280905"/>
              <a:gd name="connsiteX13" fmla="*/ 405890 w 1549535"/>
              <a:gd name="connsiteY13" fmla="*/ 410403 h 1280905"/>
              <a:gd name="connsiteX14" fmla="*/ 244452 w 1549535"/>
              <a:gd name="connsiteY14" fmla="*/ 416333 h 1280905"/>
              <a:gd name="connsiteX15" fmla="*/ 454857 w 1549535"/>
              <a:gd name="connsiteY15" fmla="*/ 522874 h 1280905"/>
              <a:gd name="connsiteX16" fmla="*/ 481827 w 1549535"/>
              <a:gd name="connsiteY16" fmla="*/ 591352 h 1280905"/>
              <a:gd name="connsiteX17" fmla="*/ 353289 w 1549535"/>
              <a:gd name="connsiteY17" fmla="*/ 591352 h 1280905"/>
              <a:gd name="connsiteX18" fmla="*/ 527351 w 1549535"/>
              <a:gd name="connsiteY18" fmla="*/ 698658 h 1280905"/>
              <a:gd name="connsiteX19" fmla="*/ 554704 w 1549535"/>
              <a:gd name="connsiteY19" fmla="*/ 773065 h 1280905"/>
              <a:gd name="connsiteX20" fmla="*/ 464995 w 1549535"/>
              <a:gd name="connsiteY20" fmla="*/ 773065 h 1280905"/>
              <a:gd name="connsiteX21" fmla="*/ 603097 w 1549535"/>
              <a:gd name="connsiteY21" fmla="*/ 871190 h 1280905"/>
              <a:gd name="connsiteX22" fmla="*/ 601949 w 1549535"/>
              <a:gd name="connsiteY22" fmla="*/ 1000493 h 1280905"/>
              <a:gd name="connsiteX23" fmla="*/ 774099 w 1549535"/>
              <a:gd name="connsiteY23" fmla="*/ 1280905 h 1280905"/>
              <a:gd name="connsiteX24" fmla="*/ 946248 w 1549535"/>
              <a:gd name="connsiteY24" fmla="*/ 1000493 h 1280905"/>
              <a:gd name="connsiteX25" fmla="*/ 945100 w 1549535"/>
              <a:gd name="connsiteY25" fmla="*/ 871190 h 1280905"/>
              <a:gd name="connsiteX26" fmla="*/ 1083011 w 1549535"/>
              <a:gd name="connsiteY26" fmla="*/ 773065 h 1280905"/>
              <a:gd name="connsiteX27" fmla="*/ 995406 w 1549535"/>
              <a:gd name="connsiteY27" fmla="*/ 773065 h 1280905"/>
              <a:gd name="connsiteX28" fmla="*/ 1022759 w 1549535"/>
              <a:gd name="connsiteY28" fmla="*/ 698467 h 1280905"/>
              <a:gd name="connsiteX29" fmla="*/ 1196630 w 1549535"/>
              <a:gd name="connsiteY29" fmla="*/ 591352 h 1280905"/>
              <a:gd name="connsiteX30" fmla="*/ 1068092 w 1549535"/>
              <a:gd name="connsiteY30" fmla="*/ 591352 h 1280905"/>
              <a:gd name="connsiteX31" fmla="*/ 1094488 w 1549535"/>
              <a:gd name="connsiteY31" fmla="*/ 523257 h 1280905"/>
              <a:gd name="connsiteX32" fmla="*/ 1304893 w 1549535"/>
              <a:gd name="connsiteY32" fmla="*/ 416716 h 1280905"/>
              <a:gd name="connsiteX33" fmla="*/ 1143455 w 1549535"/>
              <a:gd name="connsiteY33" fmla="*/ 410977 h 1280905"/>
              <a:gd name="connsiteX34" fmla="*/ 1178458 w 1549535"/>
              <a:gd name="connsiteY34" fmla="*/ 334466 h 1280905"/>
              <a:gd name="connsiteX35" fmla="*/ 1439552 w 1549535"/>
              <a:gd name="connsiteY35" fmla="*/ 222378 h 1280905"/>
              <a:gd name="connsiteX36" fmla="*/ 1234120 w 1549535"/>
              <a:gd name="connsiteY36" fmla="*/ 222378 h 1280905"/>
              <a:gd name="connsiteX37" fmla="*/ 1258604 w 1549535"/>
              <a:gd name="connsiteY37" fmla="*/ 157726 h 1280905"/>
              <a:gd name="connsiteX38" fmla="*/ 1549536 w 1549535"/>
              <a:gd name="connsiteY38" fmla="*/ 38561 h 1280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549535" h="1280905">
                <a:moveTo>
                  <a:pt x="1549536" y="37222"/>
                </a:moveTo>
                <a:lnTo>
                  <a:pt x="1147854" y="37222"/>
                </a:lnTo>
                <a:cubicBezTo>
                  <a:pt x="1030792" y="37222"/>
                  <a:pt x="970731" y="151988"/>
                  <a:pt x="926355" y="256043"/>
                </a:cubicBezTo>
                <a:lnTo>
                  <a:pt x="858643" y="103021"/>
                </a:lnTo>
                <a:lnTo>
                  <a:pt x="972262" y="61131"/>
                </a:lnTo>
                <a:cubicBezTo>
                  <a:pt x="905888" y="-1799"/>
                  <a:pt x="698735" y="-36037"/>
                  <a:pt x="671383" y="58645"/>
                </a:cubicBezTo>
                <a:lnTo>
                  <a:pt x="622990" y="255278"/>
                </a:lnTo>
                <a:cubicBezTo>
                  <a:pt x="584734" y="166716"/>
                  <a:pt x="529838" y="37222"/>
                  <a:pt x="407229" y="37222"/>
                </a:cubicBezTo>
                <a:lnTo>
                  <a:pt x="0" y="37222"/>
                </a:lnTo>
                <a:cubicBezTo>
                  <a:pt x="52984" y="130948"/>
                  <a:pt x="103481" y="164612"/>
                  <a:pt x="290741" y="156579"/>
                </a:cubicBezTo>
                <a:lnTo>
                  <a:pt x="315416" y="221039"/>
                </a:lnTo>
                <a:lnTo>
                  <a:pt x="109984" y="221995"/>
                </a:lnTo>
                <a:cubicBezTo>
                  <a:pt x="170619" y="333893"/>
                  <a:pt x="205623" y="338483"/>
                  <a:pt x="370886" y="333893"/>
                </a:cubicBezTo>
                <a:lnTo>
                  <a:pt x="405890" y="410403"/>
                </a:lnTo>
                <a:lnTo>
                  <a:pt x="244452" y="416333"/>
                </a:lnTo>
                <a:cubicBezTo>
                  <a:pt x="279265" y="495330"/>
                  <a:pt x="315607" y="529186"/>
                  <a:pt x="454857" y="522874"/>
                </a:cubicBezTo>
                <a:lnTo>
                  <a:pt x="481827" y="591352"/>
                </a:lnTo>
                <a:lnTo>
                  <a:pt x="353289" y="591352"/>
                </a:lnTo>
                <a:cubicBezTo>
                  <a:pt x="401682" y="671114"/>
                  <a:pt x="425400" y="707457"/>
                  <a:pt x="527351" y="698658"/>
                </a:cubicBezTo>
                <a:lnTo>
                  <a:pt x="554704" y="773065"/>
                </a:lnTo>
                <a:lnTo>
                  <a:pt x="464995" y="773065"/>
                </a:lnTo>
                <a:cubicBezTo>
                  <a:pt x="503250" y="859140"/>
                  <a:pt x="548391" y="862582"/>
                  <a:pt x="603097" y="871190"/>
                </a:cubicBezTo>
                <a:cubicBezTo>
                  <a:pt x="652255" y="878841"/>
                  <a:pt x="659141" y="971037"/>
                  <a:pt x="601949" y="1000493"/>
                </a:cubicBezTo>
                <a:lnTo>
                  <a:pt x="774099" y="1280905"/>
                </a:lnTo>
                <a:lnTo>
                  <a:pt x="946248" y="1000493"/>
                </a:lnTo>
                <a:cubicBezTo>
                  <a:pt x="888865" y="970845"/>
                  <a:pt x="895942" y="878841"/>
                  <a:pt x="945100" y="871190"/>
                </a:cubicBezTo>
                <a:cubicBezTo>
                  <a:pt x="999806" y="862582"/>
                  <a:pt x="1044564" y="859140"/>
                  <a:pt x="1083011" y="773065"/>
                </a:cubicBezTo>
                <a:lnTo>
                  <a:pt x="995406" y="773065"/>
                </a:lnTo>
                <a:lnTo>
                  <a:pt x="1022759" y="698467"/>
                </a:lnTo>
                <a:cubicBezTo>
                  <a:pt x="1124518" y="707457"/>
                  <a:pt x="1148237" y="670923"/>
                  <a:pt x="1196630" y="591352"/>
                </a:cubicBezTo>
                <a:lnTo>
                  <a:pt x="1068092" y="591352"/>
                </a:lnTo>
                <a:lnTo>
                  <a:pt x="1094488" y="523257"/>
                </a:lnTo>
                <a:cubicBezTo>
                  <a:pt x="1233164" y="529760"/>
                  <a:pt x="1269698" y="495713"/>
                  <a:pt x="1304893" y="416716"/>
                </a:cubicBezTo>
                <a:lnTo>
                  <a:pt x="1143455" y="410977"/>
                </a:lnTo>
                <a:lnTo>
                  <a:pt x="1178458" y="334466"/>
                </a:lnTo>
                <a:cubicBezTo>
                  <a:pt x="1343722" y="339057"/>
                  <a:pt x="1378726" y="334466"/>
                  <a:pt x="1439552" y="222378"/>
                </a:cubicBezTo>
                <a:lnTo>
                  <a:pt x="1234120" y="222378"/>
                </a:lnTo>
                <a:lnTo>
                  <a:pt x="1258604" y="157726"/>
                </a:lnTo>
                <a:cubicBezTo>
                  <a:pt x="1445864" y="165760"/>
                  <a:pt x="1496361" y="132095"/>
                  <a:pt x="1549536" y="38561"/>
                </a:cubicBezTo>
              </a:path>
            </a:pathLst>
          </a:custGeom>
          <a:gradFill>
            <a:gsLst>
              <a:gs pos="0">
                <a:schemeClr val="accent1"/>
              </a:gs>
              <a:gs pos="67000">
                <a:schemeClr val="accent3">
                  <a:alpha val="0"/>
                </a:schemeClr>
              </a:gs>
            </a:gsLst>
            <a:lin ang="5400000" scaled="1"/>
          </a:gradFill>
          <a:ln w="1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350" dirty="0"/>
          </a:p>
        </p:txBody>
      </p:sp>
      <p:sp>
        <p:nvSpPr>
          <p:cNvPr id="7" name="矩形 6"/>
          <p:cNvSpPr/>
          <p:nvPr/>
        </p:nvSpPr>
        <p:spPr>
          <a:xfrm>
            <a:off x="1105086" y="845807"/>
            <a:ext cx="6934200" cy="255905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6"/>
          <p:cNvSpPr txBox="1"/>
          <p:nvPr/>
        </p:nvSpPr>
        <p:spPr>
          <a:xfrm>
            <a:off x="1010067" y="1430550"/>
            <a:ext cx="7085718" cy="55399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spc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面向产品设计与制造服务的工业软件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471691" y="4299579"/>
            <a:ext cx="2676693" cy="687690"/>
            <a:chOff x="3464071" y="4438183"/>
            <a:chExt cx="2676693" cy="687690"/>
          </a:xfrm>
        </p:grpSpPr>
        <p:grpSp>
          <p:nvGrpSpPr>
            <p:cNvPr id="9" name="图形 11"/>
            <p:cNvGrpSpPr/>
            <p:nvPr/>
          </p:nvGrpSpPr>
          <p:grpSpPr>
            <a:xfrm>
              <a:off x="3464071" y="4438183"/>
              <a:ext cx="933812" cy="324784"/>
              <a:chOff x="5024453" y="3057511"/>
              <a:chExt cx="2141810" cy="744931"/>
            </a:xfrm>
            <a:solidFill>
              <a:schemeClr val="bg1"/>
            </a:solidFill>
            <a:effectLst>
              <a:outerShdw blurRad="38100" algn="ctr" rotWithShape="0">
                <a:schemeClr val="tx1"/>
              </a:outerShdw>
            </a:effectLst>
          </p:grpSpPr>
          <p:sp>
            <p:nvSpPr>
              <p:cNvPr id="10" name="任意多边形: 形状 12"/>
              <p:cNvSpPr/>
              <p:nvPr/>
            </p:nvSpPr>
            <p:spPr>
              <a:xfrm>
                <a:off x="6527855" y="3456065"/>
                <a:ext cx="102121" cy="106068"/>
              </a:xfrm>
              <a:custGeom>
                <a:avLst/>
                <a:gdLst>
                  <a:gd name="connsiteX0" fmla="*/ 30868 w 102121"/>
                  <a:gd name="connsiteY0" fmla="*/ 105332 h 106068"/>
                  <a:gd name="connsiteX1" fmla="*/ 17914 w 102121"/>
                  <a:gd name="connsiteY1" fmla="*/ 73614 h 106068"/>
                  <a:gd name="connsiteX2" fmla="*/ 7 w 102121"/>
                  <a:gd name="connsiteY2" fmla="*/ 27798 h 106068"/>
                  <a:gd name="connsiteX3" fmla="*/ 70683 w 102121"/>
                  <a:gd name="connsiteY3" fmla="*/ 7034 h 106068"/>
                  <a:gd name="connsiteX4" fmla="*/ 85637 w 102121"/>
                  <a:gd name="connsiteY4" fmla="*/ 22941 h 106068"/>
                  <a:gd name="connsiteX5" fmla="*/ 93066 w 102121"/>
                  <a:gd name="connsiteY5" fmla="*/ 84377 h 106068"/>
                  <a:gd name="connsiteX6" fmla="*/ 30868 w 102121"/>
                  <a:gd name="connsiteY6" fmla="*/ 105332 h 106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121" h="106068">
                    <a:moveTo>
                      <a:pt x="30868" y="105332"/>
                    </a:moveTo>
                    <a:cubicBezTo>
                      <a:pt x="8008" y="100379"/>
                      <a:pt x="21343" y="93235"/>
                      <a:pt x="17914" y="73614"/>
                    </a:cubicBezTo>
                    <a:cubicBezTo>
                      <a:pt x="14866" y="56754"/>
                      <a:pt x="-374" y="40276"/>
                      <a:pt x="7" y="27798"/>
                    </a:cubicBezTo>
                    <a:cubicBezTo>
                      <a:pt x="1341" y="-5825"/>
                      <a:pt x="44489" y="-3729"/>
                      <a:pt x="70683" y="7034"/>
                    </a:cubicBezTo>
                    <a:cubicBezTo>
                      <a:pt x="76855" y="11082"/>
                      <a:pt x="81979" y="16533"/>
                      <a:pt x="85637" y="22941"/>
                    </a:cubicBezTo>
                    <a:cubicBezTo>
                      <a:pt x="97638" y="40181"/>
                      <a:pt x="111735" y="65327"/>
                      <a:pt x="93066" y="84377"/>
                    </a:cubicBezTo>
                    <a:cubicBezTo>
                      <a:pt x="76836" y="100832"/>
                      <a:pt x="53747" y="108608"/>
                      <a:pt x="30868" y="105332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350"/>
              </a:p>
            </p:txBody>
          </p:sp>
          <p:sp>
            <p:nvSpPr>
              <p:cNvPr id="11" name="任意多边形: 形状 13"/>
              <p:cNvSpPr/>
              <p:nvPr/>
            </p:nvSpPr>
            <p:spPr>
              <a:xfrm>
                <a:off x="6202134" y="3132322"/>
                <a:ext cx="392472" cy="393927"/>
              </a:xfrm>
              <a:custGeom>
                <a:avLst/>
                <a:gdLst>
                  <a:gd name="connsiteX0" fmla="*/ 96461 w 392472"/>
                  <a:gd name="connsiteY0" fmla="*/ 393928 h 393927"/>
                  <a:gd name="connsiteX1" fmla="*/ 94175 w 392472"/>
                  <a:gd name="connsiteY1" fmla="*/ 393071 h 393927"/>
                  <a:gd name="connsiteX2" fmla="*/ 94747 w 392472"/>
                  <a:gd name="connsiteY2" fmla="*/ 385736 h 393927"/>
                  <a:gd name="connsiteX3" fmla="*/ 163994 w 392472"/>
                  <a:gd name="connsiteY3" fmla="*/ 340683 h 393927"/>
                  <a:gd name="connsiteX4" fmla="*/ 203522 w 392472"/>
                  <a:gd name="connsiteY4" fmla="*/ 286962 h 393927"/>
                  <a:gd name="connsiteX5" fmla="*/ 70172 w 392472"/>
                  <a:gd name="connsiteY5" fmla="*/ 337540 h 393927"/>
                  <a:gd name="connsiteX6" fmla="*/ 19118 w 392472"/>
                  <a:gd name="connsiteY6" fmla="*/ 314109 h 393927"/>
                  <a:gd name="connsiteX7" fmla="*/ 19118 w 392472"/>
                  <a:gd name="connsiteY7" fmla="*/ 311537 h 393927"/>
                  <a:gd name="connsiteX8" fmla="*/ 19118 w 392472"/>
                  <a:gd name="connsiteY8" fmla="*/ 266198 h 393927"/>
                  <a:gd name="connsiteX9" fmla="*/ 180472 w 392472"/>
                  <a:gd name="connsiteY9" fmla="*/ 226669 h 393927"/>
                  <a:gd name="connsiteX10" fmla="*/ 226287 w 392472"/>
                  <a:gd name="connsiteY10" fmla="*/ 203333 h 393927"/>
                  <a:gd name="connsiteX11" fmla="*/ 233431 w 392472"/>
                  <a:gd name="connsiteY11" fmla="*/ 21786 h 393927"/>
                  <a:gd name="connsiteX12" fmla="*/ 301154 w 392472"/>
                  <a:gd name="connsiteY12" fmla="*/ 29501 h 393927"/>
                  <a:gd name="connsiteX13" fmla="*/ 314203 w 392472"/>
                  <a:gd name="connsiteY13" fmla="*/ 44837 h 393927"/>
                  <a:gd name="connsiteX14" fmla="*/ 316775 w 392472"/>
                  <a:gd name="connsiteY14" fmla="*/ 44837 h 393927"/>
                  <a:gd name="connsiteX15" fmla="*/ 313727 w 392472"/>
                  <a:gd name="connsiteY15" fmla="*/ 87128 h 393927"/>
                  <a:gd name="connsiteX16" fmla="*/ 298677 w 392472"/>
                  <a:gd name="connsiteY16" fmla="*/ 180949 h 393927"/>
                  <a:gd name="connsiteX17" fmla="*/ 386879 w 392472"/>
                  <a:gd name="connsiteY17" fmla="*/ 147992 h 393927"/>
                  <a:gd name="connsiteX18" fmla="*/ 378306 w 392472"/>
                  <a:gd name="connsiteY18" fmla="*/ 193903 h 393927"/>
                  <a:gd name="connsiteX19" fmla="*/ 291533 w 392472"/>
                  <a:gd name="connsiteY19" fmla="*/ 232003 h 393927"/>
                  <a:gd name="connsiteX20" fmla="*/ 250290 w 392472"/>
                  <a:gd name="connsiteY20" fmla="*/ 326015 h 393927"/>
                  <a:gd name="connsiteX21" fmla="*/ 227525 w 392472"/>
                  <a:gd name="connsiteY21" fmla="*/ 346684 h 393927"/>
                  <a:gd name="connsiteX22" fmla="*/ 168280 w 392472"/>
                  <a:gd name="connsiteY22" fmla="*/ 378212 h 393927"/>
                  <a:gd name="connsiteX23" fmla="*/ 96842 w 392472"/>
                  <a:gd name="connsiteY23" fmla="*/ 393642 h 393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2472" h="393927">
                    <a:moveTo>
                      <a:pt x="96461" y="393928"/>
                    </a:moveTo>
                    <a:lnTo>
                      <a:pt x="94175" y="393071"/>
                    </a:lnTo>
                    <a:cubicBezTo>
                      <a:pt x="94175" y="390499"/>
                      <a:pt x="94175" y="387927"/>
                      <a:pt x="94747" y="385736"/>
                    </a:cubicBezTo>
                    <a:cubicBezTo>
                      <a:pt x="118655" y="372021"/>
                      <a:pt x="141772" y="356981"/>
                      <a:pt x="163994" y="340683"/>
                    </a:cubicBezTo>
                    <a:cubicBezTo>
                      <a:pt x="182091" y="326301"/>
                      <a:pt x="198284" y="310203"/>
                      <a:pt x="203522" y="286962"/>
                    </a:cubicBezTo>
                    <a:cubicBezTo>
                      <a:pt x="158850" y="301631"/>
                      <a:pt x="116654" y="334016"/>
                      <a:pt x="70172" y="337540"/>
                    </a:cubicBezTo>
                    <a:cubicBezTo>
                      <a:pt x="48836" y="332206"/>
                      <a:pt x="34168" y="320585"/>
                      <a:pt x="19118" y="314109"/>
                    </a:cubicBezTo>
                    <a:cubicBezTo>
                      <a:pt x="19118" y="312965"/>
                      <a:pt x="19118" y="312299"/>
                      <a:pt x="19118" y="311537"/>
                    </a:cubicBezTo>
                    <a:cubicBezTo>
                      <a:pt x="-5266" y="295630"/>
                      <a:pt x="-7456" y="275056"/>
                      <a:pt x="19118" y="266198"/>
                    </a:cubicBezTo>
                    <a:cubicBezTo>
                      <a:pt x="65600" y="276485"/>
                      <a:pt x="136752" y="243338"/>
                      <a:pt x="180472" y="226669"/>
                    </a:cubicBezTo>
                    <a:cubicBezTo>
                      <a:pt x="189997" y="222287"/>
                      <a:pt x="218572" y="212286"/>
                      <a:pt x="226287" y="203333"/>
                    </a:cubicBezTo>
                    <a:cubicBezTo>
                      <a:pt x="236574" y="141992"/>
                      <a:pt x="229811" y="80460"/>
                      <a:pt x="233431" y="21786"/>
                    </a:cubicBezTo>
                    <a:cubicBezTo>
                      <a:pt x="248480" y="-20600"/>
                      <a:pt x="274865" y="8261"/>
                      <a:pt x="301154" y="29501"/>
                    </a:cubicBezTo>
                    <a:cubicBezTo>
                      <a:pt x="302868" y="33026"/>
                      <a:pt x="308869" y="36931"/>
                      <a:pt x="314203" y="44837"/>
                    </a:cubicBezTo>
                    <a:lnTo>
                      <a:pt x="316775" y="44837"/>
                    </a:lnTo>
                    <a:cubicBezTo>
                      <a:pt x="327824" y="62553"/>
                      <a:pt x="330967" y="70649"/>
                      <a:pt x="313727" y="87128"/>
                    </a:cubicBezTo>
                    <a:cubicBezTo>
                      <a:pt x="302087" y="116974"/>
                      <a:pt x="296963" y="148960"/>
                      <a:pt x="298677" y="180949"/>
                    </a:cubicBezTo>
                    <a:cubicBezTo>
                      <a:pt x="330586" y="176472"/>
                      <a:pt x="349826" y="148469"/>
                      <a:pt x="386879" y="147992"/>
                    </a:cubicBezTo>
                    <a:cubicBezTo>
                      <a:pt x="396899" y="163097"/>
                      <a:pt x="393108" y="183433"/>
                      <a:pt x="378306" y="193903"/>
                    </a:cubicBezTo>
                    <a:cubicBezTo>
                      <a:pt x="351350" y="206762"/>
                      <a:pt x="322109" y="218382"/>
                      <a:pt x="291533" y="232003"/>
                    </a:cubicBezTo>
                    <a:cubicBezTo>
                      <a:pt x="284390" y="262959"/>
                      <a:pt x="272483" y="300869"/>
                      <a:pt x="250290" y="326015"/>
                    </a:cubicBezTo>
                    <a:cubicBezTo>
                      <a:pt x="243194" y="333429"/>
                      <a:pt x="235593" y="340336"/>
                      <a:pt x="227525" y="346684"/>
                    </a:cubicBezTo>
                    <a:cubicBezTo>
                      <a:pt x="207713" y="358114"/>
                      <a:pt x="189425" y="372211"/>
                      <a:pt x="168280" y="378212"/>
                    </a:cubicBezTo>
                    <a:cubicBezTo>
                      <a:pt x="108272" y="394976"/>
                      <a:pt x="107606" y="392118"/>
                      <a:pt x="96842" y="393642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350"/>
              </a:p>
            </p:txBody>
          </p:sp>
          <p:sp>
            <p:nvSpPr>
              <p:cNvPr id="12" name="任意多边形: 形状 14"/>
              <p:cNvSpPr/>
              <p:nvPr/>
            </p:nvSpPr>
            <p:spPr>
              <a:xfrm>
                <a:off x="5671565" y="3360367"/>
                <a:ext cx="237574" cy="270562"/>
              </a:xfrm>
              <a:custGeom>
                <a:avLst/>
                <a:gdLst>
                  <a:gd name="connsiteX0" fmla="*/ 54007 w 237574"/>
                  <a:gd name="connsiteY0" fmla="*/ 270562 h 270562"/>
                  <a:gd name="connsiteX1" fmla="*/ 0 w 237574"/>
                  <a:gd name="connsiteY1" fmla="*/ 217127 h 270562"/>
                  <a:gd name="connsiteX2" fmla="*/ 6382 w 237574"/>
                  <a:gd name="connsiteY2" fmla="*/ 199791 h 270562"/>
                  <a:gd name="connsiteX3" fmla="*/ 156972 w 237574"/>
                  <a:gd name="connsiteY3" fmla="*/ 78157 h 270562"/>
                  <a:gd name="connsiteX4" fmla="*/ 204597 w 237574"/>
                  <a:gd name="connsiteY4" fmla="*/ 11482 h 270562"/>
                  <a:gd name="connsiteX5" fmla="*/ 207359 w 237574"/>
                  <a:gd name="connsiteY5" fmla="*/ 10625 h 270562"/>
                  <a:gd name="connsiteX6" fmla="*/ 207359 w 237574"/>
                  <a:gd name="connsiteY6" fmla="*/ 8339 h 270562"/>
                  <a:gd name="connsiteX7" fmla="*/ 237553 w 237574"/>
                  <a:gd name="connsiteY7" fmla="*/ 12244 h 270562"/>
                  <a:gd name="connsiteX8" fmla="*/ 204788 w 237574"/>
                  <a:gd name="connsiteY8" fmla="*/ 55011 h 270562"/>
                  <a:gd name="connsiteX9" fmla="*/ 170593 w 237574"/>
                  <a:gd name="connsiteY9" fmla="*/ 132164 h 270562"/>
                  <a:gd name="connsiteX10" fmla="*/ 149828 w 237574"/>
                  <a:gd name="connsiteY10" fmla="*/ 164073 h 270562"/>
                  <a:gd name="connsiteX11" fmla="*/ 109442 w 237574"/>
                  <a:gd name="connsiteY11" fmla="*/ 220175 h 270562"/>
                  <a:gd name="connsiteX12" fmla="*/ 66199 w 237574"/>
                  <a:gd name="connsiteY12" fmla="*/ 268848 h 270562"/>
                  <a:gd name="connsiteX13" fmla="*/ 53721 w 237574"/>
                  <a:gd name="connsiteY13" fmla="*/ 270276 h 27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7574" h="270562">
                    <a:moveTo>
                      <a:pt x="54007" y="270562"/>
                    </a:moveTo>
                    <a:cubicBezTo>
                      <a:pt x="32004" y="260275"/>
                      <a:pt x="11906" y="233796"/>
                      <a:pt x="0" y="217127"/>
                    </a:cubicBezTo>
                    <a:cubicBezTo>
                      <a:pt x="2000" y="211221"/>
                      <a:pt x="4096" y="205316"/>
                      <a:pt x="6382" y="199791"/>
                    </a:cubicBezTo>
                    <a:cubicBezTo>
                      <a:pt x="58388" y="160834"/>
                      <a:pt x="109823" y="124734"/>
                      <a:pt x="156972" y="78157"/>
                    </a:cubicBezTo>
                    <a:cubicBezTo>
                      <a:pt x="171164" y="56154"/>
                      <a:pt x="189833" y="33294"/>
                      <a:pt x="204597" y="11482"/>
                    </a:cubicBezTo>
                    <a:cubicBezTo>
                      <a:pt x="205473" y="11070"/>
                      <a:pt x="206403" y="10781"/>
                      <a:pt x="207359" y="10625"/>
                    </a:cubicBezTo>
                    <a:cubicBezTo>
                      <a:pt x="207359" y="9672"/>
                      <a:pt x="207359" y="9006"/>
                      <a:pt x="207359" y="8339"/>
                    </a:cubicBezTo>
                    <a:cubicBezTo>
                      <a:pt x="220694" y="-2043"/>
                      <a:pt x="226409" y="-4806"/>
                      <a:pt x="237553" y="12244"/>
                    </a:cubicBezTo>
                    <a:cubicBezTo>
                      <a:pt x="238411" y="26436"/>
                      <a:pt x="212884" y="41581"/>
                      <a:pt x="204788" y="55011"/>
                    </a:cubicBezTo>
                    <a:cubicBezTo>
                      <a:pt x="195263" y="80443"/>
                      <a:pt x="183547" y="106256"/>
                      <a:pt x="170593" y="132164"/>
                    </a:cubicBezTo>
                    <a:cubicBezTo>
                      <a:pt x="166402" y="136831"/>
                      <a:pt x="166402" y="136831"/>
                      <a:pt x="149828" y="164073"/>
                    </a:cubicBezTo>
                    <a:cubicBezTo>
                      <a:pt x="132956" y="180065"/>
                      <a:pt x="119253" y="199099"/>
                      <a:pt x="109442" y="220175"/>
                    </a:cubicBezTo>
                    <a:cubicBezTo>
                      <a:pt x="93059" y="229700"/>
                      <a:pt x="86011" y="258751"/>
                      <a:pt x="66199" y="268848"/>
                    </a:cubicBezTo>
                    <a:cubicBezTo>
                      <a:pt x="62014" y="269072"/>
                      <a:pt x="57847" y="269550"/>
                      <a:pt x="53721" y="270276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350"/>
              </a:p>
            </p:txBody>
          </p:sp>
          <p:sp>
            <p:nvSpPr>
              <p:cNvPr id="13" name="任意多边形: 形状 15"/>
              <p:cNvSpPr/>
              <p:nvPr/>
            </p:nvSpPr>
            <p:spPr>
              <a:xfrm>
                <a:off x="5973793" y="3356081"/>
                <a:ext cx="132684" cy="92920"/>
              </a:xfrm>
              <a:custGeom>
                <a:avLst/>
                <a:gdLst>
                  <a:gd name="connsiteX0" fmla="*/ 58674 w 132684"/>
                  <a:gd name="connsiteY0" fmla="*/ 92635 h 92920"/>
                  <a:gd name="connsiteX1" fmla="*/ 0 w 132684"/>
                  <a:gd name="connsiteY1" fmla="*/ 52154 h 92920"/>
                  <a:gd name="connsiteX2" fmla="*/ 5239 w 132684"/>
                  <a:gd name="connsiteY2" fmla="*/ 33104 h 92920"/>
                  <a:gd name="connsiteX3" fmla="*/ 18193 w 132684"/>
                  <a:gd name="connsiteY3" fmla="*/ 28246 h 92920"/>
                  <a:gd name="connsiteX4" fmla="*/ 51054 w 132684"/>
                  <a:gd name="connsiteY4" fmla="*/ 26151 h 92920"/>
                  <a:gd name="connsiteX5" fmla="*/ 132588 w 132684"/>
                  <a:gd name="connsiteY5" fmla="*/ 3481 h 92920"/>
                  <a:gd name="connsiteX6" fmla="*/ 58674 w 132684"/>
                  <a:gd name="connsiteY6" fmla="*/ 92921 h 92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2684" h="92920">
                    <a:moveTo>
                      <a:pt x="58674" y="92635"/>
                    </a:moveTo>
                    <a:cubicBezTo>
                      <a:pt x="26575" y="91302"/>
                      <a:pt x="17526" y="70728"/>
                      <a:pt x="0" y="52154"/>
                    </a:cubicBezTo>
                    <a:cubicBezTo>
                      <a:pt x="0" y="43677"/>
                      <a:pt x="4572" y="38628"/>
                      <a:pt x="5239" y="33104"/>
                    </a:cubicBezTo>
                    <a:cubicBezTo>
                      <a:pt x="9868" y="32483"/>
                      <a:pt x="14297" y="30822"/>
                      <a:pt x="18193" y="28246"/>
                    </a:cubicBezTo>
                    <a:cubicBezTo>
                      <a:pt x="31718" y="26341"/>
                      <a:pt x="36481" y="27103"/>
                      <a:pt x="51054" y="26151"/>
                    </a:cubicBezTo>
                    <a:cubicBezTo>
                      <a:pt x="69533" y="21960"/>
                      <a:pt x="116777" y="-10521"/>
                      <a:pt x="132588" y="3481"/>
                    </a:cubicBezTo>
                    <a:cubicBezTo>
                      <a:pt x="134969" y="42343"/>
                      <a:pt x="92583" y="81681"/>
                      <a:pt x="58674" y="92921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350"/>
              </a:p>
            </p:txBody>
          </p:sp>
          <p:sp>
            <p:nvSpPr>
              <p:cNvPr id="14" name="任意多边形: 形状 16"/>
              <p:cNvSpPr/>
              <p:nvPr/>
            </p:nvSpPr>
            <p:spPr>
              <a:xfrm>
                <a:off x="5770816" y="3288345"/>
                <a:ext cx="81605" cy="98935"/>
              </a:xfrm>
              <a:custGeom>
                <a:avLst/>
                <a:gdLst>
                  <a:gd name="connsiteX0" fmla="*/ 15621 w 81605"/>
                  <a:gd name="connsiteY0" fmla="*/ 98935 h 98935"/>
                  <a:gd name="connsiteX1" fmla="*/ 0 w 81605"/>
                  <a:gd name="connsiteY1" fmla="*/ 22735 h 98935"/>
                  <a:gd name="connsiteX2" fmla="*/ 60198 w 81605"/>
                  <a:gd name="connsiteY2" fmla="*/ 11972 h 98935"/>
                  <a:gd name="connsiteX3" fmla="*/ 71914 w 81605"/>
                  <a:gd name="connsiteY3" fmla="*/ 74647 h 98935"/>
                  <a:gd name="connsiteX4" fmla="*/ 15621 w 81605"/>
                  <a:gd name="connsiteY4" fmla="*/ 98554 h 98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605" h="98935">
                    <a:moveTo>
                      <a:pt x="15621" y="98935"/>
                    </a:moveTo>
                    <a:cubicBezTo>
                      <a:pt x="3334" y="88172"/>
                      <a:pt x="952" y="38737"/>
                      <a:pt x="0" y="22735"/>
                    </a:cubicBezTo>
                    <a:cubicBezTo>
                      <a:pt x="9525" y="-4982"/>
                      <a:pt x="36957" y="-5840"/>
                      <a:pt x="60198" y="11972"/>
                    </a:cubicBezTo>
                    <a:cubicBezTo>
                      <a:pt x="78677" y="36166"/>
                      <a:pt x="91250" y="46357"/>
                      <a:pt x="71914" y="74647"/>
                    </a:cubicBezTo>
                    <a:cubicBezTo>
                      <a:pt x="49911" y="93697"/>
                      <a:pt x="40196" y="95030"/>
                      <a:pt x="15621" y="98554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350"/>
              </a:p>
            </p:txBody>
          </p:sp>
          <p:sp>
            <p:nvSpPr>
              <p:cNvPr id="15" name="任意多边形: 形状 17"/>
              <p:cNvSpPr/>
              <p:nvPr/>
            </p:nvSpPr>
            <p:spPr>
              <a:xfrm>
                <a:off x="5977032" y="3219369"/>
                <a:ext cx="151257" cy="144003"/>
              </a:xfrm>
              <a:custGeom>
                <a:avLst/>
                <a:gdLst>
                  <a:gd name="connsiteX0" fmla="*/ 46673 w 151257"/>
                  <a:gd name="connsiteY0" fmla="*/ 144004 h 144003"/>
                  <a:gd name="connsiteX1" fmla="*/ 58198 w 151257"/>
                  <a:gd name="connsiteY1" fmla="*/ 88949 h 144003"/>
                  <a:gd name="connsiteX2" fmla="*/ 34290 w 151257"/>
                  <a:gd name="connsiteY2" fmla="*/ 93426 h 144003"/>
                  <a:gd name="connsiteX3" fmla="*/ 1619 w 151257"/>
                  <a:gd name="connsiteY3" fmla="*/ 42562 h 144003"/>
                  <a:gd name="connsiteX4" fmla="*/ 32671 w 151257"/>
                  <a:gd name="connsiteY4" fmla="*/ 29037 h 144003"/>
                  <a:gd name="connsiteX5" fmla="*/ 96584 w 151257"/>
                  <a:gd name="connsiteY5" fmla="*/ 1319 h 144003"/>
                  <a:gd name="connsiteX6" fmla="*/ 151257 w 151257"/>
                  <a:gd name="connsiteY6" fmla="*/ 49516 h 144003"/>
                  <a:gd name="connsiteX7" fmla="*/ 114776 w 151257"/>
                  <a:gd name="connsiteY7" fmla="*/ 108190 h 144003"/>
                  <a:gd name="connsiteX8" fmla="*/ 61151 w 151257"/>
                  <a:gd name="connsiteY8" fmla="*/ 141432 h 144003"/>
                  <a:gd name="connsiteX9" fmla="*/ 46673 w 151257"/>
                  <a:gd name="connsiteY9" fmla="*/ 144004 h 144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1257" h="144003">
                    <a:moveTo>
                      <a:pt x="46673" y="144004"/>
                    </a:moveTo>
                    <a:cubicBezTo>
                      <a:pt x="43339" y="128859"/>
                      <a:pt x="64103" y="96379"/>
                      <a:pt x="58198" y="88949"/>
                    </a:cubicBezTo>
                    <a:cubicBezTo>
                      <a:pt x="50483" y="90092"/>
                      <a:pt x="42482" y="92950"/>
                      <a:pt x="34290" y="93426"/>
                    </a:cubicBezTo>
                    <a:cubicBezTo>
                      <a:pt x="15240" y="83901"/>
                      <a:pt x="-6096" y="60660"/>
                      <a:pt x="1619" y="42562"/>
                    </a:cubicBezTo>
                    <a:cubicBezTo>
                      <a:pt x="15907" y="26370"/>
                      <a:pt x="10382" y="30466"/>
                      <a:pt x="32671" y="29037"/>
                    </a:cubicBezTo>
                    <a:cubicBezTo>
                      <a:pt x="53912" y="19512"/>
                      <a:pt x="75057" y="10463"/>
                      <a:pt x="96584" y="1319"/>
                    </a:cubicBezTo>
                    <a:cubicBezTo>
                      <a:pt x="132588" y="-5444"/>
                      <a:pt x="149066" y="14273"/>
                      <a:pt x="151257" y="49516"/>
                    </a:cubicBezTo>
                    <a:cubicBezTo>
                      <a:pt x="144875" y="72280"/>
                      <a:pt x="129635" y="90283"/>
                      <a:pt x="114776" y="108190"/>
                    </a:cubicBezTo>
                    <a:cubicBezTo>
                      <a:pt x="95726" y="118572"/>
                      <a:pt x="78391" y="130097"/>
                      <a:pt x="61151" y="141432"/>
                    </a:cubicBezTo>
                    <a:cubicBezTo>
                      <a:pt x="56283" y="142025"/>
                      <a:pt x="51445" y="142884"/>
                      <a:pt x="46673" y="144004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350"/>
              </a:p>
            </p:txBody>
          </p:sp>
          <p:sp>
            <p:nvSpPr>
              <p:cNvPr id="16" name="任意多边形: 形状 18"/>
              <p:cNvSpPr/>
              <p:nvPr/>
            </p:nvSpPr>
            <p:spPr>
              <a:xfrm>
                <a:off x="5815869" y="3155156"/>
                <a:ext cx="85078" cy="106298"/>
              </a:xfrm>
              <a:custGeom>
                <a:avLst/>
                <a:gdLst>
                  <a:gd name="connsiteX0" fmla="*/ 11144 w 85078"/>
                  <a:gd name="connsiteY0" fmla="*/ 106299 h 106298"/>
                  <a:gd name="connsiteX1" fmla="*/ 10668 w 85078"/>
                  <a:gd name="connsiteY1" fmla="*/ 89344 h 106298"/>
                  <a:gd name="connsiteX2" fmla="*/ 0 w 85078"/>
                  <a:gd name="connsiteY2" fmla="*/ 48292 h 106298"/>
                  <a:gd name="connsiteX3" fmla="*/ 21527 w 85078"/>
                  <a:gd name="connsiteY3" fmla="*/ 0 h 106298"/>
                  <a:gd name="connsiteX4" fmla="*/ 82963 w 85078"/>
                  <a:gd name="connsiteY4" fmla="*/ 70199 h 106298"/>
                  <a:gd name="connsiteX5" fmla="*/ 11144 w 85078"/>
                  <a:gd name="connsiteY5" fmla="*/ 106299 h 10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5078" h="106298">
                    <a:moveTo>
                      <a:pt x="11144" y="106299"/>
                    </a:moveTo>
                    <a:cubicBezTo>
                      <a:pt x="3524" y="99631"/>
                      <a:pt x="6763" y="96012"/>
                      <a:pt x="10668" y="89344"/>
                    </a:cubicBezTo>
                    <a:cubicBezTo>
                      <a:pt x="9811" y="74486"/>
                      <a:pt x="1143" y="62484"/>
                      <a:pt x="0" y="48292"/>
                    </a:cubicBezTo>
                    <a:cubicBezTo>
                      <a:pt x="4858" y="22193"/>
                      <a:pt x="0" y="12573"/>
                      <a:pt x="21527" y="0"/>
                    </a:cubicBezTo>
                    <a:cubicBezTo>
                      <a:pt x="38291" y="7525"/>
                      <a:pt x="96869" y="37433"/>
                      <a:pt x="82963" y="70199"/>
                    </a:cubicBezTo>
                    <a:cubicBezTo>
                      <a:pt x="66866" y="90583"/>
                      <a:pt x="34385" y="103537"/>
                      <a:pt x="11144" y="106299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350"/>
              </a:p>
            </p:txBody>
          </p:sp>
          <p:sp>
            <p:nvSpPr>
              <p:cNvPr id="17" name="任意多边形: 形状 19"/>
              <p:cNvSpPr/>
              <p:nvPr/>
            </p:nvSpPr>
            <p:spPr>
              <a:xfrm>
                <a:off x="5024453" y="3195126"/>
                <a:ext cx="583507" cy="460092"/>
              </a:xfrm>
              <a:custGeom>
                <a:avLst/>
                <a:gdLst>
                  <a:gd name="connsiteX0" fmla="*/ 43608 w 583507"/>
                  <a:gd name="connsiteY0" fmla="*/ 460093 h 460092"/>
                  <a:gd name="connsiteX1" fmla="*/ 20462 w 583507"/>
                  <a:gd name="connsiteY1" fmla="*/ 360747 h 460092"/>
                  <a:gd name="connsiteX2" fmla="*/ 31797 w 583507"/>
                  <a:gd name="connsiteY2" fmla="*/ 346745 h 460092"/>
                  <a:gd name="connsiteX3" fmla="*/ 31797 w 583507"/>
                  <a:gd name="connsiteY3" fmla="*/ 344173 h 460092"/>
                  <a:gd name="connsiteX4" fmla="*/ 116284 w 583507"/>
                  <a:gd name="connsiteY4" fmla="*/ 229873 h 460092"/>
                  <a:gd name="connsiteX5" fmla="*/ 143144 w 583507"/>
                  <a:gd name="connsiteY5" fmla="*/ 199012 h 460092"/>
                  <a:gd name="connsiteX6" fmla="*/ 146097 w 583507"/>
                  <a:gd name="connsiteY6" fmla="*/ 233588 h 460092"/>
                  <a:gd name="connsiteX7" fmla="*/ 168862 w 583507"/>
                  <a:gd name="connsiteY7" fmla="*/ 232159 h 460092"/>
                  <a:gd name="connsiteX8" fmla="*/ 246395 w 583507"/>
                  <a:gd name="connsiteY8" fmla="*/ 172723 h 460092"/>
                  <a:gd name="connsiteX9" fmla="*/ 250396 w 583507"/>
                  <a:gd name="connsiteY9" fmla="*/ 141767 h 460092"/>
                  <a:gd name="connsiteX10" fmla="*/ 193246 w 583507"/>
                  <a:gd name="connsiteY10" fmla="*/ 127956 h 460092"/>
                  <a:gd name="connsiteX11" fmla="*/ 254968 w 583507"/>
                  <a:gd name="connsiteY11" fmla="*/ 80902 h 460092"/>
                  <a:gd name="connsiteX12" fmla="*/ 268398 w 583507"/>
                  <a:gd name="connsiteY12" fmla="*/ 18418 h 460092"/>
                  <a:gd name="connsiteX13" fmla="*/ 322309 w 583507"/>
                  <a:gd name="connsiteY13" fmla="*/ 59757 h 460092"/>
                  <a:gd name="connsiteX14" fmla="*/ 324405 w 583507"/>
                  <a:gd name="connsiteY14" fmla="*/ 105477 h 460092"/>
                  <a:gd name="connsiteX15" fmla="*/ 318785 w 583507"/>
                  <a:gd name="connsiteY15" fmla="*/ 133099 h 460092"/>
                  <a:gd name="connsiteX16" fmla="*/ 326596 w 583507"/>
                  <a:gd name="connsiteY16" fmla="*/ 133671 h 460092"/>
                  <a:gd name="connsiteX17" fmla="*/ 390508 w 583507"/>
                  <a:gd name="connsiteY17" fmla="*/ 90999 h 460092"/>
                  <a:gd name="connsiteX18" fmla="*/ 416988 w 583507"/>
                  <a:gd name="connsiteY18" fmla="*/ 5941 h 460092"/>
                  <a:gd name="connsiteX19" fmla="*/ 490140 w 583507"/>
                  <a:gd name="connsiteY19" fmla="*/ 24324 h 460092"/>
                  <a:gd name="connsiteX20" fmla="*/ 531764 w 583507"/>
                  <a:gd name="connsiteY20" fmla="*/ 5274 h 460092"/>
                  <a:gd name="connsiteX21" fmla="*/ 548719 w 583507"/>
                  <a:gd name="connsiteY21" fmla="*/ 3464 h 460092"/>
                  <a:gd name="connsiteX22" fmla="*/ 555577 w 583507"/>
                  <a:gd name="connsiteY22" fmla="*/ 31087 h 460092"/>
                  <a:gd name="connsiteX23" fmla="*/ 469852 w 583507"/>
                  <a:gd name="connsiteY23" fmla="*/ 111763 h 460092"/>
                  <a:gd name="connsiteX24" fmla="*/ 497569 w 583507"/>
                  <a:gd name="connsiteY24" fmla="*/ 81188 h 460092"/>
                  <a:gd name="connsiteX25" fmla="*/ 573769 w 583507"/>
                  <a:gd name="connsiteY25" fmla="*/ 97095 h 460092"/>
                  <a:gd name="connsiteX26" fmla="*/ 554719 w 583507"/>
                  <a:gd name="connsiteY26" fmla="*/ 147768 h 460092"/>
                  <a:gd name="connsiteX27" fmla="*/ 547957 w 583507"/>
                  <a:gd name="connsiteY27" fmla="*/ 158150 h 460092"/>
                  <a:gd name="connsiteX28" fmla="*/ 547004 w 583507"/>
                  <a:gd name="connsiteY28" fmla="*/ 280070 h 460092"/>
                  <a:gd name="connsiteX29" fmla="*/ 518429 w 583507"/>
                  <a:gd name="connsiteY29" fmla="*/ 323599 h 460092"/>
                  <a:gd name="connsiteX30" fmla="*/ 518429 w 583507"/>
                  <a:gd name="connsiteY30" fmla="*/ 325790 h 460092"/>
                  <a:gd name="connsiteX31" fmla="*/ 515857 w 583507"/>
                  <a:gd name="connsiteY31" fmla="*/ 325790 h 460092"/>
                  <a:gd name="connsiteX32" fmla="*/ 471757 w 583507"/>
                  <a:gd name="connsiteY32" fmla="*/ 342173 h 460092"/>
                  <a:gd name="connsiteX33" fmla="*/ 472900 w 583507"/>
                  <a:gd name="connsiteY33" fmla="*/ 170056 h 460092"/>
                  <a:gd name="connsiteX34" fmla="*/ 469947 w 583507"/>
                  <a:gd name="connsiteY34" fmla="*/ 170914 h 460092"/>
                  <a:gd name="connsiteX35" fmla="*/ 414416 w 583507"/>
                  <a:gd name="connsiteY35" fmla="*/ 269307 h 460092"/>
                  <a:gd name="connsiteX36" fmla="*/ 367458 w 583507"/>
                  <a:gd name="connsiteY36" fmla="*/ 239017 h 460092"/>
                  <a:gd name="connsiteX37" fmla="*/ 378602 w 583507"/>
                  <a:gd name="connsiteY37" fmla="*/ 227968 h 460092"/>
                  <a:gd name="connsiteX38" fmla="*/ 387365 w 583507"/>
                  <a:gd name="connsiteY38" fmla="*/ 130337 h 460092"/>
                  <a:gd name="connsiteX39" fmla="*/ 325548 w 583507"/>
                  <a:gd name="connsiteY39" fmla="*/ 188821 h 460092"/>
                  <a:gd name="connsiteX40" fmla="*/ 298497 w 583507"/>
                  <a:gd name="connsiteY40" fmla="*/ 210442 h 460092"/>
                  <a:gd name="connsiteX41" fmla="*/ 281542 w 583507"/>
                  <a:gd name="connsiteY41" fmla="*/ 275784 h 460092"/>
                  <a:gd name="connsiteX42" fmla="*/ 266874 w 583507"/>
                  <a:gd name="connsiteY42" fmla="*/ 307312 h 460092"/>
                  <a:gd name="connsiteX43" fmla="*/ 264302 w 583507"/>
                  <a:gd name="connsiteY43" fmla="*/ 307312 h 460092"/>
                  <a:gd name="connsiteX44" fmla="*/ 212486 w 583507"/>
                  <a:gd name="connsiteY44" fmla="*/ 335315 h 460092"/>
                  <a:gd name="connsiteX45" fmla="*/ 212486 w 583507"/>
                  <a:gd name="connsiteY45" fmla="*/ 325790 h 460092"/>
                  <a:gd name="connsiteX46" fmla="*/ 236775 w 583507"/>
                  <a:gd name="connsiteY46" fmla="*/ 254829 h 460092"/>
                  <a:gd name="connsiteX47" fmla="*/ 178006 w 583507"/>
                  <a:gd name="connsiteY47" fmla="*/ 283404 h 460092"/>
                  <a:gd name="connsiteX48" fmla="*/ 144097 w 583507"/>
                  <a:gd name="connsiteY48" fmla="*/ 272641 h 460092"/>
                  <a:gd name="connsiteX49" fmla="*/ 144097 w 583507"/>
                  <a:gd name="connsiteY49" fmla="*/ 270069 h 460092"/>
                  <a:gd name="connsiteX50" fmla="*/ 130000 w 583507"/>
                  <a:gd name="connsiteY50" fmla="*/ 263116 h 460092"/>
                  <a:gd name="connsiteX51" fmla="*/ 118284 w 583507"/>
                  <a:gd name="connsiteY51" fmla="*/ 301216 h 460092"/>
                  <a:gd name="connsiteX52" fmla="*/ 63610 w 583507"/>
                  <a:gd name="connsiteY52" fmla="*/ 448472 h 460092"/>
                  <a:gd name="connsiteX53" fmla="*/ 43608 w 583507"/>
                  <a:gd name="connsiteY53" fmla="*/ 460093 h 460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583507" h="460092">
                    <a:moveTo>
                      <a:pt x="43608" y="460093"/>
                    </a:moveTo>
                    <a:cubicBezTo>
                      <a:pt x="8842" y="446758"/>
                      <a:pt x="-21638" y="377701"/>
                      <a:pt x="20462" y="360747"/>
                    </a:cubicBezTo>
                    <a:cubicBezTo>
                      <a:pt x="21820" y="354553"/>
                      <a:pt x="26021" y="349363"/>
                      <a:pt x="31797" y="346745"/>
                    </a:cubicBezTo>
                    <a:cubicBezTo>
                      <a:pt x="31797" y="345602"/>
                      <a:pt x="31797" y="344840"/>
                      <a:pt x="31797" y="344173"/>
                    </a:cubicBezTo>
                    <a:cubicBezTo>
                      <a:pt x="65611" y="311407"/>
                      <a:pt x="87899" y="265687"/>
                      <a:pt x="116284" y="229873"/>
                    </a:cubicBezTo>
                    <a:cubicBezTo>
                      <a:pt x="123618" y="216157"/>
                      <a:pt x="127523" y="202918"/>
                      <a:pt x="143144" y="199012"/>
                    </a:cubicBezTo>
                    <a:cubicBezTo>
                      <a:pt x="150955" y="205966"/>
                      <a:pt x="148288" y="221587"/>
                      <a:pt x="146097" y="233588"/>
                    </a:cubicBezTo>
                    <a:cubicBezTo>
                      <a:pt x="149526" y="236636"/>
                      <a:pt x="161623" y="234445"/>
                      <a:pt x="168862" y="232159"/>
                    </a:cubicBezTo>
                    <a:cubicBezTo>
                      <a:pt x="192388" y="211871"/>
                      <a:pt x="223059" y="194059"/>
                      <a:pt x="246395" y="172723"/>
                    </a:cubicBezTo>
                    <a:cubicBezTo>
                      <a:pt x="247633" y="162246"/>
                      <a:pt x="248776" y="151768"/>
                      <a:pt x="250396" y="141767"/>
                    </a:cubicBezTo>
                    <a:cubicBezTo>
                      <a:pt x="234013" y="145768"/>
                      <a:pt x="180196" y="158341"/>
                      <a:pt x="193246" y="127956"/>
                    </a:cubicBezTo>
                    <a:cubicBezTo>
                      <a:pt x="213439" y="120050"/>
                      <a:pt x="244109" y="102619"/>
                      <a:pt x="254968" y="80902"/>
                    </a:cubicBezTo>
                    <a:cubicBezTo>
                      <a:pt x="260206" y="58804"/>
                      <a:pt x="257158" y="34230"/>
                      <a:pt x="268398" y="18418"/>
                    </a:cubicBezTo>
                    <a:cubicBezTo>
                      <a:pt x="290972" y="6703"/>
                      <a:pt x="317833" y="35278"/>
                      <a:pt x="322309" y="59757"/>
                    </a:cubicBezTo>
                    <a:cubicBezTo>
                      <a:pt x="331834" y="75759"/>
                      <a:pt x="359743" y="55852"/>
                      <a:pt x="324405" y="105477"/>
                    </a:cubicBezTo>
                    <a:cubicBezTo>
                      <a:pt x="316975" y="111001"/>
                      <a:pt x="317356" y="121765"/>
                      <a:pt x="318785" y="133099"/>
                    </a:cubicBezTo>
                    <a:lnTo>
                      <a:pt x="326596" y="133671"/>
                    </a:lnTo>
                    <a:cubicBezTo>
                      <a:pt x="346027" y="119574"/>
                      <a:pt x="367553" y="103858"/>
                      <a:pt x="390508" y="90999"/>
                    </a:cubicBezTo>
                    <a:cubicBezTo>
                      <a:pt x="396604" y="59281"/>
                      <a:pt x="401653" y="32706"/>
                      <a:pt x="416988" y="5941"/>
                    </a:cubicBezTo>
                    <a:cubicBezTo>
                      <a:pt x="438895" y="-9109"/>
                      <a:pt x="468804" y="7179"/>
                      <a:pt x="490140" y="24324"/>
                    </a:cubicBezTo>
                    <a:cubicBezTo>
                      <a:pt x="506713" y="23276"/>
                      <a:pt x="517000" y="16323"/>
                      <a:pt x="531764" y="5274"/>
                    </a:cubicBezTo>
                    <a:cubicBezTo>
                      <a:pt x="537197" y="3357"/>
                      <a:pt x="543004" y="2737"/>
                      <a:pt x="548719" y="3464"/>
                    </a:cubicBezTo>
                    <a:cubicBezTo>
                      <a:pt x="553191" y="11987"/>
                      <a:pt x="555542" y="21462"/>
                      <a:pt x="555577" y="31087"/>
                    </a:cubicBezTo>
                    <a:cubicBezTo>
                      <a:pt x="545004" y="63472"/>
                      <a:pt x="452230" y="74044"/>
                      <a:pt x="469852" y="111763"/>
                    </a:cubicBezTo>
                    <a:cubicBezTo>
                      <a:pt x="486139" y="110716"/>
                      <a:pt x="491664" y="92713"/>
                      <a:pt x="497569" y="81188"/>
                    </a:cubicBezTo>
                    <a:cubicBezTo>
                      <a:pt x="515762" y="71663"/>
                      <a:pt x="554719" y="83188"/>
                      <a:pt x="573769" y="97095"/>
                    </a:cubicBezTo>
                    <a:cubicBezTo>
                      <a:pt x="594915" y="122812"/>
                      <a:pt x="578437" y="131575"/>
                      <a:pt x="554719" y="147768"/>
                    </a:cubicBezTo>
                    <a:cubicBezTo>
                      <a:pt x="552338" y="151197"/>
                      <a:pt x="549957" y="154721"/>
                      <a:pt x="547957" y="158150"/>
                    </a:cubicBezTo>
                    <a:cubicBezTo>
                      <a:pt x="546337" y="209966"/>
                      <a:pt x="546337" y="209966"/>
                      <a:pt x="547004" y="280070"/>
                    </a:cubicBezTo>
                    <a:cubicBezTo>
                      <a:pt x="540739" y="296475"/>
                      <a:pt x="530990" y="311326"/>
                      <a:pt x="518429" y="323599"/>
                    </a:cubicBezTo>
                    <a:cubicBezTo>
                      <a:pt x="518429" y="324266"/>
                      <a:pt x="518429" y="325028"/>
                      <a:pt x="518429" y="325790"/>
                    </a:cubicBezTo>
                    <a:lnTo>
                      <a:pt x="515857" y="325790"/>
                    </a:lnTo>
                    <a:cubicBezTo>
                      <a:pt x="506332" y="341411"/>
                      <a:pt x="484901" y="356842"/>
                      <a:pt x="471757" y="342173"/>
                    </a:cubicBezTo>
                    <a:cubicBezTo>
                      <a:pt x="471757" y="285023"/>
                      <a:pt x="474805" y="224920"/>
                      <a:pt x="472900" y="170056"/>
                    </a:cubicBezTo>
                    <a:cubicBezTo>
                      <a:pt x="471862" y="170112"/>
                      <a:pt x="470853" y="170405"/>
                      <a:pt x="469947" y="170914"/>
                    </a:cubicBezTo>
                    <a:cubicBezTo>
                      <a:pt x="466708" y="199298"/>
                      <a:pt x="438133" y="251971"/>
                      <a:pt x="414416" y="269307"/>
                    </a:cubicBezTo>
                    <a:cubicBezTo>
                      <a:pt x="393688" y="271098"/>
                      <a:pt x="374374" y="258640"/>
                      <a:pt x="367458" y="239017"/>
                    </a:cubicBezTo>
                    <a:cubicBezTo>
                      <a:pt x="369649" y="233398"/>
                      <a:pt x="374030" y="231969"/>
                      <a:pt x="378602" y="227968"/>
                    </a:cubicBezTo>
                    <a:cubicBezTo>
                      <a:pt x="391080" y="202537"/>
                      <a:pt x="387365" y="155388"/>
                      <a:pt x="387365" y="130337"/>
                    </a:cubicBezTo>
                    <a:cubicBezTo>
                      <a:pt x="369363" y="132909"/>
                      <a:pt x="339073" y="173676"/>
                      <a:pt x="325548" y="188821"/>
                    </a:cubicBezTo>
                    <a:cubicBezTo>
                      <a:pt x="316023" y="196060"/>
                      <a:pt x="307260" y="203299"/>
                      <a:pt x="298497" y="210442"/>
                    </a:cubicBezTo>
                    <a:cubicBezTo>
                      <a:pt x="292115" y="231874"/>
                      <a:pt x="287067" y="252924"/>
                      <a:pt x="281542" y="275784"/>
                    </a:cubicBezTo>
                    <a:cubicBezTo>
                      <a:pt x="276589" y="286071"/>
                      <a:pt x="272017" y="296739"/>
                      <a:pt x="266874" y="307312"/>
                    </a:cubicBezTo>
                    <a:lnTo>
                      <a:pt x="264302" y="307312"/>
                    </a:lnTo>
                    <a:cubicBezTo>
                      <a:pt x="255920" y="321504"/>
                      <a:pt x="228679" y="358651"/>
                      <a:pt x="212486" y="335315"/>
                    </a:cubicBezTo>
                    <a:cubicBezTo>
                      <a:pt x="212237" y="332145"/>
                      <a:pt x="212237" y="328960"/>
                      <a:pt x="212486" y="325790"/>
                    </a:cubicBezTo>
                    <a:cubicBezTo>
                      <a:pt x="226720" y="304703"/>
                      <a:pt x="235101" y="280216"/>
                      <a:pt x="236775" y="254829"/>
                    </a:cubicBezTo>
                    <a:cubicBezTo>
                      <a:pt x="214772" y="262163"/>
                      <a:pt x="200104" y="282261"/>
                      <a:pt x="178006" y="283404"/>
                    </a:cubicBezTo>
                    <a:cubicBezTo>
                      <a:pt x="166300" y="281234"/>
                      <a:pt x="154910" y="277618"/>
                      <a:pt x="144097" y="272641"/>
                    </a:cubicBezTo>
                    <a:cubicBezTo>
                      <a:pt x="144097" y="271498"/>
                      <a:pt x="144097" y="270736"/>
                      <a:pt x="144097" y="270069"/>
                    </a:cubicBezTo>
                    <a:cubicBezTo>
                      <a:pt x="138667" y="266640"/>
                      <a:pt x="133238" y="261877"/>
                      <a:pt x="130000" y="263116"/>
                    </a:cubicBezTo>
                    <a:cubicBezTo>
                      <a:pt x="125904" y="275593"/>
                      <a:pt x="121903" y="288452"/>
                      <a:pt x="118284" y="301216"/>
                    </a:cubicBezTo>
                    <a:cubicBezTo>
                      <a:pt x="95777" y="348603"/>
                      <a:pt x="77482" y="397878"/>
                      <a:pt x="63610" y="448472"/>
                    </a:cubicBezTo>
                    <a:cubicBezTo>
                      <a:pt x="58595" y="454669"/>
                      <a:pt x="51475" y="458805"/>
                      <a:pt x="43608" y="460093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350"/>
              </a:p>
            </p:txBody>
          </p:sp>
          <p:sp>
            <p:nvSpPr>
              <p:cNvPr id="18" name="任意多边形: 形状 20"/>
              <p:cNvSpPr/>
              <p:nvPr/>
            </p:nvSpPr>
            <p:spPr>
              <a:xfrm>
                <a:off x="5102325" y="3261645"/>
                <a:ext cx="74535" cy="119729"/>
              </a:xfrm>
              <a:custGeom>
                <a:avLst/>
                <a:gdLst>
                  <a:gd name="connsiteX0" fmla="*/ 9265 w 74535"/>
                  <a:gd name="connsiteY0" fmla="*/ 119729 h 119729"/>
                  <a:gd name="connsiteX1" fmla="*/ 11170 w 74535"/>
                  <a:gd name="connsiteY1" fmla="*/ 85249 h 119729"/>
                  <a:gd name="connsiteX2" fmla="*/ 12599 w 74535"/>
                  <a:gd name="connsiteY2" fmla="*/ 953 h 119729"/>
                  <a:gd name="connsiteX3" fmla="*/ 22124 w 74535"/>
                  <a:gd name="connsiteY3" fmla="*/ 0 h 119729"/>
                  <a:gd name="connsiteX4" fmla="*/ 71559 w 74535"/>
                  <a:gd name="connsiteY4" fmla="*/ 51911 h 119729"/>
                  <a:gd name="connsiteX5" fmla="*/ 8884 w 74535"/>
                  <a:gd name="connsiteY5" fmla="*/ 119729 h 119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4535" h="119729">
                    <a:moveTo>
                      <a:pt x="9265" y="119729"/>
                    </a:moveTo>
                    <a:cubicBezTo>
                      <a:pt x="2407" y="110204"/>
                      <a:pt x="10789" y="96774"/>
                      <a:pt x="11170" y="85249"/>
                    </a:cubicBezTo>
                    <a:cubicBezTo>
                      <a:pt x="312" y="52768"/>
                      <a:pt x="-7880" y="28099"/>
                      <a:pt x="12599" y="953"/>
                    </a:cubicBezTo>
                    <a:cubicBezTo>
                      <a:pt x="15754" y="461"/>
                      <a:pt x="18934" y="143"/>
                      <a:pt x="22124" y="0"/>
                    </a:cubicBezTo>
                    <a:cubicBezTo>
                      <a:pt x="40774" y="15097"/>
                      <a:pt x="57390" y="32546"/>
                      <a:pt x="71559" y="51911"/>
                    </a:cubicBezTo>
                    <a:cubicBezTo>
                      <a:pt x="87275" y="90868"/>
                      <a:pt x="36983" y="108395"/>
                      <a:pt x="8884" y="119729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350"/>
              </a:p>
            </p:txBody>
          </p:sp>
          <p:sp>
            <p:nvSpPr>
              <p:cNvPr id="19" name="任意多边形: 形状 21"/>
              <p:cNvSpPr/>
              <p:nvPr/>
            </p:nvSpPr>
            <p:spPr>
              <a:xfrm>
                <a:off x="5126330" y="3134296"/>
                <a:ext cx="84575" cy="120872"/>
              </a:xfrm>
              <a:custGeom>
                <a:avLst/>
                <a:gdLst>
                  <a:gd name="connsiteX0" fmla="*/ 16598 w 84575"/>
                  <a:gd name="connsiteY0" fmla="*/ 120777 h 120872"/>
                  <a:gd name="connsiteX1" fmla="*/ 7073 w 84575"/>
                  <a:gd name="connsiteY1" fmla="*/ 113252 h 120872"/>
                  <a:gd name="connsiteX2" fmla="*/ 13169 w 84575"/>
                  <a:gd name="connsiteY2" fmla="*/ 92583 h 120872"/>
                  <a:gd name="connsiteX3" fmla="*/ 28790 w 84575"/>
                  <a:gd name="connsiteY3" fmla="*/ 0 h 120872"/>
                  <a:gd name="connsiteX4" fmla="*/ 43554 w 84575"/>
                  <a:gd name="connsiteY4" fmla="*/ 23432 h 120872"/>
                  <a:gd name="connsiteX5" fmla="*/ 68223 w 84575"/>
                  <a:gd name="connsiteY5" fmla="*/ 101822 h 120872"/>
                  <a:gd name="connsiteX6" fmla="*/ 16788 w 84575"/>
                  <a:gd name="connsiteY6" fmla="*/ 120872 h 120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4575" h="120872">
                    <a:moveTo>
                      <a:pt x="16598" y="120777"/>
                    </a:moveTo>
                    <a:cubicBezTo>
                      <a:pt x="8311" y="118015"/>
                      <a:pt x="8502" y="116110"/>
                      <a:pt x="7073" y="113252"/>
                    </a:cubicBezTo>
                    <a:cubicBezTo>
                      <a:pt x="10978" y="105251"/>
                      <a:pt x="14788" y="100584"/>
                      <a:pt x="13169" y="92583"/>
                    </a:cubicBezTo>
                    <a:cubicBezTo>
                      <a:pt x="-6834" y="62008"/>
                      <a:pt x="-5881" y="15430"/>
                      <a:pt x="28790" y="0"/>
                    </a:cubicBezTo>
                    <a:cubicBezTo>
                      <a:pt x="38886" y="1238"/>
                      <a:pt x="39077" y="9525"/>
                      <a:pt x="43554" y="23432"/>
                    </a:cubicBezTo>
                    <a:cubicBezTo>
                      <a:pt x="66033" y="45339"/>
                      <a:pt x="107752" y="72295"/>
                      <a:pt x="68223" y="101822"/>
                    </a:cubicBezTo>
                    <a:cubicBezTo>
                      <a:pt x="51459" y="109157"/>
                      <a:pt x="33457" y="114967"/>
                      <a:pt x="16788" y="120872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350"/>
              </a:p>
            </p:txBody>
          </p:sp>
          <p:sp>
            <p:nvSpPr>
              <p:cNvPr id="20" name="任意多边形: 形状 22"/>
              <p:cNvSpPr/>
              <p:nvPr/>
            </p:nvSpPr>
            <p:spPr>
              <a:xfrm>
                <a:off x="6782610" y="3289035"/>
                <a:ext cx="58530" cy="85481"/>
              </a:xfrm>
              <a:custGeom>
                <a:avLst/>
                <a:gdLst>
                  <a:gd name="connsiteX0" fmla="*/ 24240 w 58530"/>
                  <a:gd name="connsiteY0" fmla="*/ 85481 h 85481"/>
                  <a:gd name="connsiteX1" fmla="*/ 4238 w 58530"/>
                  <a:gd name="connsiteY1" fmla="*/ 3757 h 85481"/>
                  <a:gd name="connsiteX2" fmla="*/ 58530 w 58530"/>
                  <a:gd name="connsiteY2" fmla="*/ 46238 h 85481"/>
                  <a:gd name="connsiteX3" fmla="*/ 24240 w 58530"/>
                  <a:gd name="connsiteY3" fmla="*/ 85481 h 85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30" h="85481">
                    <a:moveTo>
                      <a:pt x="24240" y="85481"/>
                    </a:moveTo>
                    <a:cubicBezTo>
                      <a:pt x="-6907" y="75956"/>
                      <a:pt x="-1096" y="24521"/>
                      <a:pt x="4238" y="3757"/>
                    </a:cubicBezTo>
                    <a:cubicBezTo>
                      <a:pt x="27002" y="-10721"/>
                      <a:pt x="56911" y="19473"/>
                      <a:pt x="58530" y="46238"/>
                    </a:cubicBezTo>
                    <a:cubicBezTo>
                      <a:pt x="52720" y="75766"/>
                      <a:pt x="53006" y="80052"/>
                      <a:pt x="24240" y="85481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350"/>
              </a:p>
            </p:txBody>
          </p:sp>
          <p:sp>
            <p:nvSpPr>
              <p:cNvPr id="21" name="任意多边形: 形状 23"/>
              <p:cNvSpPr/>
              <p:nvPr/>
            </p:nvSpPr>
            <p:spPr>
              <a:xfrm>
                <a:off x="6752367" y="3057511"/>
                <a:ext cx="413897" cy="553416"/>
              </a:xfrm>
              <a:custGeom>
                <a:avLst/>
                <a:gdLst>
                  <a:gd name="connsiteX0" fmla="*/ 223266 w 413897"/>
                  <a:gd name="connsiteY0" fmla="*/ 553416 h 553416"/>
                  <a:gd name="connsiteX1" fmla="*/ 220599 w 413897"/>
                  <a:gd name="connsiteY1" fmla="*/ 551797 h 553416"/>
                  <a:gd name="connsiteX2" fmla="*/ 106871 w 413897"/>
                  <a:gd name="connsiteY2" fmla="*/ 537700 h 553416"/>
                  <a:gd name="connsiteX3" fmla="*/ 104965 w 413897"/>
                  <a:gd name="connsiteY3" fmla="*/ 529794 h 553416"/>
                  <a:gd name="connsiteX4" fmla="*/ 171640 w 413897"/>
                  <a:gd name="connsiteY4" fmla="*/ 498838 h 553416"/>
                  <a:gd name="connsiteX5" fmla="*/ 174498 w 413897"/>
                  <a:gd name="connsiteY5" fmla="*/ 452070 h 553416"/>
                  <a:gd name="connsiteX6" fmla="*/ 82391 w 413897"/>
                  <a:gd name="connsiteY6" fmla="*/ 493790 h 553416"/>
                  <a:gd name="connsiteX7" fmla="*/ 0 w 413897"/>
                  <a:gd name="connsiteY7" fmla="*/ 449879 h 553416"/>
                  <a:gd name="connsiteX8" fmla="*/ 44101 w 413897"/>
                  <a:gd name="connsiteY8" fmla="*/ 428544 h 553416"/>
                  <a:gd name="connsiteX9" fmla="*/ 174593 w 413897"/>
                  <a:gd name="connsiteY9" fmla="*/ 376823 h 553416"/>
                  <a:gd name="connsiteX10" fmla="*/ 188595 w 413897"/>
                  <a:gd name="connsiteY10" fmla="*/ 367964 h 553416"/>
                  <a:gd name="connsiteX11" fmla="*/ 234601 w 413897"/>
                  <a:gd name="connsiteY11" fmla="*/ 328340 h 553416"/>
                  <a:gd name="connsiteX12" fmla="*/ 280225 w 413897"/>
                  <a:gd name="connsiteY12" fmla="*/ 301861 h 553416"/>
                  <a:gd name="connsiteX13" fmla="*/ 283273 w 413897"/>
                  <a:gd name="connsiteY13" fmla="*/ 291860 h 553416"/>
                  <a:gd name="connsiteX14" fmla="*/ 148495 w 413897"/>
                  <a:gd name="connsiteY14" fmla="*/ 367488 h 553416"/>
                  <a:gd name="connsiteX15" fmla="*/ 98393 w 413897"/>
                  <a:gd name="connsiteY15" fmla="*/ 363392 h 553416"/>
                  <a:gd name="connsiteX16" fmla="*/ 62770 w 413897"/>
                  <a:gd name="connsiteY16" fmla="*/ 353201 h 553416"/>
                  <a:gd name="connsiteX17" fmla="*/ 106013 w 413897"/>
                  <a:gd name="connsiteY17" fmla="*/ 329102 h 553416"/>
                  <a:gd name="connsiteX18" fmla="*/ 231553 w 413897"/>
                  <a:gd name="connsiteY18" fmla="*/ 256522 h 553416"/>
                  <a:gd name="connsiteX19" fmla="*/ 227457 w 413897"/>
                  <a:gd name="connsiteY19" fmla="*/ 244806 h 553416"/>
                  <a:gd name="connsiteX20" fmla="*/ 231743 w 413897"/>
                  <a:gd name="connsiteY20" fmla="*/ 224804 h 553416"/>
                  <a:gd name="connsiteX21" fmla="*/ 220218 w 413897"/>
                  <a:gd name="connsiteY21" fmla="*/ 232900 h 553416"/>
                  <a:gd name="connsiteX22" fmla="*/ 164021 w 413897"/>
                  <a:gd name="connsiteY22" fmla="*/ 242425 h 553416"/>
                  <a:gd name="connsiteX23" fmla="*/ 121253 w 413897"/>
                  <a:gd name="connsiteY23" fmla="*/ 280525 h 553416"/>
                  <a:gd name="connsiteX24" fmla="*/ 94583 w 413897"/>
                  <a:gd name="connsiteY24" fmla="*/ 214898 h 553416"/>
                  <a:gd name="connsiteX25" fmla="*/ 83725 w 413897"/>
                  <a:gd name="connsiteY25" fmla="*/ 181751 h 553416"/>
                  <a:gd name="connsiteX26" fmla="*/ 67532 w 413897"/>
                  <a:gd name="connsiteY26" fmla="*/ 119838 h 553416"/>
                  <a:gd name="connsiteX27" fmla="*/ 102965 w 413897"/>
                  <a:gd name="connsiteY27" fmla="*/ 127839 h 553416"/>
                  <a:gd name="connsiteX28" fmla="*/ 140494 w 413897"/>
                  <a:gd name="connsiteY28" fmla="*/ 163748 h 553416"/>
                  <a:gd name="connsiteX29" fmla="*/ 143065 w 413897"/>
                  <a:gd name="connsiteY29" fmla="*/ 163748 h 553416"/>
                  <a:gd name="connsiteX30" fmla="*/ 165449 w 413897"/>
                  <a:gd name="connsiteY30" fmla="*/ 231471 h 553416"/>
                  <a:gd name="connsiteX31" fmla="*/ 185166 w 413897"/>
                  <a:gd name="connsiteY31" fmla="*/ 196419 h 553416"/>
                  <a:gd name="connsiteX32" fmla="*/ 190309 w 413897"/>
                  <a:gd name="connsiteY32" fmla="*/ 161558 h 553416"/>
                  <a:gd name="connsiteX33" fmla="*/ 212026 w 413897"/>
                  <a:gd name="connsiteY33" fmla="*/ 160891 h 553416"/>
                  <a:gd name="connsiteX34" fmla="*/ 209074 w 413897"/>
                  <a:gd name="connsiteY34" fmla="*/ 153461 h 553416"/>
                  <a:gd name="connsiteX35" fmla="*/ 200406 w 413897"/>
                  <a:gd name="connsiteY35" fmla="*/ 131078 h 553416"/>
                  <a:gd name="connsiteX36" fmla="*/ 180651 w 413897"/>
                  <a:gd name="connsiteY36" fmla="*/ 93981 h 553416"/>
                  <a:gd name="connsiteX37" fmla="*/ 181832 w 413897"/>
                  <a:gd name="connsiteY37" fmla="*/ 90787 h 553416"/>
                  <a:gd name="connsiteX38" fmla="*/ 261366 w 413897"/>
                  <a:gd name="connsiteY38" fmla="*/ 69070 h 553416"/>
                  <a:gd name="connsiteX39" fmla="*/ 329470 w 413897"/>
                  <a:gd name="connsiteY39" fmla="*/ 1347 h 553416"/>
                  <a:gd name="connsiteX40" fmla="*/ 344805 w 413897"/>
                  <a:gd name="connsiteY40" fmla="*/ 53830 h 553416"/>
                  <a:gd name="connsiteX41" fmla="*/ 333280 w 413897"/>
                  <a:gd name="connsiteY41" fmla="*/ 79262 h 553416"/>
                  <a:gd name="connsiteX42" fmla="*/ 342805 w 413897"/>
                  <a:gd name="connsiteY42" fmla="*/ 79262 h 553416"/>
                  <a:gd name="connsiteX43" fmla="*/ 389287 w 413897"/>
                  <a:gd name="connsiteY43" fmla="*/ 88310 h 553416"/>
                  <a:gd name="connsiteX44" fmla="*/ 410718 w 413897"/>
                  <a:gd name="connsiteY44" fmla="*/ 128792 h 553416"/>
                  <a:gd name="connsiteX45" fmla="*/ 360045 w 413897"/>
                  <a:gd name="connsiteY45" fmla="*/ 226899 h 553416"/>
                  <a:gd name="connsiteX46" fmla="*/ 360045 w 413897"/>
                  <a:gd name="connsiteY46" fmla="*/ 231281 h 553416"/>
                  <a:gd name="connsiteX47" fmla="*/ 372237 w 413897"/>
                  <a:gd name="connsiteY47" fmla="*/ 234138 h 553416"/>
                  <a:gd name="connsiteX48" fmla="*/ 374618 w 413897"/>
                  <a:gd name="connsiteY48" fmla="*/ 283859 h 553416"/>
                  <a:gd name="connsiteX49" fmla="*/ 322135 w 413897"/>
                  <a:gd name="connsiteY49" fmla="*/ 306719 h 553416"/>
                  <a:gd name="connsiteX50" fmla="*/ 243840 w 413897"/>
                  <a:gd name="connsiteY50" fmla="*/ 347200 h 553416"/>
                  <a:gd name="connsiteX51" fmla="*/ 245650 w 413897"/>
                  <a:gd name="connsiteY51" fmla="*/ 364250 h 553416"/>
                  <a:gd name="connsiteX52" fmla="*/ 285655 w 413897"/>
                  <a:gd name="connsiteY52" fmla="*/ 363583 h 553416"/>
                  <a:gd name="connsiteX53" fmla="*/ 290036 w 413897"/>
                  <a:gd name="connsiteY53" fmla="*/ 415970 h 553416"/>
                  <a:gd name="connsiteX54" fmla="*/ 254222 w 413897"/>
                  <a:gd name="connsiteY54" fmla="*/ 426257 h 553416"/>
                  <a:gd name="connsiteX55" fmla="*/ 250222 w 413897"/>
                  <a:gd name="connsiteY55" fmla="*/ 448641 h 553416"/>
                  <a:gd name="connsiteX56" fmla="*/ 223552 w 413897"/>
                  <a:gd name="connsiteY56" fmla="*/ 553416 h 553416"/>
                  <a:gd name="connsiteX57" fmla="*/ 307943 w 413897"/>
                  <a:gd name="connsiteY57" fmla="*/ 200039 h 553416"/>
                  <a:gd name="connsiteX58" fmla="*/ 329470 w 413897"/>
                  <a:gd name="connsiteY58" fmla="*/ 154700 h 553416"/>
                  <a:gd name="connsiteX59" fmla="*/ 287274 w 413897"/>
                  <a:gd name="connsiteY59" fmla="*/ 144222 h 553416"/>
                  <a:gd name="connsiteX60" fmla="*/ 272415 w 413897"/>
                  <a:gd name="connsiteY60" fmla="*/ 174321 h 553416"/>
                  <a:gd name="connsiteX61" fmla="*/ 276606 w 413897"/>
                  <a:gd name="connsiteY61" fmla="*/ 176226 h 553416"/>
                  <a:gd name="connsiteX62" fmla="*/ 272605 w 413897"/>
                  <a:gd name="connsiteY62" fmla="*/ 177941 h 553416"/>
                  <a:gd name="connsiteX63" fmla="*/ 273558 w 413897"/>
                  <a:gd name="connsiteY63" fmla="*/ 180322 h 553416"/>
                  <a:gd name="connsiteX64" fmla="*/ 285369 w 413897"/>
                  <a:gd name="connsiteY64" fmla="*/ 172416 h 553416"/>
                  <a:gd name="connsiteX65" fmla="*/ 305276 w 413897"/>
                  <a:gd name="connsiteY65" fmla="*/ 198800 h 553416"/>
                  <a:gd name="connsiteX66" fmla="*/ 307943 w 413897"/>
                  <a:gd name="connsiteY66" fmla="*/ 200039 h 553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413897" h="553416">
                    <a:moveTo>
                      <a:pt x="223266" y="553416"/>
                    </a:moveTo>
                    <a:cubicBezTo>
                      <a:pt x="222409" y="552821"/>
                      <a:pt x="221523" y="552281"/>
                      <a:pt x="220599" y="551797"/>
                    </a:cubicBezTo>
                    <a:cubicBezTo>
                      <a:pt x="182128" y="554909"/>
                      <a:pt x="143418" y="550111"/>
                      <a:pt x="106871" y="537700"/>
                    </a:cubicBezTo>
                    <a:cubicBezTo>
                      <a:pt x="105404" y="535338"/>
                      <a:pt x="104737" y="532566"/>
                      <a:pt x="104965" y="529794"/>
                    </a:cubicBezTo>
                    <a:cubicBezTo>
                      <a:pt x="126016" y="517602"/>
                      <a:pt x="155638" y="520936"/>
                      <a:pt x="171640" y="498838"/>
                    </a:cubicBezTo>
                    <a:cubicBezTo>
                      <a:pt x="174555" y="483431"/>
                      <a:pt x="175517" y="467718"/>
                      <a:pt x="174498" y="452070"/>
                    </a:cubicBezTo>
                    <a:cubicBezTo>
                      <a:pt x="134969" y="454451"/>
                      <a:pt x="113824" y="482455"/>
                      <a:pt x="82391" y="493790"/>
                    </a:cubicBezTo>
                    <a:cubicBezTo>
                      <a:pt x="55531" y="495504"/>
                      <a:pt x="7810" y="471215"/>
                      <a:pt x="0" y="449879"/>
                    </a:cubicBezTo>
                    <a:cubicBezTo>
                      <a:pt x="0" y="415304"/>
                      <a:pt x="7144" y="430829"/>
                      <a:pt x="44101" y="428544"/>
                    </a:cubicBezTo>
                    <a:cubicBezTo>
                      <a:pt x="88106" y="420733"/>
                      <a:pt x="132017" y="395492"/>
                      <a:pt x="174593" y="376823"/>
                    </a:cubicBezTo>
                    <a:cubicBezTo>
                      <a:pt x="178689" y="373052"/>
                      <a:pt x="183432" y="370051"/>
                      <a:pt x="188595" y="367964"/>
                    </a:cubicBezTo>
                    <a:cubicBezTo>
                      <a:pt x="198120" y="339389"/>
                      <a:pt x="204692" y="334246"/>
                      <a:pt x="234601" y="328340"/>
                    </a:cubicBezTo>
                    <a:cubicBezTo>
                      <a:pt x="250250" y="320290"/>
                      <a:pt x="265471" y="311453"/>
                      <a:pt x="280225" y="301861"/>
                    </a:cubicBezTo>
                    <a:cubicBezTo>
                      <a:pt x="281064" y="298477"/>
                      <a:pt x="282083" y="295138"/>
                      <a:pt x="283273" y="291860"/>
                    </a:cubicBezTo>
                    <a:cubicBezTo>
                      <a:pt x="231553" y="297956"/>
                      <a:pt x="189738" y="339485"/>
                      <a:pt x="148495" y="367488"/>
                    </a:cubicBezTo>
                    <a:cubicBezTo>
                      <a:pt x="131864" y="372418"/>
                      <a:pt x="113995" y="370958"/>
                      <a:pt x="98393" y="363392"/>
                    </a:cubicBezTo>
                    <a:cubicBezTo>
                      <a:pt x="89344" y="364631"/>
                      <a:pt x="37814" y="373679"/>
                      <a:pt x="62770" y="353201"/>
                    </a:cubicBezTo>
                    <a:cubicBezTo>
                      <a:pt x="78105" y="347200"/>
                      <a:pt x="89725" y="336246"/>
                      <a:pt x="106013" y="329102"/>
                    </a:cubicBezTo>
                    <a:cubicBezTo>
                      <a:pt x="144780" y="303004"/>
                      <a:pt x="189643" y="280620"/>
                      <a:pt x="231553" y="256522"/>
                    </a:cubicBezTo>
                    <a:cubicBezTo>
                      <a:pt x="231372" y="252299"/>
                      <a:pt x="229953" y="248222"/>
                      <a:pt x="227457" y="244806"/>
                    </a:cubicBezTo>
                    <a:cubicBezTo>
                      <a:pt x="227571" y="237923"/>
                      <a:pt x="229029" y="231128"/>
                      <a:pt x="231743" y="224804"/>
                    </a:cubicBezTo>
                    <a:cubicBezTo>
                      <a:pt x="223838" y="227566"/>
                      <a:pt x="221647" y="226994"/>
                      <a:pt x="220218" y="232900"/>
                    </a:cubicBezTo>
                    <a:cubicBezTo>
                      <a:pt x="195358" y="243854"/>
                      <a:pt x="184785" y="266333"/>
                      <a:pt x="164021" y="242425"/>
                    </a:cubicBezTo>
                    <a:cubicBezTo>
                      <a:pt x="159849" y="263236"/>
                      <a:pt x="142408" y="278774"/>
                      <a:pt x="121253" y="280525"/>
                    </a:cubicBezTo>
                    <a:cubicBezTo>
                      <a:pt x="99060" y="269190"/>
                      <a:pt x="98488" y="232138"/>
                      <a:pt x="94583" y="214898"/>
                    </a:cubicBezTo>
                    <a:cubicBezTo>
                      <a:pt x="92964" y="212802"/>
                      <a:pt x="89916" y="198515"/>
                      <a:pt x="83725" y="181751"/>
                    </a:cubicBezTo>
                    <a:cubicBezTo>
                      <a:pt x="73723" y="161367"/>
                      <a:pt x="55150" y="138507"/>
                      <a:pt x="67532" y="119838"/>
                    </a:cubicBezTo>
                    <a:cubicBezTo>
                      <a:pt x="83248" y="110313"/>
                      <a:pt x="89630" y="106503"/>
                      <a:pt x="102965" y="127839"/>
                    </a:cubicBezTo>
                    <a:cubicBezTo>
                      <a:pt x="117043" y="138055"/>
                      <a:pt x="129664" y="150135"/>
                      <a:pt x="140494" y="163748"/>
                    </a:cubicBezTo>
                    <a:lnTo>
                      <a:pt x="143065" y="163748"/>
                    </a:lnTo>
                    <a:cubicBezTo>
                      <a:pt x="150019" y="182798"/>
                      <a:pt x="167259" y="207373"/>
                      <a:pt x="165449" y="231471"/>
                    </a:cubicBezTo>
                    <a:cubicBezTo>
                      <a:pt x="177070" y="224518"/>
                      <a:pt x="194024" y="211183"/>
                      <a:pt x="185166" y="196419"/>
                    </a:cubicBezTo>
                    <a:cubicBezTo>
                      <a:pt x="166116" y="185942"/>
                      <a:pt x="176879" y="167844"/>
                      <a:pt x="190309" y="161558"/>
                    </a:cubicBezTo>
                    <a:cubicBezTo>
                      <a:pt x="197548" y="162109"/>
                      <a:pt x="204835" y="161885"/>
                      <a:pt x="212026" y="160891"/>
                    </a:cubicBezTo>
                    <a:cubicBezTo>
                      <a:pt x="212398" y="158070"/>
                      <a:pt x="211283" y="155257"/>
                      <a:pt x="209074" y="153461"/>
                    </a:cubicBezTo>
                    <a:cubicBezTo>
                      <a:pt x="193072" y="147937"/>
                      <a:pt x="196120" y="143936"/>
                      <a:pt x="200406" y="131078"/>
                    </a:cubicBezTo>
                    <a:cubicBezTo>
                      <a:pt x="184709" y="126289"/>
                      <a:pt x="175860" y="109679"/>
                      <a:pt x="180651" y="93981"/>
                    </a:cubicBezTo>
                    <a:cubicBezTo>
                      <a:pt x="180984" y="92895"/>
                      <a:pt x="181375" y="91828"/>
                      <a:pt x="181832" y="90787"/>
                    </a:cubicBezTo>
                    <a:cubicBezTo>
                      <a:pt x="236029" y="77261"/>
                      <a:pt x="236029" y="77261"/>
                      <a:pt x="261366" y="69070"/>
                    </a:cubicBezTo>
                    <a:cubicBezTo>
                      <a:pt x="278416" y="48210"/>
                      <a:pt x="296704" y="-9511"/>
                      <a:pt x="329470" y="1347"/>
                    </a:cubicBezTo>
                    <a:cubicBezTo>
                      <a:pt x="341109" y="16234"/>
                      <a:pt x="346596" y="35018"/>
                      <a:pt x="344805" y="53830"/>
                    </a:cubicBezTo>
                    <a:cubicBezTo>
                      <a:pt x="339719" y="61686"/>
                      <a:pt x="335832" y="70258"/>
                      <a:pt x="333280" y="79262"/>
                    </a:cubicBezTo>
                    <a:cubicBezTo>
                      <a:pt x="336452" y="79082"/>
                      <a:pt x="339633" y="79082"/>
                      <a:pt x="342805" y="79262"/>
                    </a:cubicBezTo>
                    <a:cubicBezTo>
                      <a:pt x="365474" y="68022"/>
                      <a:pt x="375856" y="54592"/>
                      <a:pt x="389287" y="88310"/>
                    </a:cubicBezTo>
                    <a:cubicBezTo>
                      <a:pt x="411099" y="100121"/>
                      <a:pt x="418909" y="97073"/>
                      <a:pt x="410718" y="128792"/>
                    </a:cubicBezTo>
                    <a:cubicBezTo>
                      <a:pt x="394906" y="160700"/>
                      <a:pt x="377666" y="194895"/>
                      <a:pt x="360045" y="226899"/>
                    </a:cubicBezTo>
                    <a:cubicBezTo>
                      <a:pt x="359855" y="228354"/>
                      <a:pt x="359855" y="229826"/>
                      <a:pt x="360045" y="231281"/>
                    </a:cubicBezTo>
                    <a:cubicBezTo>
                      <a:pt x="364141" y="232138"/>
                      <a:pt x="368141" y="232995"/>
                      <a:pt x="372237" y="234138"/>
                    </a:cubicBezTo>
                    <a:cubicBezTo>
                      <a:pt x="374485" y="250610"/>
                      <a:pt x="375285" y="267247"/>
                      <a:pt x="374618" y="283859"/>
                    </a:cubicBezTo>
                    <a:cubicBezTo>
                      <a:pt x="360997" y="303956"/>
                      <a:pt x="343852" y="303861"/>
                      <a:pt x="322135" y="306719"/>
                    </a:cubicBezTo>
                    <a:cubicBezTo>
                      <a:pt x="294608" y="320435"/>
                      <a:pt x="269843" y="331770"/>
                      <a:pt x="243840" y="347200"/>
                    </a:cubicBezTo>
                    <a:cubicBezTo>
                      <a:pt x="243145" y="352947"/>
                      <a:pt x="243754" y="358778"/>
                      <a:pt x="245650" y="364250"/>
                    </a:cubicBezTo>
                    <a:cubicBezTo>
                      <a:pt x="258699" y="364250"/>
                      <a:pt x="272129" y="363678"/>
                      <a:pt x="285655" y="363583"/>
                    </a:cubicBezTo>
                    <a:cubicBezTo>
                      <a:pt x="300418" y="373108"/>
                      <a:pt x="299180" y="400159"/>
                      <a:pt x="290036" y="415970"/>
                    </a:cubicBezTo>
                    <a:cubicBezTo>
                      <a:pt x="277530" y="416957"/>
                      <a:pt x="265347" y="420457"/>
                      <a:pt x="254222" y="426257"/>
                    </a:cubicBezTo>
                    <a:cubicBezTo>
                      <a:pt x="252889" y="433592"/>
                      <a:pt x="251555" y="440926"/>
                      <a:pt x="250222" y="448641"/>
                    </a:cubicBezTo>
                    <a:cubicBezTo>
                      <a:pt x="251174" y="477216"/>
                      <a:pt x="266129" y="546558"/>
                      <a:pt x="223552" y="553416"/>
                    </a:cubicBezTo>
                    <a:moveTo>
                      <a:pt x="307943" y="200039"/>
                    </a:moveTo>
                    <a:cubicBezTo>
                      <a:pt x="321278" y="186513"/>
                      <a:pt x="330613" y="173178"/>
                      <a:pt x="329470" y="154700"/>
                    </a:cubicBezTo>
                    <a:cubicBezTo>
                      <a:pt x="318325" y="145175"/>
                      <a:pt x="298894" y="143555"/>
                      <a:pt x="287274" y="144222"/>
                    </a:cubicBezTo>
                    <a:cubicBezTo>
                      <a:pt x="285845" y="149461"/>
                      <a:pt x="285845" y="149461"/>
                      <a:pt x="272415" y="174321"/>
                    </a:cubicBezTo>
                    <a:cubicBezTo>
                      <a:pt x="273777" y="175028"/>
                      <a:pt x="275177" y="175663"/>
                      <a:pt x="276606" y="176226"/>
                    </a:cubicBezTo>
                    <a:cubicBezTo>
                      <a:pt x="275168" y="176522"/>
                      <a:pt x="273806" y="177105"/>
                      <a:pt x="272605" y="177941"/>
                    </a:cubicBezTo>
                    <a:cubicBezTo>
                      <a:pt x="272805" y="178777"/>
                      <a:pt x="273129" y="179579"/>
                      <a:pt x="273558" y="180322"/>
                    </a:cubicBezTo>
                    <a:cubicBezTo>
                      <a:pt x="279463" y="181179"/>
                      <a:pt x="283083" y="176512"/>
                      <a:pt x="285369" y="172416"/>
                    </a:cubicBezTo>
                    <a:cubicBezTo>
                      <a:pt x="306324" y="168892"/>
                      <a:pt x="306800" y="176512"/>
                      <a:pt x="305276" y="198800"/>
                    </a:cubicBezTo>
                    <a:cubicBezTo>
                      <a:pt x="306200" y="199127"/>
                      <a:pt x="307096" y="199542"/>
                      <a:pt x="307943" y="200039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350"/>
              </a:p>
            </p:txBody>
          </p:sp>
          <p:sp>
            <p:nvSpPr>
              <p:cNvPr id="22" name="任意多边形: 形状 24"/>
              <p:cNvSpPr/>
              <p:nvPr/>
            </p:nvSpPr>
            <p:spPr>
              <a:xfrm>
                <a:off x="5129212" y="3700462"/>
                <a:ext cx="78105" cy="99155"/>
              </a:xfrm>
              <a:custGeom>
                <a:avLst/>
                <a:gdLst>
                  <a:gd name="connsiteX0" fmla="*/ 0 w 78105"/>
                  <a:gd name="connsiteY0" fmla="*/ 87535 h 99155"/>
                  <a:gd name="connsiteX1" fmla="*/ 61246 w 78105"/>
                  <a:gd name="connsiteY1" fmla="*/ 11811 h 99155"/>
                  <a:gd name="connsiteX2" fmla="*/ 4858 w 78105"/>
                  <a:gd name="connsiteY2" fmla="*/ 11811 h 99155"/>
                  <a:gd name="connsiteX3" fmla="*/ 4858 w 78105"/>
                  <a:gd name="connsiteY3" fmla="*/ 5906 h 99155"/>
                  <a:gd name="connsiteX4" fmla="*/ 4858 w 78105"/>
                  <a:gd name="connsiteY4" fmla="*/ 0 h 99155"/>
                  <a:gd name="connsiteX5" fmla="*/ 78105 w 78105"/>
                  <a:gd name="connsiteY5" fmla="*/ 0 h 99155"/>
                  <a:gd name="connsiteX6" fmla="*/ 78105 w 78105"/>
                  <a:gd name="connsiteY6" fmla="*/ 5810 h 99155"/>
                  <a:gd name="connsiteX7" fmla="*/ 78105 w 78105"/>
                  <a:gd name="connsiteY7" fmla="*/ 11621 h 99155"/>
                  <a:gd name="connsiteX8" fmla="*/ 16859 w 78105"/>
                  <a:gd name="connsiteY8" fmla="*/ 87344 h 99155"/>
                  <a:gd name="connsiteX9" fmla="*/ 78010 w 78105"/>
                  <a:gd name="connsiteY9" fmla="*/ 87344 h 99155"/>
                  <a:gd name="connsiteX10" fmla="*/ 78010 w 78105"/>
                  <a:gd name="connsiteY10" fmla="*/ 93250 h 99155"/>
                  <a:gd name="connsiteX11" fmla="*/ 78010 w 78105"/>
                  <a:gd name="connsiteY11" fmla="*/ 99155 h 99155"/>
                  <a:gd name="connsiteX12" fmla="*/ 0 w 78105"/>
                  <a:gd name="connsiteY12" fmla="*/ 99155 h 99155"/>
                  <a:gd name="connsiteX13" fmla="*/ 0 w 78105"/>
                  <a:gd name="connsiteY13" fmla="*/ 93345 h 99155"/>
                  <a:gd name="connsiteX14" fmla="*/ 0 w 78105"/>
                  <a:gd name="connsiteY14" fmla="*/ 87535 h 99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8105" h="99155">
                    <a:moveTo>
                      <a:pt x="0" y="87535"/>
                    </a:moveTo>
                    <a:lnTo>
                      <a:pt x="61246" y="11811"/>
                    </a:lnTo>
                    <a:lnTo>
                      <a:pt x="4858" y="11811"/>
                    </a:lnTo>
                    <a:lnTo>
                      <a:pt x="4858" y="5906"/>
                    </a:lnTo>
                    <a:lnTo>
                      <a:pt x="4858" y="0"/>
                    </a:lnTo>
                    <a:lnTo>
                      <a:pt x="78105" y="0"/>
                    </a:lnTo>
                    <a:lnTo>
                      <a:pt x="78105" y="5810"/>
                    </a:lnTo>
                    <a:lnTo>
                      <a:pt x="78105" y="11621"/>
                    </a:lnTo>
                    <a:lnTo>
                      <a:pt x="16859" y="87344"/>
                    </a:lnTo>
                    <a:lnTo>
                      <a:pt x="78010" y="87344"/>
                    </a:lnTo>
                    <a:lnTo>
                      <a:pt x="78010" y="93250"/>
                    </a:lnTo>
                    <a:lnTo>
                      <a:pt x="78010" y="99155"/>
                    </a:lnTo>
                    <a:lnTo>
                      <a:pt x="0" y="99155"/>
                    </a:lnTo>
                    <a:lnTo>
                      <a:pt x="0" y="93345"/>
                    </a:lnTo>
                    <a:lnTo>
                      <a:pt x="0" y="8753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350"/>
              </a:p>
            </p:txBody>
          </p:sp>
          <p:sp>
            <p:nvSpPr>
              <p:cNvPr id="23" name="任意多边形: 形状 25"/>
              <p:cNvSpPr/>
              <p:nvPr/>
            </p:nvSpPr>
            <p:spPr>
              <a:xfrm>
                <a:off x="5237701" y="3700462"/>
                <a:ext cx="78676" cy="99155"/>
              </a:xfrm>
              <a:custGeom>
                <a:avLst/>
                <a:gdLst>
                  <a:gd name="connsiteX0" fmla="*/ 0 w 78676"/>
                  <a:gd name="connsiteY0" fmla="*/ 0 h 99155"/>
                  <a:gd name="connsiteX1" fmla="*/ 6763 w 78676"/>
                  <a:gd name="connsiteY1" fmla="*/ 0 h 99155"/>
                  <a:gd name="connsiteX2" fmla="*/ 13430 w 78676"/>
                  <a:gd name="connsiteY2" fmla="*/ 0 h 99155"/>
                  <a:gd name="connsiteX3" fmla="*/ 13430 w 78676"/>
                  <a:gd name="connsiteY3" fmla="*/ 40672 h 99155"/>
                  <a:gd name="connsiteX4" fmla="*/ 65246 w 78676"/>
                  <a:gd name="connsiteY4" fmla="*/ 40672 h 99155"/>
                  <a:gd name="connsiteX5" fmla="*/ 65246 w 78676"/>
                  <a:gd name="connsiteY5" fmla="*/ 0 h 99155"/>
                  <a:gd name="connsiteX6" fmla="*/ 71914 w 78676"/>
                  <a:gd name="connsiteY6" fmla="*/ 0 h 99155"/>
                  <a:gd name="connsiteX7" fmla="*/ 78677 w 78676"/>
                  <a:gd name="connsiteY7" fmla="*/ 0 h 99155"/>
                  <a:gd name="connsiteX8" fmla="*/ 78677 w 78676"/>
                  <a:gd name="connsiteY8" fmla="*/ 99155 h 99155"/>
                  <a:gd name="connsiteX9" fmla="*/ 72009 w 78676"/>
                  <a:gd name="connsiteY9" fmla="*/ 99155 h 99155"/>
                  <a:gd name="connsiteX10" fmla="*/ 65246 w 78676"/>
                  <a:gd name="connsiteY10" fmla="*/ 99155 h 99155"/>
                  <a:gd name="connsiteX11" fmla="*/ 65246 w 78676"/>
                  <a:gd name="connsiteY11" fmla="*/ 52483 h 99155"/>
                  <a:gd name="connsiteX12" fmla="*/ 13430 w 78676"/>
                  <a:gd name="connsiteY12" fmla="*/ 52483 h 99155"/>
                  <a:gd name="connsiteX13" fmla="*/ 13430 w 78676"/>
                  <a:gd name="connsiteY13" fmla="*/ 99155 h 99155"/>
                  <a:gd name="connsiteX14" fmla="*/ 6763 w 78676"/>
                  <a:gd name="connsiteY14" fmla="*/ 99155 h 99155"/>
                  <a:gd name="connsiteX15" fmla="*/ 0 w 78676"/>
                  <a:gd name="connsiteY15" fmla="*/ 99155 h 99155"/>
                  <a:gd name="connsiteX16" fmla="*/ 0 w 78676"/>
                  <a:gd name="connsiteY16" fmla="*/ 0 h 99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8676" h="99155">
                    <a:moveTo>
                      <a:pt x="0" y="0"/>
                    </a:moveTo>
                    <a:lnTo>
                      <a:pt x="6763" y="0"/>
                    </a:lnTo>
                    <a:lnTo>
                      <a:pt x="13430" y="0"/>
                    </a:lnTo>
                    <a:lnTo>
                      <a:pt x="13430" y="40672"/>
                    </a:lnTo>
                    <a:lnTo>
                      <a:pt x="65246" y="40672"/>
                    </a:lnTo>
                    <a:lnTo>
                      <a:pt x="65246" y="0"/>
                    </a:lnTo>
                    <a:lnTo>
                      <a:pt x="71914" y="0"/>
                    </a:lnTo>
                    <a:lnTo>
                      <a:pt x="78677" y="0"/>
                    </a:lnTo>
                    <a:lnTo>
                      <a:pt x="78677" y="99155"/>
                    </a:lnTo>
                    <a:lnTo>
                      <a:pt x="72009" y="99155"/>
                    </a:lnTo>
                    <a:lnTo>
                      <a:pt x="65246" y="99155"/>
                    </a:lnTo>
                    <a:lnTo>
                      <a:pt x="65246" y="52483"/>
                    </a:lnTo>
                    <a:lnTo>
                      <a:pt x="13430" y="52483"/>
                    </a:lnTo>
                    <a:lnTo>
                      <a:pt x="13430" y="99155"/>
                    </a:lnTo>
                    <a:lnTo>
                      <a:pt x="6763" y="99155"/>
                    </a:lnTo>
                    <a:lnTo>
                      <a:pt x="0" y="9915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350"/>
              </a:p>
            </p:txBody>
          </p:sp>
          <p:sp>
            <p:nvSpPr>
              <p:cNvPr id="24" name="任意多边形: 形状 26"/>
              <p:cNvSpPr/>
              <p:nvPr/>
            </p:nvSpPr>
            <p:spPr>
              <a:xfrm>
                <a:off x="5352573" y="3700462"/>
                <a:ext cx="73342" cy="99155"/>
              </a:xfrm>
              <a:custGeom>
                <a:avLst/>
                <a:gdLst>
                  <a:gd name="connsiteX0" fmla="*/ 0 w 73342"/>
                  <a:gd name="connsiteY0" fmla="*/ 99155 h 99155"/>
                  <a:gd name="connsiteX1" fmla="*/ 0 w 73342"/>
                  <a:gd name="connsiteY1" fmla="*/ 0 h 99155"/>
                  <a:gd name="connsiteX2" fmla="*/ 72580 w 73342"/>
                  <a:gd name="connsiteY2" fmla="*/ 0 h 99155"/>
                  <a:gd name="connsiteX3" fmla="*/ 72580 w 73342"/>
                  <a:gd name="connsiteY3" fmla="*/ 5906 h 99155"/>
                  <a:gd name="connsiteX4" fmla="*/ 72580 w 73342"/>
                  <a:gd name="connsiteY4" fmla="*/ 11811 h 99155"/>
                  <a:gd name="connsiteX5" fmla="*/ 13525 w 73342"/>
                  <a:gd name="connsiteY5" fmla="*/ 11811 h 99155"/>
                  <a:gd name="connsiteX6" fmla="*/ 13525 w 73342"/>
                  <a:gd name="connsiteY6" fmla="*/ 42196 h 99155"/>
                  <a:gd name="connsiteX7" fmla="*/ 67532 w 73342"/>
                  <a:gd name="connsiteY7" fmla="*/ 42196 h 99155"/>
                  <a:gd name="connsiteX8" fmla="*/ 67532 w 73342"/>
                  <a:gd name="connsiteY8" fmla="*/ 48101 h 99155"/>
                  <a:gd name="connsiteX9" fmla="*/ 67532 w 73342"/>
                  <a:gd name="connsiteY9" fmla="*/ 54007 h 99155"/>
                  <a:gd name="connsiteX10" fmla="*/ 13525 w 73342"/>
                  <a:gd name="connsiteY10" fmla="*/ 54007 h 99155"/>
                  <a:gd name="connsiteX11" fmla="*/ 13525 w 73342"/>
                  <a:gd name="connsiteY11" fmla="*/ 87344 h 99155"/>
                  <a:gd name="connsiteX12" fmla="*/ 73343 w 73342"/>
                  <a:gd name="connsiteY12" fmla="*/ 87344 h 99155"/>
                  <a:gd name="connsiteX13" fmla="*/ 73343 w 73342"/>
                  <a:gd name="connsiteY13" fmla="*/ 93250 h 99155"/>
                  <a:gd name="connsiteX14" fmla="*/ 73343 w 73342"/>
                  <a:gd name="connsiteY14" fmla="*/ 99155 h 99155"/>
                  <a:gd name="connsiteX15" fmla="*/ 0 w 73342"/>
                  <a:gd name="connsiteY15" fmla="*/ 99155 h 99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3342" h="99155">
                    <a:moveTo>
                      <a:pt x="0" y="99155"/>
                    </a:moveTo>
                    <a:lnTo>
                      <a:pt x="0" y="0"/>
                    </a:lnTo>
                    <a:lnTo>
                      <a:pt x="72580" y="0"/>
                    </a:lnTo>
                    <a:lnTo>
                      <a:pt x="72580" y="5906"/>
                    </a:lnTo>
                    <a:lnTo>
                      <a:pt x="72580" y="11811"/>
                    </a:lnTo>
                    <a:lnTo>
                      <a:pt x="13525" y="11811"/>
                    </a:lnTo>
                    <a:lnTo>
                      <a:pt x="13525" y="42196"/>
                    </a:lnTo>
                    <a:lnTo>
                      <a:pt x="67532" y="42196"/>
                    </a:lnTo>
                    <a:lnTo>
                      <a:pt x="67532" y="48101"/>
                    </a:lnTo>
                    <a:lnTo>
                      <a:pt x="67532" y="54007"/>
                    </a:lnTo>
                    <a:lnTo>
                      <a:pt x="13525" y="54007"/>
                    </a:lnTo>
                    <a:lnTo>
                      <a:pt x="13525" y="87344"/>
                    </a:lnTo>
                    <a:lnTo>
                      <a:pt x="73343" y="87344"/>
                    </a:lnTo>
                    <a:lnTo>
                      <a:pt x="73343" y="93250"/>
                    </a:lnTo>
                    <a:lnTo>
                      <a:pt x="73343" y="99155"/>
                    </a:lnTo>
                    <a:lnTo>
                      <a:pt x="0" y="991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350"/>
              </a:p>
            </p:txBody>
          </p:sp>
          <p:sp>
            <p:nvSpPr>
              <p:cNvPr id="25" name="任意多边形: 形状 27"/>
              <p:cNvSpPr/>
              <p:nvPr/>
            </p:nvSpPr>
            <p:spPr>
              <a:xfrm>
                <a:off x="5451772" y="3700367"/>
                <a:ext cx="57075" cy="102075"/>
              </a:xfrm>
              <a:custGeom>
                <a:avLst/>
                <a:gdLst>
                  <a:gd name="connsiteX0" fmla="*/ 43485 w 57075"/>
                  <a:gd name="connsiteY0" fmla="*/ 0 h 102075"/>
                  <a:gd name="connsiteX1" fmla="*/ 57011 w 57075"/>
                  <a:gd name="connsiteY1" fmla="*/ 0 h 102075"/>
                  <a:gd name="connsiteX2" fmla="*/ 57011 w 57075"/>
                  <a:gd name="connsiteY2" fmla="*/ 71533 h 102075"/>
                  <a:gd name="connsiteX3" fmla="*/ 49581 w 57075"/>
                  <a:gd name="connsiteY3" fmla="*/ 94107 h 102075"/>
                  <a:gd name="connsiteX4" fmla="*/ 28531 w 57075"/>
                  <a:gd name="connsiteY4" fmla="*/ 102013 h 102075"/>
                  <a:gd name="connsiteX5" fmla="*/ 7100 w 57075"/>
                  <a:gd name="connsiteY5" fmla="*/ 94679 h 102075"/>
                  <a:gd name="connsiteX6" fmla="*/ 146 w 57075"/>
                  <a:gd name="connsiteY6" fmla="*/ 74200 h 102075"/>
                  <a:gd name="connsiteX7" fmla="*/ 146 w 57075"/>
                  <a:gd name="connsiteY7" fmla="*/ 67342 h 102075"/>
                  <a:gd name="connsiteX8" fmla="*/ 12719 w 57075"/>
                  <a:gd name="connsiteY8" fmla="*/ 67342 h 102075"/>
                  <a:gd name="connsiteX9" fmla="*/ 12719 w 57075"/>
                  <a:gd name="connsiteY9" fmla="*/ 74200 h 102075"/>
                  <a:gd name="connsiteX10" fmla="*/ 16625 w 57075"/>
                  <a:gd name="connsiteY10" fmla="*/ 86392 h 102075"/>
                  <a:gd name="connsiteX11" fmla="*/ 39241 w 57075"/>
                  <a:gd name="connsiteY11" fmla="*/ 85600 h 102075"/>
                  <a:gd name="connsiteX12" fmla="*/ 39389 w 57075"/>
                  <a:gd name="connsiteY12" fmla="*/ 85439 h 102075"/>
                  <a:gd name="connsiteX13" fmla="*/ 43485 w 57075"/>
                  <a:gd name="connsiteY13" fmla="*/ 71533 h 102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075" h="102075">
                    <a:moveTo>
                      <a:pt x="43485" y="0"/>
                    </a:moveTo>
                    <a:lnTo>
                      <a:pt x="57011" y="0"/>
                    </a:lnTo>
                    <a:lnTo>
                      <a:pt x="57011" y="71533"/>
                    </a:lnTo>
                    <a:cubicBezTo>
                      <a:pt x="57533" y="79734"/>
                      <a:pt x="54872" y="87820"/>
                      <a:pt x="49581" y="94107"/>
                    </a:cubicBezTo>
                    <a:cubicBezTo>
                      <a:pt x="44037" y="99661"/>
                      <a:pt x="36360" y="102544"/>
                      <a:pt x="28531" y="102013"/>
                    </a:cubicBezTo>
                    <a:cubicBezTo>
                      <a:pt x="20696" y="102515"/>
                      <a:pt x="12984" y="99875"/>
                      <a:pt x="7100" y="94679"/>
                    </a:cubicBezTo>
                    <a:cubicBezTo>
                      <a:pt x="1885" y="89206"/>
                      <a:pt x="-659" y="81716"/>
                      <a:pt x="146" y="74200"/>
                    </a:cubicBezTo>
                    <a:lnTo>
                      <a:pt x="146" y="67342"/>
                    </a:lnTo>
                    <a:lnTo>
                      <a:pt x="12719" y="67342"/>
                    </a:lnTo>
                    <a:lnTo>
                      <a:pt x="12719" y="74200"/>
                    </a:lnTo>
                    <a:cubicBezTo>
                      <a:pt x="12408" y="78615"/>
                      <a:pt x="13806" y="82980"/>
                      <a:pt x="16625" y="86392"/>
                    </a:cubicBezTo>
                    <a:cubicBezTo>
                      <a:pt x="23088" y="92418"/>
                      <a:pt x="33214" y="92064"/>
                      <a:pt x="39241" y="85600"/>
                    </a:cubicBezTo>
                    <a:cubicBezTo>
                      <a:pt x="39291" y="85547"/>
                      <a:pt x="39341" y="85494"/>
                      <a:pt x="39389" y="85439"/>
                    </a:cubicBezTo>
                    <a:cubicBezTo>
                      <a:pt x="42335" y="81424"/>
                      <a:pt x="43785" y="76504"/>
                      <a:pt x="43485" y="7153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350"/>
              </a:p>
            </p:txBody>
          </p:sp>
          <p:sp>
            <p:nvSpPr>
              <p:cNvPr id="26" name="任意多边形: 形状 28"/>
              <p:cNvSpPr/>
              <p:nvPr/>
            </p:nvSpPr>
            <p:spPr>
              <a:xfrm>
                <a:off x="5545073" y="3700462"/>
                <a:ext cx="13430" cy="99155"/>
              </a:xfrm>
              <a:custGeom>
                <a:avLst/>
                <a:gdLst>
                  <a:gd name="connsiteX0" fmla="*/ 0 w 13430"/>
                  <a:gd name="connsiteY0" fmla="*/ 0 h 99155"/>
                  <a:gd name="connsiteX1" fmla="*/ 6668 w 13430"/>
                  <a:gd name="connsiteY1" fmla="*/ 0 h 99155"/>
                  <a:gd name="connsiteX2" fmla="*/ 13430 w 13430"/>
                  <a:gd name="connsiteY2" fmla="*/ 0 h 99155"/>
                  <a:gd name="connsiteX3" fmla="*/ 13430 w 13430"/>
                  <a:gd name="connsiteY3" fmla="*/ 99155 h 99155"/>
                  <a:gd name="connsiteX4" fmla="*/ 6763 w 13430"/>
                  <a:gd name="connsiteY4" fmla="*/ 99155 h 99155"/>
                  <a:gd name="connsiteX5" fmla="*/ 0 w 13430"/>
                  <a:gd name="connsiteY5" fmla="*/ 99155 h 99155"/>
                  <a:gd name="connsiteX6" fmla="*/ 0 w 13430"/>
                  <a:gd name="connsiteY6" fmla="*/ 0 h 99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430" h="99155">
                    <a:moveTo>
                      <a:pt x="0" y="0"/>
                    </a:moveTo>
                    <a:lnTo>
                      <a:pt x="6668" y="0"/>
                    </a:lnTo>
                    <a:lnTo>
                      <a:pt x="13430" y="0"/>
                    </a:lnTo>
                    <a:lnTo>
                      <a:pt x="13430" y="99155"/>
                    </a:lnTo>
                    <a:lnTo>
                      <a:pt x="6763" y="99155"/>
                    </a:lnTo>
                    <a:lnTo>
                      <a:pt x="0" y="9915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350"/>
              </a:p>
            </p:txBody>
          </p:sp>
          <p:sp>
            <p:nvSpPr>
              <p:cNvPr id="27" name="任意多边形: 形状 29"/>
              <p:cNvSpPr/>
              <p:nvPr/>
            </p:nvSpPr>
            <p:spPr>
              <a:xfrm>
                <a:off x="5586412" y="3700367"/>
                <a:ext cx="89058" cy="99250"/>
              </a:xfrm>
              <a:custGeom>
                <a:avLst/>
                <a:gdLst>
                  <a:gd name="connsiteX0" fmla="*/ 38100 w 89058"/>
                  <a:gd name="connsiteY0" fmla="*/ 0 h 99250"/>
                  <a:gd name="connsiteX1" fmla="*/ 53435 w 89058"/>
                  <a:gd name="connsiteY1" fmla="*/ 0 h 99250"/>
                  <a:gd name="connsiteX2" fmla="*/ 89059 w 89058"/>
                  <a:gd name="connsiteY2" fmla="*/ 99251 h 99250"/>
                  <a:gd name="connsiteX3" fmla="*/ 74295 w 89058"/>
                  <a:gd name="connsiteY3" fmla="*/ 99251 h 99250"/>
                  <a:gd name="connsiteX4" fmla="*/ 64198 w 89058"/>
                  <a:gd name="connsiteY4" fmla="*/ 70676 h 99250"/>
                  <a:gd name="connsiteX5" fmla="*/ 24479 w 89058"/>
                  <a:gd name="connsiteY5" fmla="*/ 70676 h 99250"/>
                  <a:gd name="connsiteX6" fmla="*/ 14097 w 89058"/>
                  <a:gd name="connsiteY6" fmla="*/ 99251 h 99250"/>
                  <a:gd name="connsiteX7" fmla="*/ 0 w 89058"/>
                  <a:gd name="connsiteY7" fmla="*/ 99251 h 99250"/>
                  <a:gd name="connsiteX8" fmla="*/ 28575 w 89058"/>
                  <a:gd name="connsiteY8" fmla="*/ 58674 h 99250"/>
                  <a:gd name="connsiteX9" fmla="*/ 60008 w 89058"/>
                  <a:gd name="connsiteY9" fmla="*/ 58674 h 99250"/>
                  <a:gd name="connsiteX10" fmla="*/ 44672 w 89058"/>
                  <a:gd name="connsiteY10" fmla="*/ 14383 h 99250"/>
                  <a:gd name="connsiteX11" fmla="*/ 44672 w 89058"/>
                  <a:gd name="connsiteY11" fmla="*/ 14383 h 99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9058" h="99250">
                    <a:moveTo>
                      <a:pt x="38100" y="0"/>
                    </a:moveTo>
                    <a:lnTo>
                      <a:pt x="53435" y="0"/>
                    </a:lnTo>
                    <a:lnTo>
                      <a:pt x="89059" y="99251"/>
                    </a:lnTo>
                    <a:lnTo>
                      <a:pt x="74295" y="99251"/>
                    </a:lnTo>
                    <a:lnTo>
                      <a:pt x="64198" y="70676"/>
                    </a:lnTo>
                    <a:lnTo>
                      <a:pt x="24479" y="70676"/>
                    </a:lnTo>
                    <a:lnTo>
                      <a:pt x="14097" y="99251"/>
                    </a:lnTo>
                    <a:lnTo>
                      <a:pt x="0" y="99251"/>
                    </a:lnTo>
                    <a:close/>
                    <a:moveTo>
                      <a:pt x="28575" y="58674"/>
                    </a:moveTo>
                    <a:lnTo>
                      <a:pt x="60008" y="58674"/>
                    </a:lnTo>
                    <a:lnTo>
                      <a:pt x="44672" y="14383"/>
                    </a:lnTo>
                    <a:lnTo>
                      <a:pt x="44672" y="1438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350"/>
              </a:p>
            </p:txBody>
          </p:sp>
          <p:sp>
            <p:nvSpPr>
              <p:cNvPr id="28" name="任意多边形: 形状 30"/>
              <p:cNvSpPr/>
              <p:nvPr/>
            </p:nvSpPr>
            <p:spPr>
              <a:xfrm>
                <a:off x="5701283" y="3700462"/>
                <a:ext cx="78771" cy="99155"/>
              </a:xfrm>
              <a:custGeom>
                <a:avLst/>
                <a:gdLst>
                  <a:gd name="connsiteX0" fmla="*/ 12954 w 78771"/>
                  <a:gd name="connsiteY0" fmla="*/ 99155 h 99155"/>
                  <a:gd name="connsiteX1" fmla="*/ 6477 w 78771"/>
                  <a:gd name="connsiteY1" fmla="*/ 99155 h 99155"/>
                  <a:gd name="connsiteX2" fmla="*/ 0 w 78771"/>
                  <a:gd name="connsiteY2" fmla="*/ 99155 h 99155"/>
                  <a:gd name="connsiteX3" fmla="*/ 0 w 78771"/>
                  <a:gd name="connsiteY3" fmla="*/ 0 h 99155"/>
                  <a:gd name="connsiteX4" fmla="*/ 8001 w 78771"/>
                  <a:gd name="connsiteY4" fmla="*/ 0 h 99155"/>
                  <a:gd name="connsiteX5" fmla="*/ 16097 w 78771"/>
                  <a:gd name="connsiteY5" fmla="*/ 0 h 99155"/>
                  <a:gd name="connsiteX6" fmla="*/ 65818 w 78771"/>
                  <a:gd name="connsiteY6" fmla="*/ 80581 h 99155"/>
                  <a:gd name="connsiteX7" fmla="*/ 65818 w 78771"/>
                  <a:gd name="connsiteY7" fmla="*/ 0 h 99155"/>
                  <a:gd name="connsiteX8" fmla="*/ 72295 w 78771"/>
                  <a:gd name="connsiteY8" fmla="*/ 0 h 99155"/>
                  <a:gd name="connsiteX9" fmla="*/ 78772 w 78771"/>
                  <a:gd name="connsiteY9" fmla="*/ 0 h 99155"/>
                  <a:gd name="connsiteX10" fmla="*/ 78772 w 78771"/>
                  <a:gd name="connsiteY10" fmla="*/ 99155 h 99155"/>
                  <a:gd name="connsiteX11" fmla="*/ 71438 w 78771"/>
                  <a:gd name="connsiteY11" fmla="*/ 99155 h 99155"/>
                  <a:gd name="connsiteX12" fmla="*/ 64103 w 78771"/>
                  <a:gd name="connsiteY12" fmla="*/ 99155 h 99155"/>
                  <a:gd name="connsiteX13" fmla="*/ 12954 w 78771"/>
                  <a:gd name="connsiteY13" fmla="*/ 18193 h 99155"/>
                  <a:gd name="connsiteX14" fmla="*/ 12954 w 78771"/>
                  <a:gd name="connsiteY14" fmla="*/ 99155 h 99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8771" h="99155">
                    <a:moveTo>
                      <a:pt x="12954" y="99155"/>
                    </a:moveTo>
                    <a:lnTo>
                      <a:pt x="6477" y="99155"/>
                    </a:lnTo>
                    <a:lnTo>
                      <a:pt x="0" y="99155"/>
                    </a:lnTo>
                    <a:lnTo>
                      <a:pt x="0" y="0"/>
                    </a:lnTo>
                    <a:lnTo>
                      <a:pt x="8001" y="0"/>
                    </a:lnTo>
                    <a:lnTo>
                      <a:pt x="16097" y="0"/>
                    </a:lnTo>
                    <a:lnTo>
                      <a:pt x="65818" y="80581"/>
                    </a:lnTo>
                    <a:lnTo>
                      <a:pt x="65818" y="0"/>
                    </a:lnTo>
                    <a:lnTo>
                      <a:pt x="72295" y="0"/>
                    </a:lnTo>
                    <a:lnTo>
                      <a:pt x="78772" y="0"/>
                    </a:lnTo>
                    <a:lnTo>
                      <a:pt x="78772" y="99155"/>
                    </a:lnTo>
                    <a:lnTo>
                      <a:pt x="71438" y="99155"/>
                    </a:lnTo>
                    <a:lnTo>
                      <a:pt x="64103" y="99155"/>
                    </a:lnTo>
                    <a:lnTo>
                      <a:pt x="12954" y="18193"/>
                    </a:lnTo>
                    <a:lnTo>
                      <a:pt x="12954" y="991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350"/>
              </a:p>
            </p:txBody>
          </p:sp>
          <p:sp>
            <p:nvSpPr>
              <p:cNvPr id="29" name="任意多边形: 形状 31"/>
              <p:cNvSpPr/>
              <p:nvPr/>
            </p:nvSpPr>
            <p:spPr>
              <a:xfrm>
                <a:off x="5816118" y="3697606"/>
                <a:ext cx="91000" cy="104707"/>
              </a:xfrm>
              <a:custGeom>
                <a:avLst/>
                <a:gdLst>
                  <a:gd name="connsiteX0" fmla="*/ 46519 w 91000"/>
                  <a:gd name="connsiteY0" fmla="*/ 104678 h 104707"/>
                  <a:gd name="connsiteX1" fmla="*/ 13086 w 91000"/>
                  <a:gd name="connsiteY1" fmla="*/ 90295 h 104707"/>
                  <a:gd name="connsiteX2" fmla="*/ 13086 w 91000"/>
                  <a:gd name="connsiteY2" fmla="*/ 14095 h 104707"/>
                  <a:gd name="connsiteX3" fmla="*/ 75094 w 91000"/>
                  <a:gd name="connsiteY3" fmla="*/ 9238 h 104707"/>
                  <a:gd name="connsiteX4" fmla="*/ 88810 w 91000"/>
                  <a:gd name="connsiteY4" fmla="*/ 32574 h 104707"/>
                  <a:gd name="connsiteX5" fmla="*/ 76237 w 91000"/>
                  <a:gd name="connsiteY5" fmla="*/ 32574 h 104707"/>
                  <a:gd name="connsiteX6" fmla="*/ 66712 w 91000"/>
                  <a:gd name="connsiteY6" fmla="*/ 17334 h 104707"/>
                  <a:gd name="connsiteX7" fmla="*/ 46709 w 91000"/>
                  <a:gd name="connsiteY7" fmla="*/ 12000 h 104707"/>
                  <a:gd name="connsiteX8" fmla="*/ 23278 w 91000"/>
                  <a:gd name="connsiteY8" fmla="*/ 23239 h 104707"/>
                  <a:gd name="connsiteX9" fmla="*/ 13753 w 91000"/>
                  <a:gd name="connsiteY9" fmla="*/ 52672 h 104707"/>
                  <a:gd name="connsiteX10" fmla="*/ 22420 w 91000"/>
                  <a:gd name="connsiteY10" fmla="*/ 82675 h 104707"/>
                  <a:gd name="connsiteX11" fmla="*/ 47376 w 91000"/>
                  <a:gd name="connsiteY11" fmla="*/ 93343 h 104707"/>
                  <a:gd name="connsiteX12" fmla="*/ 72141 w 91000"/>
                  <a:gd name="connsiteY12" fmla="*/ 82104 h 104707"/>
                  <a:gd name="connsiteX13" fmla="*/ 74903 w 91000"/>
                  <a:gd name="connsiteY13" fmla="*/ 78389 h 104707"/>
                  <a:gd name="connsiteX14" fmla="*/ 77570 w 91000"/>
                  <a:gd name="connsiteY14" fmla="*/ 71055 h 104707"/>
                  <a:gd name="connsiteX15" fmla="*/ 78713 w 91000"/>
                  <a:gd name="connsiteY15" fmla="*/ 62101 h 104707"/>
                  <a:gd name="connsiteX16" fmla="*/ 78713 w 91000"/>
                  <a:gd name="connsiteY16" fmla="*/ 60863 h 104707"/>
                  <a:gd name="connsiteX17" fmla="*/ 47662 w 91000"/>
                  <a:gd name="connsiteY17" fmla="*/ 60863 h 104707"/>
                  <a:gd name="connsiteX18" fmla="*/ 47662 w 91000"/>
                  <a:gd name="connsiteY18" fmla="*/ 49433 h 104707"/>
                  <a:gd name="connsiteX19" fmla="*/ 91000 w 91000"/>
                  <a:gd name="connsiteY19" fmla="*/ 49433 h 104707"/>
                  <a:gd name="connsiteX20" fmla="*/ 91000 w 91000"/>
                  <a:gd name="connsiteY20" fmla="*/ 101916 h 104707"/>
                  <a:gd name="connsiteX21" fmla="*/ 82714 w 91000"/>
                  <a:gd name="connsiteY21" fmla="*/ 101916 h 104707"/>
                  <a:gd name="connsiteX22" fmla="*/ 79380 w 91000"/>
                  <a:gd name="connsiteY22" fmla="*/ 89438 h 104707"/>
                  <a:gd name="connsiteX23" fmla="*/ 78713 w 91000"/>
                  <a:gd name="connsiteY23" fmla="*/ 90295 h 104707"/>
                  <a:gd name="connsiteX24" fmla="*/ 46519 w 91000"/>
                  <a:gd name="connsiteY24" fmla="*/ 104678 h 104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1000" h="104707">
                    <a:moveTo>
                      <a:pt x="46519" y="104678"/>
                    </a:moveTo>
                    <a:cubicBezTo>
                      <a:pt x="33779" y="105156"/>
                      <a:pt x="21500" y="99874"/>
                      <a:pt x="13086" y="90295"/>
                    </a:cubicBezTo>
                    <a:cubicBezTo>
                      <a:pt x="-4362" y="67892"/>
                      <a:pt x="-4362" y="36499"/>
                      <a:pt x="13086" y="14095"/>
                    </a:cubicBezTo>
                    <a:cubicBezTo>
                      <a:pt x="29698" y="-2661"/>
                      <a:pt x="56075" y="-4727"/>
                      <a:pt x="75094" y="9238"/>
                    </a:cubicBezTo>
                    <a:cubicBezTo>
                      <a:pt x="82664" y="14813"/>
                      <a:pt x="87621" y="23247"/>
                      <a:pt x="88810" y="32574"/>
                    </a:cubicBezTo>
                    <a:lnTo>
                      <a:pt x="76237" y="32574"/>
                    </a:lnTo>
                    <a:cubicBezTo>
                      <a:pt x="75265" y="26410"/>
                      <a:pt x="71826" y="20909"/>
                      <a:pt x="66712" y="17334"/>
                    </a:cubicBezTo>
                    <a:cubicBezTo>
                      <a:pt x="60743" y="13560"/>
                      <a:pt x="53764" y="11700"/>
                      <a:pt x="46709" y="12000"/>
                    </a:cubicBezTo>
                    <a:cubicBezTo>
                      <a:pt x="37548" y="11772"/>
                      <a:pt x="28835" y="15953"/>
                      <a:pt x="23278" y="23239"/>
                    </a:cubicBezTo>
                    <a:cubicBezTo>
                      <a:pt x="16786" y="31649"/>
                      <a:pt x="13419" y="42053"/>
                      <a:pt x="13753" y="52672"/>
                    </a:cubicBezTo>
                    <a:cubicBezTo>
                      <a:pt x="13095" y="63373"/>
                      <a:pt x="16158" y="73973"/>
                      <a:pt x="22420" y="82675"/>
                    </a:cubicBezTo>
                    <a:cubicBezTo>
                      <a:pt x="28563" y="90006"/>
                      <a:pt x="37833" y="93968"/>
                      <a:pt x="47376" y="93343"/>
                    </a:cubicBezTo>
                    <a:cubicBezTo>
                      <a:pt x="56934" y="93677"/>
                      <a:pt x="66098" y="89518"/>
                      <a:pt x="72141" y="82104"/>
                    </a:cubicBezTo>
                    <a:cubicBezTo>
                      <a:pt x="73167" y="80947"/>
                      <a:pt x="74091" y="79704"/>
                      <a:pt x="74903" y="78389"/>
                    </a:cubicBezTo>
                    <a:cubicBezTo>
                      <a:pt x="76190" y="76108"/>
                      <a:pt x="77091" y="73629"/>
                      <a:pt x="77570" y="71055"/>
                    </a:cubicBezTo>
                    <a:cubicBezTo>
                      <a:pt x="78305" y="68126"/>
                      <a:pt x="78688" y="65121"/>
                      <a:pt x="78713" y="62101"/>
                    </a:cubicBezTo>
                    <a:lnTo>
                      <a:pt x="78713" y="60863"/>
                    </a:lnTo>
                    <a:lnTo>
                      <a:pt x="47662" y="60863"/>
                    </a:lnTo>
                    <a:lnTo>
                      <a:pt x="47662" y="49433"/>
                    </a:lnTo>
                    <a:lnTo>
                      <a:pt x="91000" y="49433"/>
                    </a:lnTo>
                    <a:lnTo>
                      <a:pt x="91000" y="101916"/>
                    </a:lnTo>
                    <a:lnTo>
                      <a:pt x="82714" y="101916"/>
                    </a:lnTo>
                    <a:lnTo>
                      <a:pt x="79380" y="89438"/>
                    </a:lnTo>
                    <a:lnTo>
                      <a:pt x="78713" y="90295"/>
                    </a:lnTo>
                    <a:cubicBezTo>
                      <a:pt x="70796" y="99827"/>
                      <a:pt x="58901" y="105142"/>
                      <a:pt x="46519" y="104678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350"/>
              </a:p>
            </p:txBody>
          </p:sp>
          <p:sp>
            <p:nvSpPr>
              <p:cNvPr id="30" name="任意多边形: 形状 32"/>
              <p:cNvSpPr/>
              <p:nvPr/>
            </p:nvSpPr>
            <p:spPr>
              <a:xfrm>
                <a:off x="6000329" y="3700367"/>
                <a:ext cx="78048" cy="101926"/>
              </a:xfrm>
              <a:custGeom>
                <a:avLst/>
                <a:gdLst>
                  <a:gd name="connsiteX0" fmla="*/ 77668 w 78048"/>
                  <a:gd name="connsiteY0" fmla="*/ 62865 h 101926"/>
                  <a:gd name="connsiteX1" fmla="*/ 34300 w 78048"/>
                  <a:gd name="connsiteY1" fmla="*/ 101868 h 101926"/>
                  <a:gd name="connsiteX2" fmla="*/ 9659 w 78048"/>
                  <a:gd name="connsiteY2" fmla="*/ 92012 h 101926"/>
                  <a:gd name="connsiteX3" fmla="*/ 134 w 78048"/>
                  <a:gd name="connsiteY3" fmla="*/ 62865 h 101926"/>
                  <a:gd name="connsiteX4" fmla="*/ 134 w 78048"/>
                  <a:gd name="connsiteY4" fmla="*/ 0 h 101926"/>
                  <a:gd name="connsiteX5" fmla="*/ 13565 w 78048"/>
                  <a:gd name="connsiteY5" fmla="*/ 0 h 101926"/>
                  <a:gd name="connsiteX6" fmla="*/ 13565 w 78048"/>
                  <a:gd name="connsiteY6" fmla="*/ 62008 h 101926"/>
                  <a:gd name="connsiteX7" fmla="*/ 20137 w 78048"/>
                  <a:gd name="connsiteY7" fmla="*/ 82963 h 101926"/>
                  <a:gd name="connsiteX8" fmla="*/ 39187 w 78048"/>
                  <a:gd name="connsiteY8" fmla="*/ 90202 h 101926"/>
                  <a:gd name="connsiteX9" fmla="*/ 58237 w 78048"/>
                  <a:gd name="connsiteY9" fmla="*/ 82963 h 101926"/>
                  <a:gd name="connsiteX10" fmla="*/ 64714 w 78048"/>
                  <a:gd name="connsiteY10" fmla="*/ 62008 h 101926"/>
                  <a:gd name="connsiteX11" fmla="*/ 64714 w 78048"/>
                  <a:gd name="connsiteY11" fmla="*/ 95 h 101926"/>
                  <a:gd name="connsiteX12" fmla="*/ 78049 w 78048"/>
                  <a:gd name="connsiteY12" fmla="*/ 95 h 10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8048" h="101926">
                    <a:moveTo>
                      <a:pt x="77668" y="62865"/>
                    </a:moveTo>
                    <a:cubicBezTo>
                      <a:pt x="76458" y="85611"/>
                      <a:pt x="57046" y="103073"/>
                      <a:pt x="34300" y="101868"/>
                    </a:cubicBezTo>
                    <a:cubicBezTo>
                      <a:pt x="25223" y="101387"/>
                      <a:pt x="16565" y="97922"/>
                      <a:pt x="9659" y="92012"/>
                    </a:cubicBezTo>
                    <a:cubicBezTo>
                      <a:pt x="2697" y="83973"/>
                      <a:pt x="-742" y="73466"/>
                      <a:pt x="134" y="62865"/>
                    </a:cubicBezTo>
                    <a:lnTo>
                      <a:pt x="134" y="0"/>
                    </a:lnTo>
                    <a:lnTo>
                      <a:pt x="13565" y="0"/>
                    </a:lnTo>
                    <a:lnTo>
                      <a:pt x="13565" y="62008"/>
                    </a:lnTo>
                    <a:cubicBezTo>
                      <a:pt x="13022" y="69573"/>
                      <a:pt x="15365" y="77064"/>
                      <a:pt x="20137" y="82963"/>
                    </a:cubicBezTo>
                    <a:cubicBezTo>
                      <a:pt x="25099" y="88074"/>
                      <a:pt x="32081" y="90725"/>
                      <a:pt x="39187" y="90202"/>
                    </a:cubicBezTo>
                    <a:cubicBezTo>
                      <a:pt x="46283" y="90672"/>
                      <a:pt x="53236" y="88030"/>
                      <a:pt x="58237" y="82963"/>
                    </a:cubicBezTo>
                    <a:cubicBezTo>
                      <a:pt x="62942" y="77033"/>
                      <a:pt x="65247" y="69556"/>
                      <a:pt x="64714" y="62008"/>
                    </a:cubicBezTo>
                    <a:lnTo>
                      <a:pt x="64714" y="95"/>
                    </a:lnTo>
                    <a:lnTo>
                      <a:pt x="78049" y="9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350"/>
              </a:p>
            </p:txBody>
          </p:sp>
          <p:sp>
            <p:nvSpPr>
              <p:cNvPr id="31" name="任意多边形: 形状 33"/>
              <p:cNvSpPr/>
              <p:nvPr/>
            </p:nvSpPr>
            <p:spPr>
              <a:xfrm>
                <a:off x="6116001" y="3700462"/>
                <a:ext cx="78771" cy="99155"/>
              </a:xfrm>
              <a:custGeom>
                <a:avLst/>
                <a:gdLst>
                  <a:gd name="connsiteX0" fmla="*/ 12954 w 78771"/>
                  <a:gd name="connsiteY0" fmla="*/ 99155 h 99155"/>
                  <a:gd name="connsiteX1" fmla="*/ 6477 w 78771"/>
                  <a:gd name="connsiteY1" fmla="*/ 99155 h 99155"/>
                  <a:gd name="connsiteX2" fmla="*/ 0 w 78771"/>
                  <a:gd name="connsiteY2" fmla="*/ 99155 h 99155"/>
                  <a:gd name="connsiteX3" fmla="*/ 0 w 78771"/>
                  <a:gd name="connsiteY3" fmla="*/ 0 h 99155"/>
                  <a:gd name="connsiteX4" fmla="*/ 8001 w 78771"/>
                  <a:gd name="connsiteY4" fmla="*/ 0 h 99155"/>
                  <a:gd name="connsiteX5" fmla="*/ 16097 w 78771"/>
                  <a:gd name="connsiteY5" fmla="*/ 0 h 99155"/>
                  <a:gd name="connsiteX6" fmla="*/ 65818 w 78771"/>
                  <a:gd name="connsiteY6" fmla="*/ 80581 h 99155"/>
                  <a:gd name="connsiteX7" fmla="*/ 65818 w 78771"/>
                  <a:gd name="connsiteY7" fmla="*/ 0 h 99155"/>
                  <a:gd name="connsiteX8" fmla="*/ 72295 w 78771"/>
                  <a:gd name="connsiteY8" fmla="*/ 0 h 99155"/>
                  <a:gd name="connsiteX9" fmla="*/ 78772 w 78771"/>
                  <a:gd name="connsiteY9" fmla="*/ 0 h 99155"/>
                  <a:gd name="connsiteX10" fmla="*/ 78772 w 78771"/>
                  <a:gd name="connsiteY10" fmla="*/ 99155 h 99155"/>
                  <a:gd name="connsiteX11" fmla="*/ 71438 w 78771"/>
                  <a:gd name="connsiteY11" fmla="*/ 99155 h 99155"/>
                  <a:gd name="connsiteX12" fmla="*/ 64008 w 78771"/>
                  <a:gd name="connsiteY12" fmla="*/ 99155 h 99155"/>
                  <a:gd name="connsiteX13" fmla="*/ 12954 w 78771"/>
                  <a:gd name="connsiteY13" fmla="*/ 18193 h 99155"/>
                  <a:gd name="connsiteX14" fmla="*/ 12954 w 78771"/>
                  <a:gd name="connsiteY14" fmla="*/ 99155 h 99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8771" h="99155">
                    <a:moveTo>
                      <a:pt x="12954" y="99155"/>
                    </a:moveTo>
                    <a:lnTo>
                      <a:pt x="6477" y="99155"/>
                    </a:lnTo>
                    <a:lnTo>
                      <a:pt x="0" y="99155"/>
                    </a:lnTo>
                    <a:lnTo>
                      <a:pt x="0" y="0"/>
                    </a:lnTo>
                    <a:lnTo>
                      <a:pt x="8001" y="0"/>
                    </a:lnTo>
                    <a:lnTo>
                      <a:pt x="16097" y="0"/>
                    </a:lnTo>
                    <a:lnTo>
                      <a:pt x="65818" y="80581"/>
                    </a:lnTo>
                    <a:lnTo>
                      <a:pt x="65818" y="0"/>
                    </a:lnTo>
                    <a:lnTo>
                      <a:pt x="72295" y="0"/>
                    </a:lnTo>
                    <a:lnTo>
                      <a:pt x="78772" y="0"/>
                    </a:lnTo>
                    <a:lnTo>
                      <a:pt x="78772" y="99155"/>
                    </a:lnTo>
                    <a:lnTo>
                      <a:pt x="71438" y="99155"/>
                    </a:lnTo>
                    <a:lnTo>
                      <a:pt x="64008" y="99155"/>
                    </a:lnTo>
                    <a:lnTo>
                      <a:pt x="12954" y="18193"/>
                    </a:lnTo>
                    <a:lnTo>
                      <a:pt x="12954" y="991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350"/>
              </a:p>
            </p:txBody>
          </p:sp>
          <p:sp>
            <p:nvSpPr>
              <p:cNvPr id="32" name="任意多边形: 形状 34"/>
              <p:cNvSpPr/>
              <p:nvPr/>
            </p:nvSpPr>
            <p:spPr>
              <a:xfrm>
                <a:off x="6231635" y="3700462"/>
                <a:ext cx="13430" cy="99155"/>
              </a:xfrm>
              <a:custGeom>
                <a:avLst/>
                <a:gdLst>
                  <a:gd name="connsiteX0" fmla="*/ 0 w 13430"/>
                  <a:gd name="connsiteY0" fmla="*/ 0 h 99155"/>
                  <a:gd name="connsiteX1" fmla="*/ 6668 w 13430"/>
                  <a:gd name="connsiteY1" fmla="*/ 0 h 99155"/>
                  <a:gd name="connsiteX2" fmla="*/ 13430 w 13430"/>
                  <a:gd name="connsiteY2" fmla="*/ 0 h 99155"/>
                  <a:gd name="connsiteX3" fmla="*/ 13430 w 13430"/>
                  <a:gd name="connsiteY3" fmla="*/ 99155 h 99155"/>
                  <a:gd name="connsiteX4" fmla="*/ 6763 w 13430"/>
                  <a:gd name="connsiteY4" fmla="*/ 99155 h 99155"/>
                  <a:gd name="connsiteX5" fmla="*/ 0 w 13430"/>
                  <a:gd name="connsiteY5" fmla="*/ 99155 h 99155"/>
                  <a:gd name="connsiteX6" fmla="*/ 0 w 13430"/>
                  <a:gd name="connsiteY6" fmla="*/ 0 h 99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430" h="99155">
                    <a:moveTo>
                      <a:pt x="0" y="0"/>
                    </a:moveTo>
                    <a:lnTo>
                      <a:pt x="6668" y="0"/>
                    </a:lnTo>
                    <a:lnTo>
                      <a:pt x="13430" y="0"/>
                    </a:lnTo>
                    <a:lnTo>
                      <a:pt x="13430" y="99155"/>
                    </a:lnTo>
                    <a:lnTo>
                      <a:pt x="6763" y="99155"/>
                    </a:lnTo>
                    <a:lnTo>
                      <a:pt x="0" y="9915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350"/>
              </a:p>
            </p:txBody>
          </p:sp>
          <p:sp>
            <p:nvSpPr>
              <p:cNvPr id="33" name="任意多边形: 形状 35"/>
              <p:cNvSpPr/>
              <p:nvPr/>
            </p:nvSpPr>
            <p:spPr>
              <a:xfrm>
                <a:off x="6271354" y="3700462"/>
                <a:ext cx="86677" cy="99155"/>
              </a:xfrm>
              <a:custGeom>
                <a:avLst/>
                <a:gdLst>
                  <a:gd name="connsiteX0" fmla="*/ 0 w 86677"/>
                  <a:gd name="connsiteY0" fmla="*/ 0 h 99155"/>
                  <a:gd name="connsiteX1" fmla="*/ 7429 w 86677"/>
                  <a:gd name="connsiteY1" fmla="*/ 0 h 99155"/>
                  <a:gd name="connsiteX2" fmla="*/ 14954 w 86677"/>
                  <a:gd name="connsiteY2" fmla="*/ 0 h 99155"/>
                  <a:gd name="connsiteX3" fmla="*/ 43339 w 86677"/>
                  <a:gd name="connsiteY3" fmla="*/ 84773 h 99155"/>
                  <a:gd name="connsiteX4" fmla="*/ 43434 w 86677"/>
                  <a:gd name="connsiteY4" fmla="*/ 84773 h 99155"/>
                  <a:gd name="connsiteX5" fmla="*/ 71818 w 86677"/>
                  <a:gd name="connsiteY5" fmla="*/ 0 h 99155"/>
                  <a:gd name="connsiteX6" fmla="*/ 79248 w 86677"/>
                  <a:gd name="connsiteY6" fmla="*/ 0 h 99155"/>
                  <a:gd name="connsiteX7" fmla="*/ 86677 w 86677"/>
                  <a:gd name="connsiteY7" fmla="*/ 0 h 99155"/>
                  <a:gd name="connsiteX8" fmla="*/ 50578 w 86677"/>
                  <a:gd name="connsiteY8" fmla="*/ 99155 h 99155"/>
                  <a:gd name="connsiteX9" fmla="*/ 43339 w 86677"/>
                  <a:gd name="connsiteY9" fmla="*/ 99155 h 99155"/>
                  <a:gd name="connsiteX10" fmla="*/ 36100 w 86677"/>
                  <a:gd name="connsiteY10" fmla="*/ 99155 h 99155"/>
                  <a:gd name="connsiteX11" fmla="*/ 0 w 86677"/>
                  <a:gd name="connsiteY11" fmla="*/ 0 h 99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6677" h="99155">
                    <a:moveTo>
                      <a:pt x="0" y="0"/>
                    </a:moveTo>
                    <a:lnTo>
                      <a:pt x="7429" y="0"/>
                    </a:lnTo>
                    <a:lnTo>
                      <a:pt x="14954" y="0"/>
                    </a:lnTo>
                    <a:lnTo>
                      <a:pt x="43339" y="84773"/>
                    </a:lnTo>
                    <a:lnTo>
                      <a:pt x="43434" y="84773"/>
                    </a:lnTo>
                    <a:lnTo>
                      <a:pt x="71818" y="0"/>
                    </a:lnTo>
                    <a:lnTo>
                      <a:pt x="79248" y="0"/>
                    </a:lnTo>
                    <a:lnTo>
                      <a:pt x="86677" y="0"/>
                    </a:lnTo>
                    <a:lnTo>
                      <a:pt x="50578" y="99155"/>
                    </a:lnTo>
                    <a:lnTo>
                      <a:pt x="43339" y="99155"/>
                    </a:lnTo>
                    <a:lnTo>
                      <a:pt x="36100" y="9915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350"/>
              </a:p>
            </p:txBody>
          </p:sp>
          <p:sp>
            <p:nvSpPr>
              <p:cNvPr id="34" name="任意多边形: 形状 36"/>
              <p:cNvSpPr/>
              <p:nvPr/>
            </p:nvSpPr>
            <p:spPr>
              <a:xfrm>
                <a:off x="6383749" y="3700462"/>
                <a:ext cx="73342" cy="99155"/>
              </a:xfrm>
              <a:custGeom>
                <a:avLst/>
                <a:gdLst>
                  <a:gd name="connsiteX0" fmla="*/ 0 w 73342"/>
                  <a:gd name="connsiteY0" fmla="*/ 99155 h 99155"/>
                  <a:gd name="connsiteX1" fmla="*/ 0 w 73342"/>
                  <a:gd name="connsiteY1" fmla="*/ 0 h 99155"/>
                  <a:gd name="connsiteX2" fmla="*/ 72485 w 73342"/>
                  <a:gd name="connsiteY2" fmla="*/ 0 h 99155"/>
                  <a:gd name="connsiteX3" fmla="*/ 72485 w 73342"/>
                  <a:gd name="connsiteY3" fmla="*/ 5906 h 99155"/>
                  <a:gd name="connsiteX4" fmla="*/ 72485 w 73342"/>
                  <a:gd name="connsiteY4" fmla="*/ 11811 h 99155"/>
                  <a:gd name="connsiteX5" fmla="*/ 13430 w 73342"/>
                  <a:gd name="connsiteY5" fmla="*/ 11811 h 99155"/>
                  <a:gd name="connsiteX6" fmla="*/ 13430 w 73342"/>
                  <a:gd name="connsiteY6" fmla="*/ 42196 h 99155"/>
                  <a:gd name="connsiteX7" fmla="*/ 67342 w 73342"/>
                  <a:gd name="connsiteY7" fmla="*/ 42196 h 99155"/>
                  <a:gd name="connsiteX8" fmla="*/ 67342 w 73342"/>
                  <a:gd name="connsiteY8" fmla="*/ 48101 h 99155"/>
                  <a:gd name="connsiteX9" fmla="*/ 67342 w 73342"/>
                  <a:gd name="connsiteY9" fmla="*/ 54007 h 99155"/>
                  <a:gd name="connsiteX10" fmla="*/ 13430 w 73342"/>
                  <a:gd name="connsiteY10" fmla="*/ 54007 h 99155"/>
                  <a:gd name="connsiteX11" fmla="*/ 13430 w 73342"/>
                  <a:gd name="connsiteY11" fmla="*/ 87344 h 99155"/>
                  <a:gd name="connsiteX12" fmla="*/ 73342 w 73342"/>
                  <a:gd name="connsiteY12" fmla="*/ 87344 h 99155"/>
                  <a:gd name="connsiteX13" fmla="*/ 73342 w 73342"/>
                  <a:gd name="connsiteY13" fmla="*/ 93250 h 99155"/>
                  <a:gd name="connsiteX14" fmla="*/ 73342 w 73342"/>
                  <a:gd name="connsiteY14" fmla="*/ 99155 h 99155"/>
                  <a:gd name="connsiteX15" fmla="*/ 0 w 73342"/>
                  <a:gd name="connsiteY15" fmla="*/ 99155 h 99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3342" h="99155">
                    <a:moveTo>
                      <a:pt x="0" y="99155"/>
                    </a:moveTo>
                    <a:lnTo>
                      <a:pt x="0" y="0"/>
                    </a:lnTo>
                    <a:lnTo>
                      <a:pt x="72485" y="0"/>
                    </a:lnTo>
                    <a:lnTo>
                      <a:pt x="72485" y="5906"/>
                    </a:lnTo>
                    <a:lnTo>
                      <a:pt x="72485" y="11811"/>
                    </a:lnTo>
                    <a:lnTo>
                      <a:pt x="13430" y="11811"/>
                    </a:lnTo>
                    <a:lnTo>
                      <a:pt x="13430" y="42196"/>
                    </a:lnTo>
                    <a:lnTo>
                      <a:pt x="67342" y="42196"/>
                    </a:lnTo>
                    <a:lnTo>
                      <a:pt x="67342" y="48101"/>
                    </a:lnTo>
                    <a:lnTo>
                      <a:pt x="67342" y="54007"/>
                    </a:lnTo>
                    <a:lnTo>
                      <a:pt x="13430" y="54007"/>
                    </a:lnTo>
                    <a:lnTo>
                      <a:pt x="13430" y="87344"/>
                    </a:lnTo>
                    <a:lnTo>
                      <a:pt x="73342" y="87344"/>
                    </a:lnTo>
                    <a:lnTo>
                      <a:pt x="73342" y="93250"/>
                    </a:lnTo>
                    <a:lnTo>
                      <a:pt x="73342" y="99155"/>
                    </a:lnTo>
                    <a:lnTo>
                      <a:pt x="0" y="991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350"/>
              </a:p>
            </p:txBody>
          </p:sp>
          <p:sp>
            <p:nvSpPr>
              <p:cNvPr id="35" name="任意多边形: 形状 37"/>
              <p:cNvSpPr/>
              <p:nvPr/>
            </p:nvSpPr>
            <p:spPr>
              <a:xfrm>
                <a:off x="6492811" y="3700289"/>
                <a:ext cx="82486" cy="99327"/>
              </a:xfrm>
              <a:custGeom>
                <a:avLst/>
                <a:gdLst>
                  <a:gd name="connsiteX0" fmla="*/ 0 w 82486"/>
                  <a:gd name="connsiteY0" fmla="*/ 77 h 99327"/>
                  <a:gd name="connsiteX1" fmla="*/ 46101 w 82486"/>
                  <a:gd name="connsiteY1" fmla="*/ 77 h 99327"/>
                  <a:gd name="connsiteX2" fmla="*/ 70104 w 82486"/>
                  <a:gd name="connsiteY2" fmla="*/ 7031 h 99327"/>
                  <a:gd name="connsiteX3" fmla="*/ 78296 w 82486"/>
                  <a:gd name="connsiteY3" fmla="*/ 27033 h 99327"/>
                  <a:gd name="connsiteX4" fmla="*/ 69723 w 82486"/>
                  <a:gd name="connsiteY4" fmla="*/ 47417 h 99327"/>
                  <a:gd name="connsiteX5" fmla="*/ 65151 w 82486"/>
                  <a:gd name="connsiteY5" fmla="*/ 50750 h 99327"/>
                  <a:gd name="connsiteX6" fmla="*/ 67342 w 82486"/>
                  <a:gd name="connsiteY6" fmla="*/ 51703 h 99327"/>
                  <a:gd name="connsiteX7" fmla="*/ 76867 w 82486"/>
                  <a:gd name="connsiteY7" fmla="*/ 69229 h 99327"/>
                  <a:gd name="connsiteX8" fmla="*/ 77438 w 82486"/>
                  <a:gd name="connsiteY8" fmla="*/ 87326 h 99327"/>
                  <a:gd name="connsiteX9" fmla="*/ 78581 w 82486"/>
                  <a:gd name="connsiteY9" fmla="*/ 93708 h 99327"/>
                  <a:gd name="connsiteX10" fmla="*/ 82487 w 82486"/>
                  <a:gd name="connsiteY10" fmla="*/ 97137 h 99327"/>
                  <a:gd name="connsiteX11" fmla="*/ 82487 w 82486"/>
                  <a:gd name="connsiteY11" fmla="*/ 99233 h 99327"/>
                  <a:gd name="connsiteX12" fmla="*/ 66008 w 82486"/>
                  <a:gd name="connsiteY12" fmla="*/ 99233 h 99327"/>
                  <a:gd name="connsiteX13" fmla="*/ 64865 w 82486"/>
                  <a:gd name="connsiteY13" fmla="*/ 92946 h 99327"/>
                  <a:gd name="connsiteX14" fmla="*/ 64103 w 82486"/>
                  <a:gd name="connsiteY14" fmla="*/ 81516 h 99327"/>
                  <a:gd name="connsiteX15" fmla="*/ 64103 w 82486"/>
                  <a:gd name="connsiteY15" fmla="*/ 73706 h 99327"/>
                  <a:gd name="connsiteX16" fmla="*/ 59531 w 82486"/>
                  <a:gd name="connsiteY16" fmla="*/ 60561 h 99327"/>
                  <a:gd name="connsiteX17" fmla="*/ 45625 w 82486"/>
                  <a:gd name="connsiteY17" fmla="*/ 56561 h 99327"/>
                  <a:gd name="connsiteX18" fmla="*/ 13811 w 82486"/>
                  <a:gd name="connsiteY18" fmla="*/ 56561 h 99327"/>
                  <a:gd name="connsiteX19" fmla="*/ 13811 w 82486"/>
                  <a:gd name="connsiteY19" fmla="*/ 99328 h 99327"/>
                  <a:gd name="connsiteX20" fmla="*/ 381 w 82486"/>
                  <a:gd name="connsiteY20" fmla="*/ 99328 h 99327"/>
                  <a:gd name="connsiteX21" fmla="*/ 13430 w 82486"/>
                  <a:gd name="connsiteY21" fmla="*/ 44940 h 99327"/>
                  <a:gd name="connsiteX22" fmla="*/ 46577 w 82486"/>
                  <a:gd name="connsiteY22" fmla="*/ 44940 h 99327"/>
                  <a:gd name="connsiteX23" fmla="*/ 60293 w 82486"/>
                  <a:gd name="connsiteY23" fmla="*/ 40844 h 99327"/>
                  <a:gd name="connsiteX24" fmla="*/ 64579 w 82486"/>
                  <a:gd name="connsiteY24" fmla="*/ 27986 h 99327"/>
                  <a:gd name="connsiteX25" fmla="*/ 60008 w 82486"/>
                  <a:gd name="connsiteY25" fmla="*/ 15413 h 99327"/>
                  <a:gd name="connsiteX26" fmla="*/ 45625 w 82486"/>
                  <a:gd name="connsiteY26" fmla="*/ 11412 h 99327"/>
                  <a:gd name="connsiteX27" fmla="*/ 13430 w 82486"/>
                  <a:gd name="connsiteY27" fmla="*/ 11412 h 99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82486" h="99327">
                    <a:moveTo>
                      <a:pt x="0" y="77"/>
                    </a:moveTo>
                    <a:lnTo>
                      <a:pt x="46101" y="77"/>
                    </a:lnTo>
                    <a:cubicBezTo>
                      <a:pt x="54664" y="-479"/>
                      <a:pt x="63160" y="1981"/>
                      <a:pt x="70104" y="7031"/>
                    </a:cubicBezTo>
                    <a:cubicBezTo>
                      <a:pt x="75762" y="12084"/>
                      <a:pt x="78791" y="19461"/>
                      <a:pt x="78296" y="27033"/>
                    </a:cubicBezTo>
                    <a:cubicBezTo>
                      <a:pt x="78724" y="34784"/>
                      <a:pt x="75562" y="42302"/>
                      <a:pt x="69723" y="47417"/>
                    </a:cubicBezTo>
                    <a:cubicBezTo>
                      <a:pt x="68304" y="48664"/>
                      <a:pt x="66770" y="49780"/>
                      <a:pt x="65151" y="50750"/>
                    </a:cubicBezTo>
                    <a:lnTo>
                      <a:pt x="67342" y="51703"/>
                    </a:lnTo>
                    <a:cubicBezTo>
                      <a:pt x="73562" y="55283"/>
                      <a:pt x="77248" y="62058"/>
                      <a:pt x="76867" y="69229"/>
                    </a:cubicBezTo>
                    <a:lnTo>
                      <a:pt x="77438" y="87326"/>
                    </a:lnTo>
                    <a:cubicBezTo>
                      <a:pt x="77324" y="89513"/>
                      <a:pt x="77714" y="91696"/>
                      <a:pt x="78581" y="93708"/>
                    </a:cubicBezTo>
                    <a:cubicBezTo>
                      <a:pt x="79486" y="95241"/>
                      <a:pt x="80848" y="96443"/>
                      <a:pt x="82487" y="97137"/>
                    </a:cubicBezTo>
                    <a:lnTo>
                      <a:pt x="82487" y="99233"/>
                    </a:lnTo>
                    <a:lnTo>
                      <a:pt x="66008" y="99233"/>
                    </a:lnTo>
                    <a:cubicBezTo>
                      <a:pt x="65370" y="97192"/>
                      <a:pt x="64989" y="95081"/>
                      <a:pt x="64865" y="92946"/>
                    </a:cubicBezTo>
                    <a:cubicBezTo>
                      <a:pt x="64865" y="89517"/>
                      <a:pt x="64198" y="85707"/>
                      <a:pt x="64103" y="81516"/>
                    </a:cubicBezTo>
                    <a:lnTo>
                      <a:pt x="64103" y="73706"/>
                    </a:lnTo>
                    <a:cubicBezTo>
                      <a:pt x="64427" y="68885"/>
                      <a:pt x="62779" y="64141"/>
                      <a:pt x="59531" y="60561"/>
                    </a:cubicBezTo>
                    <a:cubicBezTo>
                      <a:pt x="55559" y="57530"/>
                      <a:pt x="50597" y="56102"/>
                      <a:pt x="45625" y="56561"/>
                    </a:cubicBezTo>
                    <a:lnTo>
                      <a:pt x="13811" y="56561"/>
                    </a:lnTo>
                    <a:lnTo>
                      <a:pt x="13811" y="99328"/>
                    </a:lnTo>
                    <a:lnTo>
                      <a:pt x="381" y="99328"/>
                    </a:lnTo>
                    <a:close/>
                    <a:moveTo>
                      <a:pt x="13430" y="44940"/>
                    </a:moveTo>
                    <a:lnTo>
                      <a:pt x="46577" y="44940"/>
                    </a:lnTo>
                    <a:cubicBezTo>
                      <a:pt x="51502" y="45331"/>
                      <a:pt x="56388" y="43871"/>
                      <a:pt x="60293" y="40844"/>
                    </a:cubicBezTo>
                    <a:cubicBezTo>
                      <a:pt x="63456" y="37347"/>
                      <a:pt x="65008" y="32682"/>
                      <a:pt x="64579" y="27986"/>
                    </a:cubicBezTo>
                    <a:cubicBezTo>
                      <a:pt x="65018" y="23321"/>
                      <a:pt x="63341" y="18706"/>
                      <a:pt x="60008" y="15413"/>
                    </a:cubicBezTo>
                    <a:cubicBezTo>
                      <a:pt x="55845" y="12398"/>
                      <a:pt x="50740" y="10979"/>
                      <a:pt x="45625" y="11412"/>
                    </a:cubicBezTo>
                    <a:lnTo>
                      <a:pt x="13430" y="1141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350"/>
              </a:p>
            </p:txBody>
          </p:sp>
          <p:sp>
            <p:nvSpPr>
              <p:cNvPr id="36" name="任意多边形: 形状 38"/>
              <p:cNvSpPr/>
              <p:nvPr/>
            </p:nvSpPr>
            <p:spPr>
              <a:xfrm>
                <a:off x="6603458" y="3698017"/>
                <a:ext cx="79332" cy="104333"/>
              </a:xfrm>
              <a:custGeom>
                <a:avLst/>
                <a:gdLst>
                  <a:gd name="connsiteX0" fmla="*/ 64613 w 79332"/>
                  <a:gd name="connsiteY0" fmla="*/ 31211 h 104333"/>
                  <a:gd name="connsiteX1" fmla="*/ 57183 w 79332"/>
                  <a:gd name="connsiteY1" fmla="*/ 16638 h 104333"/>
                  <a:gd name="connsiteX2" fmla="*/ 39657 w 79332"/>
                  <a:gd name="connsiteY2" fmla="*/ 11589 h 104333"/>
                  <a:gd name="connsiteX3" fmla="*/ 22417 w 79332"/>
                  <a:gd name="connsiteY3" fmla="*/ 15971 h 104333"/>
                  <a:gd name="connsiteX4" fmla="*/ 16607 w 79332"/>
                  <a:gd name="connsiteY4" fmla="*/ 28830 h 104333"/>
                  <a:gd name="connsiteX5" fmla="*/ 20512 w 79332"/>
                  <a:gd name="connsiteY5" fmla="*/ 37402 h 104333"/>
                  <a:gd name="connsiteX6" fmla="*/ 36228 w 79332"/>
                  <a:gd name="connsiteY6" fmla="*/ 42927 h 104333"/>
                  <a:gd name="connsiteX7" fmla="*/ 53564 w 79332"/>
                  <a:gd name="connsiteY7" fmla="*/ 47118 h 104333"/>
                  <a:gd name="connsiteX8" fmla="*/ 73280 w 79332"/>
                  <a:gd name="connsiteY8" fmla="*/ 56643 h 104333"/>
                  <a:gd name="connsiteX9" fmla="*/ 79281 w 79332"/>
                  <a:gd name="connsiteY9" fmla="*/ 74835 h 104333"/>
                  <a:gd name="connsiteX10" fmla="*/ 68804 w 79332"/>
                  <a:gd name="connsiteY10" fmla="*/ 96457 h 104333"/>
                  <a:gd name="connsiteX11" fmla="*/ 41086 w 79332"/>
                  <a:gd name="connsiteY11" fmla="*/ 104268 h 104333"/>
                  <a:gd name="connsiteX12" fmla="*/ 10701 w 79332"/>
                  <a:gd name="connsiteY12" fmla="*/ 94743 h 104333"/>
                  <a:gd name="connsiteX13" fmla="*/ 33 w 79332"/>
                  <a:gd name="connsiteY13" fmla="*/ 70168 h 104333"/>
                  <a:gd name="connsiteX14" fmla="*/ 33 w 79332"/>
                  <a:gd name="connsiteY14" fmla="*/ 69406 h 104333"/>
                  <a:gd name="connsiteX15" fmla="*/ 12416 w 79332"/>
                  <a:gd name="connsiteY15" fmla="*/ 69406 h 104333"/>
                  <a:gd name="connsiteX16" fmla="*/ 20226 w 79332"/>
                  <a:gd name="connsiteY16" fmla="*/ 86075 h 104333"/>
                  <a:gd name="connsiteX17" fmla="*/ 41086 w 79332"/>
                  <a:gd name="connsiteY17" fmla="*/ 91980 h 104333"/>
                  <a:gd name="connsiteX18" fmla="*/ 60136 w 79332"/>
                  <a:gd name="connsiteY18" fmla="*/ 87694 h 104333"/>
                  <a:gd name="connsiteX19" fmla="*/ 66613 w 79332"/>
                  <a:gd name="connsiteY19" fmla="*/ 75216 h 104333"/>
                  <a:gd name="connsiteX20" fmla="*/ 62327 w 79332"/>
                  <a:gd name="connsiteY20" fmla="*/ 64644 h 104333"/>
                  <a:gd name="connsiteX21" fmla="*/ 45467 w 79332"/>
                  <a:gd name="connsiteY21" fmla="*/ 58167 h 104333"/>
                  <a:gd name="connsiteX22" fmla="*/ 28132 w 79332"/>
                  <a:gd name="connsiteY22" fmla="*/ 54833 h 104333"/>
                  <a:gd name="connsiteX23" fmla="*/ 9082 w 79332"/>
                  <a:gd name="connsiteY23" fmla="*/ 46260 h 104333"/>
                  <a:gd name="connsiteX24" fmla="*/ 3557 w 79332"/>
                  <a:gd name="connsiteY24" fmla="*/ 30925 h 104333"/>
                  <a:gd name="connsiteX25" fmla="*/ 13082 w 79332"/>
                  <a:gd name="connsiteY25" fmla="*/ 8351 h 104333"/>
                  <a:gd name="connsiteX26" fmla="*/ 39276 w 79332"/>
                  <a:gd name="connsiteY26" fmla="*/ 64 h 104333"/>
                  <a:gd name="connsiteX27" fmla="*/ 65946 w 79332"/>
                  <a:gd name="connsiteY27" fmla="*/ 8351 h 104333"/>
                  <a:gd name="connsiteX28" fmla="*/ 76519 w 79332"/>
                  <a:gd name="connsiteY28" fmla="*/ 31497 h 104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9332" h="104333">
                    <a:moveTo>
                      <a:pt x="64613" y="31211"/>
                    </a:moveTo>
                    <a:cubicBezTo>
                      <a:pt x="64298" y="25523"/>
                      <a:pt x="61603" y="20230"/>
                      <a:pt x="57183" y="16638"/>
                    </a:cubicBezTo>
                    <a:cubicBezTo>
                      <a:pt x="52049" y="13086"/>
                      <a:pt x="45896" y="11312"/>
                      <a:pt x="39657" y="11589"/>
                    </a:cubicBezTo>
                    <a:cubicBezTo>
                      <a:pt x="33590" y="11179"/>
                      <a:pt x="27551" y="12713"/>
                      <a:pt x="22417" y="15971"/>
                    </a:cubicBezTo>
                    <a:cubicBezTo>
                      <a:pt x="18454" y="19016"/>
                      <a:pt x="16273" y="23841"/>
                      <a:pt x="16607" y="28830"/>
                    </a:cubicBezTo>
                    <a:cubicBezTo>
                      <a:pt x="16397" y="32160"/>
                      <a:pt x="17864" y="35375"/>
                      <a:pt x="20512" y="37402"/>
                    </a:cubicBezTo>
                    <a:cubicBezTo>
                      <a:pt x="25398" y="40135"/>
                      <a:pt x="30713" y="42004"/>
                      <a:pt x="36228" y="42927"/>
                    </a:cubicBezTo>
                    <a:lnTo>
                      <a:pt x="53564" y="47118"/>
                    </a:lnTo>
                    <a:cubicBezTo>
                      <a:pt x="60926" y="48295"/>
                      <a:pt x="67784" y="51607"/>
                      <a:pt x="73280" y="56643"/>
                    </a:cubicBezTo>
                    <a:cubicBezTo>
                      <a:pt x="77548" y="61708"/>
                      <a:pt x="79700" y="68225"/>
                      <a:pt x="79281" y="74835"/>
                    </a:cubicBezTo>
                    <a:cubicBezTo>
                      <a:pt x="79624" y="83342"/>
                      <a:pt x="75700" y="91458"/>
                      <a:pt x="68804" y="96457"/>
                    </a:cubicBezTo>
                    <a:cubicBezTo>
                      <a:pt x="60679" y="102055"/>
                      <a:pt x="50935" y="104802"/>
                      <a:pt x="41086" y="104268"/>
                    </a:cubicBezTo>
                    <a:cubicBezTo>
                      <a:pt x="30142" y="104819"/>
                      <a:pt x="19369" y="101441"/>
                      <a:pt x="10701" y="94743"/>
                    </a:cubicBezTo>
                    <a:cubicBezTo>
                      <a:pt x="3529" y="88646"/>
                      <a:pt x="-405" y="79570"/>
                      <a:pt x="33" y="70168"/>
                    </a:cubicBezTo>
                    <a:lnTo>
                      <a:pt x="33" y="69406"/>
                    </a:lnTo>
                    <a:lnTo>
                      <a:pt x="12416" y="69406"/>
                    </a:lnTo>
                    <a:cubicBezTo>
                      <a:pt x="12282" y="75876"/>
                      <a:pt x="15168" y="82039"/>
                      <a:pt x="20226" y="86075"/>
                    </a:cubicBezTo>
                    <a:cubicBezTo>
                      <a:pt x="26322" y="90326"/>
                      <a:pt x="33666" y="92405"/>
                      <a:pt x="41086" y="91980"/>
                    </a:cubicBezTo>
                    <a:cubicBezTo>
                      <a:pt x="47715" y="92445"/>
                      <a:pt x="54345" y="90955"/>
                      <a:pt x="60136" y="87694"/>
                    </a:cubicBezTo>
                    <a:cubicBezTo>
                      <a:pt x="64394" y="85013"/>
                      <a:pt x="66870" y="80241"/>
                      <a:pt x="66613" y="75216"/>
                    </a:cubicBezTo>
                    <a:cubicBezTo>
                      <a:pt x="66880" y="71222"/>
                      <a:pt x="65298" y="67324"/>
                      <a:pt x="62327" y="64644"/>
                    </a:cubicBezTo>
                    <a:cubicBezTo>
                      <a:pt x="57183" y="61414"/>
                      <a:pt x="51449" y="59214"/>
                      <a:pt x="45467" y="58167"/>
                    </a:cubicBezTo>
                    <a:lnTo>
                      <a:pt x="28132" y="54833"/>
                    </a:lnTo>
                    <a:cubicBezTo>
                      <a:pt x="21160" y="53645"/>
                      <a:pt x="14597" y="50694"/>
                      <a:pt x="9082" y="46260"/>
                    </a:cubicBezTo>
                    <a:cubicBezTo>
                      <a:pt x="5262" y="42092"/>
                      <a:pt x="3272" y="36570"/>
                      <a:pt x="3557" y="30925"/>
                    </a:cubicBezTo>
                    <a:cubicBezTo>
                      <a:pt x="3186" y="22352"/>
                      <a:pt x="6682" y="14064"/>
                      <a:pt x="13082" y="8351"/>
                    </a:cubicBezTo>
                    <a:cubicBezTo>
                      <a:pt x="20502" y="2467"/>
                      <a:pt x="29827" y="-482"/>
                      <a:pt x="39276" y="64"/>
                    </a:cubicBezTo>
                    <a:cubicBezTo>
                      <a:pt x="48868" y="-442"/>
                      <a:pt x="58326" y="2497"/>
                      <a:pt x="65946" y="8351"/>
                    </a:cubicBezTo>
                    <a:cubicBezTo>
                      <a:pt x="72680" y="14155"/>
                      <a:pt x="76538" y="22609"/>
                      <a:pt x="76519" y="3149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350"/>
              </a:p>
            </p:txBody>
          </p:sp>
          <p:sp>
            <p:nvSpPr>
              <p:cNvPr id="37" name="任意多边形: 形状 39"/>
              <p:cNvSpPr/>
              <p:nvPr/>
            </p:nvSpPr>
            <p:spPr>
              <a:xfrm>
                <a:off x="6715600" y="3700462"/>
                <a:ext cx="13430" cy="99155"/>
              </a:xfrm>
              <a:custGeom>
                <a:avLst/>
                <a:gdLst>
                  <a:gd name="connsiteX0" fmla="*/ 0 w 13430"/>
                  <a:gd name="connsiteY0" fmla="*/ 0 h 99155"/>
                  <a:gd name="connsiteX1" fmla="*/ 6763 w 13430"/>
                  <a:gd name="connsiteY1" fmla="*/ 0 h 99155"/>
                  <a:gd name="connsiteX2" fmla="*/ 13430 w 13430"/>
                  <a:gd name="connsiteY2" fmla="*/ 0 h 99155"/>
                  <a:gd name="connsiteX3" fmla="*/ 13430 w 13430"/>
                  <a:gd name="connsiteY3" fmla="*/ 99155 h 99155"/>
                  <a:gd name="connsiteX4" fmla="*/ 6763 w 13430"/>
                  <a:gd name="connsiteY4" fmla="*/ 99155 h 99155"/>
                  <a:gd name="connsiteX5" fmla="*/ 0 w 13430"/>
                  <a:gd name="connsiteY5" fmla="*/ 99155 h 99155"/>
                  <a:gd name="connsiteX6" fmla="*/ 0 w 13430"/>
                  <a:gd name="connsiteY6" fmla="*/ 0 h 99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430" h="99155">
                    <a:moveTo>
                      <a:pt x="0" y="0"/>
                    </a:moveTo>
                    <a:lnTo>
                      <a:pt x="6763" y="0"/>
                    </a:lnTo>
                    <a:lnTo>
                      <a:pt x="13430" y="0"/>
                    </a:lnTo>
                    <a:lnTo>
                      <a:pt x="13430" y="99155"/>
                    </a:lnTo>
                    <a:lnTo>
                      <a:pt x="6763" y="99155"/>
                    </a:lnTo>
                    <a:lnTo>
                      <a:pt x="0" y="9915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350"/>
              </a:p>
            </p:txBody>
          </p:sp>
          <p:sp>
            <p:nvSpPr>
              <p:cNvPr id="38" name="任意多边形: 形状 40"/>
              <p:cNvSpPr/>
              <p:nvPr/>
            </p:nvSpPr>
            <p:spPr>
              <a:xfrm>
                <a:off x="6757320" y="3700462"/>
                <a:ext cx="80486" cy="99250"/>
              </a:xfrm>
              <a:custGeom>
                <a:avLst/>
                <a:gdLst>
                  <a:gd name="connsiteX0" fmla="*/ 33528 w 80486"/>
                  <a:gd name="connsiteY0" fmla="*/ 11811 h 99250"/>
                  <a:gd name="connsiteX1" fmla="*/ 0 w 80486"/>
                  <a:gd name="connsiteY1" fmla="*/ 11811 h 99250"/>
                  <a:gd name="connsiteX2" fmla="*/ 0 w 80486"/>
                  <a:gd name="connsiteY2" fmla="*/ 5906 h 99250"/>
                  <a:gd name="connsiteX3" fmla="*/ 0 w 80486"/>
                  <a:gd name="connsiteY3" fmla="*/ 0 h 99250"/>
                  <a:gd name="connsiteX4" fmla="*/ 80486 w 80486"/>
                  <a:gd name="connsiteY4" fmla="*/ 0 h 99250"/>
                  <a:gd name="connsiteX5" fmla="*/ 80486 w 80486"/>
                  <a:gd name="connsiteY5" fmla="*/ 5906 h 99250"/>
                  <a:gd name="connsiteX6" fmla="*/ 80486 w 80486"/>
                  <a:gd name="connsiteY6" fmla="*/ 11811 h 99250"/>
                  <a:gd name="connsiteX7" fmla="*/ 46958 w 80486"/>
                  <a:gd name="connsiteY7" fmla="*/ 11811 h 99250"/>
                  <a:gd name="connsiteX8" fmla="*/ 46958 w 80486"/>
                  <a:gd name="connsiteY8" fmla="*/ 99250 h 99250"/>
                  <a:gd name="connsiteX9" fmla="*/ 40291 w 80486"/>
                  <a:gd name="connsiteY9" fmla="*/ 99250 h 99250"/>
                  <a:gd name="connsiteX10" fmla="*/ 33528 w 80486"/>
                  <a:gd name="connsiteY10" fmla="*/ 99250 h 99250"/>
                  <a:gd name="connsiteX11" fmla="*/ 33528 w 80486"/>
                  <a:gd name="connsiteY11" fmla="*/ 11811 h 99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0486" h="99250">
                    <a:moveTo>
                      <a:pt x="33528" y="11811"/>
                    </a:moveTo>
                    <a:lnTo>
                      <a:pt x="0" y="11811"/>
                    </a:lnTo>
                    <a:lnTo>
                      <a:pt x="0" y="5906"/>
                    </a:lnTo>
                    <a:lnTo>
                      <a:pt x="0" y="0"/>
                    </a:lnTo>
                    <a:lnTo>
                      <a:pt x="80486" y="0"/>
                    </a:lnTo>
                    <a:lnTo>
                      <a:pt x="80486" y="5906"/>
                    </a:lnTo>
                    <a:lnTo>
                      <a:pt x="80486" y="11811"/>
                    </a:lnTo>
                    <a:lnTo>
                      <a:pt x="46958" y="11811"/>
                    </a:lnTo>
                    <a:lnTo>
                      <a:pt x="46958" y="99250"/>
                    </a:lnTo>
                    <a:lnTo>
                      <a:pt x="40291" y="99250"/>
                    </a:lnTo>
                    <a:lnTo>
                      <a:pt x="33528" y="99250"/>
                    </a:lnTo>
                    <a:lnTo>
                      <a:pt x="33528" y="11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350"/>
              </a:p>
            </p:txBody>
          </p:sp>
          <p:sp>
            <p:nvSpPr>
              <p:cNvPr id="39" name="任意多边形: 形状 41"/>
              <p:cNvSpPr/>
              <p:nvPr/>
            </p:nvSpPr>
            <p:spPr>
              <a:xfrm>
                <a:off x="6861047" y="3700462"/>
                <a:ext cx="88296" cy="99155"/>
              </a:xfrm>
              <a:custGeom>
                <a:avLst/>
                <a:gdLst>
                  <a:gd name="connsiteX0" fmla="*/ 37433 w 88296"/>
                  <a:gd name="connsiteY0" fmla="*/ 59531 h 99155"/>
                  <a:gd name="connsiteX1" fmla="*/ 0 w 88296"/>
                  <a:gd name="connsiteY1" fmla="*/ 0 h 99155"/>
                  <a:gd name="connsiteX2" fmla="*/ 7810 w 88296"/>
                  <a:gd name="connsiteY2" fmla="*/ 0 h 99155"/>
                  <a:gd name="connsiteX3" fmla="*/ 15716 w 88296"/>
                  <a:gd name="connsiteY3" fmla="*/ 0 h 99155"/>
                  <a:gd name="connsiteX4" fmla="*/ 44196 w 88296"/>
                  <a:gd name="connsiteY4" fmla="*/ 48101 h 99155"/>
                  <a:gd name="connsiteX5" fmla="*/ 44196 w 88296"/>
                  <a:gd name="connsiteY5" fmla="*/ 48101 h 99155"/>
                  <a:gd name="connsiteX6" fmla="*/ 72771 w 88296"/>
                  <a:gd name="connsiteY6" fmla="*/ 0 h 99155"/>
                  <a:gd name="connsiteX7" fmla="*/ 80581 w 88296"/>
                  <a:gd name="connsiteY7" fmla="*/ 0 h 99155"/>
                  <a:gd name="connsiteX8" fmla="*/ 88297 w 88296"/>
                  <a:gd name="connsiteY8" fmla="*/ 0 h 99155"/>
                  <a:gd name="connsiteX9" fmla="*/ 50863 w 88296"/>
                  <a:gd name="connsiteY9" fmla="*/ 59722 h 99155"/>
                  <a:gd name="connsiteX10" fmla="*/ 50863 w 88296"/>
                  <a:gd name="connsiteY10" fmla="*/ 99155 h 99155"/>
                  <a:gd name="connsiteX11" fmla="*/ 44196 w 88296"/>
                  <a:gd name="connsiteY11" fmla="*/ 99155 h 99155"/>
                  <a:gd name="connsiteX12" fmla="*/ 37433 w 88296"/>
                  <a:gd name="connsiteY12" fmla="*/ 99155 h 99155"/>
                  <a:gd name="connsiteX13" fmla="*/ 37433 w 88296"/>
                  <a:gd name="connsiteY13" fmla="*/ 59531 h 99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8296" h="99155">
                    <a:moveTo>
                      <a:pt x="37433" y="59531"/>
                    </a:moveTo>
                    <a:lnTo>
                      <a:pt x="0" y="0"/>
                    </a:lnTo>
                    <a:lnTo>
                      <a:pt x="7810" y="0"/>
                    </a:lnTo>
                    <a:lnTo>
                      <a:pt x="15716" y="0"/>
                    </a:lnTo>
                    <a:lnTo>
                      <a:pt x="44196" y="48101"/>
                    </a:lnTo>
                    <a:lnTo>
                      <a:pt x="44196" y="48101"/>
                    </a:lnTo>
                    <a:lnTo>
                      <a:pt x="72771" y="0"/>
                    </a:lnTo>
                    <a:lnTo>
                      <a:pt x="80581" y="0"/>
                    </a:lnTo>
                    <a:lnTo>
                      <a:pt x="88297" y="0"/>
                    </a:lnTo>
                    <a:lnTo>
                      <a:pt x="50863" y="59722"/>
                    </a:lnTo>
                    <a:lnTo>
                      <a:pt x="50863" y="99155"/>
                    </a:lnTo>
                    <a:lnTo>
                      <a:pt x="44196" y="99155"/>
                    </a:lnTo>
                    <a:lnTo>
                      <a:pt x="37433" y="99155"/>
                    </a:lnTo>
                    <a:lnTo>
                      <a:pt x="37433" y="5953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350"/>
              </a:p>
            </p:txBody>
          </p:sp>
        </p:grpSp>
        <p:sp>
          <p:nvSpPr>
            <p:cNvPr id="40" name="页脚占位符 43"/>
            <p:cNvSpPr txBox="1"/>
            <p:nvPr/>
          </p:nvSpPr>
          <p:spPr>
            <a:xfrm>
              <a:off x="4010974" y="4467734"/>
              <a:ext cx="2129790" cy="273844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zh-CN"/>
              </a:defPPr>
              <a:lvl1pPr marL="0" algn="ctr" defTabSz="685800" rtl="0" eaLnBrk="1" latinLnBrk="0" hangingPunct="1">
                <a:defRPr lang="zh-CN" altLang="en-US" sz="900" kern="1200" smtClean="0">
                  <a:solidFill>
                    <a:schemeClr val="bg1"/>
                  </a:solidFill>
                  <a:effectLst>
                    <a:outerShdw blurRad="63500" algn="ctr" rotWithShape="0">
                      <a:schemeClr val="accent3"/>
                    </a:outerShdw>
                  </a:effectLst>
                  <a:latin typeface="阿里巴巴普惠体 Light" panose="00020600040101010101" pitchFamily="18" charset="-122"/>
                  <a:ea typeface="阿里巴巴普惠体 Light" panose="00020600040101010101" pitchFamily="18" charset="-122"/>
                  <a:cs typeface="阿里巴巴普惠体 Light" panose="00020600040101010101" pitchFamily="18" charset="-122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0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┃</a:t>
              </a:r>
              <a:r>
                <a:rPr lang="zh-CN" altLang="en-US" sz="20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软件学院 </a:t>
              </a: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3671754" y="4818096"/>
              <a:ext cx="18004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楷体" panose="02010600040101010101" pitchFamily="2" charset="-122"/>
                  <a:ea typeface="华文楷体" panose="02010600040101010101" pitchFamily="2" charset="-122"/>
                </a:rPr>
                <a:t>学而创新 </a:t>
              </a:r>
              <a:r>
                <a:rPr lang="en-US" altLang="zh-CN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楷体" panose="02010600040101010101" pitchFamily="2" charset="-122"/>
                  <a:ea typeface="华文楷体" panose="02010600040101010101" pitchFamily="2" charset="-122"/>
                </a:rPr>
                <a:t>/ </a:t>
              </a:r>
              <a:r>
                <a:rPr lang="zh-CN" alt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楷体" panose="02010600040101010101" pitchFamily="2" charset="-122"/>
                  <a:ea typeface="华文楷体" panose="02010600040101010101" pitchFamily="2" charset="-122"/>
                </a:rPr>
                <a:t>与时俱进</a:t>
              </a:r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3544770" y="3524250"/>
            <a:ext cx="20237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2021</a:t>
            </a:r>
            <a:r>
              <a:rPr lang="zh-CN" altLang="en-US" sz="2200" b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2200" b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200" b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43" name="矩形: 圆角 95"/>
          <p:cNvSpPr/>
          <p:nvPr/>
        </p:nvSpPr>
        <p:spPr>
          <a:xfrm>
            <a:off x="838479" y="577215"/>
            <a:ext cx="7467044" cy="4276985"/>
          </a:xfrm>
          <a:custGeom>
            <a:avLst/>
            <a:gdLst>
              <a:gd name="connsiteX0" fmla="*/ 0 w 9956059"/>
              <a:gd name="connsiteY0" fmla="*/ 88477 h 5697152"/>
              <a:gd name="connsiteX1" fmla="*/ 88477 w 9956059"/>
              <a:gd name="connsiteY1" fmla="*/ 0 h 5697152"/>
              <a:gd name="connsiteX2" fmla="*/ 9867582 w 9956059"/>
              <a:gd name="connsiteY2" fmla="*/ 0 h 5697152"/>
              <a:gd name="connsiteX3" fmla="*/ 9956059 w 9956059"/>
              <a:gd name="connsiteY3" fmla="*/ 88477 h 5697152"/>
              <a:gd name="connsiteX4" fmla="*/ 9956059 w 9956059"/>
              <a:gd name="connsiteY4" fmla="*/ 5608675 h 5697152"/>
              <a:gd name="connsiteX5" fmla="*/ 9867582 w 9956059"/>
              <a:gd name="connsiteY5" fmla="*/ 5697152 h 5697152"/>
              <a:gd name="connsiteX6" fmla="*/ 88477 w 9956059"/>
              <a:gd name="connsiteY6" fmla="*/ 5697152 h 5697152"/>
              <a:gd name="connsiteX7" fmla="*/ 0 w 9956059"/>
              <a:gd name="connsiteY7" fmla="*/ 5608675 h 5697152"/>
              <a:gd name="connsiteX8" fmla="*/ 0 w 9956059"/>
              <a:gd name="connsiteY8" fmla="*/ 88477 h 5697152"/>
              <a:gd name="connsiteX0-1" fmla="*/ 1117971 w 11074030"/>
              <a:gd name="connsiteY0-2" fmla="*/ 863592 h 6472267"/>
              <a:gd name="connsiteX1-3" fmla="*/ 0 w 11074030"/>
              <a:gd name="connsiteY1-4" fmla="*/ 0 h 6472267"/>
              <a:gd name="connsiteX2-5" fmla="*/ 1206448 w 11074030"/>
              <a:gd name="connsiteY2-6" fmla="*/ 775115 h 6472267"/>
              <a:gd name="connsiteX3-7" fmla="*/ 10985553 w 11074030"/>
              <a:gd name="connsiteY3-8" fmla="*/ 775115 h 6472267"/>
              <a:gd name="connsiteX4-9" fmla="*/ 11074030 w 11074030"/>
              <a:gd name="connsiteY4-10" fmla="*/ 863592 h 6472267"/>
              <a:gd name="connsiteX5-11" fmla="*/ 11074030 w 11074030"/>
              <a:gd name="connsiteY5-12" fmla="*/ 6383790 h 6472267"/>
              <a:gd name="connsiteX6-13" fmla="*/ 10985553 w 11074030"/>
              <a:gd name="connsiteY6-14" fmla="*/ 6472267 h 6472267"/>
              <a:gd name="connsiteX7-15" fmla="*/ 1206448 w 11074030"/>
              <a:gd name="connsiteY7-16" fmla="*/ 6472267 h 6472267"/>
              <a:gd name="connsiteX8-17" fmla="*/ 1117971 w 11074030"/>
              <a:gd name="connsiteY8-18" fmla="*/ 6383790 h 6472267"/>
              <a:gd name="connsiteX9" fmla="*/ 1117971 w 11074030"/>
              <a:gd name="connsiteY9" fmla="*/ 863592 h 6472267"/>
              <a:gd name="connsiteX0-19" fmla="*/ 0 w 9956059"/>
              <a:gd name="connsiteY0-20" fmla="*/ 88477 h 5697152"/>
              <a:gd name="connsiteX1-21" fmla="*/ 88477 w 9956059"/>
              <a:gd name="connsiteY1-22" fmla="*/ 0 h 5697152"/>
              <a:gd name="connsiteX2-23" fmla="*/ 9867582 w 9956059"/>
              <a:gd name="connsiteY2-24" fmla="*/ 0 h 5697152"/>
              <a:gd name="connsiteX3-25" fmla="*/ 9956059 w 9956059"/>
              <a:gd name="connsiteY3-26" fmla="*/ 88477 h 5697152"/>
              <a:gd name="connsiteX4-27" fmla="*/ 9956059 w 9956059"/>
              <a:gd name="connsiteY4-28" fmla="*/ 5608675 h 5697152"/>
              <a:gd name="connsiteX5-29" fmla="*/ 9867582 w 9956059"/>
              <a:gd name="connsiteY5-30" fmla="*/ 5697152 h 5697152"/>
              <a:gd name="connsiteX6-31" fmla="*/ 88477 w 9956059"/>
              <a:gd name="connsiteY6-32" fmla="*/ 5697152 h 5697152"/>
              <a:gd name="connsiteX7-33" fmla="*/ 0 w 9956059"/>
              <a:gd name="connsiteY7-34" fmla="*/ 5608675 h 5697152"/>
              <a:gd name="connsiteX8-35" fmla="*/ 0 w 9956059"/>
              <a:gd name="connsiteY8-36" fmla="*/ 88477 h 5697152"/>
              <a:gd name="connsiteX0-37" fmla="*/ 0 w 9956059"/>
              <a:gd name="connsiteY0-38" fmla="*/ 88477 h 5697152"/>
              <a:gd name="connsiteX1-39" fmla="*/ 88477 w 9956059"/>
              <a:gd name="connsiteY1-40" fmla="*/ 0 h 5697152"/>
              <a:gd name="connsiteX2-41" fmla="*/ 8003169 w 9956059"/>
              <a:gd name="connsiteY2-42" fmla="*/ 2125 h 5697152"/>
              <a:gd name="connsiteX3-43" fmla="*/ 9867582 w 9956059"/>
              <a:gd name="connsiteY3-44" fmla="*/ 0 h 5697152"/>
              <a:gd name="connsiteX4-45" fmla="*/ 9956059 w 9956059"/>
              <a:gd name="connsiteY4-46" fmla="*/ 88477 h 5697152"/>
              <a:gd name="connsiteX5-47" fmla="*/ 9956059 w 9956059"/>
              <a:gd name="connsiteY5-48" fmla="*/ 5608675 h 5697152"/>
              <a:gd name="connsiteX6-49" fmla="*/ 9867582 w 9956059"/>
              <a:gd name="connsiteY6-50" fmla="*/ 5697152 h 5697152"/>
              <a:gd name="connsiteX7-51" fmla="*/ 88477 w 9956059"/>
              <a:gd name="connsiteY7-52" fmla="*/ 5697152 h 5697152"/>
              <a:gd name="connsiteX8-53" fmla="*/ 0 w 9956059"/>
              <a:gd name="connsiteY8-54" fmla="*/ 5608675 h 5697152"/>
              <a:gd name="connsiteX9-55" fmla="*/ 0 w 9956059"/>
              <a:gd name="connsiteY9-56" fmla="*/ 88477 h 5697152"/>
              <a:gd name="connsiteX0-57" fmla="*/ 0 w 9956059"/>
              <a:gd name="connsiteY0-58" fmla="*/ 93972 h 5702647"/>
              <a:gd name="connsiteX1-59" fmla="*/ 88477 w 9956059"/>
              <a:gd name="connsiteY1-60" fmla="*/ 5495 h 5702647"/>
              <a:gd name="connsiteX2-61" fmla="*/ 1983369 w 9956059"/>
              <a:gd name="connsiteY2-62" fmla="*/ 0 h 5702647"/>
              <a:gd name="connsiteX3-63" fmla="*/ 8003169 w 9956059"/>
              <a:gd name="connsiteY3-64" fmla="*/ 7620 h 5702647"/>
              <a:gd name="connsiteX4-65" fmla="*/ 9867582 w 9956059"/>
              <a:gd name="connsiteY4-66" fmla="*/ 5495 h 5702647"/>
              <a:gd name="connsiteX5-67" fmla="*/ 9956059 w 9956059"/>
              <a:gd name="connsiteY5-68" fmla="*/ 93972 h 5702647"/>
              <a:gd name="connsiteX6-69" fmla="*/ 9956059 w 9956059"/>
              <a:gd name="connsiteY6-70" fmla="*/ 5614170 h 5702647"/>
              <a:gd name="connsiteX7-71" fmla="*/ 9867582 w 9956059"/>
              <a:gd name="connsiteY7-72" fmla="*/ 5702647 h 5702647"/>
              <a:gd name="connsiteX8-73" fmla="*/ 88477 w 9956059"/>
              <a:gd name="connsiteY8-74" fmla="*/ 5702647 h 5702647"/>
              <a:gd name="connsiteX9-75" fmla="*/ 0 w 9956059"/>
              <a:gd name="connsiteY9-76" fmla="*/ 5614170 h 5702647"/>
              <a:gd name="connsiteX10" fmla="*/ 0 w 9956059"/>
              <a:gd name="connsiteY10" fmla="*/ 93972 h 5702647"/>
              <a:gd name="connsiteX0-77" fmla="*/ 8003169 w 9956059"/>
              <a:gd name="connsiteY0-78" fmla="*/ 7620 h 5702647"/>
              <a:gd name="connsiteX1-79" fmla="*/ 9867582 w 9956059"/>
              <a:gd name="connsiteY1-80" fmla="*/ 5495 h 5702647"/>
              <a:gd name="connsiteX2-81" fmla="*/ 9956059 w 9956059"/>
              <a:gd name="connsiteY2-82" fmla="*/ 93972 h 5702647"/>
              <a:gd name="connsiteX3-83" fmla="*/ 9956059 w 9956059"/>
              <a:gd name="connsiteY3-84" fmla="*/ 5614170 h 5702647"/>
              <a:gd name="connsiteX4-85" fmla="*/ 9867582 w 9956059"/>
              <a:gd name="connsiteY4-86" fmla="*/ 5702647 h 5702647"/>
              <a:gd name="connsiteX5-87" fmla="*/ 88477 w 9956059"/>
              <a:gd name="connsiteY5-88" fmla="*/ 5702647 h 5702647"/>
              <a:gd name="connsiteX6-89" fmla="*/ 0 w 9956059"/>
              <a:gd name="connsiteY6-90" fmla="*/ 5614170 h 5702647"/>
              <a:gd name="connsiteX7-91" fmla="*/ 0 w 9956059"/>
              <a:gd name="connsiteY7-92" fmla="*/ 93972 h 5702647"/>
              <a:gd name="connsiteX8-93" fmla="*/ 88477 w 9956059"/>
              <a:gd name="connsiteY8-94" fmla="*/ 5495 h 5702647"/>
              <a:gd name="connsiteX9-95" fmla="*/ 1983369 w 9956059"/>
              <a:gd name="connsiteY9-96" fmla="*/ 0 h 5702647"/>
              <a:gd name="connsiteX10-97" fmla="*/ 8094609 w 9956059"/>
              <a:gd name="connsiteY10-98" fmla="*/ 99060 h 5702647"/>
              <a:gd name="connsiteX0-99" fmla="*/ 8003169 w 9956059"/>
              <a:gd name="connsiteY0-100" fmla="*/ 7620 h 5702647"/>
              <a:gd name="connsiteX1-101" fmla="*/ 9867582 w 9956059"/>
              <a:gd name="connsiteY1-102" fmla="*/ 5495 h 5702647"/>
              <a:gd name="connsiteX2-103" fmla="*/ 9956059 w 9956059"/>
              <a:gd name="connsiteY2-104" fmla="*/ 93972 h 5702647"/>
              <a:gd name="connsiteX3-105" fmla="*/ 9956059 w 9956059"/>
              <a:gd name="connsiteY3-106" fmla="*/ 5614170 h 5702647"/>
              <a:gd name="connsiteX4-107" fmla="*/ 9867582 w 9956059"/>
              <a:gd name="connsiteY4-108" fmla="*/ 5702647 h 5702647"/>
              <a:gd name="connsiteX5-109" fmla="*/ 88477 w 9956059"/>
              <a:gd name="connsiteY5-110" fmla="*/ 5702647 h 5702647"/>
              <a:gd name="connsiteX6-111" fmla="*/ 0 w 9956059"/>
              <a:gd name="connsiteY6-112" fmla="*/ 5614170 h 5702647"/>
              <a:gd name="connsiteX7-113" fmla="*/ 0 w 9956059"/>
              <a:gd name="connsiteY7-114" fmla="*/ 93972 h 5702647"/>
              <a:gd name="connsiteX8-115" fmla="*/ 88477 w 9956059"/>
              <a:gd name="connsiteY8-116" fmla="*/ 5495 h 5702647"/>
              <a:gd name="connsiteX9-117" fmla="*/ 1983369 w 9956059"/>
              <a:gd name="connsiteY9-118" fmla="*/ 0 h 570264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55" y="connsiteY9-56"/>
              </a:cxn>
            </a:cxnLst>
            <a:rect l="l" t="t" r="r" b="b"/>
            <a:pathLst>
              <a:path w="9956059" h="5702647">
                <a:moveTo>
                  <a:pt x="8003169" y="7620"/>
                </a:moveTo>
                <a:lnTo>
                  <a:pt x="9867582" y="5495"/>
                </a:lnTo>
                <a:cubicBezTo>
                  <a:pt x="9916446" y="5495"/>
                  <a:pt x="9956059" y="45108"/>
                  <a:pt x="9956059" y="93972"/>
                </a:cubicBezTo>
                <a:lnTo>
                  <a:pt x="9956059" y="5614170"/>
                </a:lnTo>
                <a:cubicBezTo>
                  <a:pt x="9956059" y="5663034"/>
                  <a:pt x="9916446" y="5702647"/>
                  <a:pt x="9867582" y="5702647"/>
                </a:cubicBezTo>
                <a:lnTo>
                  <a:pt x="88477" y="5702647"/>
                </a:lnTo>
                <a:cubicBezTo>
                  <a:pt x="39613" y="5702647"/>
                  <a:pt x="0" y="5663034"/>
                  <a:pt x="0" y="5614170"/>
                </a:cubicBezTo>
                <a:lnTo>
                  <a:pt x="0" y="93972"/>
                </a:lnTo>
                <a:cubicBezTo>
                  <a:pt x="0" y="45108"/>
                  <a:pt x="39613" y="5495"/>
                  <a:pt x="88477" y="5495"/>
                </a:cubicBezTo>
                <a:lnTo>
                  <a:pt x="1983369" y="0"/>
                </a:lnTo>
              </a:path>
            </a:pathLst>
          </a:custGeom>
          <a:noFill/>
          <a:ln w="44450" cap="rnd">
            <a:gradFill>
              <a:gsLst>
                <a:gs pos="42000">
                  <a:schemeClr val="bg1">
                    <a:alpha val="40000"/>
                  </a:schemeClr>
                </a:gs>
                <a:gs pos="51000">
                  <a:schemeClr val="bg1">
                    <a:alpha val="0"/>
                  </a:schemeClr>
                </a:gs>
              </a:gsLst>
              <a:lin ang="5160000" scaled="0"/>
            </a:gra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44" name="矩形: 圆角 95"/>
          <p:cNvSpPr/>
          <p:nvPr/>
        </p:nvSpPr>
        <p:spPr>
          <a:xfrm>
            <a:off x="704989" y="462915"/>
            <a:ext cx="7734022" cy="4479998"/>
          </a:xfrm>
          <a:custGeom>
            <a:avLst/>
            <a:gdLst>
              <a:gd name="connsiteX0" fmla="*/ 0 w 10312029"/>
              <a:gd name="connsiteY0" fmla="*/ 79750 h 5964868"/>
              <a:gd name="connsiteX1" fmla="*/ 79750 w 10312029"/>
              <a:gd name="connsiteY1" fmla="*/ 0 h 5964868"/>
              <a:gd name="connsiteX2" fmla="*/ 10232279 w 10312029"/>
              <a:gd name="connsiteY2" fmla="*/ 0 h 5964868"/>
              <a:gd name="connsiteX3" fmla="*/ 10312029 w 10312029"/>
              <a:gd name="connsiteY3" fmla="*/ 79750 h 5964868"/>
              <a:gd name="connsiteX4" fmla="*/ 10312029 w 10312029"/>
              <a:gd name="connsiteY4" fmla="*/ 5885118 h 5964868"/>
              <a:gd name="connsiteX5" fmla="*/ 10232279 w 10312029"/>
              <a:gd name="connsiteY5" fmla="*/ 5964868 h 5964868"/>
              <a:gd name="connsiteX6" fmla="*/ 79750 w 10312029"/>
              <a:gd name="connsiteY6" fmla="*/ 5964868 h 5964868"/>
              <a:gd name="connsiteX7" fmla="*/ 0 w 10312029"/>
              <a:gd name="connsiteY7" fmla="*/ 5885118 h 5964868"/>
              <a:gd name="connsiteX8" fmla="*/ 0 w 10312029"/>
              <a:gd name="connsiteY8" fmla="*/ 79750 h 5964868"/>
              <a:gd name="connsiteX0-1" fmla="*/ 939985 w 11252014"/>
              <a:gd name="connsiteY0-2" fmla="*/ 705432 h 6590550"/>
              <a:gd name="connsiteX1-3" fmla="*/ 0 w 11252014"/>
              <a:gd name="connsiteY1-4" fmla="*/ 0 h 6590550"/>
              <a:gd name="connsiteX2-5" fmla="*/ 1019735 w 11252014"/>
              <a:gd name="connsiteY2-6" fmla="*/ 625682 h 6590550"/>
              <a:gd name="connsiteX3-7" fmla="*/ 11172264 w 11252014"/>
              <a:gd name="connsiteY3-8" fmla="*/ 625682 h 6590550"/>
              <a:gd name="connsiteX4-9" fmla="*/ 11252014 w 11252014"/>
              <a:gd name="connsiteY4-10" fmla="*/ 705432 h 6590550"/>
              <a:gd name="connsiteX5-11" fmla="*/ 11252014 w 11252014"/>
              <a:gd name="connsiteY5-12" fmla="*/ 6510800 h 6590550"/>
              <a:gd name="connsiteX6-13" fmla="*/ 11172264 w 11252014"/>
              <a:gd name="connsiteY6-14" fmla="*/ 6590550 h 6590550"/>
              <a:gd name="connsiteX7-15" fmla="*/ 1019735 w 11252014"/>
              <a:gd name="connsiteY7-16" fmla="*/ 6590550 h 6590550"/>
              <a:gd name="connsiteX8-17" fmla="*/ 939985 w 11252014"/>
              <a:gd name="connsiteY8-18" fmla="*/ 6510800 h 6590550"/>
              <a:gd name="connsiteX9" fmla="*/ 939985 w 11252014"/>
              <a:gd name="connsiteY9" fmla="*/ 705432 h 6590550"/>
              <a:gd name="connsiteX0-19" fmla="*/ 0 w 10312029"/>
              <a:gd name="connsiteY0-20" fmla="*/ 79750 h 5964868"/>
              <a:gd name="connsiteX1-21" fmla="*/ 79750 w 10312029"/>
              <a:gd name="connsiteY1-22" fmla="*/ 0 h 5964868"/>
              <a:gd name="connsiteX2-23" fmla="*/ 10232279 w 10312029"/>
              <a:gd name="connsiteY2-24" fmla="*/ 0 h 5964868"/>
              <a:gd name="connsiteX3-25" fmla="*/ 10312029 w 10312029"/>
              <a:gd name="connsiteY3-26" fmla="*/ 79750 h 5964868"/>
              <a:gd name="connsiteX4-27" fmla="*/ 10312029 w 10312029"/>
              <a:gd name="connsiteY4-28" fmla="*/ 5885118 h 5964868"/>
              <a:gd name="connsiteX5-29" fmla="*/ 10232279 w 10312029"/>
              <a:gd name="connsiteY5-30" fmla="*/ 5964868 h 5964868"/>
              <a:gd name="connsiteX6-31" fmla="*/ 79750 w 10312029"/>
              <a:gd name="connsiteY6-32" fmla="*/ 5964868 h 5964868"/>
              <a:gd name="connsiteX7-33" fmla="*/ 0 w 10312029"/>
              <a:gd name="connsiteY7-34" fmla="*/ 5885118 h 5964868"/>
              <a:gd name="connsiteX8-35" fmla="*/ 0 w 10312029"/>
              <a:gd name="connsiteY8-36" fmla="*/ 79750 h 5964868"/>
              <a:gd name="connsiteX0-37" fmla="*/ 0 w 10312029"/>
              <a:gd name="connsiteY0-38" fmla="*/ 80592 h 5965710"/>
              <a:gd name="connsiteX1-39" fmla="*/ 79750 w 10312029"/>
              <a:gd name="connsiteY1-40" fmla="*/ 842 h 5965710"/>
              <a:gd name="connsiteX2-41" fmla="*/ 2077535 w 10312029"/>
              <a:gd name="connsiteY2-42" fmla="*/ 0 h 5965710"/>
              <a:gd name="connsiteX3-43" fmla="*/ 10232279 w 10312029"/>
              <a:gd name="connsiteY3-44" fmla="*/ 842 h 5965710"/>
              <a:gd name="connsiteX4-45" fmla="*/ 10312029 w 10312029"/>
              <a:gd name="connsiteY4-46" fmla="*/ 80592 h 5965710"/>
              <a:gd name="connsiteX5-47" fmla="*/ 10312029 w 10312029"/>
              <a:gd name="connsiteY5-48" fmla="*/ 5885960 h 5965710"/>
              <a:gd name="connsiteX6-49" fmla="*/ 10232279 w 10312029"/>
              <a:gd name="connsiteY6-50" fmla="*/ 5965710 h 5965710"/>
              <a:gd name="connsiteX7-51" fmla="*/ 79750 w 10312029"/>
              <a:gd name="connsiteY7-52" fmla="*/ 5965710 h 5965710"/>
              <a:gd name="connsiteX8-53" fmla="*/ 0 w 10312029"/>
              <a:gd name="connsiteY8-54" fmla="*/ 5885960 h 5965710"/>
              <a:gd name="connsiteX9-55" fmla="*/ 0 w 10312029"/>
              <a:gd name="connsiteY9-56" fmla="*/ 80592 h 5965710"/>
              <a:gd name="connsiteX0-57" fmla="*/ 0 w 10312029"/>
              <a:gd name="connsiteY0-58" fmla="*/ 88212 h 5973330"/>
              <a:gd name="connsiteX1-59" fmla="*/ 79750 w 10312029"/>
              <a:gd name="connsiteY1-60" fmla="*/ 8462 h 5973330"/>
              <a:gd name="connsiteX2-61" fmla="*/ 2077535 w 10312029"/>
              <a:gd name="connsiteY2-62" fmla="*/ 7620 h 5973330"/>
              <a:gd name="connsiteX3-63" fmla="*/ 8257355 w 10312029"/>
              <a:gd name="connsiteY3-64" fmla="*/ 0 h 5973330"/>
              <a:gd name="connsiteX4-65" fmla="*/ 10232279 w 10312029"/>
              <a:gd name="connsiteY4-66" fmla="*/ 8462 h 5973330"/>
              <a:gd name="connsiteX5-67" fmla="*/ 10312029 w 10312029"/>
              <a:gd name="connsiteY5-68" fmla="*/ 88212 h 5973330"/>
              <a:gd name="connsiteX6-69" fmla="*/ 10312029 w 10312029"/>
              <a:gd name="connsiteY6-70" fmla="*/ 5893580 h 5973330"/>
              <a:gd name="connsiteX7-71" fmla="*/ 10232279 w 10312029"/>
              <a:gd name="connsiteY7-72" fmla="*/ 5973330 h 5973330"/>
              <a:gd name="connsiteX8-73" fmla="*/ 79750 w 10312029"/>
              <a:gd name="connsiteY8-74" fmla="*/ 5973330 h 5973330"/>
              <a:gd name="connsiteX9-75" fmla="*/ 0 w 10312029"/>
              <a:gd name="connsiteY9-76" fmla="*/ 5893580 h 5973330"/>
              <a:gd name="connsiteX10" fmla="*/ 0 w 10312029"/>
              <a:gd name="connsiteY10" fmla="*/ 88212 h 5973330"/>
              <a:gd name="connsiteX0-77" fmla="*/ 8257355 w 10312029"/>
              <a:gd name="connsiteY0-78" fmla="*/ 0 h 5973330"/>
              <a:gd name="connsiteX1-79" fmla="*/ 10232279 w 10312029"/>
              <a:gd name="connsiteY1-80" fmla="*/ 8462 h 5973330"/>
              <a:gd name="connsiteX2-81" fmla="*/ 10312029 w 10312029"/>
              <a:gd name="connsiteY2-82" fmla="*/ 88212 h 5973330"/>
              <a:gd name="connsiteX3-83" fmla="*/ 10312029 w 10312029"/>
              <a:gd name="connsiteY3-84" fmla="*/ 5893580 h 5973330"/>
              <a:gd name="connsiteX4-85" fmla="*/ 10232279 w 10312029"/>
              <a:gd name="connsiteY4-86" fmla="*/ 5973330 h 5973330"/>
              <a:gd name="connsiteX5-87" fmla="*/ 79750 w 10312029"/>
              <a:gd name="connsiteY5-88" fmla="*/ 5973330 h 5973330"/>
              <a:gd name="connsiteX6-89" fmla="*/ 0 w 10312029"/>
              <a:gd name="connsiteY6-90" fmla="*/ 5893580 h 5973330"/>
              <a:gd name="connsiteX7-91" fmla="*/ 0 w 10312029"/>
              <a:gd name="connsiteY7-92" fmla="*/ 88212 h 5973330"/>
              <a:gd name="connsiteX8-93" fmla="*/ 79750 w 10312029"/>
              <a:gd name="connsiteY8-94" fmla="*/ 8462 h 5973330"/>
              <a:gd name="connsiteX9-95" fmla="*/ 2077535 w 10312029"/>
              <a:gd name="connsiteY9-96" fmla="*/ 7620 h 5973330"/>
              <a:gd name="connsiteX10-97" fmla="*/ 8348795 w 10312029"/>
              <a:gd name="connsiteY10-98" fmla="*/ 91440 h 5973330"/>
              <a:gd name="connsiteX0-99" fmla="*/ 8257355 w 10312029"/>
              <a:gd name="connsiteY0-100" fmla="*/ 0 h 5973330"/>
              <a:gd name="connsiteX1-101" fmla="*/ 10232279 w 10312029"/>
              <a:gd name="connsiteY1-102" fmla="*/ 8462 h 5973330"/>
              <a:gd name="connsiteX2-103" fmla="*/ 10312029 w 10312029"/>
              <a:gd name="connsiteY2-104" fmla="*/ 88212 h 5973330"/>
              <a:gd name="connsiteX3-105" fmla="*/ 10312029 w 10312029"/>
              <a:gd name="connsiteY3-106" fmla="*/ 5893580 h 5973330"/>
              <a:gd name="connsiteX4-107" fmla="*/ 10232279 w 10312029"/>
              <a:gd name="connsiteY4-108" fmla="*/ 5973330 h 5973330"/>
              <a:gd name="connsiteX5-109" fmla="*/ 79750 w 10312029"/>
              <a:gd name="connsiteY5-110" fmla="*/ 5973330 h 5973330"/>
              <a:gd name="connsiteX6-111" fmla="*/ 0 w 10312029"/>
              <a:gd name="connsiteY6-112" fmla="*/ 5893580 h 5973330"/>
              <a:gd name="connsiteX7-113" fmla="*/ 0 w 10312029"/>
              <a:gd name="connsiteY7-114" fmla="*/ 88212 h 5973330"/>
              <a:gd name="connsiteX8-115" fmla="*/ 79750 w 10312029"/>
              <a:gd name="connsiteY8-116" fmla="*/ 8462 h 5973330"/>
              <a:gd name="connsiteX9-117" fmla="*/ 2077535 w 10312029"/>
              <a:gd name="connsiteY9-118" fmla="*/ 7620 h 59733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55" y="connsiteY9-56"/>
              </a:cxn>
            </a:cxnLst>
            <a:rect l="l" t="t" r="r" b="b"/>
            <a:pathLst>
              <a:path w="10312029" h="5973330">
                <a:moveTo>
                  <a:pt x="8257355" y="0"/>
                </a:moveTo>
                <a:lnTo>
                  <a:pt x="10232279" y="8462"/>
                </a:lnTo>
                <a:cubicBezTo>
                  <a:pt x="10276324" y="8462"/>
                  <a:pt x="10312029" y="44167"/>
                  <a:pt x="10312029" y="88212"/>
                </a:cubicBezTo>
                <a:lnTo>
                  <a:pt x="10312029" y="5893580"/>
                </a:lnTo>
                <a:cubicBezTo>
                  <a:pt x="10312029" y="5937625"/>
                  <a:pt x="10276324" y="5973330"/>
                  <a:pt x="10232279" y="5973330"/>
                </a:cubicBezTo>
                <a:lnTo>
                  <a:pt x="79750" y="5973330"/>
                </a:lnTo>
                <a:cubicBezTo>
                  <a:pt x="35705" y="5973330"/>
                  <a:pt x="0" y="5937625"/>
                  <a:pt x="0" y="5893580"/>
                </a:cubicBezTo>
                <a:lnTo>
                  <a:pt x="0" y="88212"/>
                </a:lnTo>
                <a:cubicBezTo>
                  <a:pt x="0" y="44167"/>
                  <a:pt x="35705" y="8462"/>
                  <a:pt x="79750" y="8462"/>
                </a:cubicBezTo>
                <a:lnTo>
                  <a:pt x="2077535" y="7620"/>
                </a:lnTo>
              </a:path>
            </a:pathLst>
          </a:custGeom>
          <a:noFill/>
          <a:ln w="38100" cap="rnd">
            <a:gradFill>
              <a:gsLst>
                <a:gs pos="20000">
                  <a:schemeClr val="bg1">
                    <a:alpha val="10000"/>
                  </a:schemeClr>
                </a:gs>
                <a:gs pos="45000">
                  <a:schemeClr val="bg1">
                    <a:alpha val="0"/>
                  </a:schemeClr>
                </a:gs>
              </a:gsLst>
              <a:lin ang="4200000" scaled="0"/>
            </a:gra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45" name="矩形: 圆角 95"/>
          <p:cNvSpPr/>
          <p:nvPr/>
        </p:nvSpPr>
        <p:spPr>
          <a:xfrm>
            <a:off x="1105456" y="800100"/>
            <a:ext cx="6933089" cy="3876675"/>
          </a:xfrm>
          <a:custGeom>
            <a:avLst/>
            <a:gdLst>
              <a:gd name="connsiteX0" fmla="*/ 0 w 9244118"/>
              <a:gd name="connsiteY0" fmla="*/ 52598 h 5161721"/>
              <a:gd name="connsiteX1" fmla="*/ 52598 w 9244118"/>
              <a:gd name="connsiteY1" fmla="*/ 0 h 5161721"/>
              <a:gd name="connsiteX2" fmla="*/ 9191520 w 9244118"/>
              <a:gd name="connsiteY2" fmla="*/ 0 h 5161721"/>
              <a:gd name="connsiteX3" fmla="*/ 9244118 w 9244118"/>
              <a:gd name="connsiteY3" fmla="*/ 52598 h 5161721"/>
              <a:gd name="connsiteX4" fmla="*/ 9244118 w 9244118"/>
              <a:gd name="connsiteY4" fmla="*/ 5109123 h 5161721"/>
              <a:gd name="connsiteX5" fmla="*/ 9191520 w 9244118"/>
              <a:gd name="connsiteY5" fmla="*/ 5161721 h 5161721"/>
              <a:gd name="connsiteX6" fmla="*/ 52598 w 9244118"/>
              <a:gd name="connsiteY6" fmla="*/ 5161721 h 5161721"/>
              <a:gd name="connsiteX7" fmla="*/ 0 w 9244118"/>
              <a:gd name="connsiteY7" fmla="*/ 5109123 h 5161721"/>
              <a:gd name="connsiteX8" fmla="*/ 0 w 9244118"/>
              <a:gd name="connsiteY8" fmla="*/ 52598 h 5161721"/>
              <a:gd name="connsiteX0-1" fmla="*/ 1473941 w 10718059"/>
              <a:gd name="connsiteY0-2" fmla="*/ 1126577 h 6235700"/>
              <a:gd name="connsiteX1-3" fmla="*/ 0 w 10718059"/>
              <a:gd name="connsiteY1-4" fmla="*/ 0 h 6235700"/>
              <a:gd name="connsiteX2-5" fmla="*/ 1526539 w 10718059"/>
              <a:gd name="connsiteY2-6" fmla="*/ 1073979 h 6235700"/>
              <a:gd name="connsiteX3-7" fmla="*/ 10665461 w 10718059"/>
              <a:gd name="connsiteY3-8" fmla="*/ 1073979 h 6235700"/>
              <a:gd name="connsiteX4-9" fmla="*/ 10718059 w 10718059"/>
              <a:gd name="connsiteY4-10" fmla="*/ 1126577 h 6235700"/>
              <a:gd name="connsiteX5-11" fmla="*/ 10718059 w 10718059"/>
              <a:gd name="connsiteY5-12" fmla="*/ 6183102 h 6235700"/>
              <a:gd name="connsiteX6-13" fmla="*/ 10665461 w 10718059"/>
              <a:gd name="connsiteY6-14" fmla="*/ 6235700 h 6235700"/>
              <a:gd name="connsiteX7-15" fmla="*/ 1526539 w 10718059"/>
              <a:gd name="connsiteY7-16" fmla="*/ 6235700 h 6235700"/>
              <a:gd name="connsiteX8-17" fmla="*/ 1473941 w 10718059"/>
              <a:gd name="connsiteY8-18" fmla="*/ 6183102 h 6235700"/>
              <a:gd name="connsiteX9" fmla="*/ 1473941 w 10718059"/>
              <a:gd name="connsiteY9" fmla="*/ 1126577 h 6235700"/>
              <a:gd name="connsiteX0-19" fmla="*/ 0 w 9244118"/>
              <a:gd name="connsiteY0-20" fmla="*/ 52598 h 5161721"/>
              <a:gd name="connsiteX1-21" fmla="*/ 52598 w 9244118"/>
              <a:gd name="connsiteY1-22" fmla="*/ 0 h 5161721"/>
              <a:gd name="connsiteX2-23" fmla="*/ 9191520 w 9244118"/>
              <a:gd name="connsiteY2-24" fmla="*/ 0 h 5161721"/>
              <a:gd name="connsiteX3-25" fmla="*/ 9244118 w 9244118"/>
              <a:gd name="connsiteY3-26" fmla="*/ 52598 h 5161721"/>
              <a:gd name="connsiteX4-27" fmla="*/ 9244118 w 9244118"/>
              <a:gd name="connsiteY4-28" fmla="*/ 5109123 h 5161721"/>
              <a:gd name="connsiteX5-29" fmla="*/ 9191520 w 9244118"/>
              <a:gd name="connsiteY5-30" fmla="*/ 5161721 h 5161721"/>
              <a:gd name="connsiteX6-31" fmla="*/ 52598 w 9244118"/>
              <a:gd name="connsiteY6-32" fmla="*/ 5161721 h 5161721"/>
              <a:gd name="connsiteX7-33" fmla="*/ 0 w 9244118"/>
              <a:gd name="connsiteY7-34" fmla="*/ 5109123 h 5161721"/>
              <a:gd name="connsiteX8-35" fmla="*/ 0 w 9244118"/>
              <a:gd name="connsiteY8-36" fmla="*/ 52598 h 5161721"/>
              <a:gd name="connsiteX0-37" fmla="*/ 0 w 9244118"/>
              <a:gd name="connsiteY0-38" fmla="*/ 59777 h 5168900"/>
              <a:gd name="connsiteX1-39" fmla="*/ 52598 w 9244118"/>
              <a:gd name="connsiteY1-40" fmla="*/ 7179 h 5168900"/>
              <a:gd name="connsiteX2-41" fmla="*/ 1779799 w 9244118"/>
              <a:gd name="connsiteY2-42" fmla="*/ 0 h 5168900"/>
              <a:gd name="connsiteX3-43" fmla="*/ 9191520 w 9244118"/>
              <a:gd name="connsiteY3-44" fmla="*/ 7179 h 5168900"/>
              <a:gd name="connsiteX4-45" fmla="*/ 9244118 w 9244118"/>
              <a:gd name="connsiteY4-46" fmla="*/ 59777 h 5168900"/>
              <a:gd name="connsiteX5-47" fmla="*/ 9244118 w 9244118"/>
              <a:gd name="connsiteY5-48" fmla="*/ 5116302 h 5168900"/>
              <a:gd name="connsiteX6-49" fmla="*/ 9191520 w 9244118"/>
              <a:gd name="connsiteY6-50" fmla="*/ 5168900 h 5168900"/>
              <a:gd name="connsiteX7-51" fmla="*/ 52598 w 9244118"/>
              <a:gd name="connsiteY7-52" fmla="*/ 5168900 h 5168900"/>
              <a:gd name="connsiteX8-53" fmla="*/ 0 w 9244118"/>
              <a:gd name="connsiteY8-54" fmla="*/ 5116302 h 5168900"/>
              <a:gd name="connsiteX9-55" fmla="*/ 0 w 9244118"/>
              <a:gd name="connsiteY9-56" fmla="*/ 59777 h 5168900"/>
              <a:gd name="connsiteX0-57" fmla="*/ 0 w 9244118"/>
              <a:gd name="connsiteY0-58" fmla="*/ 59777 h 5168900"/>
              <a:gd name="connsiteX1-59" fmla="*/ 52598 w 9244118"/>
              <a:gd name="connsiteY1-60" fmla="*/ 7179 h 5168900"/>
              <a:gd name="connsiteX2-61" fmla="*/ 1779799 w 9244118"/>
              <a:gd name="connsiteY2-62" fmla="*/ 0 h 5168900"/>
              <a:gd name="connsiteX3-63" fmla="*/ 7456699 w 9244118"/>
              <a:gd name="connsiteY3-64" fmla="*/ 0 h 5168900"/>
              <a:gd name="connsiteX4-65" fmla="*/ 9191520 w 9244118"/>
              <a:gd name="connsiteY4-66" fmla="*/ 7179 h 5168900"/>
              <a:gd name="connsiteX5-67" fmla="*/ 9244118 w 9244118"/>
              <a:gd name="connsiteY5-68" fmla="*/ 59777 h 5168900"/>
              <a:gd name="connsiteX6-69" fmla="*/ 9244118 w 9244118"/>
              <a:gd name="connsiteY6-70" fmla="*/ 5116302 h 5168900"/>
              <a:gd name="connsiteX7-71" fmla="*/ 9191520 w 9244118"/>
              <a:gd name="connsiteY7-72" fmla="*/ 5168900 h 5168900"/>
              <a:gd name="connsiteX8-73" fmla="*/ 52598 w 9244118"/>
              <a:gd name="connsiteY8-74" fmla="*/ 5168900 h 5168900"/>
              <a:gd name="connsiteX9-75" fmla="*/ 0 w 9244118"/>
              <a:gd name="connsiteY9-76" fmla="*/ 5116302 h 5168900"/>
              <a:gd name="connsiteX10" fmla="*/ 0 w 9244118"/>
              <a:gd name="connsiteY10" fmla="*/ 59777 h 5168900"/>
              <a:gd name="connsiteX0-77" fmla="*/ 7456699 w 9244118"/>
              <a:gd name="connsiteY0-78" fmla="*/ 0 h 5168900"/>
              <a:gd name="connsiteX1-79" fmla="*/ 9191520 w 9244118"/>
              <a:gd name="connsiteY1-80" fmla="*/ 7179 h 5168900"/>
              <a:gd name="connsiteX2-81" fmla="*/ 9244118 w 9244118"/>
              <a:gd name="connsiteY2-82" fmla="*/ 59777 h 5168900"/>
              <a:gd name="connsiteX3-83" fmla="*/ 9244118 w 9244118"/>
              <a:gd name="connsiteY3-84" fmla="*/ 5116302 h 5168900"/>
              <a:gd name="connsiteX4-85" fmla="*/ 9191520 w 9244118"/>
              <a:gd name="connsiteY4-86" fmla="*/ 5168900 h 5168900"/>
              <a:gd name="connsiteX5-87" fmla="*/ 52598 w 9244118"/>
              <a:gd name="connsiteY5-88" fmla="*/ 5168900 h 5168900"/>
              <a:gd name="connsiteX6-89" fmla="*/ 0 w 9244118"/>
              <a:gd name="connsiteY6-90" fmla="*/ 5116302 h 5168900"/>
              <a:gd name="connsiteX7-91" fmla="*/ 0 w 9244118"/>
              <a:gd name="connsiteY7-92" fmla="*/ 59777 h 5168900"/>
              <a:gd name="connsiteX8-93" fmla="*/ 52598 w 9244118"/>
              <a:gd name="connsiteY8-94" fmla="*/ 7179 h 5168900"/>
              <a:gd name="connsiteX9-95" fmla="*/ 1779799 w 9244118"/>
              <a:gd name="connsiteY9-96" fmla="*/ 0 h 5168900"/>
              <a:gd name="connsiteX10-97" fmla="*/ 7548139 w 9244118"/>
              <a:gd name="connsiteY10-98" fmla="*/ 91440 h 5168900"/>
              <a:gd name="connsiteX0-99" fmla="*/ 7456699 w 9244118"/>
              <a:gd name="connsiteY0-100" fmla="*/ 0 h 5168900"/>
              <a:gd name="connsiteX1-101" fmla="*/ 9191520 w 9244118"/>
              <a:gd name="connsiteY1-102" fmla="*/ 7179 h 5168900"/>
              <a:gd name="connsiteX2-103" fmla="*/ 9244118 w 9244118"/>
              <a:gd name="connsiteY2-104" fmla="*/ 59777 h 5168900"/>
              <a:gd name="connsiteX3-105" fmla="*/ 9244118 w 9244118"/>
              <a:gd name="connsiteY3-106" fmla="*/ 5116302 h 5168900"/>
              <a:gd name="connsiteX4-107" fmla="*/ 9191520 w 9244118"/>
              <a:gd name="connsiteY4-108" fmla="*/ 5168900 h 5168900"/>
              <a:gd name="connsiteX5-109" fmla="*/ 52598 w 9244118"/>
              <a:gd name="connsiteY5-110" fmla="*/ 5168900 h 5168900"/>
              <a:gd name="connsiteX6-111" fmla="*/ 0 w 9244118"/>
              <a:gd name="connsiteY6-112" fmla="*/ 5116302 h 5168900"/>
              <a:gd name="connsiteX7-113" fmla="*/ 0 w 9244118"/>
              <a:gd name="connsiteY7-114" fmla="*/ 59777 h 5168900"/>
              <a:gd name="connsiteX8-115" fmla="*/ 52598 w 9244118"/>
              <a:gd name="connsiteY8-116" fmla="*/ 7179 h 5168900"/>
              <a:gd name="connsiteX9-117" fmla="*/ 1779799 w 9244118"/>
              <a:gd name="connsiteY9-118" fmla="*/ 0 h 51689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55" y="connsiteY9-56"/>
              </a:cxn>
            </a:cxnLst>
            <a:rect l="l" t="t" r="r" b="b"/>
            <a:pathLst>
              <a:path w="9244118" h="5168900">
                <a:moveTo>
                  <a:pt x="7456699" y="0"/>
                </a:moveTo>
                <a:lnTo>
                  <a:pt x="9191520" y="7179"/>
                </a:lnTo>
                <a:cubicBezTo>
                  <a:pt x="9220569" y="7179"/>
                  <a:pt x="9244118" y="30728"/>
                  <a:pt x="9244118" y="59777"/>
                </a:cubicBezTo>
                <a:lnTo>
                  <a:pt x="9244118" y="5116302"/>
                </a:lnTo>
                <a:cubicBezTo>
                  <a:pt x="9244118" y="5145351"/>
                  <a:pt x="9220569" y="5168900"/>
                  <a:pt x="9191520" y="5168900"/>
                </a:cubicBezTo>
                <a:lnTo>
                  <a:pt x="52598" y="5168900"/>
                </a:lnTo>
                <a:cubicBezTo>
                  <a:pt x="23549" y="5168900"/>
                  <a:pt x="0" y="5145351"/>
                  <a:pt x="0" y="5116302"/>
                </a:cubicBezTo>
                <a:lnTo>
                  <a:pt x="0" y="59777"/>
                </a:lnTo>
                <a:cubicBezTo>
                  <a:pt x="0" y="30728"/>
                  <a:pt x="23549" y="7179"/>
                  <a:pt x="52598" y="7179"/>
                </a:cubicBezTo>
                <a:lnTo>
                  <a:pt x="1779799" y="0"/>
                </a:lnTo>
              </a:path>
            </a:pathLst>
          </a:custGeom>
          <a:noFill/>
          <a:ln w="57150" cap="rnd">
            <a:gradFill>
              <a:gsLst>
                <a:gs pos="25000">
                  <a:schemeClr val="bg1">
                    <a:alpha val="60000"/>
                  </a:schemeClr>
                </a:gs>
                <a:gs pos="49000">
                  <a:schemeClr val="bg1">
                    <a:alpha val="0"/>
                  </a:schemeClr>
                </a:gs>
              </a:gsLst>
              <a:lin ang="5160000" scaled="0"/>
            </a:gra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noFill/>
            </a:endParaRPr>
          </a:p>
        </p:txBody>
      </p:sp>
      <p:sp>
        <p:nvSpPr>
          <p:cNvPr id="46" name="矩形: 圆角 95"/>
          <p:cNvSpPr/>
          <p:nvPr/>
        </p:nvSpPr>
        <p:spPr>
          <a:xfrm>
            <a:off x="971967" y="685800"/>
            <a:ext cx="7200066" cy="4079688"/>
          </a:xfrm>
          <a:custGeom>
            <a:avLst/>
            <a:gdLst>
              <a:gd name="connsiteX0" fmla="*/ 0 w 9600088"/>
              <a:gd name="connsiteY0" fmla="*/ 81984 h 5429437"/>
              <a:gd name="connsiteX1" fmla="*/ 81984 w 9600088"/>
              <a:gd name="connsiteY1" fmla="*/ 0 h 5429437"/>
              <a:gd name="connsiteX2" fmla="*/ 9518104 w 9600088"/>
              <a:gd name="connsiteY2" fmla="*/ 0 h 5429437"/>
              <a:gd name="connsiteX3" fmla="*/ 9600088 w 9600088"/>
              <a:gd name="connsiteY3" fmla="*/ 81984 h 5429437"/>
              <a:gd name="connsiteX4" fmla="*/ 9600088 w 9600088"/>
              <a:gd name="connsiteY4" fmla="*/ 5347453 h 5429437"/>
              <a:gd name="connsiteX5" fmla="*/ 9518104 w 9600088"/>
              <a:gd name="connsiteY5" fmla="*/ 5429437 h 5429437"/>
              <a:gd name="connsiteX6" fmla="*/ 81984 w 9600088"/>
              <a:gd name="connsiteY6" fmla="*/ 5429437 h 5429437"/>
              <a:gd name="connsiteX7" fmla="*/ 0 w 9600088"/>
              <a:gd name="connsiteY7" fmla="*/ 5347453 h 5429437"/>
              <a:gd name="connsiteX8" fmla="*/ 0 w 9600088"/>
              <a:gd name="connsiteY8" fmla="*/ 81984 h 5429437"/>
              <a:gd name="connsiteX0-1" fmla="*/ 1295956 w 10896044"/>
              <a:gd name="connsiteY0-2" fmla="*/ 1006531 h 6353984"/>
              <a:gd name="connsiteX1-3" fmla="*/ 0 w 10896044"/>
              <a:gd name="connsiteY1-4" fmla="*/ 0 h 6353984"/>
              <a:gd name="connsiteX2-5" fmla="*/ 1377940 w 10896044"/>
              <a:gd name="connsiteY2-6" fmla="*/ 924547 h 6353984"/>
              <a:gd name="connsiteX3-7" fmla="*/ 10814060 w 10896044"/>
              <a:gd name="connsiteY3-8" fmla="*/ 924547 h 6353984"/>
              <a:gd name="connsiteX4-9" fmla="*/ 10896044 w 10896044"/>
              <a:gd name="connsiteY4-10" fmla="*/ 1006531 h 6353984"/>
              <a:gd name="connsiteX5-11" fmla="*/ 10896044 w 10896044"/>
              <a:gd name="connsiteY5-12" fmla="*/ 6272000 h 6353984"/>
              <a:gd name="connsiteX6-13" fmla="*/ 10814060 w 10896044"/>
              <a:gd name="connsiteY6-14" fmla="*/ 6353984 h 6353984"/>
              <a:gd name="connsiteX7-15" fmla="*/ 1377940 w 10896044"/>
              <a:gd name="connsiteY7-16" fmla="*/ 6353984 h 6353984"/>
              <a:gd name="connsiteX8-17" fmla="*/ 1295956 w 10896044"/>
              <a:gd name="connsiteY8-18" fmla="*/ 6272000 h 6353984"/>
              <a:gd name="connsiteX9" fmla="*/ 1295956 w 10896044"/>
              <a:gd name="connsiteY9" fmla="*/ 1006531 h 6353984"/>
              <a:gd name="connsiteX0-19" fmla="*/ 0 w 9600088"/>
              <a:gd name="connsiteY0-20" fmla="*/ 81984 h 5429437"/>
              <a:gd name="connsiteX1-21" fmla="*/ 81984 w 9600088"/>
              <a:gd name="connsiteY1-22" fmla="*/ 0 h 5429437"/>
              <a:gd name="connsiteX2-23" fmla="*/ 9518104 w 9600088"/>
              <a:gd name="connsiteY2-24" fmla="*/ 0 h 5429437"/>
              <a:gd name="connsiteX3-25" fmla="*/ 9600088 w 9600088"/>
              <a:gd name="connsiteY3-26" fmla="*/ 81984 h 5429437"/>
              <a:gd name="connsiteX4-27" fmla="*/ 9600088 w 9600088"/>
              <a:gd name="connsiteY4-28" fmla="*/ 5347453 h 5429437"/>
              <a:gd name="connsiteX5-29" fmla="*/ 9518104 w 9600088"/>
              <a:gd name="connsiteY5-30" fmla="*/ 5429437 h 5429437"/>
              <a:gd name="connsiteX6-31" fmla="*/ 81984 w 9600088"/>
              <a:gd name="connsiteY6-32" fmla="*/ 5429437 h 5429437"/>
              <a:gd name="connsiteX7-33" fmla="*/ 0 w 9600088"/>
              <a:gd name="connsiteY7-34" fmla="*/ 5347453 h 5429437"/>
              <a:gd name="connsiteX8-35" fmla="*/ 0 w 9600088"/>
              <a:gd name="connsiteY8-36" fmla="*/ 81984 h 5429437"/>
              <a:gd name="connsiteX0-37" fmla="*/ 0 w 9600088"/>
              <a:gd name="connsiteY0-38" fmla="*/ 92131 h 5439584"/>
              <a:gd name="connsiteX1-39" fmla="*/ 81984 w 9600088"/>
              <a:gd name="connsiteY1-40" fmla="*/ 10147 h 5439584"/>
              <a:gd name="connsiteX2-41" fmla="*/ 7733744 w 9600088"/>
              <a:gd name="connsiteY2-42" fmla="*/ 0 h 5439584"/>
              <a:gd name="connsiteX3-43" fmla="*/ 9518104 w 9600088"/>
              <a:gd name="connsiteY3-44" fmla="*/ 10147 h 5439584"/>
              <a:gd name="connsiteX4-45" fmla="*/ 9600088 w 9600088"/>
              <a:gd name="connsiteY4-46" fmla="*/ 92131 h 5439584"/>
              <a:gd name="connsiteX5-47" fmla="*/ 9600088 w 9600088"/>
              <a:gd name="connsiteY5-48" fmla="*/ 5357600 h 5439584"/>
              <a:gd name="connsiteX6-49" fmla="*/ 9518104 w 9600088"/>
              <a:gd name="connsiteY6-50" fmla="*/ 5439584 h 5439584"/>
              <a:gd name="connsiteX7-51" fmla="*/ 81984 w 9600088"/>
              <a:gd name="connsiteY7-52" fmla="*/ 5439584 h 5439584"/>
              <a:gd name="connsiteX8-53" fmla="*/ 0 w 9600088"/>
              <a:gd name="connsiteY8-54" fmla="*/ 5357600 h 5439584"/>
              <a:gd name="connsiteX9-55" fmla="*/ 0 w 9600088"/>
              <a:gd name="connsiteY9-56" fmla="*/ 92131 h 5439584"/>
              <a:gd name="connsiteX0-57" fmla="*/ 0 w 9600088"/>
              <a:gd name="connsiteY0-58" fmla="*/ 92131 h 5439584"/>
              <a:gd name="connsiteX1-59" fmla="*/ 81984 w 9600088"/>
              <a:gd name="connsiteY1-60" fmla="*/ 10147 h 5439584"/>
              <a:gd name="connsiteX2-61" fmla="*/ 1881584 w 9600088"/>
              <a:gd name="connsiteY2-62" fmla="*/ 7620 h 5439584"/>
              <a:gd name="connsiteX3-63" fmla="*/ 7733744 w 9600088"/>
              <a:gd name="connsiteY3-64" fmla="*/ 0 h 5439584"/>
              <a:gd name="connsiteX4-65" fmla="*/ 9518104 w 9600088"/>
              <a:gd name="connsiteY4-66" fmla="*/ 10147 h 5439584"/>
              <a:gd name="connsiteX5-67" fmla="*/ 9600088 w 9600088"/>
              <a:gd name="connsiteY5-68" fmla="*/ 92131 h 5439584"/>
              <a:gd name="connsiteX6-69" fmla="*/ 9600088 w 9600088"/>
              <a:gd name="connsiteY6-70" fmla="*/ 5357600 h 5439584"/>
              <a:gd name="connsiteX7-71" fmla="*/ 9518104 w 9600088"/>
              <a:gd name="connsiteY7-72" fmla="*/ 5439584 h 5439584"/>
              <a:gd name="connsiteX8-73" fmla="*/ 81984 w 9600088"/>
              <a:gd name="connsiteY8-74" fmla="*/ 5439584 h 5439584"/>
              <a:gd name="connsiteX9-75" fmla="*/ 0 w 9600088"/>
              <a:gd name="connsiteY9-76" fmla="*/ 5357600 h 5439584"/>
              <a:gd name="connsiteX10" fmla="*/ 0 w 9600088"/>
              <a:gd name="connsiteY10" fmla="*/ 92131 h 5439584"/>
              <a:gd name="connsiteX0-77" fmla="*/ 7733744 w 9600088"/>
              <a:gd name="connsiteY0-78" fmla="*/ 0 h 5439584"/>
              <a:gd name="connsiteX1-79" fmla="*/ 9518104 w 9600088"/>
              <a:gd name="connsiteY1-80" fmla="*/ 10147 h 5439584"/>
              <a:gd name="connsiteX2-81" fmla="*/ 9600088 w 9600088"/>
              <a:gd name="connsiteY2-82" fmla="*/ 92131 h 5439584"/>
              <a:gd name="connsiteX3-83" fmla="*/ 9600088 w 9600088"/>
              <a:gd name="connsiteY3-84" fmla="*/ 5357600 h 5439584"/>
              <a:gd name="connsiteX4-85" fmla="*/ 9518104 w 9600088"/>
              <a:gd name="connsiteY4-86" fmla="*/ 5439584 h 5439584"/>
              <a:gd name="connsiteX5-87" fmla="*/ 81984 w 9600088"/>
              <a:gd name="connsiteY5-88" fmla="*/ 5439584 h 5439584"/>
              <a:gd name="connsiteX6-89" fmla="*/ 0 w 9600088"/>
              <a:gd name="connsiteY6-90" fmla="*/ 5357600 h 5439584"/>
              <a:gd name="connsiteX7-91" fmla="*/ 0 w 9600088"/>
              <a:gd name="connsiteY7-92" fmla="*/ 92131 h 5439584"/>
              <a:gd name="connsiteX8-93" fmla="*/ 81984 w 9600088"/>
              <a:gd name="connsiteY8-94" fmla="*/ 10147 h 5439584"/>
              <a:gd name="connsiteX9-95" fmla="*/ 1881584 w 9600088"/>
              <a:gd name="connsiteY9-96" fmla="*/ 7620 h 5439584"/>
              <a:gd name="connsiteX10-97" fmla="*/ 7825184 w 9600088"/>
              <a:gd name="connsiteY10-98" fmla="*/ 91440 h 5439584"/>
              <a:gd name="connsiteX0-99" fmla="*/ 7733744 w 9600088"/>
              <a:gd name="connsiteY0-100" fmla="*/ 0 h 5439584"/>
              <a:gd name="connsiteX1-101" fmla="*/ 9518104 w 9600088"/>
              <a:gd name="connsiteY1-102" fmla="*/ 10147 h 5439584"/>
              <a:gd name="connsiteX2-103" fmla="*/ 9600088 w 9600088"/>
              <a:gd name="connsiteY2-104" fmla="*/ 92131 h 5439584"/>
              <a:gd name="connsiteX3-105" fmla="*/ 9600088 w 9600088"/>
              <a:gd name="connsiteY3-106" fmla="*/ 5357600 h 5439584"/>
              <a:gd name="connsiteX4-107" fmla="*/ 9518104 w 9600088"/>
              <a:gd name="connsiteY4-108" fmla="*/ 5439584 h 5439584"/>
              <a:gd name="connsiteX5-109" fmla="*/ 81984 w 9600088"/>
              <a:gd name="connsiteY5-110" fmla="*/ 5439584 h 5439584"/>
              <a:gd name="connsiteX6-111" fmla="*/ 0 w 9600088"/>
              <a:gd name="connsiteY6-112" fmla="*/ 5357600 h 5439584"/>
              <a:gd name="connsiteX7-113" fmla="*/ 0 w 9600088"/>
              <a:gd name="connsiteY7-114" fmla="*/ 92131 h 5439584"/>
              <a:gd name="connsiteX8-115" fmla="*/ 81984 w 9600088"/>
              <a:gd name="connsiteY8-116" fmla="*/ 10147 h 5439584"/>
              <a:gd name="connsiteX9-117" fmla="*/ 1881584 w 9600088"/>
              <a:gd name="connsiteY9-118" fmla="*/ 7620 h 54395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55" y="connsiteY9-56"/>
              </a:cxn>
            </a:cxnLst>
            <a:rect l="l" t="t" r="r" b="b"/>
            <a:pathLst>
              <a:path w="9600088" h="5439584">
                <a:moveTo>
                  <a:pt x="7733744" y="0"/>
                </a:moveTo>
                <a:lnTo>
                  <a:pt x="9518104" y="10147"/>
                </a:lnTo>
                <a:cubicBezTo>
                  <a:pt x="9563383" y="10147"/>
                  <a:pt x="9600088" y="46852"/>
                  <a:pt x="9600088" y="92131"/>
                </a:cubicBezTo>
                <a:lnTo>
                  <a:pt x="9600088" y="5357600"/>
                </a:lnTo>
                <a:cubicBezTo>
                  <a:pt x="9600088" y="5402879"/>
                  <a:pt x="9563383" y="5439584"/>
                  <a:pt x="9518104" y="5439584"/>
                </a:cubicBezTo>
                <a:lnTo>
                  <a:pt x="81984" y="5439584"/>
                </a:lnTo>
                <a:cubicBezTo>
                  <a:pt x="36705" y="5439584"/>
                  <a:pt x="0" y="5402879"/>
                  <a:pt x="0" y="5357600"/>
                </a:cubicBezTo>
                <a:lnTo>
                  <a:pt x="0" y="92131"/>
                </a:lnTo>
                <a:cubicBezTo>
                  <a:pt x="0" y="46852"/>
                  <a:pt x="36705" y="10147"/>
                  <a:pt x="81984" y="10147"/>
                </a:cubicBezTo>
                <a:lnTo>
                  <a:pt x="1881584" y="7620"/>
                </a:lnTo>
              </a:path>
            </a:pathLst>
          </a:custGeom>
          <a:noFill/>
          <a:ln w="50800" cap="rnd">
            <a:gradFill>
              <a:gsLst>
                <a:gs pos="37000">
                  <a:schemeClr val="bg1">
                    <a:alpha val="50000"/>
                  </a:schemeClr>
                </a:gs>
                <a:gs pos="52000">
                  <a:schemeClr val="bg1">
                    <a:alpha val="0"/>
                  </a:schemeClr>
                </a:gs>
              </a:gsLst>
              <a:lin ang="5160000" scaled="0"/>
            </a:gra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7811" y="20336"/>
            <a:ext cx="1603473" cy="589766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-1" y="-6361"/>
            <a:ext cx="7150100" cy="564233"/>
            <a:chOff x="-1" y="31739"/>
            <a:chExt cx="6750051" cy="564233"/>
          </a:xfrm>
        </p:grpSpPr>
        <p:sp>
          <p:nvSpPr>
            <p:cNvPr id="23" name="任意多边形: 形状 7">
              <a:extLst>
                <a:ext uri="{FF2B5EF4-FFF2-40B4-BE49-F238E27FC236}">
                  <a16:creationId xmlns="" xmlns:a16="http://schemas.microsoft.com/office/drawing/2014/main" id="{34B471C8-D952-403D-8E07-8F30611430D4}"/>
                </a:ext>
              </a:extLst>
            </p:cNvPr>
            <p:cNvSpPr/>
            <p:nvPr/>
          </p:nvSpPr>
          <p:spPr>
            <a:xfrm>
              <a:off x="-1" y="31739"/>
              <a:ext cx="6750050" cy="557745"/>
            </a:xfrm>
            <a:custGeom>
              <a:avLst/>
              <a:gdLst>
                <a:gd name="connsiteX0" fmla="*/ 0 w 11531601"/>
                <a:gd name="connsiteY0" fmla="*/ 0 h 743660"/>
                <a:gd name="connsiteX1" fmla="*/ 11531601 w 11531601"/>
                <a:gd name="connsiteY1" fmla="*/ 2710 h 743660"/>
                <a:gd name="connsiteX2" fmla="*/ 10318557 w 11531601"/>
                <a:gd name="connsiteY2" fmla="*/ 743472 h 743660"/>
                <a:gd name="connsiteX3" fmla="*/ 0 w 11531601"/>
                <a:gd name="connsiteY3" fmla="*/ 743660 h 74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31601" h="743660">
                  <a:moveTo>
                    <a:pt x="0" y="0"/>
                  </a:moveTo>
                  <a:lnTo>
                    <a:pt x="11531601" y="2710"/>
                  </a:lnTo>
                  <a:cubicBezTo>
                    <a:pt x="11358471" y="401859"/>
                    <a:pt x="10892214" y="745861"/>
                    <a:pt x="10318557" y="743472"/>
                  </a:cubicBezTo>
                  <a:lnTo>
                    <a:pt x="0" y="743660"/>
                  </a:lnTo>
                  <a:close/>
                </a:path>
              </a:pathLst>
            </a:custGeom>
            <a:blipFill dpi="0" rotWithShape="1">
              <a:blip r:embed="rId4" cstate="email">
                <a:alphaModFix amt="20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0" ty="-196850" sx="30000" sy="3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350" dirty="0">
                <a:solidFill>
                  <a:prstClr val="white"/>
                </a:solidFill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0" y="38227"/>
              <a:ext cx="6750050" cy="557745"/>
              <a:chOff x="0" y="228727"/>
              <a:chExt cx="7258226" cy="557745"/>
            </a:xfrm>
          </p:grpSpPr>
          <p:sp>
            <p:nvSpPr>
              <p:cNvPr id="24" name="任意多边形: 形状 7">
                <a:extLst>
                  <a:ext uri="{FF2B5EF4-FFF2-40B4-BE49-F238E27FC236}">
                    <a16:creationId xmlns="" xmlns:a16="http://schemas.microsoft.com/office/drawing/2014/main" id="{34B471C8-D952-403D-8E07-8F30611430D4}"/>
                  </a:ext>
                </a:extLst>
              </p:cNvPr>
              <p:cNvSpPr/>
              <p:nvPr/>
            </p:nvSpPr>
            <p:spPr>
              <a:xfrm>
                <a:off x="0" y="228727"/>
                <a:ext cx="7258226" cy="557745"/>
              </a:xfrm>
              <a:custGeom>
                <a:avLst/>
                <a:gdLst>
                  <a:gd name="connsiteX0" fmla="*/ 0 w 11531601"/>
                  <a:gd name="connsiteY0" fmla="*/ 0 h 743660"/>
                  <a:gd name="connsiteX1" fmla="*/ 11531601 w 11531601"/>
                  <a:gd name="connsiteY1" fmla="*/ 2710 h 743660"/>
                  <a:gd name="connsiteX2" fmla="*/ 10318557 w 11531601"/>
                  <a:gd name="connsiteY2" fmla="*/ 743472 h 743660"/>
                  <a:gd name="connsiteX3" fmla="*/ 0 w 11531601"/>
                  <a:gd name="connsiteY3" fmla="*/ 743660 h 743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31601" h="743660">
                    <a:moveTo>
                      <a:pt x="0" y="0"/>
                    </a:moveTo>
                    <a:lnTo>
                      <a:pt x="11531601" y="2710"/>
                    </a:lnTo>
                    <a:cubicBezTo>
                      <a:pt x="11358471" y="401859"/>
                      <a:pt x="10892214" y="745861"/>
                      <a:pt x="10318557" y="743472"/>
                    </a:cubicBezTo>
                    <a:lnTo>
                      <a:pt x="0" y="74366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13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等腰三角形 92">
                <a:extLst>
                  <a:ext uri="{FF2B5EF4-FFF2-40B4-BE49-F238E27FC236}">
                    <a16:creationId xmlns="" xmlns:a16="http://schemas.microsoft.com/office/drawing/2014/main" id="{DD10C768-E793-4F89-BD6A-46CFB919B957}"/>
                  </a:ext>
                </a:extLst>
              </p:cNvPr>
              <p:cNvSpPr/>
              <p:nvPr/>
            </p:nvSpPr>
            <p:spPr>
              <a:xfrm rot="16200000">
                <a:off x="171677" y="388123"/>
                <a:ext cx="240864" cy="195702"/>
              </a:xfrm>
              <a:custGeom>
                <a:avLst/>
                <a:gdLst>
                  <a:gd name="connsiteX0" fmla="*/ 1110307 w 1115683"/>
                  <a:gd name="connsiteY0" fmla="*/ 54817 h 923017"/>
                  <a:gd name="connsiteX1" fmla="*/ 588532 w 1115683"/>
                  <a:gd name="connsiteY1" fmla="*/ 905823 h 923017"/>
                  <a:gd name="connsiteX2" fmla="*/ 527151 w 1115683"/>
                  <a:gd name="connsiteY2" fmla="*/ 905823 h 923017"/>
                  <a:gd name="connsiteX3" fmla="*/ 5376 w 1115683"/>
                  <a:gd name="connsiteY3" fmla="*/ 54817 h 923017"/>
                  <a:gd name="connsiteX4" fmla="*/ 36067 w 1115683"/>
                  <a:gd name="connsiteY4" fmla="*/ 0 h 923017"/>
                  <a:gd name="connsiteX5" fmla="*/ 1079617 w 1115683"/>
                  <a:gd name="connsiteY5" fmla="*/ 0 h 923017"/>
                  <a:gd name="connsiteX6" fmla="*/ 1110307 w 1115683"/>
                  <a:gd name="connsiteY6" fmla="*/ 54817 h 923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5683" h="923017">
                    <a:moveTo>
                      <a:pt x="1110307" y="54817"/>
                    </a:moveTo>
                    <a:lnTo>
                      <a:pt x="588532" y="905823"/>
                    </a:lnTo>
                    <a:cubicBezTo>
                      <a:pt x="574476" y="928749"/>
                      <a:pt x="541207" y="928749"/>
                      <a:pt x="527151" y="905823"/>
                    </a:cubicBezTo>
                    <a:lnTo>
                      <a:pt x="5376" y="54817"/>
                    </a:lnTo>
                    <a:cubicBezTo>
                      <a:pt x="-9345" y="30807"/>
                      <a:pt x="7903" y="0"/>
                      <a:pt x="36067" y="0"/>
                    </a:cubicBezTo>
                    <a:lnTo>
                      <a:pt x="1079617" y="0"/>
                    </a:lnTo>
                    <a:cubicBezTo>
                      <a:pt x="1107781" y="0"/>
                      <a:pt x="1125029" y="30807"/>
                      <a:pt x="1110307" y="54817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127000" sx="102000" sy="102000" algn="ctr" rotWithShape="0">
                  <a:schemeClr val="accent2">
                    <a:lumMod val="50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7" name="标题 83">
            <a:extLst>
              <a:ext uri="{FF2B5EF4-FFF2-40B4-BE49-F238E27FC236}">
                <a16:creationId xmlns="" xmlns:a16="http://schemas.microsoft.com/office/drawing/2014/main" id="{14D34FE7-78BB-49E5-A6E6-35A4DFE9CF19}"/>
              </a:ext>
            </a:extLst>
          </p:cNvPr>
          <p:cNvSpPr txBox="1">
            <a:spLocks/>
          </p:cNvSpPr>
          <p:nvPr/>
        </p:nvSpPr>
        <p:spPr>
          <a:xfrm>
            <a:off x="487921" y="52086"/>
            <a:ext cx="5812372" cy="477805"/>
          </a:xfrm>
          <a:prstGeom prst="rect">
            <a:avLst/>
          </a:prstGeom>
        </p:spPr>
        <p:txBody>
          <a:bodyPr tIns="72000" bIns="72000" anchor="ctr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400" kern="1200" dirty="0" smtClean="0">
                <a:solidFill>
                  <a:schemeClr val="bg1"/>
                </a:solidFill>
                <a:effectLst>
                  <a:outerShdw blurRad="63500" algn="ctr" rotWithShape="0">
                    <a:schemeClr val="accent2">
                      <a:lumMod val="50000"/>
                      <a:alpha val="40000"/>
                    </a:scheme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algn="l" defTabSz="685800">
              <a:lnSpc>
                <a:spcPct val="90000"/>
              </a:lnSpc>
              <a:spcBef>
                <a:spcPts val="750"/>
              </a:spcBef>
            </a:pPr>
            <a:r>
              <a:rPr lang="zh-CN" altLang="en-US" b="1" dirty="0">
                <a:solidFill>
                  <a:prstClr val="white"/>
                </a:solidFill>
                <a:effectLst>
                  <a:outerShdw blurRad="63500" algn="ctr" rotWithShape="0">
                    <a:srgbClr val="C0504D">
                      <a:lumMod val="50000"/>
                      <a:alpha val="4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具体</a:t>
            </a:r>
            <a:r>
              <a:rPr b="1" dirty="0">
                <a:solidFill>
                  <a:prstClr val="white"/>
                </a:solidFill>
                <a:effectLst>
                  <a:outerShdw blurRad="63500" algn="ctr" rotWithShape="0">
                    <a:srgbClr val="C0504D">
                      <a:lumMod val="50000"/>
                      <a:alpha val="4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r>
              <a:rPr lang="zh-CN" altLang="en-US" b="1" dirty="0">
                <a:solidFill>
                  <a:prstClr val="white"/>
                </a:solidFill>
                <a:effectLst>
                  <a:outerShdw blurRad="63500" algn="ctr" rotWithShape="0">
                    <a:srgbClr val="C0504D">
                      <a:lumMod val="50000"/>
                      <a:alpha val="4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solidFill>
                  <a:prstClr val="white"/>
                </a:solidFill>
                <a:effectLst>
                  <a:outerShdw blurRad="63500" algn="ctr" rotWithShape="0">
                    <a:srgbClr val="C0504D">
                      <a:lumMod val="50000"/>
                      <a:alpha val="4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CAD 3-5</a:t>
            </a:r>
            <a:r>
              <a:rPr lang="zh-CN" altLang="en-US" b="1" dirty="0">
                <a:solidFill>
                  <a:prstClr val="white"/>
                </a:solidFill>
                <a:effectLst>
                  <a:outerShdw blurRad="63500" algn="ctr" rotWithShape="0">
                    <a:srgbClr val="C0504D">
                      <a:lumMod val="50000"/>
                      <a:alpha val="4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年产品）</a:t>
            </a:r>
            <a:endParaRPr b="1" dirty="0">
              <a:solidFill>
                <a:prstClr val="white"/>
              </a:solidFill>
              <a:effectLst>
                <a:outerShdw blurRad="63500" algn="ctr" rotWithShape="0">
                  <a:srgbClr val="C0504D">
                    <a:lumMod val="50000"/>
                    <a:alpha val="4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0856" y="829092"/>
            <a:ext cx="7826343" cy="9614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400" kern="100" dirty="0">
                <a:solidFill>
                  <a:srgbClr val="FF0000"/>
                </a:solidFill>
                <a:latin typeface="Calibri" panose="020F0502020204030204" pitchFamily="34" charset="0"/>
                <a:ea typeface="仿宋" panose="02010609060101010101" pitchFamily="49" charset="-122"/>
                <a:cs typeface="仿宋" panose="02010609060101010101" pitchFamily="49" charset="-122"/>
              </a:rPr>
              <a:t>请唐敏、童若锋等老师补充</a:t>
            </a:r>
            <a:endParaRPr lang="en-US" altLang="zh-CN" sz="2400" kern="100" dirty="0">
              <a:solidFill>
                <a:srgbClr val="FF0000"/>
              </a:solidFill>
              <a:latin typeface="Calibri" panose="020F0502020204030204" pitchFamily="34" charset="0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pPr marL="285750" indent="-285750" algn="just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至少支持两种及以上桌面操作系统</a:t>
            </a:r>
            <a:endParaRPr lang="zh-CN" altLang="en-US" sz="2400" dirty="0">
              <a:solidFill>
                <a:srgbClr val="33333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5750" indent="-285750" algn="just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将协同理念内置于 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CAD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产品设计中，实现基于对象级的设计协同能力</a:t>
            </a:r>
            <a:endParaRPr lang="en-US" altLang="zh-CN" sz="24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5750" indent="-285750" algn="just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3D CAD+CAM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一体化</a:t>
            </a:r>
            <a:endParaRPr lang="en-US" altLang="zh-CN" sz="24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algn="just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兼容性：主流文件</a:t>
            </a:r>
            <a:endParaRPr lang="en-US" altLang="zh-CN" sz="2400" dirty="0">
              <a:solidFill>
                <a:srgbClr val="33333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algn="just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应用领域：机械零部件设计</a:t>
            </a:r>
            <a:endParaRPr lang="en-US" altLang="zh-CN" sz="2400" dirty="0">
              <a:solidFill>
                <a:srgbClr val="33333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algn="just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3D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建模：高自由度曲面建模</a:t>
            </a:r>
            <a:endParaRPr lang="en-US" altLang="zh-CN" sz="2400" dirty="0">
              <a:solidFill>
                <a:srgbClr val="33333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algn="just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2D+3D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完美融合：中度渲染力度</a:t>
            </a:r>
            <a:endParaRPr lang="en-US" altLang="zh-CN" sz="2400" dirty="0">
              <a:solidFill>
                <a:srgbClr val="33333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5750" indent="-285750" algn="just">
              <a:lnSpc>
                <a:spcPct val="125000"/>
              </a:lnSpc>
              <a:buFont typeface="Wingdings" panose="05000000000000000000" pitchFamily="2" charset="2"/>
              <a:buChar char="Ø"/>
            </a:pPr>
            <a:endParaRPr lang="zh-CN" altLang="en-US" sz="2400" dirty="0">
              <a:solidFill>
                <a:srgbClr val="33333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5750" indent="-285750" algn="just">
              <a:lnSpc>
                <a:spcPct val="125000"/>
              </a:lnSpc>
              <a:buFont typeface="Wingdings" panose="05000000000000000000" pitchFamily="2" charset="2"/>
              <a:buChar char="Ø"/>
            </a:pPr>
            <a:endParaRPr lang="zh-CN" altLang="en-US" sz="2400" dirty="0">
              <a:solidFill>
                <a:srgbClr val="33333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5750" indent="-285750" algn="just">
              <a:lnSpc>
                <a:spcPct val="125000"/>
              </a:lnSpc>
              <a:buFont typeface="Wingdings" panose="05000000000000000000" pitchFamily="2" charset="2"/>
              <a:buChar char="Ø"/>
            </a:pPr>
            <a:endParaRPr lang="zh-CN" altLang="en-US" sz="2400" dirty="0">
              <a:solidFill>
                <a:srgbClr val="33333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5750" indent="-285750" algn="just">
              <a:lnSpc>
                <a:spcPct val="125000"/>
              </a:lnSpc>
              <a:buFont typeface="Wingdings" panose="05000000000000000000" pitchFamily="2" charset="2"/>
              <a:buChar char="Ø"/>
            </a:pPr>
            <a:endParaRPr lang="zh-CN" altLang="en-US" sz="2400" dirty="0">
              <a:solidFill>
                <a:srgbClr val="33333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5750" indent="-285750" algn="just">
              <a:lnSpc>
                <a:spcPct val="125000"/>
              </a:lnSpc>
              <a:buFont typeface="Wingdings" panose="05000000000000000000" pitchFamily="2" charset="2"/>
              <a:buChar char="Ø"/>
            </a:pPr>
            <a:endParaRPr lang="zh-CN" altLang="en-US" sz="2400" dirty="0">
              <a:solidFill>
                <a:srgbClr val="33333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5750" indent="-285750" algn="just">
              <a:lnSpc>
                <a:spcPct val="125000"/>
              </a:lnSpc>
              <a:buFont typeface="Wingdings" panose="05000000000000000000" pitchFamily="2" charset="2"/>
              <a:buChar char="Ø"/>
            </a:pPr>
            <a:endParaRPr lang="en-US" altLang="zh-CN" sz="2400" kern="100" dirty="0">
              <a:solidFill>
                <a:srgbClr val="FF0000"/>
              </a:solidFill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pPr marL="742950" lvl="1" indent="-285750" algn="just">
              <a:lnSpc>
                <a:spcPct val="125000"/>
              </a:lnSpc>
              <a:buFont typeface="Wingdings" panose="05000000000000000000" pitchFamily="2" charset="2"/>
              <a:buChar char="Ø"/>
            </a:pPr>
            <a:endParaRPr lang="en-US" altLang="zh-CN" sz="2300" kern="100" dirty="0">
              <a:solidFill>
                <a:prstClr val="black"/>
              </a:solidFill>
              <a:latin typeface="Calibri" panose="020F0502020204030204" pitchFamily="34" charset="0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pPr algn="just">
              <a:lnSpc>
                <a:spcPct val="125000"/>
              </a:lnSpc>
            </a:pPr>
            <a:endParaRPr lang="en-US" altLang="zh-CN" sz="2400" kern="100" dirty="0">
              <a:solidFill>
                <a:prstClr val="black"/>
              </a:solidFill>
              <a:latin typeface="Calibri" panose="020F0502020204030204" pitchFamily="34" charset="0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pPr marL="285750" indent="-285750" algn="just">
              <a:lnSpc>
                <a:spcPct val="125000"/>
              </a:lnSpc>
              <a:buFont typeface="Wingdings" panose="05000000000000000000" pitchFamily="2" charset="2"/>
              <a:buChar char="Ø"/>
            </a:pPr>
            <a:endParaRPr lang="en-US" altLang="zh-CN" sz="2400" kern="100" dirty="0">
              <a:solidFill>
                <a:prstClr val="black"/>
              </a:solidFill>
              <a:latin typeface="Calibri" panose="020F0502020204030204" pitchFamily="34" charset="0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pPr marL="285750" indent="-285750" algn="just">
              <a:lnSpc>
                <a:spcPct val="125000"/>
              </a:lnSpc>
              <a:buFont typeface="Wingdings" panose="05000000000000000000" pitchFamily="2" charset="2"/>
              <a:buChar char="Ø"/>
            </a:pPr>
            <a:endParaRPr lang="en-US" altLang="zh-CN" sz="2400" kern="100" dirty="0">
              <a:solidFill>
                <a:prstClr val="black"/>
              </a:solidFill>
              <a:latin typeface="Calibri" panose="020F0502020204030204" pitchFamily="34" charset="0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pPr marL="285750" indent="-285750" algn="just">
              <a:lnSpc>
                <a:spcPct val="125000"/>
              </a:lnSpc>
              <a:buFont typeface="Wingdings" panose="05000000000000000000" pitchFamily="2" charset="2"/>
              <a:buChar char="Ø"/>
            </a:pPr>
            <a:endParaRPr lang="en-US" altLang="zh-CN" sz="2000" kern="100" dirty="0">
              <a:solidFill>
                <a:prstClr val="black"/>
              </a:solidFill>
              <a:latin typeface="Calibri" panose="020F0502020204030204" pitchFamily="34" charset="0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pPr marL="285750" indent="-285750" algn="just">
              <a:lnSpc>
                <a:spcPct val="125000"/>
              </a:lnSpc>
              <a:buFont typeface="Wingdings" panose="05000000000000000000" pitchFamily="2" charset="2"/>
              <a:buChar char="Ø"/>
            </a:pPr>
            <a:endParaRPr lang="en-US" altLang="zh-CN" sz="2000" kern="100" dirty="0">
              <a:solidFill>
                <a:prstClr val="black"/>
              </a:solidFill>
              <a:latin typeface="Calibri" panose="020F0502020204030204" pitchFamily="34" charset="0"/>
              <a:ea typeface="仿宋" panose="02010609060101010101" pitchFamily="49" charset="-122"/>
              <a:cs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5438641"/>
      </p:ext>
    </p:extLst>
  </p:cSld>
  <p:clrMapOvr>
    <a:masterClrMapping/>
  </p:clrMapOvr>
  <p:transition spd="slow" advTm="0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7811" y="20336"/>
            <a:ext cx="1603473" cy="589766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-1" y="-6361"/>
            <a:ext cx="7150100" cy="564233"/>
            <a:chOff x="-1" y="31739"/>
            <a:chExt cx="6750051" cy="564233"/>
          </a:xfrm>
        </p:grpSpPr>
        <p:sp>
          <p:nvSpPr>
            <p:cNvPr id="23" name="任意多边形: 形状 7">
              <a:extLst>
                <a:ext uri="{FF2B5EF4-FFF2-40B4-BE49-F238E27FC236}">
                  <a16:creationId xmlns="" xmlns:a16="http://schemas.microsoft.com/office/drawing/2014/main" id="{34B471C8-D952-403D-8E07-8F30611430D4}"/>
                </a:ext>
              </a:extLst>
            </p:cNvPr>
            <p:cNvSpPr/>
            <p:nvPr/>
          </p:nvSpPr>
          <p:spPr>
            <a:xfrm>
              <a:off x="-1" y="31739"/>
              <a:ext cx="6750050" cy="557745"/>
            </a:xfrm>
            <a:custGeom>
              <a:avLst/>
              <a:gdLst>
                <a:gd name="connsiteX0" fmla="*/ 0 w 11531601"/>
                <a:gd name="connsiteY0" fmla="*/ 0 h 743660"/>
                <a:gd name="connsiteX1" fmla="*/ 11531601 w 11531601"/>
                <a:gd name="connsiteY1" fmla="*/ 2710 h 743660"/>
                <a:gd name="connsiteX2" fmla="*/ 10318557 w 11531601"/>
                <a:gd name="connsiteY2" fmla="*/ 743472 h 743660"/>
                <a:gd name="connsiteX3" fmla="*/ 0 w 11531601"/>
                <a:gd name="connsiteY3" fmla="*/ 743660 h 74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31601" h="743660">
                  <a:moveTo>
                    <a:pt x="0" y="0"/>
                  </a:moveTo>
                  <a:lnTo>
                    <a:pt x="11531601" y="2710"/>
                  </a:lnTo>
                  <a:cubicBezTo>
                    <a:pt x="11358471" y="401859"/>
                    <a:pt x="10892214" y="745861"/>
                    <a:pt x="10318557" y="743472"/>
                  </a:cubicBezTo>
                  <a:lnTo>
                    <a:pt x="0" y="743660"/>
                  </a:lnTo>
                  <a:close/>
                </a:path>
              </a:pathLst>
            </a:custGeom>
            <a:blipFill dpi="0" rotWithShape="1">
              <a:blip r:embed="rId4" cstate="email">
                <a:alphaModFix amt="20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0" ty="-196850" sx="30000" sy="3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350" dirty="0">
                <a:solidFill>
                  <a:prstClr val="white"/>
                </a:solidFill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0" y="38227"/>
              <a:ext cx="6750050" cy="557745"/>
              <a:chOff x="0" y="228727"/>
              <a:chExt cx="7258226" cy="557745"/>
            </a:xfrm>
          </p:grpSpPr>
          <p:sp>
            <p:nvSpPr>
              <p:cNvPr id="24" name="任意多边形: 形状 7">
                <a:extLst>
                  <a:ext uri="{FF2B5EF4-FFF2-40B4-BE49-F238E27FC236}">
                    <a16:creationId xmlns="" xmlns:a16="http://schemas.microsoft.com/office/drawing/2014/main" id="{34B471C8-D952-403D-8E07-8F30611430D4}"/>
                  </a:ext>
                </a:extLst>
              </p:cNvPr>
              <p:cNvSpPr/>
              <p:nvPr/>
            </p:nvSpPr>
            <p:spPr>
              <a:xfrm>
                <a:off x="0" y="228727"/>
                <a:ext cx="7258226" cy="557745"/>
              </a:xfrm>
              <a:custGeom>
                <a:avLst/>
                <a:gdLst>
                  <a:gd name="connsiteX0" fmla="*/ 0 w 11531601"/>
                  <a:gd name="connsiteY0" fmla="*/ 0 h 743660"/>
                  <a:gd name="connsiteX1" fmla="*/ 11531601 w 11531601"/>
                  <a:gd name="connsiteY1" fmla="*/ 2710 h 743660"/>
                  <a:gd name="connsiteX2" fmla="*/ 10318557 w 11531601"/>
                  <a:gd name="connsiteY2" fmla="*/ 743472 h 743660"/>
                  <a:gd name="connsiteX3" fmla="*/ 0 w 11531601"/>
                  <a:gd name="connsiteY3" fmla="*/ 743660 h 743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31601" h="743660">
                    <a:moveTo>
                      <a:pt x="0" y="0"/>
                    </a:moveTo>
                    <a:lnTo>
                      <a:pt x="11531601" y="2710"/>
                    </a:lnTo>
                    <a:cubicBezTo>
                      <a:pt x="11358471" y="401859"/>
                      <a:pt x="10892214" y="745861"/>
                      <a:pt x="10318557" y="743472"/>
                    </a:cubicBezTo>
                    <a:lnTo>
                      <a:pt x="0" y="74366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13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等腰三角形 92">
                <a:extLst>
                  <a:ext uri="{FF2B5EF4-FFF2-40B4-BE49-F238E27FC236}">
                    <a16:creationId xmlns="" xmlns:a16="http://schemas.microsoft.com/office/drawing/2014/main" id="{DD10C768-E793-4F89-BD6A-46CFB919B957}"/>
                  </a:ext>
                </a:extLst>
              </p:cNvPr>
              <p:cNvSpPr/>
              <p:nvPr/>
            </p:nvSpPr>
            <p:spPr>
              <a:xfrm rot="16200000">
                <a:off x="171677" y="388123"/>
                <a:ext cx="240864" cy="195702"/>
              </a:xfrm>
              <a:custGeom>
                <a:avLst/>
                <a:gdLst>
                  <a:gd name="connsiteX0" fmla="*/ 1110307 w 1115683"/>
                  <a:gd name="connsiteY0" fmla="*/ 54817 h 923017"/>
                  <a:gd name="connsiteX1" fmla="*/ 588532 w 1115683"/>
                  <a:gd name="connsiteY1" fmla="*/ 905823 h 923017"/>
                  <a:gd name="connsiteX2" fmla="*/ 527151 w 1115683"/>
                  <a:gd name="connsiteY2" fmla="*/ 905823 h 923017"/>
                  <a:gd name="connsiteX3" fmla="*/ 5376 w 1115683"/>
                  <a:gd name="connsiteY3" fmla="*/ 54817 h 923017"/>
                  <a:gd name="connsiteX4" fmla="*/ 36067 w 1115683"/>
                  <a:gd name="connsiteY4" fmla="*/ 0 h 923017"/>
                  <a:gd name="connsiteX5" fmla="*/ 1079617 w 1115683"/>
                  <a:gd name="connsiteY5" fmla="*/ 0 h 923017"/>
                  <a:gd name="connsiteX6" fmla="*/ 1110307 w 1115683"/>
                  <a:gd name="connsiteY6" fmla="*/ 54817 h 923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5683" h="923017">
                    <a:moveTo>
                      <a:pt x="1110307" y="54817"/>
                    </a:moveTo>
                    <a:lnTo>
                      <a:pt x="588532" y="905823"/>
                    </a:lnTo>
                    <a:cubicBezTo>
                      <a:pt x="574476" y="928749"/>
                      <a:pt x="541207" y="928749"/>
                      <a:pt x="527151" y="905823"/>
                    </a:cubicBezTo>
                    <a:lnTo>
                      <a:pt x="5376" y="54817"/>
                    </a:lnTo>
                    <a:cubicBezTo>
                      <a:pt x="-9345" y="30807"/>
                      <a:pt x="7903" y="0"/>
                      <a:pt x="36067" y="0"/>
                    </a:cubicBezTo>
                    <a:lnTo>
                      <a:pt x="1079617" y="0"/>
                    </a:lnTo>
                    <a:cubicBezTo>
                      <a:pt x="1107781" y="0"/>
                      <a:pt x="1125029" y="30807"/>
                      <a:pt x="1110307" y="54817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127000" sx="102000" sy="102000" algn="ctr" rotWithShape="0">
                  <a:schemeClr val="accent2">
                    <a:lumMod val="50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7" name="标题 83">
            <a:extLst>
              <a:ext uri="{FF2B5EF4-FFF2-40B4-BE49-F238E27FC236}">
                <a16:creationId xmlns="" xmlns:a16="http://schemas.microsoft.com/office/drawing/2014/main" id="{14D34FE7-78BB-49E5-A6E6-35A4DFE9CF19}"/>
              </a:ext>
            </a:extLst>
          </p:cNvPr>
          <p:cNvSpPr txBox="1">
            <a:spLocks/>
          </p:cNvSpPr>
          <p:nvPr/>
        </p:nvSpPr>
        <p:spPr>
          <a:xfrm>
            <a:off x="487921" y="52086"/>
            <a:ext cx="5812372" cy="477805"/>
          </a:xfrm>
          <a:prstGeom prst="rect">
            <a:avLst/>
          </a:prstGeom>
        </p:spPr>
        <p:txBody>
          <a:bodyPr tIns="72000" bIns="72000" anchor="ctr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400" kern="1200" dirty="0" smtClean="0">
                <a:solidFill>
                  <a:schemeClr val="bg1"/>
                </a:solidFill>
                <a:effectLst>
                  <a:outerShdw blurRad="63500" algn="ctr" rotWithShape="0">
                    <a:schemeClr val="accent2">
                      <a:lumMod val="50000"/>
                      <a:alpha val="40000"/>
                    </a:scheme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algn="l" defTabSz="685800">
              <a:lnSpc>
                <a:spcPct val="90000"/>
              </a:lnSpc>
              <a:spcBef>
                <a:spcPts val="750"/>
              </a:spcBef>
            </a:pPr>
            <a:r>
              <a:rPr lang="zh-CN" altLang="en-US" b="1" dirty="0">
                <a:solidFill>
                  <a:prstClr val="white"/>
                </a:solidFill>
                <a:effectLst>
                  <a:outerShdw blurRad="63500" algn="ctr" rotWithShape="0">
                    <a:srgbClr val="C0504D">
                      <a:lumMod val="50000"/>
                      <a:alpha val="40000"/>
                    </a:srgbClr>
                  </a:outerShdw>
                </a:effectLst>
              </a:rPr>
              <a:t>具体目标（</a:t>
            </a:r>
            <a:r>
              <a:rPr lang="en-US" altLang="zh-CN" b="1" dirty="0">
                <a:solidFill>
                  <a:prstClr val="white"/>
                </a:solidFill>
                <a:effectLst>
                  <a:outerShdw blurRad="63500" algn="ctr" rotWithShape="0">
                    <a:srgbClr val="C0504D">
                      <a:lumMod val="50000"/>
                      <a:alpha val="40000"/>
                    </a:srgbClr>
                  </a:outerShdw>
                </a:effectLst>
              </a:rPr>
              <a:t>CAE3-5</a:t>
            </a:r>
            <a:r>
              <a:rPr lang="zh-CN" altLang="en-US" b="1" dirty="0">
                <a:solidFill>
                  <a:prstClr val="white"/>
                </a:solidFill>
                <a:effectLst>
                  <a:outerShdw blurRad="63500" algn="ctr" rotWithShape="0">
                    <a:srgbClr val="C0504D">
                      <a:lumMod val="50000"/>
                      <a:alpha val="40000"/>
                    </a:srgbClr>
                  </a:outerShdw>
                </a:effectLst>
              </a:rPr>
              <a:t>年技术</a:t>
            </a:r>
            <a:r>
              <a:rPr lang="en-US" altLang="zh-CN" b="1" dirty="0">
                <a:solidFill>
                  <a:prstClr val="white"/>
                </a:solidFill>
                <a:effectLst>
                  <a:outerShdw blurRad="63500" algn="ctr" rotWithShape="0">
                    <a:srgbClr val="C0504D">
                      <a:lumMod val="50000"/>
                      <a:alpha val="40000"/>
                    </a:srgbClr>
                  </a:outerShdw>
                </a:effectLst>
              </a:rPr>
              <a:t>\ </a:t>
            </a:r>
            <a:r>
              <a:rPr lang="zh-CN" altLang="en-US" b="1" dirty="0">
                <a:solidFill>
                  <a:prstClr val="white"/>
                </a:solidFill>
                <a:effectLst>
                  <a:outerShdw blurRad="63500" algn="ctr" rotWithShape="0">
                    <a:srgbClr val="C0504D">
                      <a:lumMod val="50000"/>
                      <a:alpha val="40000"/>
                    </a:srgbClr>
                  </a:outerShdw>
                </a:effectLst>
              </a:rPr>
              <a:t>产品</a:t>
            </a:r>
            <a:r>
              <a:rPr lang="en-US" altLang="zh-CN" b="1" dirty="0">
                <a:solidFill>
                  <a:prstClr val="white"/>
                </a:solidFill>
                <a:effectLst>
                  <a:outerShdw blurRad="63500" algn="ctr" rotWithShape="0">
                    <a:srgbClr val="C0504D">
                      <a:lumMod val="50000"/>
                      <a:alpha val="40000"/>
                    </a:srgbClr>
                  </a:outerShdw>
                </a:effectLst>
              </a:rPr>
              <a:t>\</a:t>
            </a:r>
            <a:r>
              <a:rPr lang="zh-CN" altLang="en-US" b="1" dirty="0">
                <a:solidFill>
                  <a:prstClr val="white"/>
                </a:solidFill>
                <a:effectLst>
                  <a:outerShdw blurRad="63500" algn="ctr" rotWithShape="0">
                    <a:srgbClr val="C0504D">
                      <a:lumMod val="50000"/>
                      <a:alpha val="40000"/>
                    </a:srgbClr>
                  </a:outerShdw>
                </a:effectLst>
              </a:rPr>
              <a:t>应用）</a:t>
            </a:r>
          </a:p>
        </p:txBody>
      </p:sp>
      <p:sp>
        <p:nvSpPr>
          <p:cNvPr id="5" name="矩形 4"/>
          <p:cNvSpPr/>
          <p:nvPr/>
        </p:nvSpPr>
        <p:spPr>
          <a:xfrm>
            <a:off x="250856" y="829092"/>
            <a:ext cx="7826343" cy="7354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400" kern="100" dirty="0">
                <a:solidFill>
                  <a:srgbClr val="FF0000"/>
                </a:solidFill>
                <a:latin typeface="Calibri" panose="020F0502020204030204" pitchFamily="34" charset="0"/>
                <a:ea typeface="仿宋" panose="02010609060101010101" pitchFamily="49" charset="-122"/>
                <a:cs typeface="仿宋" panose="02010609060101010101" pitchFamily="49" charset="-122"/>
              </a:rPr>
              <a:t>请波涛、张庆海等老师补充</a:t>
            </a:r>
            <a:endParaRPr lang="en-US" altLang="zh-CN" sz="2400" kern="100" dirty="0">
              <a:solidFill>
                <a:srgbClr val="FF0000"/>
              </a:solidFill>
              <a:latin typeface="Calibri" panose="020F0502020204030204" pitchFamily="34" charset="0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pPr marL="285750" indent="-285750" algn="just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4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仿宋" panose="02010609060101010101" pitchFamily="49" charset="-122"/>
              </a:rPr>
              <a:t>对</a:t>
            </a:r>
            <a:r>
              <a:rPr lang="zh-CN" altLang="en-US" sz="2400" kern="1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仿宋" panose="02010609060101010101" pitchFamily="49" charset="-122"/>
              </a:rPr>
              <a:t>标西门子</a:t>
            </a:r>
            <a:r>
              <a:rPr lang="en-US" altLang="zh-CN" sz="2400" kern="100" dirty="0" err="1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仿宋" panose="02010609060101010101" pitchFamily="49" charset="-122"/>
              </a:rPr>
              <a:t>Simens</a:t>
            </a:r>
            <a:r>
              <a:rPr lang="en-US" altLang="zh-CN" sz="2400" kern="1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仿宋" panose="02010609060101010101" pitchFamily="49" charset="-122"/>
              </a:rPr>
              <a:t> </a:t>
            </a:r>
            <a:r>
              <a:rPr lang="en-GB" altLang="zh-CN" sz="2400" kern="100" dirty="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仿宋" panose="02010609060101010101" pitchFamily="49" charset="-122"/>
              </a:rPr>
              <a:t>Star-CCM</a:t>
            </a:r>
            <a:r>
              <a:rPr lang="en-GB" altLang="zh-CN" sz="2400" kern="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仿宋" panose="02010609060101010101" pitchFamily="49" charset="-122"/>
              </a:rPr>
              <a:t>+</a:t>
            </a:r>
            <a:r>
              <a:rPr lang="en-GB" altLang="zh-CN" sz="24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仿宋" panose="02010609060101010101" pitchFamily="49" charset="-122"/>
              </a:rPr>
              <a:t>,</a:t>
            </a:r>
            <a:r>
              <a:rPr lang="en-US" altLang="zh-CN" sz="2400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仿宋" panose="02010609060101010101" pitchFamily="49" charset="-122"/>
              </a:rPr>
              <a:t>Ansys Fluent</a:t>
            </a:r>
            <a:r>
              <a:rPr lang="zh-CN" altLang="en-US" sz="2400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仿宋" panose="02010609060101010101" pitchFamily="49" charset="-122"/>
              </a:rPr>
              <a:t>，</a:t>
            </a:r>
            <a:r>
              <a:rPr lang="zh-CN" altLang="en-US" sz="24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仿宋" panose="02010609060101010101" pitchFamily="49" charset="-122"/>
              </a:rPr>
              <a:t>构建通用计算流体力学软件平台</a:t>
            </a:r>
            <a:endParaRPr lang="en-US" altLang="zh-CN" sz="2400" kern="1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cs typeface="仿宋" panose="02010609060101010101" pitchFamily="49" charset="-122"/>
            </a:endParaRPr>
          </a:p>
          <a:p>
            <a:pPr marL="800100" lvl="1" indent="-342900" algn="just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0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仿宋" panose="02010609060101010101" pitchFamily="49" charset="-122"/>
              </a:rPr>
              <a:t>网格生成器、</a:t>
            </a:r>
            <a:endParaRPr lang="en-US" altLang="zh-CN" sz="2000" kern="1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cs typeface="仿宋" panose="02010609060101010101" pitchFamily="49" charset="-122"/>
            </a:endParaRPr>
          </a:p>
          <a:p>
            <a:pPr marL="800100" lvl="1" indent="-342900" algn="just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0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仿宋" panose="02010609060101010101" pitchFamily="49" charset="-122"/>
              </a:rPr>
              <a:t>单相</a:t>
            </a:r>
            <a:r>
              <a:rPr lang="en-US" altLang="zh-CN" sz="2000" kern="100" dirty="0" err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仿宋" panose="02010609060101010101" pitchFamily="49" charset="-122"/>
              </a:rPr>
              <a:t>Navier</a:t>
            </a:r>
            <a:r>
              <a:rPr lang="en-US" altLang="zh-CN" sz="20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仿宋" panose="02010609060101010101" pitchFamily="49" charset="-122"/>
              </a:rPr>
              <a:t>-Stokes</a:t>
            </a:r>
            <a:r>
              <a:rPr lang="zh-CN" altLang="en-US" sz="20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仿宋" panose="02010609060101010101" pitchFamily="49" charset="-122"/>
              </a:rPr>
              <a:t>方程求解器、</a:t>
            </a:r>
            <a:endParaRPr lang="en-US" altLang="zh-CN" sz="2000" kern="1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cs typeface="仿宋" panose="02010609060101010101" pitchFamily="49" charset="-122"/>
            </a:endParaRPr>
          </a:p>
          <a:p>
            <a:pPr marL="800100" lvl="1" indent="-342900" algn="just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0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仿宋" panose="02010609060101010101" pitchFamily="49" charset="-122"/>
              </a:rPr>
              <a:t>平流输移模块、扩散过程模块、</a:t>
            </a:r>
            <a:endParaRPr lang="en-US" altLang="zh-CN" sz="2000" kern="1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cs typeface="仿宋" panose="02010609060101010101" pitchFamily="49" charset="-122"/>
            </a:endParaRPr>
          </a:p>
          <a:p>
            <a:pPr marL="800100" lvl="1" indent="-342900" algn="just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0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仿宋" panose="02010609060101010101" pitchFamily="49" charset="-122"/>
              </a:rPr>
              <a:t>化学反应数据库等，</a:t>
            </a:r>
            <a:endParaRPr lang="en-US" altLang="zh-CN" sz="2000" kern="1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cs typeface="仿宋" panose="02010609060101010101" pitchFamily="49" charset="-122"/>
            </a:endParaRPr>
          </a:p>
          <a:p>
            <a:pPr marL="800100" lvl="1" indent="-342900" algn="just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0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仿宋" panose="02010609060101010101" pitchFamily="49" charset="-122"/>
              </a:rPr>
              <a:t>支持并行计算和局部加密。</a:t>
            </a:r>
            <a:endParaRPr lang="en-US" altLang="zh-CN" sz="2000" kern="1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cs typeface="仿宋" panose="02010609060101010101" pitchFamily="49" charset="-122"/>
            </a:endParaRPr>
          </a:p>
          <a:p>
            <a:pPr algn="just">
              <a:lnSpc>
                <a:spcPct val="125000"/>
              </a:lnSpc>
            </a:pPr>
            <a:r>
              <a:rPr lang="zh-CN" altLang="en-US" sz="24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仿宋" panose="02010609060101010101" pitchFamily="49" charset="-122"/>
              </a:rPr>
              <a:t>该国产工业软件是模具行业和汽车行业的支撑平台和二次开发起点。</a:t>
            </a:r>
            <a:endParaRPr lang="en-US" altLang="zh-CN" sz="2400" kern="1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cs typeface="仿宋" panose="02010609060101010101" pitchFamily="49" charset="-122"/>
            </a:endParaRPr>
          </a:p>
          <a:p>
            <a:pPr algn="just">
              <a:lnSpc>
                <a:spcPct val="125000"/>
              </a:lnSpc>
            </a:pPr>
            <a:endParaRPr lang="en-US" altLang="zh-CN" sz="2400" dirty="0"/>
          </a:p>
          <a:p>
            <a:pPr marL="285750" indent="-285750" algn="just">
              <a:lnSpc>
                <a:spcPct val="125000"/>
              </a:lnSpc>
              <a:buFont typeface="Wingdings" panose="05000000000000000000" pitchFamily="2" charset="2"/>
              <a:buChar char="Ø"/>
            </a:pPr>
            <a:endParaRPr lang="en-US" altLang="zh-CN" sz="2300" kern="100" dirty="0">
              <a:solidFill>
                <a:prstClr val="black"/>
              </a:solidFill>
              <a:latin typeface="Calibri" panose="020F0502020204030204" pitchFamily="34" charset="0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pPr algn="just">
              <a:lnSpc>
                <a:spcPct val="125000"/>
              </a:lnSpc>
            </a:pPr>
            <a:endParaRPr lang="en-US" altLang="zh-CN" sz="2400" kern="100" dirty="0">
              <a:solidFill>
                <a:prstClr val="black"/>
              </a:solidFill>
              <a:latin typeface="Calibri" panose="020F0502020204030204" pitchFamily="34" charset="0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pPr marL="285750" indent="-285750" algn="just">
              <a:lnSpc>
                <a:spcPct val="125000"/>
              </a:lnSpc>
              <a:buFont typeface="Wingdings" panose="05000000000000000000" pitchFamily="2" charset="2"/>
              <a:buChar char="Ø"/>
            </a:pPr>
            <a:endParaRPr lang="en-US" altLang="zh-CN" sz="2400" kern="100" dirty="0">
              <a:solidFill>
                <a:prstClr val="black"/>
              </a:solidFill>
              <a:latin typeface="Calibri" panose="020F0502020204030204" pitchFamily="34" charset="0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pPr marL="285750" indent="-285750" algn="just">
              <a:lnSpc>
                <a:spcPct val="125000"/>
              </a:lnSpc>
              <a:buFont typeface="Wingdings" panose="05000000000000000000" pitchFamily="2" charset="2"/>
              <a:buChar char="Ø"/>
            </a:pPr>
            <a:endParaRPr lang="en-US" altLang="zh-CN" sz="2400" kern="100" dirty="0">
              <a:solidFill>
                <a:prstClr val="black"/>
              </a:solidFill>
              <a:latin typeface="Calibri" panose="020F0502020204030204" pitchFamily="34" charset="0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pPr marL="285750" indent="-285750" algn="just">
              <a:lnSpc>
                <a:spcPct val="125000"/>
              </a:lnSpc>
              <a:buFont typeface="Wingdings" panose="05000000000000000000" pitchFamily="2" charset="2"/>
              <a:buChar char="Ø"/>
            </a:pPr>
            <a:endParaRPr lang="en-US" altLang="zh-CN" sz="2000" kern="100" dirty="0">
              <a:solidFill>
                <a:prstClr val="black"/>
              </a:solidFill>
              <a:latin typeface="Calibri" panose="020F0502020204030204" pitchFamily="34" charset="0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pPr marL="285750" indent="-285750" algn="just">
              <a:lnSpc>
                <a:spcPct val="125000"/>
              </a:lnSpc>
              <a:buFont typeface="Wingdings" panose="05000000000000000000" pitchFamily="2" charset="2"/>
              <a:buChar char="Ø"/>
            </a:pPr>
            <a:endParaRPr lang="en-US" altLang="zh-CN" sz="2000" kern="100" dirty="0">
              <a:solidFill>
                <a:prstClr val="black"/>
              </a:solidFill>
              <a:latin typeface="Calibri" panose="020F0502020204030204" pitchFamily="34" charset="0"/>
              <a:ea typeface="仿宋" panose="02010609060101010101" pitchFamily="49" charset="-122"/>
              <a:cs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0413531"/>
      </p:ext>
    </p:extLst>
  </p:cSld>
  <p:clrMapOvr>
    <a:masterClrMapping/>
  </p:clrMapOvr>
  <p:transition spd="slow" advTm="0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7811" y="20336"/>
            <a:ext cx="1603473" cy="589766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-1" y="-6361"/>
            <a:ext cx="7150100" cy="564233"/>
            <a:chOff x="-1" y="31739"/>
            <a:chExt cx="6750051" cy="564233"/>
          </a:xfrm>
        </p:grpSpPr>
        <p:sp>
          <p:nvSpPr>
            <p:cNvPr id="23" name="任意多边形: 形状 7">
              <a:extLst>
                <a:ext uri="{FF2B5EF4-FFF2-40B4-BE49-F238E27FC236}">
                  <a16:creationId xmlns="" xmlns:a16="http://schemas.microsoft.com/office/drawing/2014/main" id="{34B471C8-D952-403D-8E07-8F30611430D4}"/>
                </a:ext>
              </a:extLst>
            </p:cNvPr>
            <p:cNvSpPr/>
            <p:nvPr/>
          </p:nvSpPr>
          <p:spPr>
            <a:xfrm>
              <a:off x="-1" y="31739"/>
              <a:ext cx="6750050" cy="557745"/>
            </a:xfrm>
            <a:custGeom>
              <a:avLst/>
              <a:gdLst>
                <a:gd name="connsiteX0" fmla="*/ 0 w 11531601"/>
                <a:gd name="connsiteY0" fmla="*/ 0 h 743660"/>
                <a:gd name="connsiteX1" fmla="*/ 11531601 w 11531601"/>
                <a:gd name="connsiteY1" fmla="*/ 2710 h 743660"/>
                <a:gd name="connsiteX2" fmla="*/ 10318557 w 11531601"/>
                <a:gd name="connsiteY2" fmla="*/ 743472 h 743660"/>
                <a:gd name="connsiteX3" fmla="*/ 0 w 11531601"/>
                <a:gd name="connsiteY3" fmla="*/ 743660 h 74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31601" h="743660">
                  <a:moveTo>
                    <a:pt x="0" y="0"/>
                  </a:moveTo>
                  <a:lnTo>
                    <a:pt x="11531601" y="2710"/>
                  </a:lnTo>
                  <a:cubicBezTo>
                    <a:pt x="11358471" y="401859"/>
                    <a:pt x="10892214" y="745861"/>
                    <a:pt x="10318557" y="743472"/>
                  </a:cubicBezTo>
                  <a:lnTo>
                    <a:pt x="0" y="743660"/>
                  </a:lnTo>
                  <a:close/>
                </a:path>
              </a:pathLst>
            </a:custGeom>
            <a:blipFill dpi="0" rotWithShape="1">
              <a:blip r:embed="rId4" cstate="email">
                <a:alphaModFix amt="20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0" ty="-196850" sx="30000" sy="3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350" dirty="0">
                <a:solidFill>
                  <a:prstClr val="white"/>
                </a:solidFill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0" y="38227"/>
              <a:ext cx="6750050" cy="557745"/>
              <a:chOff x="0" y="228727"/>
              <a:chExt cx="7258226" cy="557745"/>
            </a:xfrm>
          </p:grpSpPr>
          <p:sp>
            <p:nvSpPr>
              <p:cNvPr id="24" name="任意多边形: 形状 7">
                <a:extLst>
                  <a:ext uri="{FF2B5EF4-FFF2-40B4-BE49-F238E27FC236}">
                    <a16:creationId xmlns="" xmlns:a16="http://schemas.microsoft.com/office/drawing/2014/main" id="{34B471C8-D952-403D-8E07-8F30611430D4}"/>
                  </a:ext>
                </a:extLst>
              </p:cNvPr>
              <p:cNvSpPr/>
              <p:nvPr/>
            </p:nvSpPr>
            <p:spPr>
              <a:xfrm>
                <a:off x="0" y="228727"/>
                <a:ext cx="7258226" cy="557745"/>
              </a:xfrm>
              <a:custGeom>
                <a:avLst/>
                <a:gdLst>
                  <a:gd name="connsiteX0" fmla="*/ 0 w 11531601"/>
                  <a:gd name="connsiteY0" fmla="*/ 0 h 743660"/>
                  <a:gd name="connsiteX1" fmla="*/ 11531601 w 11531601"/>
                  <a:gd name="connsiteY1" fmla="*/ 2710 h 743660"/>
                  <a:gd name="connsiteX2" fmla="*/ 10318557 w 11531601"/>
                  <a:gd name="connsiteY2" fmla="*/ 743472 h 743660"/>
                  <a:gd name="connsiteX3" fmla="*/ 0 w 11531601"/>
                  <a:gd name="connsiteY3" fmla="*/ 743660 h 743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31601" h="743660">
                    <a:moveTo>
                      <a:pt x="0" y="0"/>
                    </a:moveTo>
                    <a:lnTo>
                      <a:pt x="11531601" y="2710"/>
                    </a:lnTo>
                    <a:cubicBezTo>
                      <a:pt x="11358471" y="401859"/>
                      <a:pt x="10892214" y="745861"/>
                      <a:pt x="10318557" y="743472"/>
                    </a:cubicBezTo>
                    <a:lnTo>
                      <a:pt x="0" y="74366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13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等腰三角形 92">
                <a:extLst>
                  <a:ext uri="{FF2B5EF4-FFF2-40B4-BE49-F238E27FC236}">
                    <a16:creationId xmlns="" xmlns:a16="http://schemas.microsoft.com/office/drawing/2014/main" id="{DD10C768-E793-4F89-BD6A-46CFB919B957}"/>
                  </a:ext>
                </a:extLst>
              </p:cNvPr>
              <p:cNvSpPr/>
              <p:nvPr/>
            </p:nvSpPr>
            <p:spPr>
              <a:xfrm rot="16200000">
                <a:off x="171677" y="388123"/>
                <a:ext cx="240864" cy="195702"/>
              </a:xfrm>
              <a:custGeom>
                <a:avLst/>
                <a:gdLst>
                  <a:gd name="connsiteX0" fmla="*/ 1110307 w 1115683"/>
                  <a:gd name="connsiteY0" fmla="*/ 54817 h 923017"/>
                  <a:gd name="connsiteX1" fmla="*/ 588532 w 1115683"/>
                  <a:gd name="connsiteY1" fmla="*/ 905823 h 923017"/>
                  <a:gd name="connsiteX2" fmla="*/ 527151 w 1115683"/>
                  <a:gd name="connsiteY2" fmla="*/ 905823 h 923017"/>
                  <a:gd name="connsiteX3" fmla="*/ 5376 w 1115683"/>
                  <a:gd name="connsiteY3" fmla="*/ 54817 h 923017"/>
                  <a:gd name="connsiteX4" fmla="*/ 36067 w 1115683"/>
                  <a:gd name="connsiteY4" fmla="*/ 0 h 923017"/>
                  <a:gd name="connsiteX5" fmla="*/ 1079617 w 1115683"/>
                  <a:gd name="connsiteY5" fmla="*/ 0 h 923017"/>
                  <a:gd name="connsiteX6" fmla="*/ 1110307 w 1115683"/>
                  <a:gd name="connsiteY6" fmla="*/ 54817 h 923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5683" h="923017">
                    <a:moveTo>
                      <a:pt x="1110307" y="54817"/>
                    </a:moveTo>
                    <a:lnTo>
                      <a:pt x="588532" y="905823"/>
                    </a:lnTo>
                    <a:cubicBezTo>
                      <a:pt x="574476" y="928749"/>
                      <a:pt x="541207" y="928749"/>
                      <a:pt x="527151" y="905823"/>
                    </a:cubicBezTo>
                    <a:lnTo>
                      <a:pt x="5376" y="54817"/>
                    </a:lnTo>
                    <a:cubicBezTo>
                      <a:pt x="-9345" y="30807"/>
                      <a:pt x="7903" y="0"/>
                      <a:pt x="36067" y="0"/>
                    </a:cubicBezTo>
                    <a:lnTo>
                      <a:pt x="1079617" y="0"/>
                    </a:lnTo>
                    <a:cubicBezTo>
                      <a:pt x="1107781" y="0"/>
                      <a:pt x="1125029" y="30807"/>
                      <a:pt x="1110307" y="54817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127000" sx="102000" sy="102000" algn="ctr" rotWithShape="0">
                  <a:schemeClr val="accent2">
                    <a:lumMod val="50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7" name="标题 83">
            <a:extLst>
              <a:ext uri="{FF2B5EF4-FFF2-40B4-BE49-F238E27FC236}">
                <a16:creationId xmlns="" xmlns:a16="http://schemas.microsoft.com/office/drawing/2014/main" id="{14D34FE7-78BB-49E5-A6E6-35A4DFE9CF19}"/>
              </a:ext>
            </a:extLst>
          </p:cNvPr>
          <p:cNvSpPr txBox="1">
            <a:spLocks/>
          </p:cNvSpPr>
          <p:nvPr/>
        </p:nvSpPr>
        <p:spPr>
          <a:xfrm>
            <a:off x="487921" y="52086"/>
            <a:ext cx="5812372" cy="477805"/>
          </a:xfrm>
          <a:prstGeom prst="rect">
            <a:avLst/>
          </a:prstGeom>
        </p:spPr>
        <p:txBody>
          <a:bodyPr tIns="72000" bIns="72000" anchor="ctr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400" kern="1200" dirty="0" smtClean="0">
                <a:solidFill>
                  <a:schemeClr val="bg1"/>
                </a:solidFill>
                <a:effectLst>
                  <a:outerShdw blurRad="63500" algn="ctr" rotWithShape="0">
                    <a:schemeClr val="accent2">
                      <a:lumMod val="50000"/>
                      <a:alpha val="40000"/>
                    </a:scheme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algn="l" defTabSz="685800">
              <a:lnSpc>
                <a:spcPct val="90000"/>
              </a:lnSpc>
              <a:spcBef>
                <a:spcPts val="750"/>
              </a:spcBef>
            </a:pPr>
            <a:r>
              <a:rPr lang="zh-CN" altLang="en-US" b="1" dirty="0">
                <a:solidFill>
                  <a:prstClr val="white"/>
                </a:solidFill>
                <a:effectLst>
                  <a:outerShdw blurRad="63500" algn="ctr" rotWithShape="0">
                    <a:srgbClr val="C0504D">
                      <a:lumMod val="50000"/>
                      <a:alpha val="40000"/>
                    </a:srgbClr>
                  </a:outerShdw>
                </a:effectLst>
              </a:rPr>
              <a:t>具体目标（</a:t>
            </a:r>
            <a:r>
              <a:rPr lang="en-US" altLang="zh-CN" b="1" dirty="0">
                <a:solidFill>
                  <a:prstClr val="white"/>
                </a:solidFill>
                <a:effectLst>
                  <a:outerShdw blurRad="63500" algn="ctr" rotWithShape="0">
                    <a:srgbClr val="C0504D">
                      <a:lumMod val="50000"/>
                      <a:alpha val="40000"/>
                    </a:srgbClr>
                  </a:outerShdw>
                </a:effectLst>
              </a:rPr>
              <a:t>CAE3-5</a:t>
            </a:r>
            <a:r>
              <a:rPr lang="zh-CN" altLang="en-US" b="1" dirty="0">
                <a:solidFill>
                  <a:prstClr val="white"/>
                </a:solidFill>
                <a:effectLst>
                  <a:outerShdw blurRad="63500" algn="ctr" rotWithShape="0">
                    <a:srgbClr val="C0504D">
                      <a:lumMod val="50000"/>
                      <a:alpha val="40000"/>
                    </a:srgbClr>
                  </a:outerShdw>
                </a:effectLst>
              </a:rPr>
              <a:t>年技术</a:t>
            </a:r>
            <a:r>
              <a:rPr lang="en-US" altLang="zh-CN" b="1" dirty="0">
                <a:solidFill>
                  <a:prstClr val="white"/>
                </a:solidFill>
                <a:effectLst>
                  <a:outerShdw blurRad="63500" algn="ctr" rotWithShape="0">
                    <a:srgbClr val="C0504D">
                      <a:lumMod val="50000"/>
                      <a:alpha val="40000"/>
                    </a:srgbClr>
                  </a:outerShdw>
                </a:effectLst>
              </a:rPr>
              <a:t>\ </a:t>
            </a:r>
            <a:r>
              <a:rPr lang="zh-CN" altLang="en-US" b="1" dirty="0">
                <a:solidFill>
                  <a:prstClr val="white"/>
                </a:solidFill>
                <a:effectLst>
                  <a:outerShdw blurRad="63500" algn="ctr" rotWithShape="0">
                    <a:srgbClr val="C0504D">
                      <a:lumMod val="50000"/>
                      <a:alpha val="40000"/>
                    </a:srgbClr>
                  </a:outerShdw>
                </a:effectLst>
              </a:rPr>
              <a:t>产品</a:t>
            </a:r>
            <a:r>
              <a:rPr lang="en-US" altLang="zh-CN" b="1" dirty="0">
                <a:solidFill>
                  <a:prstClr val="white"/>
                </a:solidFill>
                <a:effectLst>
                  <a:outerShdw blurRad="63500" algn="ctr" rotWithShape="0">
                    <a:srgbClr val="C0504D">
                      <a:lumMod val="50000"/>
                      <a:alpha val="40000"/>
                    </a:srgbClr>
                  </a:outerShdw>
                </a:effectLst>
              </a:rPr>
              <a:t>\</a:t>
            </a:r>
            <a:r>
              <a:rPr lang="zh-CN" altLang="en-US" b="1" dirty="0">
                <a:solidFill>
                  <a:prstClr val="white"/>
                </a:solidFill>
                <a:effectLst>
                  <a:outerShdw blurRad="63500" algn="ctr" rotWithShape="0">
                    <a:srgbClr val="C0504D">
                      <a:lumMod val="50000"/>
                      <a:alpha val="40000"/>
                    </a:srgbClr>
                  </a:outerShdw>
                </a:effectLst>
              </a:rPr>
              <a:t>应用）</a:t>
            </a:r>
            <a:endParaRPr b="1" dirty="0">
              <a:solidFill>
                <a:prstClr val="white"/>
              </a:solidFill>
              <a:effectLst>
                <a:outerShdw blurRad="63500" algn="ctr" rotWithShape="0">
                  <a:srgbClr val="C0504D">
                    <a:lumMod val="50000"/>
                    <a:alpha val="4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0856" y="829092"/>
            <a:ext cx="7826343" cy="6921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400" kern="100" dirty="0">
                <a:solidFill>
                  <a:srgbClr val="FF0000"/>
                </a:solidFill>
                <a:latin typeface="Calibri" panose="020F0502020204030204" pitchFamily="34" charset="0"/>
                <a:ea typeface="仿宋" panose="02010609060101010101" pitchFamily="49" charset="-122"/>
                <a:cs typeface="仿宋" panose="02010609060101010101" pitchFamily="49" charset="-122"/>
              </a:rPr>
              <a:t>请波涛、张庆海等老师补充</a:t>
            </a:r>
            <a:endParaRPr lang="en-US" altLang="zh-CN" sz="2400" kern="100" dirty="0">
              <a:solidFill>
                <a:srgbClr val="FF0000"/>
              </a:solidFill>
              <a:latin typeface="Calibri" panose="020F0502020204030204" pitchFamily="34" charset="0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pPr marL="285750" indent="-285750" algn="just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4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仿宋" panose="02010609060101010101" pitchFamily="49" charset="-122"/>
              </a:rPr>
              <a:t>对标</a:t>
            </a:r>
            <a:r>
              <a:rPr lang="en-US" altLang="zh-CN" sz="24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仿宋" panose="02010609060101010101" pitchFamily="49" charset="-122"/>
              </a:rPr>
              <a:t>Autodesk Moldflow</a:t>
            </a:r>
            <a:r>
              <a:rPr lang="zh-CN" altLang="en-US" sz="24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仿宋" panose="02010609060101010101" pitchFamily="49" charset="-122"/>
              </a:rPr>
              <a:t>，针对宁波模具工业亟待解决的难点和痛点，在通用计算流体力学平台的基础上，逐步构建具有自主产权的模具工业软件。</a:t>
            </a:r>
            <a:endParaRPr lang="en-US" altLang="zh-CN" sz="2400" kern="1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cs typeface="仿宋" panose="02010609060101010101" pitchFamily="49" charset="-122"/>
            </a:endParaRPr>
          </a:p>
          <a:p>
            <a:pPr marL="800100" lvl="1" indent="-342900" algn="just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en-US" altLang="zh-CN" sz="20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仿宋" panose="02010609060101010101" pitchFamily="49" charset="-122"/>
              </a:rPr>
              <a:t>CAD+CAE</a:t>
            </a:r>
            <a:r>
              <a:rPr lang="zh-CN" altLang="en-US" sz="20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仿宋" panose="02010609060101010101" pitchFamily="49" charset="-122"/>
              </a:rPr>
              <a:t>协同的数学理论</a:t>
            </a:r>
            <a:endParaRPr lang="en-US" altLang="zh-CN" sz="2000" kern="1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cs typeface="仿宋" panose="02010609060101010101" pitchFamily="49" charset="-122"/>
            </a:endParaRPr>
          </a:p>
          <a:p>
            <a:pPr marL="800100" lvl="1" indent="-342900" algn="just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0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仿宋" panose="02010609060101010101" pitchFamily="49" charset="-122"/>
              </a:rPr>
              <a:t>界面追踪模块</a:t>
            </a:r>
            <a:endParaRPr lang="en-US" altLang="zh-CN" sz="2000" kern="1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cs typeface="仿宋" panose="02010609060101010101" pitchFamily="49" charset="-122"/>
            </a:endParaRPr>
          </a:p>
          <a:p>
            <a:pPr marL="800100" lvl="1" indent="-342900" algn="just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0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仿宋" panose="02010609060101010101" pitchFamily="49" charset="-122"/>
              </a:rPr>
              <a:t>拓扑处理模块</a:t>
            </a:r>
            <a:endParaRPr lang="en-US" altLang="zh-CN" sz="2000" kern="1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cs typeface="仿宋" panose="02010609060101010101" pitchFamily="49" charset="-122"/>
            </a:endParaRPr>
          </a:p>
          <a:p>
            <a:pPr marL="800100" lvl="1" indent="-342900" algn="just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0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仿宋" panose="02010609060101010101" pitchFamily="49" charset="-122"/>
              </a:rPr>
              <a:t>相变分析模块</a:t>
            </a:r>
            <a:endParaRPr lang="en-US" altLang="zh-CN" sz="2000" kern="1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cs typeface="仿宋" panose="02010609060101010101" pitchFamily="49" charset="-122"/>
            </a:endParaRPr>
          </a:p>
          <a:p>
            <a:pPr marL="800100" lvl="1" indent="-342900" algn="just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0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仿宋" panose="02010609060101010101" pitchFamily="49" charset="-122"/>
              </a:rPr>
              <a:t>自由界面流体求解器等</a:t>
            </a:r>
            <a:endParaRPr lang="en-US" altLang="zh-CN" sz="2000" kern="1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cs typeface="仿宋" panose="02010609060101010101" pitchFamily="49" charset="-122"/>
            </a:endParaRPr>
          </a:p>
          <a:p>
            <a:pPr marL="285750" indent="-285750" algn="just">
              <a:lnSpc>
                <a:spcPct val="125000"/>
              </a:lnSpc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285750" indent="-285750" algn="just">
              <a:lnSpc>
                <a:spcPct val="125000"/>
              </a:lnSpc>
              <a:buFont typeface="Wingdings" panose="05000000000000000000" pitchFamily="2" charset="2"/>
              <a:buChar char="Ø"/>
            </a:pPr>
            <a:endParaRPr lang="en-US" altLang="zh-CN" sz="2300" kern="100" dirty="0">
              <a:solidFill>
                <a:prstClr val="black"/>
              </a:solidFill>
              <a:latin typeface="Calibri" panose="020F0502020204030204" pitchFamily="34" charset="0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pPr algn="just">
              <a:lnSpc>
                <a:spcPct val="125000"/>
              </a:lnSpc>
            </a:pPr>
            <a:endParaRPr lang="en-US" altLang="zh-CN" sz="2400" kern="100" dirty="0">
              <a:solidFill>
                <a:prstClr val="black"/>
              </a:solidFill>
              <a:latin typeface="Calibri" panose="020F0502020204030204" pitchFamily="34" charset="0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pPr marL="285750" indent="-285750" algn="just">
              <a:lnSpc>
                <a:spcPct val="125000"/>
              </a:lnSpc>
              <a:buFont typeface="Wingdings" panose="05000000000000000000" pitchFamily="2" charset="2"/>
              <a:buChar char="Ø"/>
            </a:pPr>
            <a:endParaRPr lang="en-US" altLang="zh-CN" sz="2400" kern="100" dirty="0">
              <a:solidFill>
                <a:prstClr val="black"/>
              </a:solidFill>
              <a:latin typeface="Calibri" panose="020F0502020204030204" pitchFamily="34" charset="0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pPr marL="285750" indent="-285750" algn="just">
              <a:lnSpc>
                <a:spcPct val="125000"/>
              </a:lnSpc>
              <a:buFont typeface="Wingdings" panose="05000000000000000000" pitchFamily="2" charset="2"/>
              <a:buChar char="Ø"/>
            </a:pPr>
            <a:endParaRPr lang="en-US" altLang="zh-CN" sz="2400" kern="100" dirty="0">
              <a:solidFill>
                <a:prstClr val="black"/>
              </a:solidFill>
              <a:latin typeface="Calibri" panose="020F0502020204030204" pitchFamily="34" charset="0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pPr marL="285750" indent="-285750" algn="just">
              <a:lnSpc>
                <a:spcPct val="125000"/>
              </a:lnSpc>
              <a:buFont typeface="Wingdings" panose="05000000000000000000" pitchFamily="2" charset="2"/>
              <a:buChar char="Ø"/>
            </a:pPr>
            <a:endParaRPr lang="en-US" altLang="zh-CN" sz="2000" kern="100" dirty="0">
              <a:solidFill>
                <a:prstClr val="black"/>
              </a:solidFill>
              <a:latin typeface="Calibri" panose="020F0502020204030204" pitchFamily="34" charset="0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pPr marL="285750" indent="-285750" algn="just">
              <a:lnSpc>
                <a:spcPct val="125000"/>
              </a:lnSpc>
              <a:buFont typeface="Wingdings" panose="05000000000000000000" pitchFamily="2" charset="2"/>
              <a:buChar char="Ø"/>
            </a:pPr>
            <a:endParaRPr lang="en-US" altLang="zh-CN" sz="2000" kern="100" dirty="0">
              <a:solidFill>
                <a:prstClr val="black"/>
              </a:solidFill>
              <a:latin typeface="Calibri" panose="020F0502020204030204" pitchFamily="34" charset="0"/>
              <a:ea typeface="仿宋" panose="02010609060101010101" pitchFamily="49" charset="-122"/>
              <a:cs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0305485"/>
      </p:ext>
    </p:extLst>
  </p:cSld>
  <p:clrMapOvr>
    <a:masterClrMapping/>
  </p:clrMapOvr>
  <p:transition spd="slow" advTm="0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6350" y="0"/>
            <a:ext cx="9144000" cy="51435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350" y="-2"/>
            <a:ext cx="9144000" cy="5143500"/>
          </a:xfrm>
          <a:prstGeom prst="rect">
            <a:avLst/>
          </a:prstGeom>
          <a:solidFill>
            <a:schemeClr val="tx1">
              <a:alpha val="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1747" y="160735"/>
            <a:ext cx="1402741" cy="389042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1677988" y="1041187"/>
            <a:ext cx="5788025" cy="3061125"/>
            <a:chOff x="1677988" y="1041187"/>
            <a:chExt cx="5788025" cy="3061125"/>
          </a:xfrm>
        </p:grpSpPr>
        <p:sp>
          <p:nvSpPr>
            <p:cNvPr id="5" name="矩形 4"/>
            <p:cNvSpPr/>
            <p:nvPr/>
          </p:nvSpPr>
          <p:spPr>
            <a:xfrm rot="18885863">
              <a:off x="3038034" y="1062715"/>
              <a:ext cx="3034256" cy="3010811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 rot="18895834">
              <a:off x="3041438" y="1052326"/>
              <a:ext cx="3061125" cy="3038848"/>
            </a:xfrm>
            <a:prstGeom prst="rect">
              <a:avLst/>
            </a:prstGeom>
            <a:noFill/>
            <a:ln w="127000">
              <a:solidFill>
                <a:schemeClr val="bg1">
                  <a:alpha val="7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noProof="1">
                <a:solidFill>
                  <a:prstClr val="white"/>
                </a:solidFill>
              </a:endParaRPr>
            </a:p>
          </p:txBody>
        </p:sp>
        <p:sp>
          <p:nvSpPr>
            <p:cNvPr id="17" name="矩形 51"/>
            <p:cNvSpPr>
              <a:spLocks noChangeArrowheads="1"/>
            </p:cNvSpPr>
            <p:nvPr/>
          </p:nvSpPr>
          <p:spPr bwMode="auto">
            <a:xfrm>
              <a:off x="1677988" y="2627881"/>
              <a:ext cx="5788025" cy="707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8" rIns="91434" bIns="45718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zh-CN" altLang="en-US" sz="4000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背景</a:t>
              </a: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3275013" y="2336800"/>
              <a:ext cx="2619375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51"/>
            <p:cNvSpPr>
              <a:spLocks noChangeArrowheads="1"/>
            </p:cNvSpPr>
            <p:nvPr/>
          </p:nvSpPr>
          <p:spPr bwMode="auto">
            <a:xfrm>
              <a:off x="1677988" y="1293518"/>
              <a:ext cx="5788025" cy="923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8" rIns="91434" bIns="45718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altLang="zh-CN" sz="5400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  <a:endParaRPr lang="zh-CN" altLang="en-US" sz="5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7811" y="20336"/>
            <a:ext cx="1603473" cy="589766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-1" y="-6361"/>
            <a:ext cx="7150100" cy="564233"/>
            <a:chOff x="-1" y="31739"/>
            <a:chExt cx="6750051" cy="564233"/>
          </a:xfrm>
        </p:grpSpPr>
        <p:sp>
          <p:nvSpPr>
            <p:cNvPr id="23" name="任意多边形: 形状 7">
              <a:extLst>
                <a:ext uri="{FF2B5EF4-FFF2-40B4-BE49-F238E27FC236}">
                  <a16:creationId xmlns="" xmlns:a16="http://schemas.microsoft.com/office/drawing/2014/main" id="{34B471C8-D952-403D-8E07-8F30611430D4}"/>
                </a:ext>
              </a:extLst>
            </p:cNvPr>
            <p:cNvSpPr/>
            <p:nvPr/>
          </p:nvSpPr>
          <p:spPr>
            <a:xfrm>
              <a:off x="-1" y="31739"/>
              <a:ext cx="6750050" cy="557745"/>
            </a:xfrm>
            <a:custGeom>
              <a:avLst/>
              <a:gdLst>
                <a:gd name="connsiteX0" fmla="*/ 0 w 11531601"/>
                <a:gd name="connsiteY0" fmla="*/ 0 h 743660"/>
                <a:gd name="connsiteX1" fmla="*/ 11531601 w 11531601"/>
                <a:gd name="connsiteY1" fmla="*/ 2710 h 743660"/>
                <a:gd name="connsiteX2" fmla="*/ 10318557 w 11531601"/>
                <a:gd name="connsiteY2" fmla="*/ 743472 h 743660"/>
                <a:gd name="connsiteX3" fmla="*/ 0 w 11531601"/>
                <a:gd name="connsiteY3" fmla="*/ 743660 h 74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31601" h="743660">
                  <a:moveTo>
                    <a:pt x="0" y="0"/>
                  </a:moveTo>
                  <a:lnTo>
                    <a:pt x="11531601" y="2710"/>
                  </a:lnTo>
                  <a:cubicBezTo>
                    <a:pt x="11358471" y="401859"/>
                    <a:pt x="10892214" y="745861"/>
                    <a:pt x="10318557" y="743472"/>
                  </a:cubicBezTo>
                  <a:lnTo>
                    <a:pt x="0" y="743660"/>
                  </a:lnTo>
                  <a:close/>
                </a:path>
              </a:pathLst>
            </a:custGeom>
            <a:blipFill dpi="0" rotWithShape="1">
              <a:blip r:embed="rId4" cstate="email">
                <a:alphaModFix amt="20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0" ty="-196850" sx="30000" sy="3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350" dirty="0">
                <a:solidFill>
                  <a:prstClr val="white"/>
                </a:solidFill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0" y="38227"/>
              <a:ext cx="6750050" cy="557745"/>
              <a:chOff x="0" y="228727"/>
              <a:chExt cx="7258226" cy="557745"/>
            </a:xfrm>
          </p:grpSpPr>
          <p:sp>
            <p:nvSpPr>
              <p:cNvPr id="24" name="任意多边形: 形状 7">
                <a:extLst>
                  <a:ext uri="{FF2B5EF4-FFF2-40B4-BE49-F238E27FC236}">
                    <a16:creationId xmlns="" xmlns:a16="http://schemas.microsoft.com/office/drawing/2014/main" id="{34B471C8-D952-403D-8E07-8F30611430D4}"/>
                  </a:ext>
                </a:extLst>
              </p:cNvPr>
              <p:cNvSpPr/>
              <p:nvPr/>
            </p:nvSpPr>
            <p:spPr>
              <a:xfrm>
                <a:off x="0" y="228727"/>
                <a:ext cx="7258226" cy="557745"/>
              </a:xfrm>
              <a:custGeom>
                <a:avLst/>
                <a:gdLst>
                  <a:gd name="connsiteX0" fmla="*/ 0 w 11531601"/>
                  <a:gd name="connsiteY0" fmla="*/ 0 h 743660"/>
                  <a:gd name="connsiteX1" fmla="*/ 11531601 w 11531601"/>
                  <a:gd name="connsiteY1" fmla="*/ 2710 h 743660"/>
                  <a:gd name="connsiteX2" fmla="*/ 10318557 w 11531601"/>
                  <a:gd name="connsiteY2" fmla="*/ 743472 h 743660"/>
                  <a:gd name="connsiteX3" fmla="*/ 0 w 11531601"/>
                  <a:gd name="connsiteY3" fmla="*/ 743660 h 743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31601" h="743660">
                    <a:moveTo>
                      <a:pt x="0" y="0"/>
                    </a:moveTo>
                    <a:lnTo>
                      <a:pt x="11531601" y="2710"/>
                    </a:lnTo>
                    <a:cubicBezTo>
                      <a:pt x="11358471" y="401859"/>
                      <a:pt x="10892214" y="745861"/>
                      <a:pt x="10318557" y="743472"/>
                    </a:cubicBezTo>
                    <a:lnTo>
                      <a:pt x="0" y="74366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13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等腰三角形 92">
                <a:extLst>
                  <a:ext uri="{FF2B5EF4-FFF2-40B4-BE49-F238E27FC236}">
                    <a16:creationId xmlns="" xmlns:a16="http://schemas.microsoft.com/office/drawing/2014/main" id="{DD10C768-E793-4F89-BD6A-46CFB919B957}"/>
                  </a:ext>
                </a:extLst>
              </p:cNvPr>
              <p:cNvSpPr/>
              <p:nvPr/>
            </p:nvSpPr>
            <p:spPr>
              <a:xfrm rot="16200000">
                <a:off x="171677" y="388123"/>
                <a:ext cx="240864" cy="195702"/>
              </a:xfrm>
              <a:custGeom>
                <a:avLst/>
                <a:gdLst>
                  <a:gd name="connsiteX0" fmla="*/ 1110307 w 1115683"/>
                  <a:gd name="connsiteY0" fmla="*/ 54817 h 923017"/>
                  <a:gd name="connsiteX1" fmla="*/ 588532 w 1115683"/>
                  <a:gd name="connsiteY1" fmla="*/ 905823 h 923017"/>
                  <a:gd name="connsiteX2" fmla="*/ 527151 w 1115683"/>
                  <a:gd name="connsiteY2" fmla="*/ 905823 h 923017"/>
                  <a:gd name="connsiteX3" fmla="*/ 5376 w 1115683"/>
                  <a:gd name="connsiteY3" fmla="*/ 54817 h 923017"/>
                  <a:gd name="connsiteX4" fmla="*/ 36067 w 1115683"/>
                  <a:gd name="connsiteY4" fmla="*/ 0 h 923017"/>
                  <a:gd name="connsiteX5" fmla="*/ 1079617 w 1115683"/>
                  <a:gd name="connsiteY5" fmla="*/ 0 h 923017"/>
                  <a:gd name="connsiteX6" fmla="*/ 1110307 w 1115683"/>
                  <a:gd name="connsiteY6" fmla="*/ 54817 h 923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5683" h="923017">
                    <a:moveTo>
                      <a:pt x="1110307" y="54817"/>
                    </a:moveTo>
                    <a:lnTo>
                      <a:pt x="588532" y="905823"/>
                    </a:lnTo>
                    <a:cubicBezTo>
                      <a:pt x="574476" y="928749"/>
                      <a:pt x="541207" y="928749"/>
                      <a:pt x="527151" y="905823"/>
                    </a:cubicBezTo>
                    <a:lnTo>
                      <a:pt x="5376" y="54817"/>
                    </a:lnTo>
                    <a:cubicBezTo>
                      <a:pt x="-9345" y="30807"/>
                      <a:pt x="7903" y="0"/>
                      <a:pt x="36067" y="0"/>
                    </a:cubicBezTo>
                    <a:lnTo>
                      <a:pt x="1079617" y="0"/>
                    </a:lnTo>
                    <a:cubicBezTo>
                      <a:pt x="1107781" y="0"/>
                      <a:pt x="1125029" y="30807"/>
                      <a:pt x="1110307" y="54817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127000" sx="102000" sy="102000" algn="ctr" rotWithShape="0">
                  <a:schemeClr val="accent2">
                    <a:lumMod val="50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7" name="标题 83">
            <a:extLst>
              <a:ext uri="{FF2B5EF4-FFF2-40B4-BE49-F238E27FC236}">
                <a16:creationId xmlns="" xmlns:a16="http://schemas.microsoft.com/office/drawing/2014/main" id="{14D34FE7-78BB-49E5-A6E6-35A4DFE9CF19}"/>
              </a:ext>
            </a:extLst>
          </p:cNvPr>
          <p:cNvSpPr txBox="1">
            <a:spLocks/>
          </p:cNvSpPr>
          <p:nvPr/>
        </p:nvSpPr>
        <p:spPr>
          <a:xfrm>
            <a:off x="487921" y="52086"/>
            <a:ext cx="5812372" cy="477805"/>
          </a:xfrm>
          <a:prstGeom prst="rect">
            <a:avLst/>
          </a:prstGeom>
        </p:spPr>
        <p:txBody>
          <a:bodyPr tIns="72000" bIns="72000" anchor="ctr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400" kern="1200" dirty="0" smtClean="0">
                <a:solidFill>
                  <a:schemeClr val="bg1"/>
                </a:solidFill>
                <a:effectLst>
                  <a:outerShdw blurRad="63500" algn="ctr" rotWithShape="0">
                    <a:schemeClr val="accent2">
                      <a:lumMod val="50000"/>
                      <a:alpha val="40000"/>
                    </a:scheme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algn="l" defTabSz="685800">
              <a:lnSpc>
                <a:spcPct val="90000"/>
              </a:lnSpc>
              <a:spcBef>
                <a:spcPts val="750"/>
              </a:spcBef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国内工业软件现状</a:t>
            </a:r>
          </a:p>
        </p:txBody>
      </p:sp>
      <p:sp>
        <p:nvSpPr>
          <p:cNvPr id="5" name="矩形 4"/>
          <p:cNvSpPr/>
          <p:nvPr/>
        </p:nvSpPr>
        <p:spPr>
          <a:xfrm>
            <a:off x="129487" y="901173"/>
            <a:ext cx="2373082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1500" dirty="0">
                <a:latin typeface="仿宋" panose="02010609060101010101" pitchFamily="49" charset="-122"/>
                <a:ea typeface="仿宋" panose="02010609060101010101" pitchFamily="49" charset="-122"/>
              </a:rPr>
              <a:t>核心工业软件领域中</a:t>
            </a:r>
            <a:r>
              <a:rPr lang="en-US" altLang="zh-CN" sz="1500" dirty="0">
                <a:latin typeface="仿宋" panose="02010609060101010101" pitchFamily="49" charset="-122"/>
                <a:ea typeface="仿宋" panose="02010609060101010101" pitchFamily="49" charset="-122"/>
              </a:rPr>
              <a:t>CAD</a:t>
            </a:r>
            <a:r>
              <a:rPr lang="zh-CN" altLang="en-US" sz="1500" dirty="0">
                <a:latin typeface="仿宋" panose="02010609060101010101" pitchFamily="49" charset="-122"/>
                <a:ea typeface="仿宋" panose="02010609060101010101" pitchFamily="49" charset="-122"/>
              </a:rPr>
              <a:t>市场，达索、西门子、</a:t>
            </a:r>
            <a:r>
              <a:rPr lang="en-US" altLang="zh-CN" sz="1500" dirty="0">
                <a:latin typeface="仿宋" panose="02010609060101010101" pitchFamily="49" charset="-122"/>
                <a:ea typeface="仿宋" panose="02010609060101010101" pitchFamily="49" charset="-122"/>
              </a:rPr>
              <a:t>PTC</a:t>
            </a:r>
            <a:r>
              <a:rPr lang="zh-CN" altLang="en-US" sz="1500" dirty="0">
                <a:latin typeface="仿宋" panose="02010609060101010101" pitchFamily="49" charset="-122"/>
                <a:ea typeface="仿宋" panose="02010609060101010101" pitchFamily="49" charset="-122"/>
              </a:rPr>
              <a:t>及</a:t>
            </a:r>
            <a:r>
              <a:rPr lang="en-US" altLang="zh-CN" sz="1500" dirty="0">
                <a:latin typeface="仿宋" panose="02010609060101010101" pitchFamily="49" charset="-122"/>
                <a:ea typeface="仿宋" panose="02010609060101010101" pitchFamily="49" charset="-122"/>
              </a:rPr>
              <a:t>AUTODESK</a:t>
            </a:r>
            <a:r>
              <a:rPr lang="zh-CN" altLang="en-US" sz="1500" dirty="0">
                <a:latin typeface="仿宋" panose="02010609060101010101" pitchFamily="49" charset="-122"/>
                <a:ea typeface="仿宋" panose="02010609060101010101" pitchFamily="49" charset="-122"/>
              </a:rPr>
              <a:t>公司在我国市场占有率达</a:t>
            </a:r>
            <a:r>
              <a:rPr lang="en-US" altLang="zh-CN" sz="15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90%</a:t>
            </a:r>
            <a:r>
              <a:rPr lang="zh-CN" altLang="en-US" sz="1500" dirty="0">
                <a:latin typeface="仿宋" panose="02010609060101010101" pitchFamily="49" charset="-122"/>
                <a:ea typeface="仿宋" panose="02010609060101010101" pitchFamily="49" charset="-122"/>
              </a:rPr>
              <a:t>以上，国内数码大方、中望、山大华天只占不到</a:t>
            </a:r>
            <a:r>
              <a:rPr lang="en-US" altLang="zh-CN" sz="1500" dirty="0">
                <a:latin typeface="仿宋" panose="02010609060101010101" pitchFamily="49" charset="-122"/>
                <a:ea typeface="仿宋" panose="02010609060101010101" pitchFamily="49" charset="-122"/>
              </a:rPr>
              <a:t>10%</a:t>
            </a:r>
          </a:p>
          <a:p>
            <a:pPr algn="just">
              <a:lnSpc>
                <a:spcPct val="125000"/>
              </a:lnSpc>
            </a:pPr>
            <a:endParaRPr lang="en-US" altLang="zh-CN" sz="15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 algn="just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1500" dirty="0">
                <a:latin typeface="仿宋" panose="02010609060101010101" pitchFamily="49" charset="-122"/>
                <a:ea typeface="仿宋" panose="02010609060101010101" pitchFamily="49" charset="-122"/>
              </a:rPr>
              <a:t>CAE</a:t>
            </a:r>
            <a:r>
              <a:rPr lang="zh-CN" altLang="en-US" sz="1500" dirty="0">
                <a:latin typeface="仿宋" panose="02010609060101010101" pitchFamily="49" charset="-122"/>
                <a:ea typeface="仿宋" panose="02010609060101010101" pitchFamily="49" charset="-122"/>
              </a:rPr>
              <a:t>仿真软件市场领域，美国</a:t>
            </a:r>
            <a:r>
              <a:rPr lang="en-US" altLang="zh-CN" sz="1500" dirty="0">
                <a:latin typeface="仿宋" panose="02010609060101010101" pitchFamily="49" charset="-122"/>
                <a:ea typeface="仿宋" panose="02010609060101010101" pitchFamily="49" charset="-122"/>
              </a:rPr>
              <a:t>ANSYS</a:t>
            </a:r>
            <a:r>
              <a:rPr lang="zh-CN" altLang="en-US" sz="1500" dirty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1500" dirty="0">
                <a:latin typeface="仿宋" panose="02010609060101010101" pitchFamily="49" charset="-122"/>
                <a:ea typeface="仿宋" panose="02010609060101010101" pitchFamily="49" charset="-122"/>
              </a:rPr>
              <a:t>ALTAIR</a:t>
            </a:r>
            <a:r>
              <a:rPr lang="zh-CN" altLang="en-US" sz="1500" dirty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1500" dirty="0">
                <a:latin typeface="仿宋" panose="02010609060101010101" pitchFamily="49" charset="-122"/>
                <a:ea typeface="仿宋" panose="02010609060101010101" pitchFamily="49" charset="-122"/>
              </a:rPr>
              <a:t>NASTRAN</a:t>
            </a:r>
            <a:r>
              <a:rPr lang="zh-CN" altLang="en-US" sz="1500" dirty="0">
                <a:latin typeface="仿宋" panose="02010609060101010101" pitchFamily="49" charset="-122"/>
                <a:ea typeface="仿宋" panose="02010609060101010101" pitchFamily="49" charset="-122"/>
              </a:rPr>
              <a:t>等公司占据</a:t>
            </a:r>
            <a:r>
              <a:rPr lang="en-US" altLang="zh-CN" sz="15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95%</a:t>
            </a:r>
            <a:r>
              <a:rPr lang="zh-CN" altLang="en-US" sz="1500" dirty="0">
                <a:latin typeface="仿宋" panose="02010609060101010101" pitchFamily="49" charset="-122"/>
                <a:ea typeface="仿宋" panose="02010609060101010101" pitchFamily="49" charset="-122"/>
              </a:rPr>
              <a:t>以上市场份额。</a:t>
            </a:r>
            <a:endParaRPr lang="en-US" altLang="zh-CN" sz="1500" kern="100" dirty="0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</p:txBody>
      </p:sp>
      <p:graphicFrame>
        <p:nvGraphicFramePr>
          <p:cNvPr id="13" name="图表 12"/>
          <p:cNvGraphicFramePr/>
          <p:nvPr>
            <p:extLst>
              <p:ext uri="{D42A27DB-BD31-4B8C-83A1-F6EECF244321}">
                <p14:modId xmlns:p14="http://schemas.microsoft.com/office/powerpoint/2010/main" val="1170038007"/>
              </p:ext>
            </p:extLst>
          </p:nvPr>
        </p:nvGraphicFramePr>
        <p:xfrm>
          <a:off x="1863176" y="856987"/>
          <a:ext cx="3623224" cy="2316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7" name="图表 16"/>
          <p:cNvGraphicFramePr/>
          <p:nvPr>
            <p:extLst>
              <p:ext uri="{D42A27DB-BD31-4B8C-83A1-F6EECF244321}">
                <p14:modId xmlns:p14="http://schemas.microsoft.com/office/powerpoint/2010/main" val="1649738911"/>
              </p:ext>
            </p:extLst>
          </p:nvPr>
        </p:nvGraphicFramePr>
        <p:xfrm>
          <a:off x="1863176" y="3157763"/>
          <a:ext cx="3775018" cy="22006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194" y="856987"/>
            <a:ext cx="2811411" cy="221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641072"/>
      </p:ext>
    </p:extLst>
  </p:cSld>
  <p:clrMapOvr>
    <a:masterClrMapping/>
  </p:clrMapOvr>
  <p:transition spd="slow" advTm="0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7811" y="20336"/>
            <a:ext cx="1603473" cy="589766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-1" y="-6361"/>
            <a:ext cx="7150100" cy="564233"/>
            <a:chOff x="-1" y="31739"/>
            <a:chExt cx="6750051" cy="564233"/>
          </a:xfrm>
        </p:grpSpPr>
        <p:sp>
          <p:nvSpPr>
            <p:cNvPr id="23" name="任意多边形: 形状 7">
              <a:extLst>
                <a:ext uri="{FF2B5EF4-FFF2-40B4-BE49-F238E27FC236}">
                  <a16:creationId xmlns="" xmlns:a16="http://schemas.microsoft.com/office/drawing/2014/main" id="{34B471C8-D952-403D-8E07-8F30611430D4}"/>
                </a:ext>
              </a:extLst>
            </p:cNvPr>
            <p:cNvSpPr/>
            <p:nvPr/>
          </p:nvSpPr>
          <p:spPr>
            <a:xfrm>
              <a:off x="-1" y="31739"/>
              <a:ext cx="6750050" cy="557745"/>
            </a:xfrm>
            <a:custGeom>
              <a:avLst/>
              <a:gdLst>
                <a:gd name="connsiteX0" fmla="*/ 0 w 11531601"/>
                <a:gd name="connsiteY0" fmla="*/ 0 h 743660"/>
                <a:gd name="connsiteX1" fmla="*/ 11531601 w 11531601"/>
                <a:gd name="connsiteY1" fmla="*/ 2710 h 743660"/>
                <a:gd name="connsiteX2" fmla="*/ 10318557 w 11531601"/>
                <a:gd name="connsiteY2" fmla="*/ 743472 h 743660"/>
                <a:gd name="connsiteX3" fmla="*/ 0 w 11531601"/>
                <a:gd name="connsiteY3" fmla="*/ 743660 h 74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31601" h="743660">
                  <a:moveTo>
                    <a:pt x="0" y="0"/>
                  </a:moveTo>
                  <a:lnTo>
                    <a:pt x="11531601" y="2710"/>
                  </a:lnTo>
                  <a:cubicBezTo>
                    <a:pt x="11358471" y="401859"/>
                    <a:pt x="10892214" y="745861"/>
                    <a:pt x="10318557" y="743472"/>
                  </a:cubicBezTo>
                  <a:lnTo>
                    <a:pt x="0" y="743660"/>
                  </a:lnTo>
                  <a:close/>
                </a:path>
              </a:pathLst>
            </a:custGeom>
            <a:blipFill dpi="0" rotWithShape="1">
              <a:blip r:embed="rId4" cstate="email">
                <a:alphaModFix amt="20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0" ty="-196850" sx="30000" sy="3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350" dirty="0">
                <a:solidFill>
                  <a:prstClr val="white"/>
                </a:solidFill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0" y="38227"/>
              <a:ext cx="6750050" cy="557745"/>
              <a:chOff x="0" y="228727"/>
              <a:chExt cx="7258226" cy="557745"/>
            </a:xfrm>
          </p:grpSpPr>
          <p:sp>
            <p:nvSpPr>
              <p:cNvPr id="24" name="任意多边形: 形状 7">
                <a:extLst>
                  <a:ext uri="{FF2B5EF4-FFF2-40B4-BE49-F238E27FC236}">
                    <a16:creationId xmlns="" xmlns:a16="http://schemas.microsoft.com/office/drawing/2014/main" id="{34B471C8-D952-403D-8E07-8F30611430D4}"/>
                  </a:ext>
                </a:extLst>
              </p:cNvPr>
              <p:cNvSpPr/>
              <p:nvPr/>
            </p:nvSpPr>
            <p:spPr>
              <a:xfrm>
                <a:off x="0" y="228727"/>
                <a:ext cx="7258226" cy="557745"/>
              </a:xfrm>
              <a:custGeom>
                <a:avLst/>
                <a:gdLst>
                  <a:gd name="connsiteX0" fmla="*/ 0 w 11531601"/>
                  <a:gd name="connsiteY0" fmla="*/ 0 h 743660"/>
                  <a:gd name="connsiteX1" fmla="*/ 11531601 w 11531601"/>
                  <a:gd name="connsiteY1" fmla="*/ 2710 h 743660"/>
                  <a:gd name="connsiteX2" fmla="*/ 10318557 w 11531601"/>
                  <a:gd name="connsiteY2" fmla="*/ 743472 h 743660"/>
                  <a:gd name="connsiteX3" fmla="*/ 0 w 11531601"/>
                  <a:gd name="connsiteY3" fmla="*/ 743660 h 743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31601" h="743660">
                    <a:moveTo>
                      <a:pt x="0" y="0"/>
                    </a:moveTo>
                    <a:lnTo>
                      <a:pt x="11531601" y="2710"/>
                    </a:lnTo>
                    <a:cubicBezTo>
                      <a:pt x="11358471" y="401859"/>
                      <a:pt x="10892214" y="745861"/>
                      <a:pt x="10318557" y="743472"/>
                    </a:cubicBezTo>
                    <a:lnTo>
                      <a:pt x="0" y="74366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13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等腰三角形 92">
                <a:extLst>
                  <a:ext uri="{FF2B5EF4-FFF2-40B4-BE49-F238E27FC236}">
                    <a16:creationId xmlns="" xmlns:a16="http://schemas.microsoft.com/office/drawing/2014/main" id="{DD10C768-E793-4F89-BD6A-46CFB919B957}"/>
                  </a:ext>
                </a:extLst>
              </p:cNvPr>
              <p:cNvSpPr/>
              <p:nvPr/>
            </p:nvSpPr>
            <p:spPr>
              <a:xfrm rot="16200000">
                <a:off x="171677" y="388123"/>
                <a:ext cx="240864" cy="195702"/>
              </a:xfrm>
              <a:custGeom>
                <a:avLst/>
                <a:gdLst>
                  <a:gd name="connsiteX0" fmla="*/ 1110307 w 1115683"/>
                  <a:gd name="connsiteY0" fmla="*/ 54817 h 923017"/>
                  <a:gd name="connsiteX1" fmla="*/ 588532 w 1115683"/>
                  <a:gd name="connsiteY1" fmla="*/ 905823 h 923017"/>
                  <a:gd name="connsiteX2" fmla="*/ 527151 w 1115683"/>
                  <a:gd name="connsiteY2" fmla="*/ 905823 h 923017"/>
                  <a:gd name="connsiteX3" fmla="*/ 5376 w 1115683"/>
                  <a:gd name="connsiteY3" fmla="*/ 54817 h 923017"/>
                  <a:gd name="connsiteX4" fmla="*/ 36067 w 1115683"/>
                  <a:gd name="connsiteY4" fmla="*/ 0 h 923017"/>
                  <a:gd name="connsiteX5" fmla="*/ 1079617 w 1115683"/>
                  <a:gd name="connsiteY5" fmla="*/ 0 h 923017"/>
                  <a:gd name="connsiteX6" fmla="*/ 1110307 w 1115683"/>
                  <a:gd name="connsiteY6" fmla="*/ 54817 h 923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5683" h="923017">
                    <a:moveTo>
                      <a:pt x="1110307" y="54817"/>
                    </a:moveTo>
                    <a:lnTo>
                      <a:pt x="588532" y="905823"/>
                    </a:lnTo>
                    <a:cubicBezTo>
                      <a:pt x="574476" y="928749"/>
                      <a:pt x="541207" y="928749"/>
                      <a:pt x="527151" y="905823"/>
                    </a:cubicBezTo>
                    <a:lnTo>
                      <a:pt x="5376" y="54817"/>
                    </a:lnTo>
                    <a:cubicBezTo>
                      <a:pt x="-9345" y="30807"/>
                      <a:pt x="7903" y="0"/>
                      <a:pt x="36067" y="0"/>
                    </a:cubicBezTo>
                    <a:lnTo>
                      <a:pt x="1079617" y="0"/>
                    </a:lnTo>
                    <a:cubicBezTo>
                      <a:pt x="1107781" y="0"/>
                      <a:pt x="1125029" y="30807"/>
                      <a:pt x="1110307" y="54817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127000" sx="102000" sy="102000" algn="ctr" rotWithShape="0">
                  <a:schemeClr val="accent2">
                    <a:lumMod val="50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7" name="标题 83">
            <a:extLst>
              <a:ext uri="{FF2B5EF4-FFF2-40B4-BE49-F238E27FC236}">
                <a16:creationId xmlns="" xmlns:a16="http://schemas.microsoft.com/office/drawing/2014/main" id="{14D34FE7-78BB-49E5-A6E6-35A4DFE9CF19}"/>
              </a:ext>
            </a:extLst>
          </p:cNvPr>
          <p:cNvSpPr txBox="1">
            <a:spLocks/>
          </p:cNvSpPr>
          <p:nvPr/>
        </p:nvSpPr>
        <p:spPr>
          <a:xfrm>
            <a:off x="487920" y="52086"/>
            <a:ext cx="6146635" cy="477805"/>
          </a:xfrm>
          <a:prstGeom prst="rect">
            <a:avLst/>
          </a:prstGeom>
        </p:spPr>
        <p:txBody>
          <a:bodyPr wrap="square" tIns="72000" bIns="72000" anchor="ctr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400" kern="1200" dirty="0" smtClean="0">
                <a:solidFill>
                  <a:schemeClr val="bg1"/>
                </a:solidFill>
                <a:effectLst>
                  <a:outerShdw blurRad="63500" algn="ctr" rotWithShape="0">
                    <a:schemeClr val="accent2">
                      <a:lumMod val="50000"/>
                      <a:alpha val="40000"/>
                    </a:scheme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algn="l" defTabSz="685800">
              <a:lnSpc>
                <a:spcPct val="90000"/>
              </a:lnSpc>
              <a:spcBef>
                <a:spcPts val="750"/>
              </a:spcBef>
            </a:pPr>
            <a:r>
              <a:rPr lang="zh-CN" altLang="en-US" b="1" dirty="0">
                <a:solidFill>
                  <a:prstClr val="white"/>
                </a:solidFill>
                <a:effectLst>
                  <a:outerShdw blurRad="63500" algn="ctr" rotWithShape="0">
                    <a:srgbClr val="C0504D">
                      <a:lumMod val="50000"/>
                      <a:alpha val="4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工业设计软件</a:t>
            </a:r>
            <a:r>
              <a:rPr lang="en-US" altLang="zh-CN" b="1" dirty="0">
                <a:solidFill>
                  <a:prstClr val="white"/>
                </a:solidFill>
                <a:effectLst>
                  <a:outerShdw blurRad="63500" algn="ctr" rotWithShape="0">
                    <a:srgbClr val="C0504D">
                      <a:lumMod val="50000"/>
                      <a:alpha val="4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b="1" dirty="0">
                <a:solidFill>
                  <a:prstClr val="white"/>
                </a:solidFill>
                <a:effectLst>
                  <a:outerShdw blurRad="63500" algn="ctr" rotWithShape="0">
                    <a:srgbClr val="C0504D">
                      <a:lumMod val="50000"/>
                      <a:alpha val="4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典型“卡脖子”工程</a:t>
            </a:r>
            <a:endParaRPr b="1" dirty="0">
              <a:solidFill>
                <a:prstClr val="white"/>
              </a:solidFill>
              <a:effectLst>
                <a:outerShdw blurRad="63500" algn="ctr" rotWithShape="0">
                  <a:srgbClr val="C0504D">
                    <a:lumMod val="50000"/>
                    <a:alpha val="4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1363" y="581850"/>
            <a:ext cx="782634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endParaRPr lang="en-US" altLang="zh-CN" sz="2400" kern="100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pPr marL="285750" indent="-285750" algn="just">
              <a:lnSpc>
                <a:spcPct val="125000"/>
              </a:lnSpc>
              <a:buFont typeface="Wingdings" panose="05000000000000000000" pitchFamily="2" charset="2"/>
              <a:buChar char="Ø"/>
            </a:pPr>
            <a:endParaRPr lang="en-US" altLang="zh-CN" sz="2000" kern="100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pPr marL="285750" indent="-285750" algn="just">
              <a:lnSpc>
                <a:spcPct val="125000"/>
              </a:lnSpc>
              <a:buFont typeface="Wingdings" panose="05000000000000000000" pitchFamily="2" charset="2"/>
              <a:buChar char="Ø"/>
            </a:pPr>
            <a:endParaRPr lang="en-US" altLang="zh-CN" sz="2000" kern="100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83785" y="759579"/>
            <a:ext cx="2810107" cy="27699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进口依赖</a:t>
            </a:r>
            <a:endParaRPr lang="en-US" altLang="zh-CN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5438938" y="1026761"/>
            <a:ext cx="2810107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仿宋" panose="02010609060101010101" pitchFamily="49" charset="-122"/>
                <a:ea typeface="仿宋" panose="02010609060101010101" pitchFamily="49" charset="-122"/>
              </a:rPr>
              <a:t>高端</a:t>
            </a:r>
            <a:r>
              <a:rPr lang="en-US" altLang="zh-CN" sz="1200" dirty="0">
                <a:latin typeface="仿宋" panose="02010609060101010101" pitchFamily="49" charset="-122"/>
                <a:ea typeface="仿宋" panose="02010609060101010101" pitchFamily="49" charset="-122"/>
              </a:rPr>
              <a:t>CAD</a:t>
            </a:r>
            <a:r>
              <a:rPr lang="zh-CN" altLang="en-US" sz="1200" dirty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1200" dirty="0">
                <a:latin typeface="仿宋" panose="02010609060101010101" pitchFamily="49" charset="-122"/>
                <a:ea typeface="仿宋" panose="02010609060101010101" pitchFamily="49" charset="-122"/>
              </a:rPr>
              <a:t>CAE</a:t>
            </a:r>
            <a:r>
              <a:rPr lang="zh-CN" altLang="en-US" sz="1200" dirty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1200" dirty="0">
                <a:latin typeface="仿宋" panose="02010609060101010101" pitchFamily="49" charset="-122"/>
                <a:ea typeface="仿宋" panose="02010609060101010101" pitchFamily="49" charset="-122"/>
              </a:rPr>
              <a:t>PLM</a:t>
            </a:r>
            <a:r>
              <a:rPr lang="zh-CN" altLang="en-US" sz="1200" dirty="0">
                <a:latin typeface="仿宋" panose="02010609060101010101" pitchFamily="49" charset="-122"/>
                <a:ea typeface="仿宋" panose="02010609060101010101" pitchFamily="49" charset="-122"/>
              </a:rPr>
              <a:t>等工业软件都被西门子、达索、</a:t>
            </a:r>
            <a:r>
              <a:rPr lang="en-US" altLang="zh-CN" sz="1200" dirty="0">
                <a:latin typeface="仿宋" panose="02010609060101010101" pitchFamily="49" charset="-122"/>
                <a:ea typeface="仿宋" panose="02010609060101010101" pitchFamily="49" charset="-122"/>
              </a:rPr>
              <a:t>ANSYS</a:t>
            </a:r>
            <a:r>
              <a:rPr lang="zh-CN" altLang="en-US" sz="1200" dirty="0">
                <a:latin typeface="仿宋" panose="02010609060101010101" pitchFamily="49" charset="-122"/>
                <a:ea typeface="仿宋" panose="02010609060101010101" pitchFamily="49" charset="-122"/>
              </a:rPr>
              <a:t>等国外公司垄断</a:t>
            </a:r>
            <a:endParaRPr lang="en-US" altLang="zh-CN" sz="1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92627" y="2553728"/>
            <a:ext cx="1378614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人才招聘困难</a:t>
            </a:r>
            <a:endParaRPr lang="en-US" altLang="zh-CN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6112041" y="2567549"/>
            <a:ext cx="1436915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盗版横行</a:t>
            </a:r>
            <a:endParaRPr lang="en-US" altLang="zh-CN" sz="1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7624583" y="2567549"/>
            <a:ext cx="1490991" cy="27699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投入力度不足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112040" y="2858369"/>
            <a:ext cx="1436915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仿宋" panose="02010609060101010101" pitchFamily="49" charset="-122"/>
                <a:ea typeface="仿宋" panose="02010609060101010101" pitchFamily="49" charset="-122"/>
              </a:rPr>
              <a:t>知识版权保护意识差，破坏了商业竞争环境</a:t>
            </a:r>
            <a:endParaRPr lang="en-US" altLang="zh-CN" sz="12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仿宋" panose="02010609060101010101" pitchFamily="49" charset="-122"/>
                <a:ea typeface="仿宋" panose="02010609060101010101" pitchFamily="49" charset="-122"/>
              </a:rPr>
              <a:t>挤压国产软件市场空间，导致正版国产软件难以发展壮大</a:t>
            </a:r>
            <a:endParaRPr lang="en-US" altLang="zh-CN" sz="1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624583" y="2858369"/>
            <a:ext cx="1490991" cy="1969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仿宋" panose="02010609060101010101" pitchFamily="49" charset="-122"/>
                <a:ea typeface="仿宋" panose="02010609060101010101" pitchFamily="49" charset="-122"/>
              </a:rPr>
              <a:t>资金：（</a:t>
            </a:r>
            <a:r>
              <a:rPr lang="en-US" altLang="zh-CN" sz="1200" dirty="0">
                <a:latin typeface="仿宋" panose="02010609060101010101" pitchFamily="49" charset="-122"/>
                <a:ea typeface="仿宋" panose="02010609060101010101" pitchFamily="49" charset="-122"/>
              </a:rPr>
              <a:t>2001-2015</a:t>
            </a:r>
            <a:r>
              <a:rPr lang="zh-CN" altLang="en-US" sz="1200" dirty="0">
                <a:latin typeface="仿宋" panose="02010609060101010101" pitchFamily="49" charset="-122"/>
                <a:ea typeface="仿宋" panose="02010609060101010101" pitchFamily="49" charset="-122"/>
              </a:rPr>
              <a:t>）国家对</a:t>
            </a:r>
            <a:r>
              <a:rPr lang="en-US" altLang="zh-CN" sz="1200" dirty="0">
                <a:latin typeface="仿宋" panose="02010609060101010101" pitchFamily="49" charset="-122"/>
                <a:ea typeface="仿宋" panose="02010609060101010101" pitchFamily="49" charset="-122"/>
              </a:rPr>
              <a:t>CAD/CAE</a:t>
            </a:r>
            <a:r>
              <a:rPr lang="zh-CN" altLang="en-US" sz="1200" dirty="0">
                <a:latin typeface="仿宋" panose="02010609060101010101" pitchFamily="49" charset="-122"/>
                <a:ea typeface="仿宋" panose="02010609060101010101" pitchFamily="49" charset="-122"/>
              </a:rPr>
              <a:t>等核心工业软件研发投入不足</a:t>
            </a:r>
            <a:r>
              <a:rPr lang="en-US" altLang="zh-CN" sz="1200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1200" dirty="0">
                <a:latin typeface="仿宋" panose="02010609060101010101" pitchFamily="49" charset="-122"/>
                <a:ea typeface="仿宋" panose="02010609060101010101" pitchFamily="49" charset="-122"/>
              </a:rPr>
              <a:t>亿元</a:t>
            </a:r>
            <a:endParaRPr lang="en-US" altLang="zh-CN" sz="12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200" dirty="0">
                <a:latin typeface="仿宋" panose="02010609060101010101" pitchFamily="49" charset="-122"/>
                <a:ea typeface="仿宋" panose="02010609060101010101" pitchFamily="49" charset="-122"/>
              </a:rPr>
              <a:t>ANSYS</a:t>
            </a:r>
            <a:r>
              <a:rPr lang="zh-CN" altLang="en-US" sz="1200" dirty="0">
                <a:latin typeface="仿宋" panose="02010609060101010101" pitchFamily="49" charset="-122"/>
                <a:ea typeface="仿宋" panose="02010609060101010101" pitchFamily="49" charset="-122"/>
              </a:rPr>
              <a:t>在</a:t>
            </a:r>
            <a:r>
              <a:rPr lang="en-US" altLang="zh-CN" sz="1200" dirty="0">
                <a:latin typeface="仿宋" panose="02010609060101010101" pitchFamily="49" charset="-122"/>
                <a:ea typeface="仿宋" panose="02010609060101010101" pitchFamily="49" charset="-122"/>
              </a:rPr>
              <a:t>2015</a:t>
            </a:r>
            <a:r>
              <a:rPr lang="zh-CN" altLang="en-US" sz="1200" dirty="0">
                <a:latin typeface="仿宋" panose="02010609060101010101" pitchFamily="49" charset="-122"/>
                <a:ea typeface="仿宋" panose="02010609060101010101" pitchFamily="49" charset="-122"/>
              </a:rPr>
              <a:t>年研发费用为</a:t>
            </a:r>
            <a:r>
              <a:rPr lang="en-US" altLang="zh-CN" sz="1200" dirty="0">
                <a:latin typeface="仿宋" panose="02010609060101010101" pitchFamily="49" charset="-122"/>
                <a:ea typeface="仿宋" panose="02010609060101010101" pitchFamily="49" charset="-122"/>
              </a:rPr>
              <a:t>1.69</a:t>
            </a:r>
            <a:r>
              <a:rPr lang="zh-CN" altLang="en-US" sz="1200" dirty="0">
                <a:latin typeface="仿宋" panose="02010609060101010101" pitchFamily="49" charset="-122"/>
                <a:ea typeface="仿宋" panose="02010609060101010101" pitchFamily="49" charset="-122"/>
              </a:rPr>
              <a:t>亿美元，约</a:t>
            </a:r>
            <a:r>
              <a:rPr lang="en-US" altLang="zh-CN" sz="1200" dirty="0">
                <a:latin typeface="仿宋" panose="02010609060101010101" pitchFamily="49" charset="-122"/>
                <a:ea typeface="仿宋" panose="02010609060101010101" pitchFamily="49" charset="-122"/>
              </a:rPr>
              <a:t>12</a:t>
            </a:r>
            <a:r>
              <a:rPr lang="zh-CN" altLang="en-US" sz="1200" dirty="0">
                <a:latin typeface="仿宋" panose="02010609060101010101" pitchFamily="49" charset="-122"/>
                <a:ea typeface="仿宋" panose="02010609060101010101" pitchFamily="49" charset="-122"/>
              </a:rPr>
              <a:t>亿人民币</a:t>
            </a:r>
            <a:endParaRPr lang="en-US" altLang="zh-CN" sz="12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/>
            <a:endParaRPr lang="en-US" altLang="zh-CN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592628" y="2830727"/>
            <a:ext cx="1378614" cy="19851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仿宋" panose="02010609060101010101" pitchFamily="49" charset="-122"/>
                <a:ea typeface="仿宋" panose="02010609060101010101" pitchFamily="49" charset="-122"/>
              </a:rPr>
              <a:t>商业化困难，导致工业软件行业面临其他行业的人才虹吸</a:t>
            </a:r>
            <a:endParaRPr lang="en-US" altLang="zh-CN" sz="12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仿宋" panose="02010609060101010101" pitchFamily="49" charset="-122"/>
                <a:ea typeface="仿宋" panose="02010609060101010101" pitchFamily="49" charset="-122"/>
              </a:rPr>
              <a:t>有行业经验的高水平工业软件开发人才招聘难</a:t>
            </a:r>
            <a:endParaRPr lang="en-US" altLang="zh-CN" sz="12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5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6844946" y="1470732"/>
            <a:ext cx="0" cy="1075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12" idx="0"/>
          </p:cNvCxnSpPr>
          <p:nvPr/>
        </p:nvCxnSpPr>
        <p:spPr>
          <a:xfrm flipV="1">
            <a:off x="5281934" y="1491271"/>
            <a:ext cx="1526438" cy="1062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6" idx="0"/>
          </p:cNvCxnSpPr>
          <p:nvPr/>
        </p:nvCxnSpPr>
        <p:spPr>
          <a:xfrm flipH="1" flipV="1">
            <a:off x="6881521" y="1491271"/>
            <a:ext cx="1488558" cy="1076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287757" y="711827"/>
            <a:ext cx="4159812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1000" dirty="0">
                <a:latin typeface="仿宋" panose="02010609060101010101" pitchFamily="49" charset="-122"/>
                <a:ea typeface="仿宋" panose="02010609060101010101" pitchFamily="49" charset="-122"/>
              </a:rPr>
              <a:t>工业互联网时代，工业软件是智能制造大脑，以三维</a:t>
            </a:r>
            <a:r>
              <a:rPr lang="en-US" altLang="zh-CN" sz="1000" dirty="0">
                <a:latin typeface="仿宋" panose="02010609060101010101" pitchFamily="49" charset="-122"/>
                <a:ea typeface="仿宋" panose="02010609060101010101" pitchFamily="49" charset="-122"/>
              </a:rPr>
              <a:t>CAD/CAE/PLM </a:t>
            </a:r>
            <a:r>
              <a:rPr lang="zh-CN" altLang="en-US" sz="1000" dirty="0">
                <a:latin typeface="仿宋" panose="02010609060101010101" pitchFamily="49" charset="-122"/>
                <a:ea typeface="仿宋" panose="02010609060101010101" pitchFamily="49" charset="-122"/>
              </a:rPr>
              <a:t>为代表的工业软件</a:t>
            </a:r>
            <a:r>
              <a:rPr lang="zh-CN" altLang="en-US" sz="10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没有自主核心软件</a:t>
            </a:r>
            <a:r>
              <a:rPr lang="zh-CN" altLang="en-US" sz="1000" dirty="0">
                <a:latin typeface="仿宋" panose="02010609060101010101" pitchFamily="49" charset="-122"/>
                <a:ea typeface="仿宋" panose="02010609060101010101" pitchFamily="49" charset="-122"/>
              </a:rPr>
              <a:t>，是我国首当其冲卡脖子软件，严重影响了我国的产业安全和国家安全</a:t>
            </a:r>
            <a:endParaRPr lang="en-US" altLang="zh-CN" sz="1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 algn="just">
              <a:lnSpc>
                <a:spcPct val="125000"/>
              </a:lnSpc>
              <a:buFont typeface="Wingdings" panose="05000000000000000000" pitchFamily="2" charset="2"/>
              <a:buChar char="Ø"/>
            </a:pPr>
            <a:endParaRPr lang="en-US" altLang="zh-CN" sz="1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 algn="just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1000" dirty="0">
                <a:latin typeface="仿宋" panose="02010609060101010101" pitchFamily="49" charset="-122"/>
                <a:ea typeface="仿宋" panose="02010609060101010101" pitchFamily="49" charset="-122"/>
              </a:rPr>
              <a:t>“卡脖子”工业软件技术门槛高，研发投入大，产品成熟周期长，相对收益偏低，</a:t>
            </a:r>
            <a:r>
              <a:rPr lang="zh-CN" altLang="en-US" sz="10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一般企业不愿意投入</a:t>
            </a:r>
            <a:r>
              <a:rPr lang="zh-CN" altLang="en-US" sz="1000" dirty="0">
                <a:latin typeface="仿宋" panose="02010609060101010101" pitchFamily="49" charset="-122"/>
                <a:ea typeface="仿宋" panose="02010609060101010101" pitchFamily="49" charset="-122"/>
              </a:rPr>
              <a:t>，迫切需要政府的引导与支持</a:t>
            </a:r>
            <a:endParaRPr lang="en-US" altLang="zh-CN" sz="1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 algn="just">
              <a:lnSpc>
                <a:spcPct val="125000"/>
              </a:lnSpc>
              <a:buFont typeface="Wingdings" panose="05000000000000000000" pitchFamily="2" charset="2"/>
              <a:buChar char="Ø"/>
            </a:pPr>
            <a:endParaRPr lang="en-US" altLang="zh-CN" sz="1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 algn="just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1000" dirty="0">
                <a:latin typeface="仿宋" panose="02010609060101010101" pitchFamily="49" charset="-122"/>
                <a:ea typeface="仿宋" panose="02010609060101010101" pitchFamily="49" charset="-122"/>
              </a:rPr>
              <a:t>“</a:t>
            </a:r>
            <a:r>
              <a:rPr lang="zh-CN" altLang="en-US" sz="1000" dirty="0">
                <a:latin typeface="仿宋" panose="02010609060101010101" pitchFamily="49" charset="-122"/>
                <a:ea typeface="仿宋" panose="02010609060101010101" pitchFamily="49" charset="-122"/>
              </a:rPr>
              <a:t>卡脖子</a:t>
            </a:r>
            <a:r>
              <a:rPr lang="en-US" altLang="zh-CN" sz="1000" dirty="0">
                <a:latin typeface="仿宋" panose="02010609060101010101" pitchFamily="49" charset="-122"/>
                <a:ea typeface="仿宋" panose="02010609060101010101" pitchFamily="49" charset="-122"/>
              </a:rPr>
              <a:t>”</a:t>
            </a:r>
            <a:r>
              <a:rPr lang="zh-CN" altLang="en-US" sz="1000" dirty="0">
                <a:latin typeface="仿宋" panose="02010609060101010101" pitchFamily="49" charset="-122"/>
                <a:ea typeface="仿宋" panose="02010609060101010101" pitchFamily="49" charset="-122"/>
              </a:rPr>
              <a:t>工业软件涉及大量的</a:t>
            </a:r>
            <a:r>
              <a:rPr lang="zh-CN" altLang="en-US" sz="10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基础技术</a:t>
            </a:r>
            <a:r>
              <a:rPr lang="zh-CN" altLang="en-US" sz="1000" dirty="0">
                <a:latin typeface="仿宋" panose="02010609060101010101" pitchFamily="49" charset="-122"/>
                <a:ea typeface="仿宋" panose="02010609060101010101" pitchFamily="49" charset="-122"/>
              </a:rPr>
              <a:t>，国内普遍缺乏有经验的高水平人才，需要整合高水平企业、高校与研究机构的科研力量</a:t>
            </a:r>
            <a:endParaRPr lang="en-US" altLang="zh-CN" sz="1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74" y="2599732"/>
            <a:ext cx="4162625" cy="206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62126"/>
      </p:ext>
    </p:extLst>
  </p:cSld>
  <p:clrMapOvr>
    <a:masterClrMapping/>
  </p:clrMapOvr>
  <p:transition spd="slow" advTm="0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7811" y="20336"/>
            <a:ext cx="1603473" cy="589766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-1" y="-6361"/>
            <a:ext cx="7150100" cy="564233"/>
            <a:chOff x="-1" y="31739"/>
            <a:chExt cx="6750051" cy="564233"/>
          </a:xfrm>
        </p:grpSpPr>
        <p:sp>
          <p:nvSpPr>
            <p:cNvPr id="23" name="任意多边形: 形状 7">
              <a:extLst>
                <a:ext uri="{FF2B5EF4-FFF2-40B4-BE49-F238E27FC236}">
                  <a16:creationId xmlns="" xmlns:a16="http://schemas.microsoft.com/office/drawing/2014/main" id="{34B471C8-D952-403D-8E07-8F30611430D4}"/>
                </a:ext>
              </a:extLst>
            </p:cNvPr>
            <p:cNvSpPr/>
            <p:nvPr/>
          </p:nvSpPr>
          <p:spPr>
            <a:xfrm>
              <a:off x="-1" y="31739"/>
              <a:ext cx="6750050" cy="557745"/>
            </a:xfrm>
            <a:custGeom>
              <a:avLst/>
              <a:gdLst>
                <a:gd name="connsiteX0" fmla="*/ 0 w 11531601"/>
                <a:gd name="connsiteY0" fmla="*/ 0 h 743660"/>
                <a:gd name="connsiteX1" fmla="*/ 11531601 w 11531601"/>
                <a:gd name="connsiteY1" fmla="*/ 2710 h 743660"/>
                <a:gd name="connsiteX2" fmla="*/ 10318557 w 11531601"/>
                <a:gd name="connsiteY2" fmla="*/ 743472 h 743660"/>
                <a:gd name="connsiteX3" fmla="*/ 0 w 11531601"/>
                <a:gd name="connsiteY3" fmla="*/ 743660 h 74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31601" h="743660">
                  <a:moveTo>
                    <a:pt x="0" y="0"/>
                  </a:moveTo>
                  <a:lnTo>
                    <a:pt x="11531601" y="2710"/>
                  </a:lnTo>
                  <a:cubicBezTo>
                    <a:pt x="11358471" y="401859"/>
                    <a:pt x="10892214" y="745861"/>
                    <a:pt x="10318557" y="743472"/>
                  </a:cubicBezTo>
                  <a:lnTo>
                    <a:pt x="0" y="743660"/>
                  </a:lnTo>
                  <a:close/>
                </a:path>
              </a:pathLst>
            </a:custGeom>
            <a:blipFill dpi="0" rotWithShape="1">
              <a:blip r:embed="rId4" cstate="email">
                <a:alphaModFix amt="2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colorTemperature colorTemp="11500"/>
                        </a14:imgEffect>
                        <a14:imgEffect>
                          <a14:saturation sat="0"/>
                        </a14:imgEffect>
                        <a14:imgEffect>
                          <a14:brightnessContrast bright="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0" ty="-196850" sx="30000" sy="3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350" dirty="0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0" y="38227"/>
              <a:ext cx="6750050" cy="557745"/>
              <a:chOff x="0" y="228727"/>
              <a:chExt cx="7258226" cy="557745"/>
            </a:xfrm>
          </p:grpSpPr>
          <p:sp>
            <p:nvSpPr>
              <p:cNvPr id="24" name="任意多边形: 形状 7">
                <a:extLst>
                  <a:ext uri="{FF2B5EF4-FFF2-40B4-BE49-F238E27FC236}">
                    <a16:creationId xmlns="" xmlns:a16="http://schemas.microsoft.com/office/drawing/2014/main" id="{34B471C8-D952-403D-8E07-8F30611430D4}"/>
                  </a:ext>
                </a:extLst>
              </p:cNvPr>
              <p:cNvSpPr/>
              <p:nvPr/>
            </p:nvSpPr>
            <p:spPr>
              <a:xfrm>
                <a:off x="0" y="228727"/>
                <a:ext cx="7258226" cy="557745"/>
              </a:xfrm>
              <a:custGeom>
                <a:avLst/>
                <a:gdLst>
                  <a:gd name="connsiteX0" fmla="*/ 0 w 11531601"/>
                  <a:gd name="connsiteY0" fmla="*/ 0 h 743660"/>
                  <a:gd name="connsiteX1" fmla="*/ 11531601 w 11531601"/>
                  <a:gd name="connsiteY1" fmla="*/ 2710 h 743660"/>
                  <a:gd name="connsiteX2" fmla="*/ 10318557 w 11531601"/>
                  <a:gd name="connsiteY2" fmla="*/ 743472 h 743660"/>
                  <a:gd name="connsiteX3" fmla="*/ 0 w 11531601"/>
                  <a:gd name="connsiteY3" fmla="*/ 743660 h 743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31601" h="743660">
                    <a:moveTo>
                      <a:pt x="0" y="0"/>
                    </a:moveTo>
                    <a:lnTo>
                      <a:pt x="11531601" y="2710"/>
                    </a:lnTo>
                    <a:cubicBezTo>
                      <a:pt x="11358471" y="401859"/>
                      <a:pt x="10892214" y="745861"/>
                      <a:pt x="10318557" y="743472"/>
                    </a:cubicBezTo>
                    <a:lnTo>
                      <a:pt x="0" y="74366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1350" dirty="0"/>
              </a:p>
            </p:txBody>
          </p:sp>
          <p:sp>
            <p:nvSpPr>
              <p:cNvPr id="22" name="等腰三角形 92">
                <a:extLst>
                  <a:ext uri="{FF2B5EF4-FFF2-40B4-BE49-F238E27FC236}">
                    <a16:creationId xmlns="" xmlns:a16="http://schemas.microsoft.com/office/drawing/2014/main" id="{DD10C768-E793-4F89-BD6A-46CFB919B957}"/>
                  </a:ext>
                </a:extLst>
              </p:cNvPr>
              <p:cNvSpPr/>
              <p:nvPr/>
            </p:nvSpPr>
            <p:spPr>
              <a:xfrm rot="16200000">
                <a:off x="171677" y="388123"/>
                <a:ext cx="240864" cy="195702"/>
              </a:xfrm>
              <a:custGeom>
                <a:avLst/>
                <a:gdLst>
                  <a:gd name="connsiteX0" fmla="*/ 1110307 w 1115683"/>
                  <a:gd name="connsiteY0" fmla="*/ 54817 h 923017"/>
                  <a:gd name="connsiteX1" fmla="*/ 588532 w 1115683"/>
                  <a:gd name="connsiteY1" fmla="*/ 905823 h 923017"/>
                  <a:gd name="connsiteX2" fmla="*/ 527151 w 1115683"/>
                  <a:gd name="connsiteY2" fmla="*/ 905823 h 923017"/>
                  <a:gd name="connsiteX3" fmla="*/ 5376 w 1115683"/>
                  <a:gd name="connsiteY3" fmla="*/ 54817 h 923017"/>
                  <a:gd name="connsiteX4" fmla="*/ 36067 w 1115683"/>
                  <a:gd name="connsiteY4" fmla="*/ 0 h 923017"/>
                  <a:gd name="connsiteX5" fmla="*/ 1079617 w 1115683"/>
                  <a:gd name="connsiteY5" fmla="*/ 0 h 923017"/>
                  <a:gd name="connsiteX6" fmla="*/ 1110307 w 1115683"/>
                  <a:gd name="connsiteY6" fmla="*/ 54817 h 923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5683" h="923017">
                    <a:moveTo>
                      <a:pt x="1110307" y="54817"/>
                    </a:moveTo>
                    <a:lnTo>
                      <a:pt x="588532" y="905823"/>
                    </a:lnTo>
                    <a:cubicBezTo>
                      <a:pt x="574476" y="928749"/>
                      <a:pt x="541207" y="928749"/>
                      <a:pt x="527151" y="905823"/>
                    </a:cubicBezTo>
                    <a:lnTo>
                      <a:pt x="5376" y="54817"/>
                    </a:lnTo>
                    <a:cubicBezTo>
                      <a:pt x="-9345" y="30807"/>
                      <a:pt x="7903" y="0"/>
                      <a:pt x="36067" y="0"/>
                    </a:cubicBezTo>
                    <a:lnTo>
                      <a:pt x="1079617" y="0"/>
                    </a:lnTo>
                    <a:cubicBezTo>
                      <a:pt x="1107781" y="0"/>
                      <a:pt x="1125029" y="30807"/>
                      <a:pt x="1110307" y="54817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127000" sx="102000" sy="102000" algn="ctr" rotWithShape="0">
                  <a:schemeClr val="accent2">
                    <a:lumMod val="50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</p:grpSp>
      </p:grpSp>
      <p:sp>
        <p:nvSpPr>
          <p:cNvPr id="27" name="标题 83">
            <a:extLst>
              <a:ext uri="{FF2B5EF4-FFF2-40B4-BE49-F238E27FC236}">
                <a16:creationId xmlns="" xmlns:a16="http://schemas.microsoft.com/office/drawing/2014/main" id="{14D34FE7-78BB-49E5-A6E6-35A4DFE9CF19}"/>
              </a:ext>
            </a:extLst>
          </p:cNvPr>
          <p:cNvSpPr txBox="1">
            <a:spLocks/>
          </p:cNvSpPr>
          <p:nvPr/>
        </p:nvSpPr>
        <p:spPr>
          <a:xfrm>
            <a:off x="487921" y="52086"/>
            <a:ext cx="5812372" cy="477805"/>
          </a:xfrm>
          <a:prstGeom prst="rect">
            <a:avLst/>
          </a:prstGeom>
        </p:spPr>
        <p:txBody>
          <a:bodyPr tIns="72000" bIns="72000" anchor="ctr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400" kern="1200" dirty="0" smtClean="0">
                <a:solidFill>
                  <a:schemeClr val="bg1"/>
                </a:solidFill>
                <a:effectLst>
                  <a:outerShdw blurRad="63500" algn="ctr" rotWithShape="0">
                    <a:schemeClr val="accent2">
                      <a:lumMod val="50000"/>
                      <a:alpha val="40000"/>
                    </a:scheme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algn="l" defTabSz="685800">
              <a:lnSpc>
                <a:spcPct val="90000"/>
              </a:lnSpc>
              <a:spcBef>
                <a:spcPts val="750"/>
              </a:spcBef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国家战略布局</a:t>
            </a:r>
          </a:p>
        </p:txBody>
      </p:sp>
      <p:sp>
        <p:nvSpPr>
          <p:cNvPr id="26" name="椭圆 34"/>
          <p:cNvSpPr/>
          <p:nvPr/>
        </p:nvSpPr>
        <p:spPr>
          <a:xfrm rot="5400000" flipV="1">
            <a:off x="7154374" y="3210594"/>
            <a:ext cx="1163726" cy="1476374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 rot="5400000">
            <a:off x="1105065" y="795023"/>
            <a:ext cx="1146479" cy="1489544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5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46" name="等腰三角形 42"/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3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2790157" y="642850"/>
            <a:ext cx="5756084" cy="1797841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8" name="圆角矩形 47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4351930" y="1330004"/>
              <a:ext cx="3742172" cy="26711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933532" y="2664592"/>
            <a:ext cx="5974955" cy="2376737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1" name="圆角矩形 50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4351930" y="1330004"/>
              <a:ext cx="3742172" cy="2671122"/>
            </a:xfrm>
            <a:prstGeom prst="roundRect">
              <a:avLst/>
            </a:prstGeom>
            <a:solidFill>
              <a:srgbClr val="1A3F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sp>
        <p:nvSpPr>
          <p:cNvPr id="53" name="TextBox 23"/>
          <p:cNvSpPr>
            <a:spLocks noChangeArrowheads="1"/>
          </p:cNvSpPr>
          <p:nvPr/>
        </p:nvSpPr>
        <p:spPr bwMode="auto">
          <a:xfrm>
            <a:off x="3061154" y="801131"/>
            <a:ext cx="5214089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342900" indent="-342900" defTabSz="0" fontAlgn="base">
              <a:lnSpc>
                <a:spcPct val="150000"/>
              </a:lnSpc>
              <a:buClr>
                <a:schemeClr val="hlink"/>
              </a:buClr>
              <a:buFont typeface="Wingdings" pitchFamily="2" charset="2"/>
              <a:buChar char="u"/>
            </a:pPr>
            <a:r>
              <a:rPr lang="zh-CN" altLang="en-US" sz="1600" b="1" dirty="0">
                <a:solidFill>
                  <a:srgbClr val="FF0000"/>
                </a:solidFill>
                <a:ea typeface="微软雅黑" pitchFamily="34" charset="-122"/>
                <a:cs typeface="Arial" panose="020B0604020202020204" pitchFamily="34" charset="0"/>
                <a:sym typeface="Verdana" pitchFamily="34" charset="0"/>
              </a:rPr>
              <a:t>习近平总书记</a:t>
            </a:r>
            <a:r>
              <a:rPr lang="zh-CN" altLang="en-US" sz="1600" b="1" dirty="0">
                <a:solidFill>
                  <a:srgbClr val="002060"/>
                </a:solidFill>
                <a:ea typeface="微软雅黑" pitchFamily="34" charset="-122"/>
                <a:cs typeface="Arial" panose="020B0604020202020204" pitchFamily="34" charset="0"/>
                <a:sym typeface="Verdana" pitchFamily="34" charset="0"/>
              </a:rPr>
              <a:t>主持召开中央深改委第十八次会议并发表重要讲话，强调要发挥新型举国体制优势，加快攻克</a:t>
            </a:r>
            <a:r>
              <a:rPr lang="zh-CN" altLang="en-US" sz="1600" b="1" dirty="0">
                <a:solidFill>
                  <a:srgbClr val="FF0000"/>
                </a:solidFill>
                <a:ea typeface="微软雅黑" pitchFamily="34" charset="-122"/>
                <a:cs typeface="Arial" panose="020B0604020202020204" pitchFamily="34" charset="0"/>
                <a:sym typeface="Verdana" pitchFamily="34" charset="0"/>
              </a:rPr>
              <a:t>重要领域“卡脖子”技术</a:t>
            </a:r>
            <a:r>
              <a:rPr lang="zh-CN" altLang="en-US" sz="1600" b="1" dirty="0">
                <a:solidFill>
                  <a:srgbClr val="002060"/>
                </a:solidFill>
                <a:ea typeface="微软雅黑" pitchFamily="34" charset="-122"/>
                <a:cs typeface="Arial" panose="020B0604020202020204" pitchFamily="34" charset="0"/>
                <a:sym typeface="Verdana" pitchFamily="34" charset="0"/>
              </a:rPr>
              <a:t>，是中长期工业软件政策持续性的强有力背书</a:t>
            </a:r>
          </a:p>
        </p:txBody>
      </p:sp>
      <p:sp>
        <p:nvSpPr>
          <p:cNvPr id="54" name="TextBox 25"/>
          <p:cNvSpPr>
            <a:spLocks noChangeArrowheads="1"/>
          </p:cNvSpPr>
          <p:nvPr/>
        </p:nvSpPr>
        <p:spPr bwMode="auto">
          <a:xfrm>
            <a:off x="1078026" y="2807682"/>
            <a:ext cx="5439652" cy="224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342900" indent="-342900" defTabSz="0">
              <a:lnSpc>
                <a:spcPct val="130000"/>
              </a:lnSpc>
              <a:buClr>
                <a:schemeClr val="hlink"/>
              </a:buClr>
              <a:buFont typeface="Wingdings" pitchFamily="2" charset="2"/>
              <a:buChar char="u"/>
            </a:pPr>
            <a:r>
              <a:rPr lang="en-US" altLang="zh-CN" sz="1600" b="1" dirty="0">
                <a:solidFill>
                  <a:schemeClr val="bg1"/>
                </a:solidFill>
                <a:cs typeface="Arial" panose="020B0604020202020204" pitchFamily="34" charset="0"/>
                <a:sym typeface="Verdana" pitchFamily="34" charset="0"/>
              </a:rPr>
              <a:t>2021</a:t>
            </a:r>
            <a:r>
              <a:rPr lang="zh-CN" altLang="en-US" sz="1600" b="1" dirty="0">
                <a:solidFill>
                  <a:schemeClr val="bg1"/>
                </a:solidFill>
                <a:cs typeface="Arial" panose="020B0604020202020204" pitchFamily="34" charset="0"/>
                <a:sym typeface="Verdana" pitchFamily="34" charset="0"/>
              </a:rPr>
              <a:t>年</a:t>
            </a:r>
            <a:r>
              <a:rPr lang="en-US" altLang="zh-CN" sz="1600" b="1" dirty="0">
                <a:solidFill>
                  <a:schemeClr val="bg1"/>
                </a:solidFill>
                <a:cs typeface="Arial" panose="020B0604020202020204" pitchFamily="34" charset="0"/>
                <a:sym typeface="Verdana" pitchFamily="34" charset="0"/>
              </a:rPr>
              <a:t>2</a:t>
            </a:r>
            <a:r>
              <a:rPr lang="zh-CN" altLang="en-US" sz="1600" b="1" dirty="0">
                <a:solidFill>
                  <a:schemeClr val="bg1"/>
                </a:solidFill>
                <a:cs typeface="Arial" panose="020B0604020202020204" pitchFamily="34" charset="0"/>
                <a:sym typeface="Verdana" pitchFamily="34" charset="0"/>
              </a:rPr>
              <a:t>月</a:t>
            </a:r>
            <a:r>
              <a:rPr lang="en-US" altLang="zh-CN" sz="1600" b="1" dirty="0">
                <a:solidFill>
                  <a:schemeClr val="bg1"/>
                </a:solidFill>
                <a:cs typeface="Arial" panose="020B0604020202020204" pitchFamily="34" charset="0"/>
                <a:sym typeface="Verdana" pitchFamily="34" charset="0"/>
              </a:rPr>
              <a:t>,</a:t>
            </a:r>
            <a:r>
              <a:rPr lang="zh-CN" altLang="en-US" sz="1600" b="1" dirty="0">
                <a:solidFill>
                  <a:schemeClr val="bg1"/>
                </a:solidFill>
                <a:cs typeface="Arial" panose="020B0604020202020204" pitchFamily="34" charset="0"/>
                <a:sym typeface="Verdana" pitchFamily="34" charset="0"/>
              </a:rPr>
              <a:t>工业软件首次入选科技部国家重点研发计划首批重点专项</a:t>
            </a:r>
            <a:r>
              <a:rPr lang="en-US" altLang="zh-CN" sz="1600" b="1" dirty="0">
                <a:solidFill>
                  <a:schemeClr val="bg1"/>
                </a:solidFill>
                <a:cs typeface="Arial" panose="020B0604020202020204" pitchFamily="34" charset="0"/>
                <a:sym typeface="Verdana" pitchFamily="34" charset="0"/>
              </a:rPr>
              <a:t>,</a:t>
            </a:r>
            <a:r>
              <a:rPr lang="zh-CN" altLang="en-US" sz="1600" b="1" dirty="0">
                <a:solidFill>
                  <a:schemeClr val="bg1"/>
                </a:solidFill>
                <a:cs typeface="Arial" panose="020B0604020202020204" pitchFamily="34" charset="0"/>
                <a:sym typeface="Verdana" pitchFamily="34" charset="0"/>
              </a:rPr>
              <a:t>标志着工业软件已成为国家科技领域最高级别战略部署</a:t>
            </a:r>
            <a:endParaRPr lang="en-US" altLang="zh-CN" sz="1600" b="1" dirty="0">
              <a:solidFill>
                <a:schemeClr val="bg1"/>
              </a:solidFill>
              <a:cs typeface="Arial" panose="020B0604020202020204" pitchFamily="34" charset="0"/>
              <a:sym typeface="Verdana" pitchFamily="34" charset="0"/>
            </a:endParaRPr>
          </a:p>
          <a:p>
            <a:pPr marL="342900" indent="-342900" defTabSz="0">
              <a:lnSpc>
                <a:spcPct val="130000"/>
              </a:lnSpc>
              <a:buClr>
                <a:schemeClr val="hlink"/>
              </a:buClr>
              <a:buFont typeface="Wingdings" pitchFamily="2" charset="2"/>
              <a:buChar char="u"/>
            </a:pPr>
            <a:r>
              <a:rPr lang="en-US" altLang="zh-CN" sz="1600" b="1" dirty="0">
                <a:solidFill>
                  <a:schemeClr val="bg1"/>
                </a:solidFill>
                <a:cs typeface="Arial" panose="020B0604020202020204" pitchFamily="34" charset="0"/>
                <a:sym typeface="+mn-ea"/>
              </a:rPr>
              <a:t>2021</a:t>
            </a:r>
            <a:r>
              <a:rPr lang="zh-CN" altLang="en-US" sz="1600" b="1" dirty="0">
                <a:solidFill>
                  <a:schemeClr val="bg1"/>
                </a:solidFill>
                <a:cs typeface="Arial" panose="020B0604020202020204" pitchFamily="34" charset="0"/>
                <a:sym typeface="+mn-ea"/>
              </a:rPr>
              <a:t>年</a:t>
            </a:r>
            <a:r>
              <a:rPr lang="en-US" altLang="zh-CN" sz="1600" b="1" dirty="0">
                <a:solidFill>
                  <a:schemeClr val="bg1"/>
                </a:solidFill>
                <a:cs typeface="Arial" panose="020B0604020202020204" pitchFamily="34" charset="0"/>
                <a:sym typeface="+mn-ea"/>
              </a:rPr>
              <a:t>4</a:t>
            </a:r>
            <a:r>
              <a:rPr lang="zh-CN" altLang="en-US" sz="1600" b="1" dirty="0">
                <a:solidFill>
                  <a:schemeClr val="bg1"/>
                </a:solidFill>
                <a:cs typeface="Arial" panose="020B0604020202020204" pitchFamily="34" charset="0"/>
                <a:sym typeface="+mn-ea"/>
              </a:rPr>
              <a:t>月，工信部表示</a:t>
            </a:r>
            <a:r>
              <a:rPr lang="en-US" altLang="zh-CN" sz="1600" b="1" dirty="0">
                <a:solidFill>
                  <a:schemeClr val="bg1"/>
                </a:solidFill>
                <a:cs typeface="Arial" panose="020B0604020202020204" pitchFamily="34" charset="0"/>
                <a:sym typeface="+mn-ea"/>
              </a:rPr>
              <a:t>2021</a:t>
            </a:r>
            <a:r>
              <a:rPr lang="zh-CN" altLang="en-US" sz="1600" b="1" dirty="0">
                <a:solidFill>
                  <a:schemeClr val="bg1"/>
                </a:solidFill>
                <a:cs typeface="Arial" panose="020B0604020202020204" pitchFamily="34" charset="0"/>
                <a:sym typeface="+mn-ea"/>
              </a:rPr>
              <a:t>年会重点突破</a:t>
            </a:r>
            <a:r>
              <a:rPr lang="en-US" altLang="zh-CN" sz="1600" b="1" dirty="0">
                <a:solidFill>
                  <a:schemeClr val="bg1"/>
                </a:solidFill>
                <a:cs typeface="Arial" panose="020B0604020202020204" pitchFamily="34" charset="0"/>
                <a:sym typeface="+mn-ea"/>
              </a:rPr>
              <a:t>CAD</a:t>
            </a:r>
            <a:r>
              <a:rPr lang="zh-CN" altLang="en-US" sz="1600" b="1" dirty="0">
                <a:solidFill>
                  <a:schemeClr val="bg1"/>
                </a:solidFill>
                <a:cs typeface="Arial" panose="020B0604020202020204" pitchFamily="34" charset="0"/>
                <a:sym typeface="+mn-ea"/>
              </a:rPr>
              <a:t>、</a:t>
            </a:r>
            <a:r>
              <a:rPr lang="en-US" altLang="zh-CN" sz="1600" b="1" dirty="0">
                <a:solidFill>
                  <a:schemeClr val="bg1"/>
                </a:solidFill>
                <a:cs typeface="Arial" panose="020B0604020202020204" pitchFamily="34" charset="0"/>
                <a:sym typeface="+mn-ea"/>
              </a:rPr>
              <a:t>EDA</a:t>
            </a:r>
            <a:r>
              <a:rPr lang="zh-CN" altLang="en-US" sz="1600" b="1" dirty="0">
                <a:solidFill>
                  <a:schemeClr val="bg1"/>
                </a:solidFill>
                <a:cs typeface="Arial" panose="020B0604020202020204" pitchFamily="34" charset="0"/>
                <a:sym typeface="+mn-ea"/>
              </a:rPr>
              <a:t>、</a:t>
            </a:r>
            <a:r>
              <a:rPr lang="en-US" altLang="zh-CN" sz="1600" b="1" dirty="0">
                <a:solidFill>
                  <a:schemeClr val="bg1"/>
                </a:solidFill>
                <a:cs typeface="Arial" panose="020B0604020202020204" pitchFamily="34" charset="0"/>
                <a:sym typeface="+mn-ea"/>
              </a:rPr>
              <a:t>CAE</a:t>
            </a:r>
            <a:r>
              <a:rPr lang="zh-CN" altLang="en-US" sz="1600" b="1" dirty="0">
                <a:solidFill>
                  <a:schemeClr val="bg1"/>
                </a:solidFill>
                <a:cs typeface="Arial" panose="020B0604020202020204" pitchFamily="34" charset="0"/>
                <a:sym typeface="+mn-ea"/>
              </a:rPr>
              <a:t>等工业软件。</a:t>
            </a:r>
            <a:r>
              <a:rPr lang="zh-CN" altLang="en-US" sz="1600" b="1" dirty="0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强化顶层设计</a:t>
            </a:r>
            <a:r>
              <a:rPr lang="zh-CN" altLang="en-US" sz="1600" b="1" dirty="0">
                <a:solidFill>
                  <a:schemeClr val="bg1"/>
                </a:solidFill>
                <a:cs typeface="Arial" panose="020B0604020202020204" pitchFamily="34" charset="0"/>
                <a:sym typeface="+mn-ea"/>
              </a:rPr>
              <a:t>，出台关键技术软件三年行动计划，强化对工业软件的重点支持。</a:t>
            </a:r>
            <a:r>
              <a:rPr lang="zh-CN" altLang="en-US" sz="1600" b="1" dirty="0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夯实产业基础</a:t>
            </a:r>
            <a:r>
              <a:rPr lang="zh-CN" altLang="en-US" sz="1600" b="1" dirty="0">
                <a:solidFill>
                  <a:schemeClr val="bg1"/>
                </a:solidFill>
                <a:cs typeface="Arial" panose="020B0604020202020204" pitchFamily="34" charset="0"/>
                <a:sym typeface="+mn-ea"/>
              </a:rPr>
              <a:t>，强化基础资源库，技术组建等产业发展基础建设</a:t>
            </a:r>
            <a:endParaRPr lang="zh-CN" altLang="en-US" sz="1600" b="1" dirty="0">
              <a:solidFill>
                <a:schemeClr val="bg1"/>
              </a:solidFill>
              <a:cs typeface="Arial" panose="020B0604020202020204" pitchFamily="34" charset="0"/>
              <a:sym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66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47811" y="20336"/>
            <a:ext cx="1603473" cy="589766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0" y="9307"/>
            <a:ext cx="7150100" cy="564233"/>
            <a:chOff x="-1" y="31739"/>
            <a:chExt cx="6750051" cy="564233"/>
          </a:xfrm>
        </p:grpSpPr>
        <p:sp>
          <p:nvSpPr>
            <p:cNvPr id="23" name="任意多边形: 形状 7"/>
            <p:cNvSpPr/>
            <p:nvPr/>
          </p:nvSpPr>
          <p:spPr>
            <a:xfrm>
              <a:off x="-1" y="31739"/>
              <a:ext cx="6750050" cy="557745"/>
            </a:xfrm>
            <a:custGeom>
              <a:avLst/>
              <a:gdLst>
                <a:gd name="connsiteX0" fmla="*/ 0 w 11531601"/>
                <a:gd name="connsiteY0" fmla="*/ 0 h 743660"/>
                <a:gd name="connsiteX1" fmla="*/ 11531601 w 11531601"/>
                <a:gd name="connsiteY1" fmla="*/ 2710 h 743660"/>
                <a:gd name="connsiteX2" fmla="*/ 10318557 w 11531601"/>
                <a:gd name="connsiteY2" fmla="*/ 743472 h 743660"/>
                <a:gd name="connsiteX3" fmla="*/ 0 w 11531601"/>
                <a:gd name="connsiteY3" fmla="*/ 743660 h 74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31601" h="743660">
                  <a:moveTo>
                    <a:pt x="0" y="0"/>
                  </a:moveTo>
                  <a:lnTo>
                    <a:pt x="11531601" y="2710"/>
                  </a:lnTo>
                  <a:cubicBezTo>
                    <a:pt x="11358471" y="401859"/>
                    <a:pt x="10892214" y="745861"/>
                    <a:pt x="10318557" y="743472"/>
                  </a:cubicBezTo>
                  <a:lnTo>
                    <a:pt x="0" y="743660"/>
                  </a:lnTo>
                  <a:close/>
                </a:path>
              </a:pathLst>
            </a:custGeom>
            <a:blipFill dpi="0" rotWithShape="1">
              <a:blip r:embed="rId4" cstate="email">
                <a:alphaModFix amt="20000"/>
              </a:blip>
              <a:srcRect/>
              <a:tile tx="0" ty="-196850" sx="30000" sy="3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350" dirty="0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0" y="38227"/>
              <a:ext cx="6750050" cy="557745"/>
              <a:chOff x="0" y="228727"/>
              <a:chExt cx="7258226" cy="557745"/>
            </a:xfrm>
          </p:grpSpPr>
          <p:sp>
            <p:nvSpPr>
              <p:cNvPr id="24" name="任意多边形: 形状 7"/>
              <p:cNvSpPr/>
              <p:nvPr/>
            </p:nvSpPr>
            <p:spPr>
              <a:xfrm>
                <a:off x="0" y="228727"/>
                <a:ext cx="7258226" cy="557745"/>
              </a:xfrm>
              <a:custGeom>
                <a:avLst/>
                <a:gdLst>
                  <a:gd name="connsiteX0" fmla="*/ 0 w 11531601"/>
                  <a:gd name="connsiteY0" fmla="*/ 0 h 743660"/>
                  <a:gd name="connsiteX1" fmla="*/ 11531601 w 11531601"/>
                  <a:gd name="connsiteY1" fmla="*/ 2710 h 743660"/>
                  <a:gd name="connsiteX2" fmla="*/ 10318557 w 11531601"/>
                  <a:gd name="connsiteY2" fmla="*/ 743472 h 743660"/>
                  <a:gd name="connsiteX3" fmla="*/ 0 w 11531601"/>
                  <a:gd name="connsiteY3" fmla="*/ 743660 h 743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31601" h="743660">
                    <a:moveTo>
                      <a:pt x="0" y="0"/>
                    </a:moveTo>
                    <a:lnTo>
                      <a:pt x="11531601" y="2710"/>
                    </a:lnTo>
                    <a:cubicBezTo>
                      <a:pt x="11358471" y="401859"/>
                      <a:pt x="10892214" y="745861"/>
                      <a:pt x="10318557" y="743472"/>
                    </a:cubicBezTo>
                    <a:lnTo>
                      <a:pt x="0" y="74366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1350" dirty="0"/>
              </a:p>
            </p:txBody>
          </p:sp>
          <p:sp>
            <p:nvSpPr>
              <p:cNvPr id="22" name="等腰三角形 92"/>
              <p:cNvSpPr/>
              <p:nvPr/>
            </p:nvSpPr>
            <p:spPr>
              <a:xfrm rot="16200000">
                <a:off x="171677" y="388123"/>
                <a:ext cx="240864" cy="195702"/>
              </a:xfrm>
              <a:custGeom>
                <a:avLst/>
                <a:gdLst>
                  <a:gd name="connsiteX0" fmla="*/ 1110307 w 1115683"/>
                  <a:gd name="connsiteY0" fmla="*/ 54817 h 923017"/>
                  <a:gd name="connsiteX1" fmla="*/ 588532 w 1115683"/>
                  <a:gd name="connsiteY1" fmla="*/ 905823 h 923017"/>
                  <a:gd name="connsiteX2" fmla="*/ 527151 w 1115683"/>
                  <a:gd name="connsiteY2" fmla="*/ 905823 h 923017"/>
                  <a:gd name="connsiteX3" fmla="*/ 5376 w 1115683"/>
                  <a:gd name="connsiteY3" fmla="*/ 54817 h 923017"/>
                  <a:gd name="connsiteX4" fmla="*/ 36067 w 1115683"/>
                  <a:gd name="connsiteY4" fmla="*/ 0 h 923017"/>
                  <a:gd name="connsiteX5" fmla="*/ 1079617 w 1115683"/>
                  <a:gd name="connsiteY5" fmla="*/ 0 h 923017"/>
                  <a:gd name="connsiteX6" fmla="*/ 1110307 w 1115683"/>
                  <a:gd name="connsiteY6" fmla="*/ 54817 h 923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5683" h="923017">
                    <a:moveTo>
                      <a:pt x="1110307" y="54817"/>
                    </a:moveTo>
                    <a:lnTo>
                      <a:pt x="588532" y="905823"/>
                    </a:lnTo>
                    <a:cubicBezTo>
                      <a:pt x="574476" y="928749"/>
                      <a:pt x="541207" y="928749"/>
                      <a:pt x="527151" y="905823"/>
                    </a:cubicBezTo>
                    <a:lnTo>
                      <a:pt x="5376" y="54817"/>
                    </a:lnTo>
                    <a:cubicBezTo>
                      <a:pt x="-9345" y="30807"/>
                      <a:pt x="7903" y="0"/>
                      <a:pt x="36067" y="0"/>
                    </a:cubicBezTo>
                    <a:lnTo>
                      <a:pt x="1079617" y="0"/>
                    </a:lnTo>
                    <a:cubicBezTo>
                      <a:pt x="1107781" y="0"/>
                      <a:pt x="1125029" y="30807"/>
                      <a:pt x="1110307" y="54817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127000" sx="102000" sy="102000" algn="ctr" rotWithShape="0">
                  <a:schemeClr val="accent2">
                    <a:lumMod val="50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</p:grpSp>
      </p:grpSp>
      <p:sp>
        <p:nvSpPr>
          <p:cNvPr id="27" name="标题 83"/>
          <p:cNvSpPr txBox="1"/>
          <p:nvPr/>
        </p:nvSpPr>
        <p:spPr>
          <a:xfrm>
            <a:off x="487920" y="52086"/>
            <a:ext cx="6327505" cy="477805"/>
          </a:xfrm>
          <a:prstGeom prst="rect">
            <a:avLst/>
          </a:prstGeom>
        </p:spPr>
        <p:txBody>
          <a:bodyPr wrap="square" tIns="72000" bIns="72000" anchor="ctr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400" kern="1200" dirty="0" smtClean="0">
                <a:solidFill>
                  <a:schemeClr val="bg1"/>
                </a:solidFill>
                <a:effectLst>
                  <a:outerShdw blurRad="63500" algn="ctr" rotWithShape="0">
                    <a:schemeClr val="accent2">
                      <a:lumMod val="50000"/>
                      <a:alpha val="40000"/>
                    </a:scheme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algn="l" defTabSz="685800">
              <a:lnSpc>
                <a:spcPct val="90000"/>
              </a:lnSpc>
              <a:spcBef>
                <a:spcPts val="750"/>
              </a:spcBef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宁波产业布局、现状及发展机遇</a:t>
            </a:r>
          </a:p>
        </p:txBody>
      </p:sp>
      <p:sp>
        <p:nvSpPr>
          <p:cNvPr id="5" name="矩形 4"/>
          <p:cNvSpPr/>
          <p:nvPr/>
        </p:nvSpPr>
        <p:spPr>
          <a:xfrm>
            <a:off x="196151" y="892101"/>
            <a:ext cx="2746429" cy="1477328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200" kern="100" dirty="0">
                <a:solidFill>
                  <a:srgbClr val="FF0000"/>
                </a:solidFill>
                <a:latin typeface="Calibri" panose="020F0502020204030204" pitchFamily="34" charset="0"/>
                <a:ea typeface="仿宋" panose="02010609060101010101" pitchFamily="49" charset="-122"/>
                <a:cs typeface="仿宋" panose="02010609060101010101" pitchFamily="49" charset="-122"/>
              </a:rPr>
              <a:t>重点布局</a:t>
            </a:r>
            <a:r>
              <a:rPr lang="zh-CN" altLang="en-US" sz="1200" kern="100" dirty="0">
                <a:latin typeface="Calibri" panose="020F0502020204030204" pitchFamily="34" charset="0"/>
                <a:ea typeface="仿宋" panose="02010609060101010101" pitchFamily="49" charset="-122"/>
                <a:cs typeface="仿宋" panose="02010609060101010101" pitchFamily="49" charset="-122"/>
              </a:rPr>
              <a:t>高端装备、新材料、新能源和工业互联网</a:t>
            </a:r>
            <a:endParaRPr lang="en-US" altLang="zh-CN" sz="1200" kern="100" dirty="0">
              <a:latin typeface="Calibri" panose="020F0502020204030204" pitchFamily="34" charset="0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pPr marL="285750" indent="-285750" algn="just">
              <a:lnSpc>
                <a:spcPct val="12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200" kern="100" dirty="0">
                <a:latin typeface="Calibri" panose="020F0502020204030204" pitchFamily="34" charset="0"/>
                <a:ea typeface="仿宋" panose="02010609060101010101" pitchFamily="49" charset="-122"/>
                <a:cs typeface="仿宋" panose="02010609060101010101" pitchFamily="49" charset="-122"/>
              </a:rPr>
              <a:t>力争到</a:t>
            </a:r>
            <a:r>
              <a:rPr lang="en-US" altLang="zh-CN" sz="1200" kern="100" dirty="0">
                <a:latin typeface="Calibri" panose="020F0502020204030204" pitchFamily="34" charset="0"/>
                <a:ea typeface="仿宋" panose="02010609060101010101" pitchFamily="49" charset="-122"/>
                <a:cs typeface="仿宋" panose="02010609060101010101" pitchFamily="49" charset="-122"/>
              </a:rPr>
              <a:t>2025</a:t>
            </a:r>
            <a:r>
              <a:rPr lang="zh-CN" altLang="en-US" sz="1200" kern="100" dirty="0">
                <a:latin typeface="Calibri" panose="020F0502020204030204" pitchFamily="34" charset="0"/>
                <a:ea typeface="仿宋" panose="02010609060101010101" pitchFamily="49" charset="-122"/>
                <a:cs typeface="仿宋" panose="02010609060101010101" pitchFamily="49" charset="-122"/>
              </a:rPr>
              <a:t>年，实现世界</a:t>
            </a:r>
            <a:r>
              <a:rPr lang="en-US" altLang="zh-CN" sz="1200" kern="100" dirty="0">
                <a:latin typeface="Calibri" panose="020F0502020204030204" pitchFamily="34" charset="0"/>
                <a:ea typeface="仿宋" panose="02010609060101010101" pitchFamily="49" charset="-122"/>
                <a:cs typeface="仿宋" panose="02010609060101010101" pitchFamily="49" charset="-122"/>
              </a:rPr>
              <a:t>500</a:t>
            </a:r>
            <a:r>
              <a:rPr lang="zh-CN" altLang="en-US" sz="1200" kern="100" dirty="0">
                <a:latin typeface="Calibri" panose="020F0502020204030204" pitchFamily="34" charset="0"/>
                <a:ea typeface="仿宋" panose="02010609060101010101" pitchFamily="49" charset="-122"/>
                <a:cs typeface="仿宋" panose="02010609060101010101" pitchFamily="49" charset="-122"/>
              </a:rPr>
              <a:t>强</a:t>
            </a:r>
            <a:r>
              <a:rPr lang="zh-CN" altLang="en-US" sz="1200" kern="100" dirty="0">
                <a:solidFill>
                  <a:srgbClr val="FF0000"/>
                </a:solidFill>
                <a:latin typeface="Calibri" panose="020F0502020204030204" pitchFamily="34" charset="0"/>
                <a:ea typeface="仿宋" panose="02010609060101010101" pitchFamily="49" charset="-122"/>
                <a:cs typeface="仿宋" panose="02010609060101010101" pitchFamily="49" charset="-122"/>
              </a:rPr>
              <a:t>零的突破，</a:t>
            </a:r>
            <a:r>
              <a:rPr lang="zh-CN" altLang="en-US" sz="1200" kern="100" dirty="0">
                <a:latin typeface="Calibri" panose="020F0502020204030204" pitchFamily="34" charset="0"/>
                <a:ea typeface="仿宋" panose="02010609060101010101" pitchFamily="49" charset="-122"/>
                <a:cs typeface="仿宋" panose="02010609060101010101" pitchFamily="49" charset="-122"/>
              </a:rPr>
              <a:t>引进、培育中国制造业</a:t>
            </a:r>
            <a:r>
              <a:rPr lang="en-US" altLang="zh-CN" sz="1200" kern="100" dirty="0">
                <a:latin typeface="Calibri" panose="020F0502020204030204" pitchFamily="34" charset="0"/>
                <a:ea typeface="仿宋" panose="02010609060101010101" pitchFamily="49" charset="-122"/>
                <a:cs typeface="仿宋" panose="02010609060101010101" pitchFamily="49" charset="-122"/>
              </a:rPr>
              <a:t>500</a:t>
            </a:r>
            <a:r>
              <a:rPr lang="zh-CN" altLang="en-US" sz="1200" kern="100" dirty="0">
                <a:latin typeface="Calibri" panose="020F0502020204030204" pitchFamily="34" charset="0"/>
                <a:ea typeface="仿宋" panose="02010609060101010101" pitchFamily="49" charset="-122"/>
                <a:cs typeface="仿宋" panose="02010609060101010101" pitchFamily="49" charset="-122"/>
              </a:rPr>
              <a:t>强</a:t>
            </a:r>
            <a:r>
              <a:rPr lang="en-US" altLang="zh-CN" sz="1200" kern="100" dirty="0">
                <a:solidFill>
                  <a:srgbClr val="FF0000"/>
                </a:solidFill>
                <a:latin typeface="Calibri" panose="020F0502020204030204" pitchFamily="34" charset="0"/>
                <a:ea typeface="仿宋" panose="02010609060101010101" pitchFamily="49" charset="-122"/>
                <a:cs typeface="仿宋" panose="02010609060101010101" pitchFamily="49" charset="-122"/>
              </a:rPr>
              <a:t>20</a:t>
            </a:r>
            <a:r>
              <a:rPr lang="zh-CN" altLang="en-US" sz="1200" kern="100" dirty="0">
                <a:solidFill>
                  <a:srgbClr val="FF0000"/>
                </a:solidFill>
                <a:latin typeface="Calibri" panose="020F0502020204030204" pitchFamily="34" charset="0"/>
                <a:ea typeface="仿宋" panose="02010609060101010101" pitchFamily="49" charset="-122"/>
                <a:cs typeface="仿宋" panose="02010609060101010101" pitchFamily="49" charset="-122"/>
              </a:rPr>
              <a:t>家，</a:t>
            </a:r>
            <a:r>
              <a:rPr lang="zh-CN" altLang="en-US" sz="1200" b="1" kern="100" dirty="0">
                <a:latin typeface="Calibri" panose="020F0502020204030204" pitchFamily="34" charset="0"/>
                <a:ea typeface="仿宋" panose="02010609060101010101" pitchFamily="49" charset="-122"/>
                <a:cs typeface="仿宋" panose="02010609060101010101" pitchFamily="49" charset="-122"/>
              </a:rPr>
              <a:t>国家级制造业单项冠军</a:t>
            </a:r>
            <a:r>
              <a:rPr lang="en-US" altLang="zh-CN" sz="1200" kern="100" dirty="0">
                <a:solidFill>
                  <a:srgbClr val="FF0000"/>
                </a:solidFill>
                <a:latin typeface="Calibri" panose="020F0502020204030204" pitchFamily="34" charset="0"/>
                <a:ea typeface="仿宋" panose="02010609060101010101" pitchFamily="49" charset="-122"/>
                <a:cs typeface="仿宋" panose="02010609060101010101" pitchFamily="49" charset="-122"/>
              </a:rPr>
              <a:t>100</a:t>
            </a:r>
            <a:r>
              <a:rPr lang="zh-CN" altLang="en-US" sz="1200" kern="100" dirty="0">
                <a:solidFill>
                  <a:srgbClr val="FF0000"/>
                </a:solidFill>
                <a:latin typeface="Calibri" panose="020F0502020204030204" pitchFamily="34" charset="0"/>
                <a:ea typeface="仿宋" panose="02010609060101010101" pitchFamily="49" charset="-122"/>
                <a:cs typeface="仿宋" panose="02010609060101010101" pitchFamily="49" charset="-122"/>
              </a:rPr>
              <a:t>家，</a:t>
            </a:r>
            <a:r>
              <a:rPr lang="zh-CN" altLang="en-US" sz="1200" kern="100" dirty="0">
                <a:latin typeface="Calibri" panose="020F0502020204030204" pitchFamily="34" charset="0"/>
                <a:ea typeface="仿宋" panose="02010609060101010101" pitchFamily="49" charset="-122"/>
                <a:cs typeface="仿宋" panose="02010609060101010101" pitchFamily="49" charset="-122"/>
              </a:rPr>
              <a:t>制造业上市企业</a:t>
            </a:r>
            <a:r>
              <a:rPr lang="en-US" altLang="zh-CN" sz="1200" kern="100" dirty="0">
                <a:solidFill>
                  <a:srgbClr val="FF0000"/>
                </a:solidFill>
                <a:latin typeface="Calibri" panose="020F0502020204030204" pitchFamily="34" charset="0"/>
                <a:ea typeface="仿宋" panose="02010609060101010101" pitchFamily="49" charset="-122"/>
                <a:cs typeface="仿宋" panose="02010609060101010101" pitchFamily="49" charset="-122"/>
              </a:rPr>
              <a:t>150</a:t>
            </a:r>
            <a:r>
              <a:rPr lang="zh-CN" altLang="en-US" sz="1200" kern="100" dirty="0">
                <a:solidFill>
                  <a:srgbClr val="FF0000"/>
                </a:solidFill>
                <a:latin typeface="Calibri" panose="020F0502020204030204" pitchFamily="34" charset="0"/>
                <a:ea typeface="仿宋" panose="02010609060101010101" pitchFamily="49" charset="-122"/>
                <a:cs typeface="仿宋" panose="02010609060101010101" pitchFamily="49" charset="-122"/>
              </a:rPr>
              <a:t>家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58" y="2447567"/>
            <a:ext cx="2614964" cy="150552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58" y="3964269"/>
            <a:ext cx="2614964" cy="40790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55771" y="4591710"/>
            <a:ext cx="26789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2020</a:t>
            </a:r>
            <a:r>
              <a:rPr lang="zh-CN" altLang="en-US" sz="1200" dirty="0"/>
              <a:t>年重点城市各行业企业数量排名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91364" y="647494"/>
            <a:ext cx="2751216" cy="276999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产业布局</a:t>
            </a:r>
            <a:endParaRPr lang="en-US" altLang="zh-CN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3347075" y="627566"/>
            <a:ext cx="2775332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产业现状</a:t>
            </a:r>
            <a:endParaRPr lang="en-US" altLang="zh-CN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6275905" y="606243"/>
            <a:ext cx="2775332" cy="276999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发展机遇</a:t>
            </a:r>
            <a:endParaRPr lang="en-US" altLang="zh-CN" sz="1200" dirty="0"/>
          </a:p>
        </p:txBody>
      </p:sp>
      <p:sp>
        <p:nvSpPr>
          <p:cNvPr id="6" name="矩形 5"/>
          <p:cNvSpPr/>
          <p:nvPr/>
        </p:nvSpPr>
        <p:spPr>
          <a:xfrm>
            <a:off x="3347075" y="892101"/>
            <a:ext cx="2775332" cy="1384995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kern="100" dirty="0">
                <a:latin typeface="Calibri" panose="020F0502020204030204" pitchFamily="34" charset="0"/>
                <a:ea typeface="仿宋" panose="02010609060101010101" pitchFamily="49" charset="-122"/>
                <a:cs typeface="仿宋" panose="02010609060101010101" pitchFamily="49" charset="-122"/>
              </a:rPr>
              <a:t>汽车零配件行业是宁波的</a:t>
            </a:r>
            <a:r>
              <a:rPr lang="zh-CN" altLang="en-US" sz="1400" kern="100" dirty="0">
                <a:solidFill>
                  <a:srgbClr val="FF0000"/>
                </a:solidFill>
                <a:latin typeface="Calibri" panose="020F0502020204030204" pitchFamily="34" charset="0"/>
                <a:ea typeface="仿宋" panose="02010609060101010101" pitchFamily="49" charset="-122"/>
                <a:cs typeface="仿宋" panose="02010609060101010101" pitchFamily="49" charset="-122"/>
              </a:rPr>
              <a:t>支柱产业</a:t>
            </a:r>
            <a:r>
              <a:rPr lang="zh-CN" altLang="en-US" sz="1400" kern="100" dirty="0">
                <a:latin typeface="Calibri" panose="020F0502020204030204" pitchFamily="34" charset="0"/>
                <a:ea typeface="仿宋" panose="02010609060101010101" pitchFamily="49" charset="-122"/>
                <a:cs typeface="仿宋" panose="02010609060101010101" pitchFamily="49" charset="-122"/>
              </a:rPr>
              <a:t>，其产值占宁波工业企业产值</a:t>
            </a:r>
            <a:r>
              <a:rPr lang="en-US" altLang="zh-CN" sz="1400" kern="100" dirty="0">
                <a:latin typeface="Calibri" panose="020F0502020204030204" pitchFamily="34" charset="0"/>
                <a:ea typeface="仿宋" panose="02010609060101010101" pitchFamily="49" charset="-122"/>
                <a:cs typeface="仿宋" panose="02010609060101010101" pitchFamily="49" charset="-122"/>
              </a:rPr>
              <a:t>30%</a:t>
            </a:r>
            <a:r>
              <a:rPr lang="zh-CN" altLang="en-US" sz="1400" kern="100" dirty="0">
                <a:latin typeface="Calibri" panose="020F0502020204030204" pitchFamily="34" charset="0"/>
                <a:ea typeface="仿宋" panose="02010609060101010101" pitchFamily="49" charset="-122"/>
                <a:cs typeface="仿宋" panose="02010609060101010101" pitchFamily="49" charset="-122"/>
              </a:rPr>
              <a:t>以上</a:t>
            </a:r>
            <a:endParaRPr lang="en-US" altLang="zh-CN" sz="1400" kern="100" dirty="0">
              <a:latin typeface="Calibri" panose="020F0502020204030204" pitchFamily="34" charset="0"/>
              <a:ea typeface="仿宋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kern="100" dirty="0">
                <a:latin typeface="Calibri" panose="020F0502020204030204" pitchFamily="34" charset="0"/>
                <a:ea typeface="仿宋" panose="02010609060101010101" pitchFamily="49" charset="-122"/>
              </a:rPr>
              <a:t>模具行业是宁波制造业</a:t>
            </a:r>
            <a:r>
              <a:rPr lang="zh-CN" altLang="en-US" sz="1400" kern="100" dirty="0">
                <a:solidFill>
                  <a:srgbClr val="FF0000"/>
                </a:solidFill>
                <a:latin typeface="Calibri" panose="020F0502020204030204" pitchFamily="34" charset="0"/>
                <a:ea typeface="仿宋" panose="02010609060101010101" pitchFamily="49" charset="-122"/>
              </a:rPr>
              <a:t>重点行业</a:t>
            </a:r>
            <a:r>
              <a:rPr lang="zh-CN" altLang="en-US" sz="1400" kern="100" dirty="0">
                <a:latin typeface="Calibri" panose="020F0502020204030204" pitchFamily="34" charset="0"/>
                <a:ea typeface="仿宋" panose="02010609060101010101" pitchFamily="49" charset="-122"/>
              </a:rPr>
              <a:t>，</a:t>
            </a:r>
            <a:r>
              <a:rPr lang="zh-CN" altLang="en-US" sz="1400" kern="100" dirty="0">
                <a:latin typeface="Calibri" panose="020F0502020204030204" pitchFamily="34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占全国模具行业</a:t>
            </a:r>
            <a:r>
              <a:rPr lang="en-US" altLang="zh-CN" sz="1400" kern="100" dirty="0">
                <a:latin typeface="Calibri" panose="020F0502020204030204" pitchFamily="34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20%</a:t>
            </a:r>
            <a:r>
              <a:rPr lang="zh-CN" altLang="en-US" sz="1400" kern="100" dirty="0">
                <a:latin typeface="Calibri" panose="020F0502020204030204" pitchFamily="34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产值</a:t>
            </a:r>
            <a:endParaRPr lang="en-US" altLang="zh-CN" sz="1400" kern="100" dirty="0">
              <a:latin typeface="Calibri" panose="020F0502020204030204" pitchFamily="34" charset="0"/>
              <a:ea typeface="仿宋" panose="02010609060101010101" pitchFamily="49" charset="-122"/>
              <a:cs typeface="仿宋" panose="02010609060101010101" pitchFamily="49" charset="-122"/>
              <a:sym typeface="+mn-ea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988795"/>
              </p:ext>
            </p:extLst>
          </p:nvPr>
        </p:nvGraphicFramePr>
        <p:xfrm>
          <a:off x="3004458" y="2896241"/>
          <a:ext cx="3271447" cy="1441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8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67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3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3389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1177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9711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536264">
                <a:tc>
                  <a:txBody>
                    <a:bodyPr/>
                    <a:lstStyle/>
                    <a:p>
                      <a:pPr algn="ctr"/>
                      <a:endParaRPr lang="en-US" altLang="zh-CN" sz="1000" dirty="0"/>
                    </a:p>
                    <a:p>
                      <a:pPr algn="ctr"/>
                      <a:r>
                        <a:rPr lang="zh-CN" altLang="en-US" sz="1000" dirty="0"/>
                        <a:t>行业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产值</a:t>
                      </a:r>
                      <a:endParaRPr lang="en-US" altLang="zh-CN" sz="1000" dirty="0"/>
                    </a:p>
                    <a:p>
                      <a:pPr algn="ctr"/>
                      <a:r>
                        <a:rPr lang="zh-CN" altLang="en-US" sz="1000" dirty="0"/>
                        <a:t>（亿元）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企业（家）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规上企业（家）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上市公司（家）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信息化投入（亿元）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7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模具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600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4000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176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3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10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145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汽车零部件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000" dirty="0"/>
                    </a:p>
                    <a:p>
                      <a:pPr algn="ctr"/>
                      <a:r>
                        <a:rPr lang="en-US" altLang="zh-CN" sz="1000" dirty="0"/>
                        <a:t>3000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000" dirty="0"/>
                    </a:p>
                    <a:p>
                      <a:pPr algn="ctr"/>
                      <a:r>
                        <a:rPr lang="en-US" altLang="zh-CN" sz="1000" dirty="0"/>
                        <a:t>5100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000" dirty="0"/>
                    </a:p>
                    <a:p>
                      <a:pPr algn="ctr"/>
                      <a:r>
                        <a:rPr lang="en-US" altLang="zh-CN" sz="1000" dirty="0"/>
                        <a:t>980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000" dirty="0"/>
                    </a:p>
                    <a:p>
                      <a:pPr algn="ctr"/>
                      <a:r>
                        <a:rPr lang="en-US" altLang="zh-CN" sz="1000" dirty="0"/>
                        <a:t>23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000" dirty="0"/>
                    </a:p>
                    <a:p>
                      <a:pPr algn="ctr"/>
                      <a:r>
                        <a:rPr lang="en-US" altLang="zh-CN" sz="1000" dirty="0"/>
                        <a:t>20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6275905" y="866378"/>
            <a:ext cx="2775332" cy="193899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200" kern="100" dirty="0">
                <a:latin typeface="Calibri" panose="020F0502020204030204" pitchFamily="34" charset="0"/>
                <a:ea typeface="仿宋" panose="02010609060101010101" pitchFamily="49" charset="-122"/>
              </a:rPr>
              <a:t>首个</a:t>
            </a:r>
            <a:r>
              <a:rPr lang="en-US" altLang="zh-CN" sz="1200" kern="100" dirty="0">
                <a:solidFill>
                  <a:srgbClr val="FF0000"/>
                </a:solidFill>
                <a:latin typeface="Calibri" panose="020F0502020204030204" pitchFamily="34" charset="0"/>
                <a:ea typeface="仿宋" panose="02010609060101010101" pitchFamily="49" charset="-122"/>
              </a:rPr>
              <a:t>《</a:t>
            </a:r>
            <a:r>
              <a:rPr lang="zh-CN" altLang="en-US" sz="1200" kern="100" dirty="0">
                <a:solidFill>
                  <a:srgbClr val="FF0000"/>
                </a:solidFill>
                <a:latin typeface="Calibri" panose="020F0502020204030204" pitchFamily="34" charset="0"/>
                <a:ea typeface="仿宋" panose="02010609060101010101" pitchFamily="49" charset="-122"/>
              </a:rPr>
              <a:t>中国制造</a:t>
            </a:r>
            <a:r>
              <a:rPr lang="en-US" altLang="zh-CN" sz="1200" kern="100" dirty="0">
                <a:solidFill>
                  <a:srgbClr val="FF0000"/>
                </a:solidFill>
                <a:latin typeface="Calibri" panose="020F0502020204030204" pitchFamily="34" charset="0"/>
                <a:ea typeface="仿宋" panose="02010609060101010101" pitchFamily="49" charset="-122"/>
              </a:rPr>
              <a:t>2025》</a:t>
            </a:r>
            <a:r>
              <a:rPr lang="zh-CN" altLang="en-US" sz="1200" kern="100" dirty="0">
                <a:latin typeface="Calibri" panose="020F0502020204030204" pitchFamily="34" charset="0"/>
                <a:ea typeface="仿宋" panose="02010609060101010101" pitchFamily="49" charset="-122"/>
              </a:rPr>
              <a:t>试点城市</a:t>
            </a:r>
            <a:r>
              <a:rPr lang="en-US" altLang="zh-CN" sz="1200" kern="100" dirty="0">
                <a:latin typeface="Calibri" panose="020F0502020204030204" pitchFamily="34" charset="0"/>
                <a:ea typeface="仿宋" panose="02010609060101010101" pitchFamily="49" charset="-122"/>
              </a:rPr>
              <a:t>(2015</a:t>
            </a:r>
            <a:r>
              <a:rPr lang="zh-CN" altLang="en-US" sz="1200" kern="100" dirty="0">
                <a:latin typeface="Calibri" panose="020F0502020204030204" pitchFamily="34" charset="0"/>
                <a:ea typeface="仿宋" panose="02010609060101010101" pitchFamily="49" charset="-122"/>
              </a:rPr>
              <a:t>年）</a:t>
            </a:r>
            <a:endParaRPr lang="en-US" altLang="zh-CN" sz="1200" kern="100" dirty="0">
              <a:latin typeface="Calibri" panose="020F0502020204030204" pitchFamily="34" charset="0"/>
              <a:ea typeface="仿宋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200" kern="100" dirty="0">
                <a:latin typeface="Calibri" panose="020F0502020204030204" pitchFamily="34" charset="0"/>
                <a:ea typeface="仿宋" panose="02010609060101010101" pitchFamily="49" charset="-122"/>
              </a:rPr>
              <a:t>互联网发展下半场是工业互联网，宁波在工业互联网发展与企业培育方面排在</a:t>
            </a:r>
            <a:r>
              <a:rPr lang="zh-CN" altLang="en-US" sz="1200" kern="100" dirty="0">
                <a:solidFill>
                  <a:srgbClr val="FF0000"/>
                </a:solidFill>
                <a:latin typeface="Calibri" panose="020F0502020204030204" pitchFamily="34" charset="0"/>
                <a:ea typeface="仿宋" panose="02010609060101010101" pitchFamily="49" charset="-122"/>
              </a:rPr>
              <a:t>全国第五位</a:t>
            </a:r>
            <a:endParaRPr lang="en-US" altLang="zh-CN" sz="1200" kern="100" dirty="0">
              <a:latin typeface="Calibri" panose="020F0502020204030204" pitchFamily="34" charset="0"/>
              <a:ea typeface="仿宋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200" kern="100" dirty="0">
                <a:solidFill>
                  <a:srgbClr val="FF0000"/>
                </a:solidFill>
                <a:latin typeface="Calibri" panose="020F0502020204030204" pitchFamily="34" charset="0"/>
                <a:ea typeface="仿宋" panose="02010609060101010101" pitchFamily="49" charset="-122"/>
              </a:rPr>
              <a:t>数字化改革</a:t>
            </a:r>
            <a:r>
              <a:rPr lang="zh-CN" altLang="en-US" sz="1200" kern="100" dirty="0">
                <a:latin typeface="Calibri" panose="020F0502020204030204" pitchFamily="34" charset="0"/>
                <a:ea typeface="仿宋" panose="02010609060101010101" pitchFamily="49" charset="-122"/>
              </a:rPr>
              <a:t>推动制造业企业以“产业大脑﹢未来工厂”为核心架构，进行“数字工厂”和“智能工厂”系统改造，助推宁波制造业高质量发展</a:t>
            </a:r>
            <a:endParaRPr lang="en-US" altLang="zh-CN" sz="1200" kern="100" dirty="0">
              <a:latin typeface="Calibri" panose="020F0502020204030204" pitchFamily="34" charset="0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3066460"/>
      </p:ext>
    </p:extLst>
  </p:cSld>
  <p:clrMapOvr>
    <a:masterClrMapping/>
  </p:clrMapOvr>
  <p:transition spd="slow" advTm="0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6350" y="0"/>
            <a:ext cx="9144000" cy="51435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350" y="-2"/>
            <a:ext cx="9144000" cy="5143500"/>
          </a:xfrm>
          <a:prstGeom prst="rect">
            <a:avLst/>
          </a:prstGeom>
          <a:solidFill>
            <a:schemeClr val="tx1">
              <a:alpha val="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1747" y="160735"/>
            <a:ext cx="1402741" cy="389042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1677988" y="1041187"/>
            <a:ext cx="5788025" cy="3067097"/>
            <a:chOff x="1677988" y="1041187"/>
            <a:chExt cx="5788025" cy="3067097"/>
          </a:xfrm>
        </p:grpSpPr>
        <p:sp>
          <p:nvSpPr>
            <p:cNvPr id="5" name="矩形 4"/>
            <p:cNvSpPr/>
            <p:nvPr/>
          </p:nvSpPr>
          <p:spPr>
            <a:xfrm rot="18885863">
              <a:off x="2885329" y="1085750"/>
              <a:ext cx="3034256" cy="3010811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 rot="18895834">
              <a:off x="3041438" y="1052326"/>
              <a:ext cx="3061125" cy="3038848"/>
            </a:xfrm>
            <a:prstGeom prst="rect">
              <a:avLst/>
            </a:prstGeom>
            <a:noFill/>
            <a:ln w="127000">
              <a:solidFill>
                <a:schemeClr val="bg1">
                  <a:alpha val="7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noProof="1">
                <a:solidFill>
                  <a:prstClr val="white"/>
                </a:solidFill>
              </a:endParaRPr>
            </a:p>
          </p:txBody>
        </p:sp>
        <p:sp>
          <p:nvSpPr>
            <p:cNvPr id="17" name="矩形 51"/>
            <p:cNvSpPr>
              <a:spLocks noChangeArrowheads="1"/>
            </p:cNvSpPr>
            <p:nvPr/>
          </p:nvSpPr>
          <p:spPr bwMode="auto">
            <a:xfrm>
              <a:off x="1677988" y="2627881"/>
              <a:ext cx="5788025" cy="707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8" rIns="91434" bIns="45718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zh-CN" altLang="en-US" sz="4000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目标</a:t>
              </a: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3275013" y="2336800"/>
              <a:ext cx="2619375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51"/>
            <p:cNvSpPr>
              <a:spLocks noChangeArrowheads="1"/>
            </p:cNvSpPr>
            <p:nvPr/>
          </p:nvSpPr>
          <p:spPr bwMode="auto">
            <a:xfrm>
              <a:off x="1677988" y="1293518"/>
              <a:ext cx="5788025" cy="923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8" rIns="91434" bIns="45718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altLang="zh-CN" sz="5400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zh-CN" altLang="en-US" sz="5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ransition spd="slow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7811" y="20336"/>
            <a:ext cx="1603473" cy="589766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-1" y="-6361"/>
            <a:ext cx="7150100" cy="564233"/>
            <a:chOff x="-1" y="31739"/>
            <a:chExt cx="6750051" cy="564233"/>
          </a:xfrm>
        </p:grpSpPr>
        <p:sp>
          <p:nvSpPr>
            <p:cNvPr id="23" name="任意多边形: 形状 7">
              <a:extLst>
                <a:ext uri="{FF2B5EF4-FFF2-40B4-BE49-F238E27FC236}">
                  <a16:creationId xmlns="" xmlns:a16="http://schemas.microsoft.com/office/drawing/2014/main" id="{34B471C8-D952-403D-8E07-8F30611430D4}"/>
                </a:ext>
              </a:extLst>
            </p:cNvPr>
            <p:cNvSpPr/>
            <p:nvPr/>
          </p:nvSpPr>
          <p:spPr>
            <a:xfrm>
              <a:off x="-1" y="31739"/>
              <a:ext cx="6750050" cy="557745"/>
            </a:xfrm>
            <a:custGeom>
              <a:avLst/>
              <a:gdLst>
                <a:gd name="connsiteX0" fmla="*/ 0 w 11531601"/>
                <a:gd name="connsiteY0" fmla="*/ 0 h 743660"/>
                <a:gd name="connsiteX1" fmla="*/ 11531601 w 11531601"/>
                <a:gd name="connsiteY1" fmla="*/ 2710 h 743660"/>
                <a:gd name="connsiteX2" fmla="*/ 10318557 w 11531601"/>
                <a:gd name="connsiteY2" fmla="*/ 743472 h 743660"/>
                <a:gd name="connsiteX3" fmla="*/ 0 w 11531601"/>
                <a:gd name="connsiteY3" fmla="*/ 743660 h 74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31601" h="743660">
                  <a:moveTo>
                    <a:pt x="0" y="0"/>
                  </a:moveTo>
                  <a:lnTo>
                    <a:pt x="11531601" y="2710"/>
                  </a:lnTo>
                  <a:cubicBezTo>
                    <a:pt x="11358471" y="401859"/>
                    <a:pt x="10892214" y="745861"/>
                    <a:pt x="10318557" y="743472"/>
                  </a:cubicBezTo>
                  <a:lnTo>
                    <a:pt x="0" y="743660"/>
                  </a:lnTo>
                  <a:close/>
                </a:path>
              </a:pathLst>
            </a:custGeom>
            <a:blipFill dpi="0" rotWithShape="1">
              <a:blip r:embed="rId4" cstate="email">
                <a:alphaModFix amt="20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0" ty="-196850" sx="30000" sy="3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350" dirty="0">
                <a:solidFill>
                  <a:prstClr val="white"/>
                </a:solidFill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0" y="38227"/>
              <a:ext cx="6750050" cy="557745"/>
              <a:chOff x="0" y="228727"/>
              <a:chExt cx="7258226" cy="557745"/>
            </a:xfrm>
          </p:grpSpPr>
          <p:sp>
            <p:nvSpPr>
              <p:cNvPr id="24" name="任意多边形: 形状 7">
                <a:extLst>
                  <a:ext uri="{FF2B5EF4-FFF2-40B4-BE49-F238E27FC236}">
                    <a16:creationId xmlns="" xmlns:a16="http://schemas.microsoft.com/office/drawing/2014/main" id="{34B471C8-D952-403D-8E07-8F30611430D4}"/>
                  </a:ext>
                </a:extLst>
              </p:cNvPr>
              <p:cNvSpPr/>
              <p:nvPr/>
            </p:nvSpPr>
            <p:spPr>
              <a:xfrm>
                <a:off x="0" y="228727"/>
                <a:ext cx="7258226" cy="557745"/>
              </a:xfrm>
              <a:custGeom>
                <a:avLst/>
                <a:gdLst>
                  <a:gd name="connsiteX0" fmla="*/ 0 w 11531601"/>
                  <a:gd name="connsiteY0" fmla="*/ 0 h 743660"/>
                  <a:gd name="connsiteX1" fmla="*/ 11531601 w 11531601"/>
                  <a:gd name="connsiteY1" fmla="*/ 2710 h 743660"/>
                  <a:gd name="connsiteX2" fmla="*/ 10318557 w 11531601"/>
                  <a:gd name="connsiteY2" fmla="*/ 743472 h 743660"/>
                  <a:gd name="connsiteX3" fmla="*/ 0 w 11531601"/>
                  <a:gd name="connsiteY3" fmla="*/ 743660 h 743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31601" h="743660">
                    <a:moveTo>
                      <a:pt x="0" y="0"/>
                    </a:moveTo>
                    <a:lnTo>
                      <a:pt x="11531601" y="2710"/>
                    </a:lnTo>
                    <a:cubicBezTo>
                      <a:pt x="11358471" y="401859"/>
                      <a:pt x="10892214" y="745861"/>
                      <a:pt x="10318557" y="743472"/>
                    </a:cubicBezTo>
                    <a:lnTo>
                      <a:pt x="0" y="74366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13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等腰三角形 92">
                <a:extLst>
                  <a:ext uri="{FF2B5EF4-FFF2-40B4-BE49-F238E27FC236}">
                    <a16:creationId xmlns="" xmlns:a16="http://schemas.microsoft.com/office/drawing/2014/main" id="{DD10C768-E793-4F89-BD6A-46CFB919B957}"/>
                  </a:ext>
                </a:extLst>
              </p:cNvPr>
              <p:cNvSpPr/>
              <p:nvPr/>
            </p:nvSpPr>
            <p:spPr>
              <a:xfrm rot="16200000">
                <a:off x="171677" y="388123"/>
                <a:ext cx="240864" cy="195702"/>
              </a:xfrm>
              <a:custGeom>
                <a:avLst/>
                <a:gdLst>
                  <a:gd name="connsiteX0" fmla="*/ 1110307 w 1115683"/>
                  <a:gd name="connsiteY0" fmla="*/ 54817 h 923017"/>
                  <a:gd name="connsiteX1" fmla="*/ 588532 w 1115683"/>
                  <a:gd name="connsiteY1" fmla="*/ 905823 h 923017"/>
                  <a:gd name="connsiteX2" fmla="*/ 527151 w 1115683"/>
                  <a:gd name="connsiteY2" fmla="*/ 905823 h 923017"/>
                  <a:gd name="connsiteX3" fmla="*/ 5376 w 1115683"/>
                  <a:gd name="connsiteY3" fmla="*/ 54817 h 923017"/>
                  <a:gd name="connsiteX4" fmla="*/ 36067 w 1115683"/>
                  <a:gd name="connsiteY4" fmla="*/ 0 h 923017"/>
                  <a:gd name="connsiteX5" fmla="*/ 1079617 w 1115683"/>
                  <a:gd name="connsiteY5" fmla="*/ 0 h 923017"/>
                  <a:gd name="connsiteX6" fmla="*/ 1110307 w 1115683"/>
                  <a:gd name="connsiteY6" fmla="*/ 54817 h 923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5683" h="923017">
                    <a:moveTo>
                      <a:pt x="1110307" y="54817"/>
                    </a:moveTo>
                    <a:lnTo>
                      <a:pt x="588532" y="905823"/>
                    </a:lnTo>
                    <a:cubicBezTo>
                      <a:pt x="574476" y="928749"/>
                      <a:pt x="541207" y="928749"/>
                      <a:pt x="527151" y="905823"/>
                    </a:cubicBezTo>
                    <a:lnTo>
                      <a:pt x="5376" y="54817"/>
                    </a:lnTo>
                    <a:cubicBezTo>
                      <a:pt x="-9345" y="30807"/>
                      <a:pt x="7903" y="0"/>
                      <a:pt x="36067" y="0"/>
                    </a:cubicBezTo>
                    <a:lnTo>
                      <a:pt x="1079617" y="0"/>
                    </a:lnTo>
                    <a:cubicBezTo>
                      <a:pt x="1107781" y="0"/>
                      <a:pt x="1125029" y="30807"/>
                      <a:pt x="1110307" y="54817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127000" sx="102000" sy="102000" algn="ctr" rotWithShape="0">
                  <a:schemeClr val="accent2">
                    <a:lumMod val="50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7" name="标题 83">
            <a:extLst>
              <a:ext uri="{FF2B5EF4-FFF2-40B4-BE49-F238E27FC236}">
                <a16:creationId xmlns="" xmlns:a16="http://schemas.microsoft.com/office/drawing/2014/main" id="{14D34FE7-78BB-49E5-A6E6-35A4DFE9CF19}"/>
              </a:ext>
            </a:extLst>
          </p:cNvPr>
          <p:cNvSpPr txBox="1">
            <a:spLocks/>
          </p:cNvSpPr>
          <p:nvPr/>
        </p:nvSpPr>
        <p:spPr>
          <a:xfrm>
            <a:off x="487921" y="52086"/>
            <a:ext cx="5812372" cy="477805"/>
          </a:xfrm>
          <a:prstGeom prst="rect">
            <a:avLst/>
          </a:prstGeom>
        </p:spPr>
        <p:txBody>
          <a:bodyPr tIns="72000" bIns="72000" anchor="ctr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400" kern="1200" dirty="0" smtClean="0">
                <a:solidFill>
                  <a:schemeClr val="bg1"/>
                </a:solidFill>
                <a:effectLst>
                  <a:outerShdw blurRad="63500" algn="ctr" rotWithShape="0">
                    <a:schemeClr val="accent2">
                      <a:lumMod val="50000"/>
                      <a:alpha val="40000"/>
                    </a:scheme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algn="l" defTabSz="685800">
              <a:lnSpc>
                <a:spcPct val="90000"/>
              </a:lnSpc>
              <a:spcBef>
                <a:spcPts val="750"/>
              </a:spcBef>
            </a:pPr>
            <a:r>
              <a:rPr b="1">
                <a:solidFill>
                  <a:prstClr val="white"/>
                </a:solidFill>
                <a:effectLst>
                  <a:outerShdw blurRad="63500" algn="ctr" rotWithShape="0">
                    <a:srgbClr val="C0504D">
                      <a:lumMod val="50000"/>
                      <a:alpha val="4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总体目标</a:t>
            </a:r>
          </a:p>
        </p:txBody>
      </p:sp>
      <p:sp>
        <p:nvSpPr>
          <p:cNvPr id="5" name="矩形 4"/>
          <p:cNvSpPr/>
          <p:nvPr/>
        </p:nvSpPr>
        <p:spPr>
          <a:xfrm>
            <a:off x="88434" y="564360"/>
            <a:ext cx="857965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400" kern="100" dirty="0">
                <a:solidFill>
                  <a:prstClr val="black"/>
                </a:solidFill>
                <a:latin typeface="Calibri" panose="020F0502020204030204" pitchFamily="34" charset="0"/>
                <a:ea typeface="仿宋" panose="02010609060101010101" pitchFamily="49" charset="-122"/>
                <a:cs typeface="仿宋" panose="02010609060101010101" pitchFamily="49" charset="-122"/>
              </a:rPr>
              <a:t>以</a:t>
            </a:r>
            <a:r>
              <a:rPr lang="en-US" altLang="zh-CN" sz="2400" kern="100" dirty="0">
                <a:solidFill>
                  <a:prstClr val="black"/>
                </a:solidFill>
                <a:latin typeface="Calibri" panose="020F0502020204030204" pitchFamily="34" charset="0"/>
                <a:ea typeface="仿宋" panose="02010609060101010101" pitchFamily="49" charset="-122"/>
                <a:cs typeface="仿宋" panose="02010609060101010101" pitchFamily="49" charset="-122"/>
              </a:rPr>
              <a:t>CAD/CAE/PLM </a:t>
            </a:r>
            <a:r>
              <a:rPr lang="zh-CN" altLang="en-US" sz="2400" kern="100" dirty="0">
                <a:solidFill>
                  <a:prstClr val="black"/>
                </a:solidFill>
                <a:latin typeface="Calibri" panose="020F0502020204030204" pitchFamily="34" charset="0"/>
                <a:ea typeface="仿宋" panose="02010609060101010101" pitchFamily="49" charset="-122"/>
                <a:cs typeface="仿宋" panose="02010609060101010101" pitchFamily="49" charset="-122"/>
              </a:rPr>
              <a:t>为代表的工业设计软件为</a:t>
            </a:r>
            <a:r>
              <a:rPr lang="zh-CN" altLang="en-US" sz="2400" kern="100" dirty="0">
                <a:solidFill>
                  <a:srgbClr val="FF0000"/>
                </a:solidFill>
                <a:latin typeface="Calibri" panose="020F0502020204030204" pitchFamily="34" charset="0"/>
                <a:ea typeface="仿宋" panose="02010609060101010101" pitchFamily="49" charset="-122"/>
                <a:cs typeface="仿宋" panose="02010609060101010101" pitchFamily="49" charset="-122"/>
              </a:rPr>
              <a:t>突破口</a:t>
            </a:r>
            <a:r>
              <a:rPr lang="zh-CN" altLang="en-US" sz="2400" kern="100" dirty="0">
                <a:solidFill>
                  <a:prstClr val="black"/>
                </a:solidFill>
                <a:latin typeface="Calibri" panose="020F0502020204030204" pitchFamily="34" charset="0"/>
                <a:ea typeface="仿宋" panose="02010609060101010101" pitchFamily="49" charset="-122"/>
                <a:cs typeface="仿宋" panose="02010609060101010101" pitchFamily="49" charset="-122"/>
              </a:rPr>
              <a:t>，以</a:t>
            </a:r>
            <a:r>
              <a:rPr lang="zh-CN" altLang="en-US" sz="2400" kern="100" dirty="0">
                <a:solidFill>
                  <a:srgbClr val="FF0000"/>
                </a:solidFill>
                <a:latin typeface="Calibri" panose="020F0502020204030204" pitchFamily="34" charset="0"/>
                <a:ea typeface="仿宋" panose="02010609060101010101" pitchFamily="49" charset="-122"/>
                <a:cs typeface="仿宋" panose="02010609060101010101" pitchFamily="49" charset="-122"/>
              </a:rPr>
              <a:t>能用、有用、好用为目标</a:t>
            </a:r>
            <a:r>
              <a:rPr lang="zh-CN" altLang="en-US" sz="2400" kern="100" dirty="0">
                <a:solidFill>
                  <a:prstClr val="black"/>
                </a:solidFill>
                <a:latin typeface="Calibri" panose="020F0502020204030204" pitchFamily="34" charset="0"/>
                <a:ea typeface="仿宋" panose="02010609060101010101" pitchFamily="49" charset="-122"/>
                <a:cs typeface="仿宋" panose="02010609060101010101" pitchFamily="49" charset="-122"/>
              </a:rPr>
              <a:t>，打造自主可控工业软件体系</a:t>
            </a:r>
            <a:endParaRPr lang="en-US" altLang="zh-CN" sz="2400" kern="100" dirty="0">
              <a:solidFill>
                <a:prstClr val="black"/>
              </a:solidFill>
              <a:latin typeface="Calibri" panose="020F0502020204030204" pitchFamily="34" charset="0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pPr marL="742950" lvl="1" indent="-285750" algn="just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400" kern="100" dirty="0">
                <a:solidFill>
                  <a:prstClr val="black"/>
                </a:solidFill>
                <a:latin typeface="Calibri" panose="020F0502020204030204" pitchFamily="34" charset="0"/>
                <a:ea typeface="仿宋" panose="02010609060101010101" pitchFamily="49" charset="-122"/>
                <a:cs typeface="仿宋" panose="02010609060101010101" pitchFamily="49" charset="-122"/>
              </a:rPr>
              <a:t>自主开发安全可控的工业软件</a:t>
            </a:r>
            <a:r>
              <a:rPr lang="zh-CN" altLang="en-US" sz="2400" kern="100" dirty="0">
                <a:solidFill>
                  <a:srgbClr val="FF0000"/>
                </a:solidFill>
                <a:latin typeface="Calibri" panose="020F0502020204030204" pitchFamily="34" charset="0"/>
                <a:ea typeface="仿宋" panose="02010609060101010101" pitchFamily="49" charset="-122"/>
                <a:cs typeface="仿宋" panose="02010609060101010101" pitchFamily="49" charset="-122"/>
              </a:rPr>
              <a:t>核心引擎，及软件配套的工具库，材料库等，</a:t>
            </a:r>
            <a:r>
              <a:rPr lang="zh-CN" altLang="en-US" sz="2400" kern="100" dirty="0">
                <a:latin typeface="Calibri" panose="020F0502020204030204" pitchFamily="34" charset="0"/>
                <a:ea typeface="仿宋" panose="02010609060101010101" pitchFamily="49" charset="-122"/>
                <a:cs typeface="仿宋" panose="02010609060101010101" pitchFamily="49" charset="-122"/>
              </a:rPr>
              <a:t>使设计操作简捷化</a:t>
            </a:r>
            <a:endParaRPr lang="en-US" altLang="zh-CN" sz="2400" kern="100" dirty="0">
              <a:latin typeface="Calibri" panose="020F0502020204030204" pitchFamily="34" charset="0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pPr marL="742950" lvl="1" indent="-285750" algn="just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400" kern="100" dirty="0">
                <a:solidFill>
                  <a:prstClr val="black"/>
                </a:solidFill>
                <a:latin typeface="Calibri" panose="020F0502020204030204" pitchFamily="34" charset="0"/>
                <a:ea typeface="仿宋" panose="02010609060101010101" pitchFamily="49" charset="-122"/>
                <a:cs typeface="仿宋" panose="02010609060101010101" pitchFamily="49" charset="-122"/>
              </a:rPr>
              <a:t>解决国外工业软件“卡脖子”问题，用</a:t>
            </a:r>
            <a:r>
              <a:rPr lang="zh-CN" altLang="en-US" sz="2400" kern="100" dirty="0">
                <a:solidFill>
                  <a:srgbClr val="FF0000"/>
                </a:solidFill>
                <a:latin typeface="Calibri" panose="020F0502020204030204" pitchFamily="34" charset="0"/>
                <a:ea typeface="仿宋" panose="02010609060101010101" pitchFamily="49" charset="-122"/>
                <a:cs typeface="仿宋" panose="02010609060101010101" pitchFamily="49" charset="-122"/>
              </a:rPr>
              <a:t>国产化</a:t>
            </a:r>
            <a:r>
              <a:rPr lang="zh-CN" altLang="en-US" sz="2400" kern="100" dirty="0">
                <a:solidFill>
                  <a:prstClr val="black"/>
                </a:solidFill>
                <a:latin typeface="Calibri" panose="020F0502020204030204" pitchFamily="34" charset="0"/>
                <a:ea typeface="仿宋" panose="02010609060101010101" pitchFamily="49" charset="-122"/>
                <a:cs typeface="仿宋" panose="02010609060101010101" pitchFamily="49" charset="-122"/>
              </a:rPr>
              <a:t>软件逐步替代，降低行业工业软件成本投入</a:t>
            </a:r>
            <a:endParaRPr lang="en-US" altLang="zh-CN" sz="2400" kern="100" dirty="0">
              <a:solidFill>
                <a:prstClr val="black"/>
              </a:solidFill>
              <a:latin typeface="Calibri" panose="020F0502020204030204" pitchFamily="34" charset="0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pPr marL="742950" lvl="1" indent="-285750" algn="just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400" kern="100" dirty="0">
                <a:solidFill>
                  <a:prstClr val="black"/>
                </a:solidFill>
                <a:latin typeface="Calibri" panose="020F0502020204030204" pitchFamily="34" charset="0"/>
                <a:ea typeface="仿宋" panose="02010609060101010101" pitchFamily="49" charset="-122"/>
                <a:cs typeface="仿宋" panose="02010609060101010101" pitchFamily="49" charset="-122"/>
              </a:rPr>
              <a:t>围绕</a:t>
            </a:r>
            <a:r>
              <a:rPr lang="zh-CN" altLang="en-US" sz="2400" kern="100" dirty="0">
                <a:solidFill>
                  <a:srgbClr val="FF0000"/>
                </a:solidFill>
                <a:latin typeface="Calibri" panose="020F0502020204030204" pitchFamily="34" charset="0"/>
                <a:ea typeface="仿宋" panose="02010609060101010101" pitchFamily="49" charset="-122"/>
                <a:cs typeface="仿宋" panose="02010609060101010101" pitchFamily="49" charset="-122"/>
              </a:rPr>
              <a:t>模具、汽车零部件</a:t>
            </a:r>
            <a:r>
              <a:rPr lang="zh-CN" altLang="en-US" sz="2400" kern="100" dirty="0">
                <a:solidFill>
                  <a:prstClr val="black"/>
                </a:solidFill>
                <a:latin typeface="Calibri" panose="020F0502020204030204" pitchFamily="34" charset="0"/>
                <a:ea typeface="仿宋" panose="02010609060101010101" pitchFamily="49" charset="-122"/>
                <a:cs typeface="仿宋" panose="02010609060101010101" pitchFamily="49" charset="-122"/>
              </a:rPr>
              <a:t>等宁波特殊工业，形成有特殊的工业软件解决方案，提升行业竞争力</a:t>
            </a:r>
            <a:endParaRPr lang="en-US" altLang="zh-CN" sz="2400" kern="100" dirty="0">
              <a:solidFill>
                <a:prstClr val="black"/>
              </a:solidFill>
              <a:latin typeface="Calibri" panose="020F0502020204030204" pitchFamily="34" charset="0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pPr algn="just">
              <a:lnSpc>
                <a:spcPct val="125000"/>
              </a:lnSpc>
            </a:pPr>
            <a:endParaRPr lang="en-US" altLang="zh-CN" sz="2400" kern="100" dirty="0">
              <a:solidFill>
                <a:prstClr val="black"/>
              </a:solidFill>
              <a:latin typeface="Calibri" panose="020F0502020204030204" pitchFamily="34" charset="0"/>
              <a:ea typeface="仿宋" panose="02010609060101010101" pitchFamily="49" charset="-122"/>
              <a:cs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3549235"/>
      </p:ext>
    </p:extLst>
  </p:cSld>
  <p:clrMapOvr>
    <a:masterClrMapping/>
  </p:clrMapOvr>
  <p:transition spd="slow" advTm="0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7811" y="20336"/>
            <a:ext cx="1603473" cy="589766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-1" y="-6361"/>
            <a:ext cx="7150100" cy="564233"/>
            <a:chOff x="-1" y="31739"/>
            <a:chExt cx="6750051" cy="564233"/>
          </a:xfrm>
        </p:grpSpPr>
        <p:sp>
          <p:nvSpPr>
            <p:cNvPr id="23" name="任意多边形: 形状 7">
              <a:extLst>
                <a:ext uri="{FF2B5EF4-FFF2-40B4-BE49-F238E27FC236}">
                  <a16:creationId xmlns="" xmlns:a16="http://schemas.microsoft.com/office/drawing/2014/main" id="{34B471C8-D952-403D-8E07-8F30611430D4}"/>
                </a:ext>
              </a:extLst>
            </p:cNvPr>
            <p:cNvSpPr/>
            <p:nvPr/>
          </p:nvSpPr>
          <p:spPr>
            <a:xfrm>
              <a:off x="-1" y="31739"/>
              <a:ext cx="6750050" cy="557745"/>
            </a:xfrm>
            <a:custGeom>
              <a:avLst/>
              <a:gdLst>
                <a:gd name="connsiteX0" fmla="*/ 0 w 11531601"/>
                <a:gd name="connsiteY0" fmla="*/ 0 h 743660"/>
                <a:gd name="connsiteX1" fmla="*/ 11531601 w 11531601"/>
                <a:gd name="connsiteY1" fmla="*/ 2710 h 743660"/>
                <a:gd name="connsiteX2" fmla="*/ 10318557 w 11531601"/>
                <a:gd name="connsiteY2" fmla="*/ 743472 h 743660"/>
                <a:gd name="connsiteX3" fmla="*/ 0 w 11531601"/>
                <a:gd name="connsiteY3" fmla="*/ 743660 h 74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31601" h="743660">
                  <a:moveTo>
                    <a:pt x="0" y="0"/>
                  </a:moveTo>
                  <a:lnTo>
                    <a:pt x="11531601" y="2710"/>
                  </a:lnTo>
                  <a:cubicBezTo>
                    <a:pt x="11358471" y="401859"/>
                    <a:pt x="10892214" y="745861"/>
                    <a:pt x="10318557" y="743472"/>
                  </a:cubicBezTo>
                  <a:lnTo>
                    <a:pt x="0" y="743660"/>
                  </a:lnTo>
                  <a:close/>
                </a:path>
              </a:pathLst>
            </a:custGeom>
            <a:blipFill dpi="0" rotWithShape="1">
              <a:blip r:embed="rId4" cstate="email">
                <a:alphaModFix amt="20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0" ty="-196850" sx="30000" sy="3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350" dirty="0">
                <a:solidFill>
                  <a:prstClr val="white"/>
                </a:solidFill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0" y="38227"/>
              <a:ext cx="6750050" cy="557745"/>
              <a:chOff x="0" y="228727"/>
              <a:chExt cx="7258226" cy="557745"/>
            </a:xfrm>
          </p:grpSpPr>
          <p:sp>
            <p:nvSpPr>
              <p:cNvPr id="24" name="任意多边形: 形状 7">
                <a:extLst>
                  <a:ext uri="{FF2B5EF4-FFF2-40B4-BE49-F238E27FC236}">
                    <a16:creationId xmlns="" xmlns:a16="http://schemas.microsoft.com/office/drawing/2014/main" id="{34B471C8-D952-403D-8E07-8F30611430D4}"/>
                  </a:ext>
                </a:extLst>
              </p:cNvPr>
              <p:cNvSpPr/>
              <p:nvPr/>
            </p:nvSpPr>
            <p:spPr>
              <a:xfrm>
                <a:off x="0" y="228727"/>
                <a:ext cx="7258226" cy="557745"/>
              </a:xfrm>
              <a:custGeom>
                <a:avLst/>
                <a:gdLst>
                  <a:gd name="connsiteX0" fmla="*/ 0 w 11531601"/>
                  <a:gd name="connsiteY0" fmla="*/ 0 h 743660"/>
                  <a:gd name="connsiteX1" fmla="*/ 11531601 w 11531601"/>
                  <a:gd name="connsiteY1" fmla="*/ 2710 h 743660"/>
                  <a:gd name="connsiteX2" fmla="*/ 10318557 w 11531601"/>
                  <a:gd name="connsiteY2" fmla="*/ 743472 h 743660"/>
                  <a:gd name="connsiteX3" fmla="*/ 0 w 11531601"/>
                  <a:gd name="connsiteY3" fmla="*/ 743660 h 743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31601" h="743660">
                    <a:moveTo>
                      <a:pt x="0" y="0"/>
                    </a:moveTo>
                    <a:lnTo>
                      <a:pt x="11531601" y="2710"/>
                    </a:lnTo>
                    <a:cubicBezTo>
                      <a:pt x="11358471" y="401859"/>
                      <a:pt x="10892214" y="745861"/>
                      <a:pt x="10318557" y="743472"/>
                    </a:cubicBezTo>
                    <a:lnTo>
                      <a:pt x="0" y="74366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13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等腰三角形 92">
                <a:extLst>
                  <a:ext uri="{FF2B5EF4-FFF2-40B4-BE49-F238E27FC236}">
                    <a16:creationId xmlns="" xmlns:a16="http://schemas.microsoft.com/office/drawing/2014/main" id="{DD10C768-E793-4F89-BD6A-46CFB919B957}"/>
                  </a:ext>
                </a:extLst>
              </p:cNvPr>
              <p:cNvSpPr/>
              <p:nvPr/>
            </p:nvSpPr>
            <p:spPr>
              <a:xfrm rot="16200000">
                <a:off x="171677" y="388123"/>
                <a:ext cx="240864" cy="195702"/>
              </a:xfrm>
              <a:custGeom>
                <a:avLst/>
                <a:gdLst>
                  <a:gd name="connsiteX0" fmla="*/ 1110307 w 1115683"/>
                  <a:gd name="connsiteY0" fmla="*/ 54817 h 923017"/>
                  <a:gd name="connsiteX1" fmla="*/ 588532 w 1115683"/>
                  <a:gd name="connsiteY1" fmla="*/ 905823 h 923017"/>
                  <a:gd name="connsiteX2" fmla="*/ 527151 w 1115683"/>
                  <a:gd name="connsiteY2" fmla="*/ 905823 h 923017"/>
                  <a:gd name="connsiteX3" fmla="*/ 5376 w 1115683"/>
                  <a:gd name="connsiteY3" fmla="*/ 54817 h 923017"/>
                  <a:gd name="connsiteX4" fmla="*/ 36067 w 1115683"/>
                  <a:gd name="connsiteY4" fmla="*/ 0 h 923017"/>
                  <a:gd name="connsiteX5" fmla="*/ 1079617 w 1115683"/>
                  <a:gd name="connsiteY5" fmla="*/ 0 h 923017"/>
                  <a:gd name="connsiteX6" fmla="*/ 1110307 w 1115683"/>
                  <a:gd name="connsiteY6" fmla="*/ 54817 h 923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5683" h="923017">
                    <a:moveTo>
                      <a:pt x="1110307" y="54817"/>
                    </a:moveTo>
                    <a:lnTo>
                      <a:pt x="588532" y="905823"/>
                    </a:lnTo>
                    <a:cubicBezTo>
                      <a:pt x="574476" y="928749"/>
                      <a:pt x="541207" y="928749"/>
                      <a:pt x="527151" y="905823"/>
                    </a:cubicBezTo>
                    <a:lnTo>
                      <a:pt x="5376" y="54817"/>
                    </a:lnTo>
                    <a:cubicBezTo>
                      <a:pt x="-9345" y="30807"/>
                      <a:pt x="7903" y="0"/>
                      <a:pt x="36067" y="0"/>
                    </a:cubicBezTo>
                    <a:lnTo>
                      <a:pt x="1079617" y="0"/>
                    </a:lnTo>
                    <a:cubicBezTo>
                      <a:pt x="1107781" y="0"/>
                      <a:pt x="1125029" y="30807"/>
                      <a:pt x="1110307" y="54817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127000" sx="102000" sy="102000" algn="ctr" rotWithShape="0">
                  <a:schemeClr val="accent2">
                    <a:lumMod val="50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7" name="标题 83">
            <a:extLst>
              <a:ext uri="{FF2B5EF4-FFF2-40B4-BE49-F238E27FC236}">
                <a16:creationId xmlns="" xmlns:a16="http://schemas.microsoft.com/office/drawing/2014/main" id="{14D34FE7-78BB-49E5-A6E6-35A4DFE9CF19}"/>
              </a:ext>
            </a:extLst>
          </p:cNvPr>
          <p:cNvSpPr txBox="1">
            <a:spLocks/>
          </p:cNvSpPr>
          <p:nvPr/>
        </p:nvSpPr>
        <p:spPr>
          <a:xfrm>
            <a:off x="487921" y="52086"/>
            <a:ext cx="5812372" cy="477805"/>
          </a:xfrm>
          <a:prstGeom prst="rect">
            <a:avLst/>
          </a:prstGeom>
        </p:spPr>
        <p:txBody>
          <a:bodyPr tIns="72000" bIns="72000" anchor="ctr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400" kern="1200" dirty="0" smtClean="0">
                <a:solidFill>
                  <a:schemeClr val="bg1"/>
                </a:solidFill>
                <a:effectLst>
                  <a:outerShdw blurRad="63500" algn="ctr" rotWithShape="0">
                    <a:schemeClr val="accent2">
                      <a:lumMod val="50000"/>
                      <a:alpha val="40000"/>
                    </a:scheme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algn="l" defTabSz="685800">
              <a:lnSpc>
                <a:spcPct val="90000"/>
              </a:lnSpc>
              <a:spcBef>
                <a:spcPts val="750"/>
              </a:spcBef>
            </a:pPr>
            <a:r>
              <a:rPr lang="zh-CN" altLang="en-US" b="1" dirty="0">
                <a:solidFill>
                  <a:prstClr val="white"/>
                </a:solidFill>
                <a:effectLst>
                  <a:outerShdw blurRad="63500" algn="ctr" rotWithShape="0">
                    <a:srgbClr val="C0504D">
                      <a:lumMod val="50000"/>
                      <a:alpha val="4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具体</a:t>
            </a:r>
            <a:r>
              <a:rPr b="1" dirty="0">
                <a:solidFill>
                  <a:prstClr val="white"/>
                </a:solidFill>
                <a:effectLst>
                  <a:outerShdw blurRad="63500" algn="ctr" rotWithShape="0">
                    <a:srgbClr val="C0504D">
                      <a:lumMod val="50000"/>
                      <a:alpha val="4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r>
              <a:rPr lang="zh-CN" altLang="en-US" b="1" dirty="0">
                <a:solidFill>
                  <a:prstClr val="white"/>
                </a:solidFill>
                <a:effectLst>
                  <a:outerShdw blurRad="63500" algn="ctr" rotWithShape="0">
                    <a:srgbClr val="C0504D">
                      <a:lumMod val="50000"/>
                      <a:alpha val="4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solidFill>
                  <a:prstClr val="white"/>
                </a:solidFill>
                <a:effectLst>
                  <a:outerShdw blurRad="63500" algn="ctr" rotWithShape="0">
                    <a:srgbClr val="C0504D">
                      <a:lumMod val="50000"/>
                      <a:alpha val="4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CAD3-5</a:t>
            </a:r>
            <a:r>
              <a:rPr lang="zh-CN" altLang="en-US" b="1" dirty="0">
                <a:solidFill>
                  <a:prstClr val="white"/>
                </a:solidFill>
                <a:effectLst>
                  <a:outerShdw blurRad="63500" algn="ctr" rotWithShape="0">
                    <a:srgbClr val="C0504D">
                      <a:lumMod val="50000"/>
                      <a:alpha val="4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年技术）</a:t>
            </a:r>
            <a:endParaRPr b="1" dirty="0">
              <a:solidFill>
                <a:prstClr val="white"/>
              </a:solidFill>
              <a:effectLst>
                <a:outerShdw blurRad="63500" algn="ctr" rotWithShape="0">
                  <a:srgbClr val="C0504D">
                    <a:lumMod val="50000"/>
                    <a:alpha val="4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0856" y="829092"/>
            <a:ext cx="7826343" cy="6786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300" kern="100" dirty="0">
                <a:solidFill>
                  <a:srgbClr val="FF0000"/>
                </a:solidFill>
                <a:latin typeface="Calibri" panose="020F0502020204030204" pitchFamily="34" charset="0"/>
                <a:ea typeface="仿宋" panose="02010609060101010101" pitchFamily="49" charset="-122"/>
                <a:cs typeface="仿宋" panose="02010609060101010101" pitchFamily="49" charset="-122"/>
              </a:rPr>
              <a:t>请唐敏、童若锋等老师补充</a:t>
            </a:r>
            <a:endParaRPr lang="en-US" altLang="zh-CN" sz="2300" kern="100" dirty="0">
              <a:solidFill>
                <a:srgbClr val="FF0000"/>
              </a:solidFill>
              <a:latin typeface="Calibri" panose="020F0502020204030204" pitchFamily="34" charset="0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pPr marL="285750" indent="-285750" algn="just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300" kern="100" dirty="0">
                <a:solidFill>
                  <a:prstClr val="black"/>
                </a:solidFill>
                <a:latin typeface="Calibri" panose="020F0502020204030204" pitchFamily="34" charset="0"/>
                <a:ea typeface="仿宋" panose="02010609060101010101" pitchFamily="49" charset="-122"/>
                <a:cs typeface="仿宋" panose="02010609060101010101" pitchFamily="49" charset="-122"/>
              </a:rPr>
              <a:t>选择模具行业和汽车零部件行业，以</a:t>
            </a:r>
            <a:r>
              <a:rPr lang="en-US" altLang="zh-CN" sz="2300" kern="100" dirty="0">
                <a:solidFill>
                  <a:srgbClr val="FF0000"/>
                </a:solidFill>
                <a:latin typeface="Calibri" panose="020F0502020204030204" pitchFamily="34" charset="0"/>
                <a:ea typeface="仿宋" panose="02010609060101010101" pitchFamily="49" charset="-122"/>
                <a:cs typeface="仿宋" panose="02010609060101010101" pitchFamily="49" charset="-122"/>
              </a:rPr>
              <a:t>UG</a:t>
            </a:r>
            <a:r>
              <a:rPr lang="zh-CN" altLang="en-US" sz="2300" kern="100" dirty="0">
                <a:solidFill>
                  <a:srgbClr val="FF0000"/>
                </a:solidFill>
                <a:latin typeface="Calibri" panose="020F0502020204030204" pitchFamily="34" charset="0"/>
                <a:ea typeface="仿宋" panose="02010609060101010101" pitchFamily="49" charset="-122"/>
                <a:cs typeface="仿宋" panose="02010609060101010101" pitchFamily="49" charset="-122"/>
              </a:rPr>
              <a:t>为对标</a:t>
            </a:r>
            <a:r>
              <a:rPr lang="zh-CN" altLang="en-US" sz="2300" kern="100" dirty="0">
                <a:solidFill>
                  <a:prstClr val="black"/>
                </a:solidFill>
                <a:latin typeface="Calibri" panose="020F0502020204030204" pitchFamily="34" charset="0"/>
                <a:ea typeface="仿宋" panose="02010609060101010101" pitchFamily="49" charset="-122"/>
                <a:cs typeface="仿宋" panose="02010609060101010101" pitchFamily="49" charset="-122"/>
              </a:rPr>
              <a:t>，逐步实现</a:t>
            </a:r>
            <a:r>
              <a:rPr lang="en-US" altLang="zh-CN" sz="2300" kern="100" dirty="0">
                <a:solidFill>
                  <a:prstClr val="black"/>
                </a:solidFill>
                <a:latin typeface="Calibri" panose="020F0502020204030204" pitchFamily="34" charset="0"/>
                <a:ea typeface="仿宋" panose="02010609060101010101" pitchFamily="49" charset="-122"/>
                <a:cs typeface="仿宋" panose="02010609060101010101" pitchFamily="49" charset="-122"/>
              </a:rPr>
              <a:t>CAD/CAE</a:t>
            </a:r>
            <a:r>
              <a:rPr lang="zh-CN" altLang="en-US" sz="2300" kern="100" dirty="0">
                <a:solidFill>
                  <a:prstClr val="black"/>
                </a:solidFill>
                <a:latin typeface="Calibri" panose="020F0502020204030204" pitchFamily="34" charset="0"/>
                <a:ea typeface="仿宋" panose="02010609060101010101" pitchFamily="49" charset="-122"/>
                <a:cs typeface="仿宋" panose="02010609060101010101" pitchFamily="49" charset="-122"/>
              </a:rPr>
              <a:t>等工业设计软件基本国产化</a:t>
            </a:r>
            <a:endParaRPr lang="en-US" altLang="zh-CN" sz="2300" kern="100" dirty="0">
              <a:solidFill>
                <a:prstClr val="black"/>
              </a:solidFill>
              <a:latin typeface="Calibri" panose="020F0502020204030204" pitchFamily="34" charset="0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pPr marL="285750" indent="-285750" algn="just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400" kern="100" dirty="0">
                <a:solidFill>
                  <a:srgbClr val="FF0000"/>
                </a:solidFill>
                <a:ea typeface="仿宋" panose="02010609060101010101" pitchFamily="49" charset="-122"/>
                <a:cs typeface="仿宋" panose="02010609060101010101" pitchFamily="49" charset="-122"/>
              </a:rPr>
              <a:t>几何引擎构建对标</a:t>
            </a:r>
            <a:r>
              <a:rPr lang="en-US" altLang="zh-CN" sz="2400" kern="100" dirty="0">
                <a:solidFill>
                  <a:srgbClr val="FF0000"/>
                </a:solidFill>
                <a:ea typeface="仿宋" panose="02010609060101010101" pitchFamily="49" charset="-122"/>
                <a:cs typeface="仿宋" panose="02010609060101010101" pitchFamily="49" charset="-122"/>
              </a:rPr>
              <a:t>ACIS</a:t>
            </a:r>
            <a:r>
              <a:rPr lang="zh-CN" altLang="en-US" sz="2400" kern="100" dirty="0">
                <a:solidFill>
                  <a:srgbClr val="FF0000"/>
                </a:solidFill>
                <a:ea typeface="仿宋" panose="02010609060101010101" pitchFamily="49" charset="-122"/>
                <a:cs typeface="仿宋" panose="02010609060101010101" pitchFamily="49" charset="-122"/>
              </a:rPr>
              <a:t>、</a:t>
            </a:r>
            <a:r>
              <a:rPr lang="en-US" altLang="zh-CN" sz="2400" kern="100" dirty="0" err="1">
                <a:solidFill>
                  <a:srgbClr val="FF0000"/>
                </a:solidFill>
                <a:ea typeface="仿宋" panose="02010609060101010101" pitchFamily="49" charset="-122"/>
                <a:cs typeface="仿宋" panose="02010609060101010101" pitchFamily="49" charset="-122"/>
              </a:rPr>
              <a:t>Parasolid</a:t>
            </a:r>
            <a:r>
              <a:rPr lang="zh-CN" altLang="en-US" sz="2400" kern="100" dirty="0">
                <a:solidFill>
                  <a:srgbClr val="FF0000"/>
                </a:solidFill>
                <a:ea typeface="仿宋" panose="02010609060101010101" pitchFamily="49" charset="-122"/>
                <a:cs typeface="仿宋" panose="02010609060101010101" pitchFamily="49" charset="-122"/>
              </a:rPr>
              <a:t>、</a:t>
            </a:r>
            <a:r>
              <a:rPr lang="en-US" altLang="zh-CN" sz="2400" kern="100" dirty="0">
                <a:solidFill>
                  <a:srgbClr val="FF0000"/>
                </a:solidFill>
                <a:ea typeface="仿宋" panose="02010609060101010101" pitchFamily="49" charset="-122"/>
                <a:cs typeface="仿宋" panose="02010609060101010101" pitchFamily="49" charset="-122"/>
              </a:rPr>
              <a:t>Open cascade</a:t>
            </a:r>
            <a:r>
              <a:rPr lang="zh-CN" altLang="en-US" sz="2400" kern="100" dirty="0">
                <a:solidFill>
                  <a:srgbClr val="FF0000"/>
                </a:solidFill>
                <a:ea typeface="仿宋" panose="02010609060101010101" pitchFamily="49" charset="-122"/>
                <a:cs typeface="仿宋" panose="02010609060101010101" pitchFamily="49" charset="-122"/>
              </a:rPr>
              <a:t>。以构建基于 </a:t>
            </a:r>
            <a:r>
              <a:rPr lang="en-US" altLang="zh-CN" sz="2400" kern="100" dirty="0">
                <a:solidFill>
                  <a:srgbClr val="FF0000"/>
                </a:solidFill>
                <a:ea typeface="仿宋" panose="02010609060101010101" pitchFamily="49" charset="-122"/>
                <a:cs typeface="仿宋" panose="02010609060101010101" pitchFamily="49" charset="-122"/>
              </a:rPr>
              <a:t>GPU </a:t>
            </a:r>
            <a:r>
              <a:rPr lang="zh-CN" altLang="en-US" sz="2400" kern="100" dirty="0">
                <a:solidFill>
                  <a:srgbClr val="FF0000"/>
                </a:solidFill>
                <a:ea typeface="仿宋" panose="02010609060101010101" pitchFamily="49" charset="-122"/>
                <a:cs typeface="仿宋" panose="02010609060101010101" pitchFamily="49" charset="-122"/>
              </a:rPr>
              <a:t>加速的几何造型引擎为突破口，在原有 </a:t>
            </a:r>
            <a:r>
              <a:rPr lang="en-US" altLang="zh-CN" sz="2400" kern="100" dirty="0">
                <a:solidFill>
                  <a:srgbClr val="FF0000"/>
                </a:solidFill>
                <a:ea typeface="仿宋" panose="02010609060101010101" pitchFamily="49" charset="-122"/>
                <a:cs typeface="仿宋" panose="02010609060101010101" pitchFamily="49" charset="-122"/>
              </a:rPr>
              <a:t>GS -CAD </a:t>
            </a:r>
            <a:r>
              <a:rPr lang="zh-CN" altLang="en-US" sz="2400" kern="100" dirty="0">
                <a:solidFill>
                  <a:srgbClr val="FF0000"/>
                </a:solidFill>
                <a:ea typeface="仿宋" panose="02010609060101010101" pitchFamily="49" charset="-122"/>
                <a:cs typeface="仿宋" panose="02010609060101010101" pitchFamily="49" charset="-122"/>
              </a:rPr>
              <a:t>几何引擎的基础上，增加对于</a:t>
            </a:r>
            <a:r>
              <a:rPr lang="en-US" altLang="zh-CN" sz="2400" kern="100" dirty="0">
                <a:solidFill>
                  <a:srgbClr val="FF0000"/>
                </a:solidFill>
                <a:ea typeface="仿宋" panose="02010609060101010101" pitchFamily="49" charset="-122"/>
                <a:cs typeface="仿宋" panose="02010609060101010101" pitchFamily="49" charset="-122"/>
              </a:rPr>
              <a:t>NURBS/T</a:t>
            </a:r>
            <a:r>
              <a:rPr lang="zh-CN" altLang="en-US" sz="2400" kern="100" dirty="0">
                <a:solidFill>
                  <a:srgbClr val="FF0000"/>
                </a:solidFill>
                <a:ea typeface="仿宋" panose="02010609060101010101" pitchFamily="49" charset="-122"/>
                <a:cs typeface="仿宋" panose="02010609060101010101" pitchFamily="49" charset="-122"/>
              </a:rPr>
              <a:t>样条</a:t>
            </a:r>
            <a:r>
              <a:rPr lang="en-US" altLang="zh-CN" sz="2400" kern="100" dirty="0">
                <a:solidFill>
                  <a:srgbClr val="FF0000"/>
                </a:solidFill>
                <a:ea typeface="仿宋" panose="02010609060101010101" pitchFamily="49" charset="-122"/>
                <a:cs typeface="仿宋" panose="02010609060101010101" pitchFamily="49" charset="-122"/>
              </a:rPr>
              <a:t>/</a:t>
            </a:r>
            <a:r>
              <a:rPr lang="zh-CN" altLang="en-US" sz="2400" kern="100" dirty="0">
                <a:solidFill>
                  <a:srgbClr val="FF0000"/>
                </a:solidFill>
                <a:ea typeface="仿宋" panose="02010609060101010101" pitchFamily="49" charset="-122"/>
                <a:cs typeface="仿宋" panose="02010609060101010101" pitchFamily="49" charset="-122"/>
              </a:rPr>
              <a:t>细分曲线</a:t>
            </a:r>
            <a:r>
              <a:rPr lang="en-US" altLang="zh-CN" sz="2400" kern="100" dirty="0">
                <a:solidFill>
                  <a:srgbClr val="FF0000"/>
                </a:solidFill>
                <a:ea typeface="仿宋" panose="02010609060101010101" pitchFamily="49" charset="-122"/>
                <a:cs typeface="仿宋" panose="02010609060101010101" pitchFamily="49" charset="-122"/>
              </a:rPr>
              <a:t>/</a:t>
            </a:r>
            <a:r>
              <a:rPr lang="zh-CN" altLang="en-US" sz="2400" kern="100" dirty="0">
                <a:solidFill>
                  <a:srgbClr val="FF0000"/>
                </a:solidFill>
                <a:ea typeface="仿宋" panose="02010609060101010101" pitchFamily="49" charset="-122"/>
                <a:cs typeface="仿宋" panose="02010609060101010101" pitchFamily="49" charset="-122"/>
              </a:rPr>
              <a:t>曲面的支持，扩展 </a:t>
            </a:r>
            <a:r>
              <a:rPr lang="en-US" altLang="zh-CN" sz="2400" kern="100" dirty="0">
                <a:solidFill>
                  <a:srgbClr val="FF0000"/>
                </a:solidFill>
                <a:ea typeface="仿宋" panose="02010609060101010101" pitchFamily="49" charset="-122"/>
                <a:cs typeface="仿宋" panose="02010609060101010101" pitchFamily="49" charset="-122"/>
              </a:rPr>
              <a:t>GPU</a:t>
            </a:r>
            <a:r>
              <a:rPr lang="zh-CN" altLang="en-US" sz="2400" kern="100" dirty="0">
                <a:solidFill>
                  <a:srgbClr val="FF0000"/>
                </a:solidFill>
                <a:ea typeface="仿宋" panose="02010609060101010101" pitchFamily="49" charset="-122"/>
                <a:cs typeface="仿宋" panose="02010609060101010101" pitchFamily="49" charset="-122"/>
              </a:rPr>
              <a:t>加速的复杂几何模型分析计算、求交分割、运动碰撞算法，拟最终将何引擎开源发布，并应用于 </a:t>
            </a:r>
            <a:r>
              <a:rPr lang="en-US" altLang="zh-CN" sz="2400" kern="100" dirty="0">
                <a:solidFill>
                  <a:srgbClr val="FF0000"/>
                </a:solidFill>
                <a:ea typeface="仿宋" panose="02010609060101010101" pitchFamily="49" charset="-122"/>
                <a:cs typeface="仿宋" panose="02010609060101010101" pitchFamily="49" charset="-122"/>
              </a:rPr>
              <a:t>GS -CAD </a:t>
            </a:r>
            <a:r>
              <a:rPr lang="zh-CN" altLang="en-US" sz="2400" kern="100" dirty="0">
                <a:solidFill>
                  <a:srgbClr val="FF0000"/>
                </a:solidFill>
                <a:ea typeface="仿宋" panose="02010609060101010101" pitchFamily="49" charset="-122"/>
                <a:cs typeface="仿宋" panose="02010609060101010101" pitchFamily="49" charset="-122"/>
              </a:rPr>
              <a:t>系统</a:t>
            </a:r>
            <a:endParaRPr lang="en-US" altLang="zh-CN" sz="2400" kern="100" dirty="0">
              <a:solidFill>
                <a:srgbClr val="FF0000"/>
              </a:solidFill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pPr marL="742950" lvl="1" indent="-285750" algn="just">
              <a:lnSpc>
                <a:spcPct val="125000"/>
              </a:lnSpc>
              <a:buFont typeface="Wingdings" panose="05000000000000000000" pitchFamily="2" charset="2"/>
              <a:buChar char="Ø"/>
            </a:pPr>
            <a:endParaRPr lang="en-US" altLang="zh-CN" sz="2300" kern="100" dirty="0">
              <a:solidFill>
                <a:prstClr val="black"/>
              </a:solidFill>
              <a:latin typeface="Calibri" panose="020F0502020204030204" pitchFamily="34" charset="0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pPr algn="just">
              <a:lnSpc>
                <a:spcPct val="125000"/>
              </a:lnSpc>
            </a:pPr>
            <a:endParaRPr lang="en-US" altLang="zh-CN" sz="2400" kern="100" dirty="0">
              <a:solidFill>
                <a:prstClr val="black"/>
              </a:solidFill>
              <a:latin typeface="Calibri" panose="020F0502020204030204" pitchFamily="34" charset="0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pPr marL="285750" indent="-285750" algn="just">
              <a:lnSpc>
                <a:spcPct val="125000"/>
              </a:lnSpc>
              <a:buFont typeface="Wingdings" panose="05000000000000000000" pitchFamily="2" charset="2"/>
              <a:buChar char="Ø"/>
            </a:pPr>
            <a:endParaRPr lang="en-US" altLang="zh-CN" sz="2400" kern="100" dirty="0">
              <a:solidFill>
                <a:prstClr val="black"/>
              </a:solidFill>
              <a:latin typeface="Calibri" panose="020F0502020204030204" pitchFamily="34" charset="0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pPr marL="285750" indent="-285750" algn="just">
              <a:lnSpc>
                <a:spcPct val="125000"/>
              </a:lnSpc>
              <a:buFont typeface="Wingdings" panose="05000000000000000000" pitchFamily="2" charset="2"/>
              <a:buChar char="Ø"/>
            </a:pPr>
            <a:endParaRPr lang="en-US" altLang="zh-CN" sz="2400" kern="100" dirty="0">
              <a:solidFill>
                <a:prstClr val="black"/>
              </a:solidFill>
              <a:latin typeface="Calibri" panose="020F0502020204030204" pitchFamily="34" charset="0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pPr marL="285750" indent="-285750" algn="just">
              <a:lnSpc>
                <a:spcPct val="125000"/>
              </a:lnSpc>
              <a:buFont typeface="Wingdings" panose="05000000000000000000" pitchFamily="2" charset="2"/>
              <a:buChar char="Ø"/>
            </a:pPr>
            <a:endParaRPr lang="en-US" altLang="zh-CN" sz="2000" kern="100" dirty="0">
              <a:solidFill>
                <a:prstClr val="black"/>
              </a:solidFill>
              <a:latin typeface="Calibri" panose="020F0502020204030204" pitchFamily="34" charset="0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pPr marL="285750" indent="-285750" algn="just">
              <a:lnSpc>
                <a:spcPct val="125000"/>
              </a:lnSpc>
              <a:buFont typeface="Wingdings" panose="05000000000000000000" pitchFamily="2" charset="2"/>
              <a:buChar char="Ø"/>
            </a:pPr>
            <a:endParaRPr lang="en-US" altLang="zh-CN" sz="2000" kern="100" dirty="0">
              <a:solidFill>
                <a:prstClr val="black"/>
              </a:solidFill>
              <a:latin typeface="Calibri" panose="020F0502020204030204" pitchFamily="34" charset="0"/>
              <a:ea typeface="仿宋" panose="02010609060101010101" pitchFamily="49" charset="-122"/>
              <a:cs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1387884"/>
      </p:ext>
    </p:extLst>
  </p:cSld>
  <p:clrMapOvr>
    <a:masterClrMapping/>
  </p:clrMapOvr>
  <p:transition spd="slow" advTm="0">
    <p:pull/>
  </p:transition>
</p:sld>
</file>

<file path=ppt/theme/theme1.xml><?xml version="1.0" encoding="utf-8"?>
<a:theme xmlns:a="http://schemas.openxmlformats.org/drawingml/2006/main" name="清风素材 https://12sc.taobao.com/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清风素材 https://12sc.taobao.com/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7796</TotalTime>
  <Words>1078</Words>
  <Application>Microsoft Office PowerPoint</Application>
  <PresentationFormat>全屏显示(16:9)</PresentationFormat>
  <Paragraphs>152</Paragraphs>
  <Slides>12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9" baseType="lpstr">
      <vt:lpstr>仿宋</vt:lpstr>
      <vt:lpstr>华文新魏</vt:lpstr>
      <vt:lpstr>华文楷体</vt:lpstr>
      <vt:lpstr>宋体</vt:lpstr>
      <vt:lpstr>微软雅黑</vt:lpstr>
      <vt:lpstr>方正小标宋简体</vt:lpstr>
      <vt:lpstr>等线</vt:lpstr>
      <vt:lpstr>阿里巴巴普惠体 Light</vt:lpstr>
      <vt:lpstr>黑体</vt:lpstr>
      <vt:lpstr>Arial</vt:lpstr>
      <vt:lpstr>Arial Black</vt:lpstr>
      <vt:lpstr>Calibri</vt:lpstr>
      <vt:lpstr>Times New Roman</vt:lpstr>
      <vt:lpstr>Verdana</vt:lpstr>
      <vt:lpstr>Wingdings</vt:lpstr>
      <vt:lpstr>清风素材 https://12sc.taobao.com/</vt:lpstr>
      <vt:lpstr>1_清风素材 https://12sc.taobao.com/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www.microsoft.com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1111111111</dc:title>
  <dc:subject>12sc.taobao.com</dc:subject>
  <dc:creator>苏腾</dc:creator>
  <cp:keywords>12sc.taobao.com</cp:keywords>
  <dc:description>12sc.taobao.com</dc:description>
  <cp:lastModifiedBy>Qinghai Zhang</cp:lastModifiedBy>
  <cp:revision>803</cp:revision>
  <dcterms:created xsi:type="dcterms:W3CDTF">2019-08-17T06:23:00Z</dcterms:created>
  <dcterms:modified xsi:type="dcterms:W3CDTF">2021-08-09T14:32:18Z</dcterms:modified>
  <cp:category>12sc.taobao.com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2052-11.1.0.10577</vt:lpwstr>
  </property>
  <property fmtid="{D5CDD505-2E9C-101B-9397-08002B2CF9AE}" pid="3" name="ICV">
    <vt:lpwstr>238349DAB4804504977773AA3A69F40F</vt:lpwstr>
  </property>
</Properties>
</file>