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2" r:id="rId2"/>
    <p:sldId id="295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9" r:id="rId11"/>
    <p:sldId id="271" r:id="rId12"/>
    <p:sldId id="272" r:id="rId13"/>
    <p:sldId id="273" r:id="rId14"/>
    <p:sldId id="270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5887-ED66-4514-88BB-6149D5EB1AC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924C-5145-4340-9BD9-9FF21396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of Delivering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important problem that we face as software professionals is this: If somebody thinks of a good idea, how do we deliver it to users as quickly as possible? This book shows how to solve this problem</a:t>
            </a:r>
          </a:p>
          <a:p>
            <a:r>
              <a:rPr lang="en-US" sz="2400" dirty="0"/>
              <a:t>The pattern that is central to this book is the </a:t>
            </a:r>
            <a:r>
              <a:rPr lang="en-US" sz="2400" b="1" i="1" dirty="0"/>
              <a:t>deployment pipeline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189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dirty="0"/>
              <a:t>Principles of Software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9248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Repeatable, Reliable Process for Releasing </a:t>
            </a:r>
            <a:r>
              <a:rPr lang="en-US" sz="2400" dirty="0" smtClean="0">
                <a:solidFill>
                  <a:schemeClr val="tx1"/>
                </a:solidFill>
              </a:rPr>
              <a:t>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Automate Almost </a:t>
            </a:r>
            <a:r>
              <a:rPr lang="en-US" sz="2400" dirty="0" smtClean="0">
                <a:solidFill>
                  <a:schemeClr val="tx1"/>
                </a:solidFill>
              </a:rPr>
              <a:t>Everything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Keep Everything in Version </a:t>
            </a:r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It Hurts, Do It More Frequently, and Bring the Pain </a:t>
            </a:r>
            <a:r>
              <a:rPr lang="en-US" sz="2400" dirty="0" smtClean="0">
                <a:solidFill>
                  <a:schemeClr val="tx1"/>
                </a:solidFill>
              </a:rPr>
              <a:t>Forward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Build Quality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26777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you have a good configuration management strategy, you </a:t>
            </a:r>
            <a:r>
              <a:rPr lang="en-US" sz="2400" dirty="0" smtClean="0"/>
              <a:t>should be </a:t>
            </a:r>
            <a:r>
              <a:rPr lang="en-US" sz="2400" dirty="0"/>
              <a:t>able to answer “yes” to all of the following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Can I exactly reproduce</a:t>
            </a:r>
          </a:p>
          <a:p>
            <a:pPr lvl="2"/>
            <a:r>
              <a:rPr lang="en-US" dirty="0"/>
              <a:t>Product environment</a:t>
            </a:r>
          </a:p>
          <a:p>
            <a:pPr lvl="3"/>
            <a:r>
              <a:rPr lang="en-US" dirty="0"/>
              <a:t>version of the operating system</a:t>
            </a:r>
          </a:p>
          <a:p>
            <a:pPr lvl="3"/>
            <a:r>
              <a:rPr lang="en-US" dirty="0"/>
              <a:t>its patch level </a:t>
            </a:r>
          </a:p>
          <a:p>
            <a:pPr lvl="3"/>
            <a:r>
              <a:rPr lang="en-US" dirty="0"/>
              <a:t>the network configuration </a:t>
            </a:r>
          </a:p>
          <a:p>
            <a:pPr lvl="3"/>
            <a:r>
              <a:rPr lang="en-US" dirty="0"/>
              <a:t>the applications deployed into it &amp; their </a:t>
            </a:r>
            <a:r>
              <a:rPr lang="en-US" dirty="0" smtClean="0"/>
              <a:t>configuration</a:t>
            </a:r>
          </a:p>
          <a:p>
            <a:r>
              <a:rPr lang="en-US" sz="2600" dirty="0"/>
              <a:t>Can I easily make an incremental </a:t>
            </a:r>
            <a:r>
              <a:rPr lang="en-US" sz="2600" dirty="0" smtClean="0"/>
              <a:t>change in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ny of the features of product</a:t>
            </a:r>
          </a:p>
          <a:p>
            <a:pPr lvl="3"/>
            <a:r>
              <a:rPr lang="en-US" dirty="0" smtClean="0"/>
              <a:t>And deploy it in all my environment</a:t>
            </a:r>
          </a:p>
          <a:p>
            <a:r>
              <a:rPr lang="en-US" sz="2600" dirty="0"/>
              <a:t>Can I easily see each </a:t>
            </a:r>
            <a:r>
              <a:rPr lang="en-US" sz="2600" dirty="0" smtClean="0"/>
              <a:t>change and trace it back</a:t>
            </a:r>
          </a:p>
          <a:p>
            <a:pPr lvl="3"/>
            <a:r>
              <a:rPr lang="en-US" dirty="0"/>
              <a:t>what the change </a:t>
            </a:r>
            <a:r>
              <a:rPr lang="en-US" dirty="0" smtClean="0"/>
              <a:t>was </a:t>
            </a:r>
          </a:p>
          <a:p>
            <a:pPr lvl="3"/>
            <a:r>
              <a:rPr lang="en-US" dirty="0" smtClean="0"/>
              <a:t>who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  <a:p>
            <a:pPr lvl="3"/>
            <a:r>
              <a:rPr lang="en-US" dirty="0" smtClean="0"/>
              <a:t>When they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6517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Last but not the least,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Information should be easily available to each member</a:t>
            </a:r>
          </a:p>
          <a:p>
            <a:pPr lvl="1"/>
            <a:r>
              <a:rPr lang="en-US" sz="2400" dirty="0" smtClean="0"/>
              <a:t>Frequent check in</a:t>
            </a:r>
          </a:p>
          <a:p>
            <a:pPr lvl="1"/>
            <a:r>
              <a:rPr lang="en-US" sz="2400" dirty="0" smtClean="0"/>
              <a:t>Automatically benefits </a:t>
            </a:r>
          </a:p>
          <a:p>
            <a:pPr lvl="2"/>
            <a:r>
              <a:rPr lang="en-US" dirty="0" smtClean="0"/>
              <a:t>Efficient delivery</a:t>
            </a:r>
          </a:p>
          <a:p>
            <a:pPr lvl="2"/>
            <a:r>
              <a:rPr lang="en-US" dirty="0" smtClean="0"/>
              <a:t>Reduced </a:t>
            </a:r>
            <a:r>
              <a:rPr lang="en-US" dirty="0" smtClean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72041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Points we just discussed can be achieved by following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Version </a:t>
            </a:r>
            <a:r>
              <a:rPr lang="en-US" sz="2400" dirty="0" smtClean="0"/>
              <a:t>Control</a:t>
            </a:r>
          </a:p>
          <a:p>
            <a:r>
              <a:rPr lang="en-US" sz="2400" dirty="0"/>
              <a:t>Check In Regularly to </a:t>
            </a:r>
            <a:r>
              <a:rPr lang="en-US" sz="2400" dirty="0" smtClean="0"/>
              <a:t>Trunk</a:t>
            </a:r>
          </a:p>
          <a:p>
            <a:r>
              <a:rPr lang="en-US" sz="2400" dirty="0"/>
              <a:t>Use Meaningful Commit </a:t>
            </a:r>
            <a:r>
              <a:rPr lang="en-US" sz="2400" dirty="0" smtClean="0"/>
              <a:t>Messages</a:t>
            </a:r>
          </a:p>
          <a:p>
            <a:r>
              <a:rPr lang="en-US" sz="2400" dirty="0"/>
              <a:t>Managing </a:t>
            </a:r>
            <a:r>
              <a:rPr lang="en-US" sz="2400" dirty="0" smtClean="0"/>
              <a:t>Dependencies</a:t>
            </a:r>
          </a:p>
          <a:p>
            <a:pPr lvl="2"/>
            <a:r>
              <a:rPr lang="en-US" dirty="0" smtClean="0"/>
              <a:t>External libraries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en-US" dirty="0" smtClean="0"/>
          </a:p>
          <a:p>
            <a:pPr lvl="2"/>
            <a:r>
              <a:rPr lang="en-US" dirty="0" smtClean="0"/>
              <a:t>Software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Version Control is Important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Helps to reproduce a </a:t>
            </a:r>
            <a:r>
              <a:rPr lang="en-US" sz="2400" dirty="0">
                <a:solidFill>
                  <a:schemeClr val="tx1"/>
                </a:solidFill>
              </a:rPr>
              <a:t>particular state of the software’s binaries and </a:t>
            </a: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was done when, by </a:t>
            </a:r>
            <a:r>
              <a:rPr lang="en-US" sz="2400" dirty="0" smtClean="0">
                <a:solidFill>
                  <a:schemeClr val="tx1"/>
                </a:solidFill>
              </a:rPr>
              <a:t>whom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allows </a:t>
            </a:r>
            <a:r>
              <a:rPr lang="en-US" sz="2400" dirty="0">
                <a:solidFill>
                  <a:schemeClr val="tx1"/>
                </a:solidFill>
              </a:rPr>
              <a:t>you to </a:t>
            </a:r>
            <a:r>
              <a:rPr lang="en-US" sz="2400" dirty="0" smtClean="0">
                <a:solidFill>
                  <a:schemeClr val="tx1"/>
                </a:solidFill>
              </a:rPr>
              <a:t>recover an </a:t>
            </a:r>
            <a:r>
              <a:rPr lang="en-US" sz="2400" dirty="0">
                <a:solidFill>
                  <a:schemeClr val="tx1"/>
                </a:solidFill>
              </a:rPr>
              <a:t>exact snapshot of the state of the entire system, from development </a:t>
            </a:r>
            <a:r>
              <a:rPr lang="en-US" sz="2400" dirty="0" smtClean="0">
                <a:solidFill>
                  <a:schemeClr val="tx1"/>
                </a:solidFill>
              </a:rPr>
              <a:t>environment  to </a:t>
            </a:r>
            <a:r>
              <a:rPr lang="en-US" sz="2400" dirty="0">
                <a:solidFill>
                  <a:schemeClr val="tx1"/>
                </a:solidFill>
              </a:rPr>
              <a:t>production environment, at any point in the project’s </a:t>
            </a:r>
            <a:r>
              <a:rPr lang="en-US" sz="2400" dirty="0" smtClean="0">
                <a:solidFill>
                  <a:schemeClr val="tx1"/>
                </a:solidFill>
              </a:rPr>
              <a:t>history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store binary images of their application servers, compilers,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633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Continuous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500" dirty="0"/>
              <a:t>An extremely </a:t>
            </a:r>
            <a:r>
              <a:rPr lang="en-US" sz="2500" dirty="0" smtClean="0"/>
              <a:t>strange and serious problem with many </a:t>
            </a:r>
            <a:r>
              <a:rPr lang="en-US" sz="2500" dirty="0"/>
              <a:t>software projects is </a:t>
            </a:r>
            <a:r>
              <a:rPr lang="en-US" sz="2500" dirty="0" smtClean="0"/>
              <a:t>that-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 smtClean="0"/>
              <a:t>For “</a:t>
            </a:r>
            <a:r>
              <a:rPr lang="en-US" sz="2500" dirty="0" smtClean="0">
                <a:solidFill>
                  <a:srgbClr val="FF0000"/>
                </a:solidFill>
              </a:rPr>
              <a:t>long </a:t>
            </a:r>
            <a:r>
              <a:rPr lang="en-US" sz="2500" dirty="0">
                <a:solidFill>
                  <a:srgbClr val="FF0000"/>
                </a:solidFill>
              </a:rPr>
              <a:t>periods of time during the </a:t>
            </a:r>
            <a:r>
              <a:rPr lang="en-US" sz="2500" dirty="0" smtClean="0">
                <a:solidFill>
                  <a:srgbClr val="FF0000"/>
                </a:solidFill>
              </a:rPr>
              <a:t>development</a:t>
            </a:r>
            <a:r>
              <a:rPr lang="en-US" sz="2500" dirty="0" smtClean="0"/>
              <a:t>” </a:t>
            </a:r>
            <a:r>
              <a:rPr lang="en-US" sz="2500" dirty="0"/>
              <a:t>process the </a:t>
            </a:r>
            <a:r>
              <a:rPr lang="en-US" sz="2500" dirty="0" smtClean="0"/>
              <a:t>application </a:t>
            </a:r>
            <a:r>
              <a:rPr lang="en-US" sz="2500" dirty="0"/>
              <a:t>is not in </a:t>
            </a:r>
            <a:r>
              <a:rPr lang="en-US" sz="2500" dirty="0" smtClean="0"/>
              <a:t>a working state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5" y="3581400"/>
            <a:ext cx="82296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Problems faced-</a:t>
            </a:r>
          </a:p>
          <a:p>
            <a:pPr lvl="1"/>
            <a:r>
              <a:rPr lang="en-US" sz="2100" dirty="0" smtClean="0"/>
              <a:t>Significant time software is unusable</a:t>
            </a:r>
          </a:p>
          <a:p>
            <a:pPr lvl="1"/>
            <a:r>
              <a:rPr lang="en-US" sz="2100" dirty="0" smtClean="0"/>
              <a:t>Nobody </a:t>
            </a:r>
            <a:r>
              <a:rPr lang="en-US" sz="2100" dirty="0"/>
              <a:t>is interested in trying to run the whole </a:t>
            </a:r>
            <a:r>
              <a:rPr lang="en-US" sz="2100" dirty="0" smtClean="0"/>
              <a:t>application until </a:t>
            </a:r>
            <a:r>
              <a:rPr lang="en-US" sz="2100" dirty="0"/>
              <a:t>it is </a:t>
            </a:r>
            <a:r>
              <a:rPr lang="en-US" sz="2100" dirty="0" smtClean="0"/>
              <a:t>finished</a:t>
            </a:r>
          </a:p>
          <a:p>
            <a:pPr lvl="1"/>
            <a:r>
              <a:rPr lang="en-US" sz="2100" dirty="0" smtClean="0"/>
              <a:t>Software is not compatible at the time of delivery</a:t>
            </a:r>
          </a:p>
          <a:p>
            <a:pPr lvl="1"/>
            <a:r>
              <a:rPr lang="en-US" sz="2100" dirty="0" smtClean="0"/>
              <a:t>Hell lot of problems during build</a:t>
            </a:r>
          </a:p>
        </p:txBody>
      </p:sp>
    </p:spTree>
    <p:extLst>
      <p:ext uri="{BB962C8B-B14F-4D97-AF65-F5344CB8AC3E}">
        <p14:creationId xmlns:p14="http://schemas.microsoft.com/office/powerpoint/2010/main" val="170785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Prerequisites of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Version 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 Automated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Agreement of team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Comprehensive Automated Test </a:t>
            </a:r>
            <a:r>
              <a:rPr lang="en-US" sz="2400" dirty="0" smtClean="0">
                <a:solidFill>
                  <a:schemeClr val="tx1"/>
                </a:solidFill>
              </a:rPr>
              <a:t>Suite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Keep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Build and Test Process </a:t>
            </a:r>
            <a:r>
              <a:rPr lang="en-US" sz="2400" dirty="0" smtClean="0">
                <a:solidFill>
                  <a:schemeClr val="tx1"/>
                </a:solidFill>
              </a:rPr>
              <a:t>Short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Managing Your Development Workspace</a:t>
            </a:r>
          </a:p>
        </p:txBody>
      </p:sp>
    </p:spTree>
    <p:extLst>
      <p:ext uri="{BB962C8B-B14F-4D97-AF65-F5344CB8AC3E}">
        <p14:creationId xmlns:p14="http://schemas.microsoft.com/office/powerpoint/2010/main" val="236293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913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Essential Practices In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191491"/>
            <a:ext cx="7897091" cy="44473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Don’t Check In on a Broken </a:t>
            </a:r>
            <a:r>
              <a:rPr lang="en-US" sz="2400" b="1" i="1" dirty="0" smtClean="0"/>
              <a:t>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Always Be Prepared to Revert to the Previous </a:t>
            </a:r>
            <a:r>
              <a:rPr lang="en-US" sz="2400" b="1" i="1" dirty="0" smtClean="0"/>
              <a:t>Revision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Don’t Comment Out Failing </a:t>
            </a:r>
            <a:r>
              <a:rPr lang="en-US" sz="2400" b="1" i="1" dirty="0" smtClean="0"/>
              <a:t>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Test-Driven </a:t>
            </a:r>
            <a:r>
              <a:rPr lang="en-US" sz="2400" b="1" i="1" dirty="0" smtClean="0"/>
              <a:t>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/>
              <a:t>Failing the Build for Slow Tests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7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Testing Strategy is necessary?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functional aspects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Increase confidence</a:t>
            </a:r>
          </a:p>
          <a:p>
            <a:r>
              <a:rPr lang="en-US" sz="2400" dirty="0"/>
              <a:t>reduced support </a:t>
            </a:r>
            <a:r>
              <a:rPr lang="en-US" sz="2400" dirty="0" smtClean="0"/>
              <a:t>costs</a:t>
            </a:r>
          </a:p>
          <a:p>
            <a:r>
              <a:rPr lang="en-US" sz="2400" dirty="0"/>
              <a:t>Capacity, security,</a:t>
            </a:r>
          </a:p>
          <a:p>
            <a:r>
              <a:rPr lang="en-US" sz="2400" dirty="0"/>
              <a:t>and other nonfunctional requirements are established early on, and automated</a:t>
            </a:r>
          </a:p>
          <a:p>
            <a:r>
              <a:rPr lang="en-US" sz="2400" dirty="0"/>
              <a:t>test suites are written to enforce them.</a:t>
            </a:r>
          </a:p>
        </p:txBody>
      </p:sp>
    </p:spTree>
    <p:extLst>
      <p:ext uri="{BB962C8B-B14F-4D97-AF65-F5344CB8AC3E}">
        <p14:creationId xmlns:p14="http://schemas.microsoft.com/office/powerpoint/2010/main" val="417283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Business-Facing Tests That Support the Development </a:t>
            </a:r>
            <a:r>
              <a:rPr lang="en-US" sz="2400" b="1" i="1" dirty="0" smtClean="0"/>
              <a:t>Process</a:t>
            </a:r>
          </a:p>
          <a:p>
            <a:r>
              <a:rPr lang="en-US" sz="2400" b="1" i="1" dirty="0"/>
              <a:t>Technology-Facing Tests That Support the Development </a:t>
            </a:r>
            <a:r>
              <a:rPr lang="en-US" sz="2400" b="1" i="1" dirty="0" smtClean="0"/>
              <a:t>Process</a:t>
            </a:r>
          </a:p>
          <a:p>
            <a:r>
              <a:rPr lang="en-US" sz="2400" b="1" i="1" dirty="0"/>
              <a:t>Business-Facing Tests That Critique the </a:t>
            </a:r>
            <a:r>
              <a:rPr lang="en-US" sz="2400" b="1" i="1" dirty="0" smtClean="0"/>
              <a:t>Project</a:t>
            </a:r>
          </a:p>
          <a:p>
            <a:r>
              <a:rPr lang="en-US" sz="2400" b="1" i="1" dirty="0"/>
              <a:t>Technology-Facing Tests That Critique the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8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Deployment Pipeline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851" y="4188024"/>
            <a:ext cx="8099227" cy="1910953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Also known as Continuous Integration Pipeline, build pipeline, etc</a:t>
            </a:r>
            <a:r>
              <a:rPr lang="en-US" sz="2400" dirty="0" smtClean="0"/>
              <a:t>.</a:t>
            </a:r>
          </a:p>
          <a:p>
            <a:pPr marL="625056"/>
            <a:r>
              <a:rPr lang="en-US" sz="2400" dirty="0"/>
              <a:t>Describes </a:t>
            </a:r>
            <a:r>
              <a:rPr lang="en-US" sz="2400" b="1" dirty="0"/>
              <a:t>your</a:t>
            </a:r>
            <a:r>
              <a:rPr lang="en-US" sz="2400" dirty="0"/>
              <a:t> process of getting software from version control into the hands of users.</a:t>
            </a:r>
          </a:p>
          <a:p>
            <a:pPr marL="282156" indent="0">
              <a:buNone/>
            </a:pPr>
            <a:endParaRPr lang="en-US" sz="24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1134070"/>
            <a:ext cx="6268641" cy="268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Automating Acceptance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They make feedback loop faster</a:t>
            </a:r>
          </a:p>
          <a:p>
            <a:r>
              <a:rPr lang="en-US" sz="2400" b="1" dirty="0" smtClean="0"/>
              <a:t>Reduce Workload on Testers</a:t>
            </a:r>
          </a:p>
          <a:p>
            <a:r>
              <a:rPr lang="en-US" sz="2400" b="1" dirty="0" smtClean="0"/>
              <a:t>Free testers to concentrate on exploratory testing and high value activities</a:t>
            </a:r>
          </a:p>
          <a:p>
            <a:r>
              <a:rPr lang="en-US" sz="2400" b="1" dirty="0" err="1" smtClean="0"/>
              <a:t>Autogenerate</a:t>
            </a:r>
            <a:r>
              <a:rPr lang="en-US" sz="2400" b="1" dirty="0" smtClean="0"/>
              <a:t> Requirements Documentation from your tests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498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Deployment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deployment pipeline is an automated manifestation of your process for getting software from version control into the hands of your users.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961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45" y="1600200"/>
            <a:ext cx="595871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67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Pipeline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Only Build Your Binaries </a:t>
            </a:r>
            <a:r>
              <a:rPr lang="en-US" sz="2400" b="1" i="1" dirty="0" smtClean="0"/>
              <a:t>Once</a:t>
            </a:r>
          </a:p>
          <a:p>
            <a:r>
              <a:rPr lang="en-US" sz="2400" b="1" i="1" dirty="0"/>
              <a:t>Deploy the Same Way to Every </a:t>
            </a:r>
            <a:r>
              <a:rPr lang="en-US" sz="2400" b="1" i="1" dirty="0" smtClean="0"/>
              <a:t>Environment</a:t>
            </a:r>
          </a:p>
          <a:p>
            <a:r>
              <a:rPr lang="en-US" sz="2400" b="1" i="1" dirty="0"/>
              <a:t>Smoke-Test Your </a:t>
            </a:r>
            <a:r>
              <a:rPr lang="en-US" sz="2400" b="1" i="1" dirty="0" smtClean="0"/>
              <a:t>Deployments</a:t>
            </a:r>
          </a:p>
          <a:p>
            <a:r>
              <a:rPr lang="en-US" sz="2400" b="1" i="1" dirty="0"/>
              <a:t>Deploy into a Copy of </a:t>
            </a:r>
            <a:r>
              <a:rPr lang="en-US" sz="2400" b="1" i="1" dirty="0" smtClean="0"/>
              <a:t>Production</a:t>
            </a:r>
          </a:p>
          <a:p>
            <a:r>
              <a:rPr lang="en-US" sz="2400" b="1" i="1" dirty="0"/>
              <a:t>Each Change Should Propagate through the Pipeline </a:t>
            </a:r>
            <a:r>
              <a:rPr lang="en-US" sz="2400" b="1" i="1" dirty="0" smtClean="0"/>
              <a:t>Instantly</a:t>
            </a:r>
          </a:p>
          <a:p>
            <a:r>
              <a:rPr lang="en-US" sz="2400" b="1" i="1" dirty="0"/>
              <a:t>If Any Part of the Pipeline Fails, Stop the Line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93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 Stage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 the code (if necessary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Run a set of commit </a:t>
            </a:r>
            <a:r>
              <a:rPr lang="en-US" sz="2400" dirty="0" smtClean="0"/>
              <a:t>tests</a:t>
            </a:r>
          </a:p>
          <a:p>
            <a:r>
              <a:rPr lang="en-US" sz="2400" dirty="0"/>
              <a:t>Create binaries for use by later stages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Perform analysis of the code to check its health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Prepare artifacts, such as test databases, for use by later stages.</a:t>
            </a:r>
          </a:p>
        </p:txBody>
      </p:sp>
    </p:spTree>
    <p:extLst>
      <p:ext uri="{BB962C8B-B14F-4D97-AF65-F5344CB8AC3E}">
        <p14:creationId xmlns:p14="http://schemas.microsoft.com/office/powerpoint/2010/main" val="303144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Automated Acceptance Test Gate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delivers </a:t>
            </a:r>
            <a:r>
              <a:rPr lang="en-US" sz="2400" dirty="0" smtClean="0"/>
              <a:t>the value </a:t>
            </a:r>
            <a:r>
              <a:rPr lang="en-US" sz="2400" dirty="0"/>
              <a:t>the customer is </a:t>
            </a:r>
            <a:r>
              <a:rPr lang="en-US" sz="2400" dirty="0" smtClean="0"/>
              <a:t>expecting</a:t>
            </a:r>
          </a:p>
          <a:p>
            <a:r>
              <a:rPr lang="en-US" sz="2400" dirty="0"/>
              <a:t>verifying that no </a:t>
            </a:r>
            <a:r>
              <a:rPr lang="en-US" sz="2400" dirty="0" smtClean="0"/>
              <a:t>bugs are </a:t>
            </a:r>
            <a:r>
              <a:rPr lang="en-US" sz="2400" dirty="0"/>
              <a:t>introduced into existing behavior by new </a:t>
            </a:r>
            <a:r>
              <a:rPr lang="en-US" sz="2400" dirty="0" smtClean="0"/>
              <a:t>changes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24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Preparing To Release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Have a release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Minimize the effect of people making mistakes by automating as much </a:t>
            </a:r>
            <a:r>
              <a:rPr lang="en-US" sz="2400" dirty="0" smtClean="0"/>
              <a:t>of the </a:t>
            </a:r>
            <a:r>
              <a:rPr lang="en-US" sz="2400" dirty="0"/>
              <a:t>process as </a:t>
            </a:r>
            <a:r>
              <a:rPr lang="en-US" sz="2400" dirty="0" smtClean="0"/>
              <a:t>possible</a:t>
            </a:r>
          </a:p>
          <a:p>
            <a:r>
              <a:rPr lang="en-US" sz="2400" dirty="0"/>
              <a:t>Rehearse the procedure often in production-like </a:t>
            </a:r>
            <a:r>
              <a:rPr lang="en-US" sz="2400" dirty="0" smtClean="0"/>
              <a:t>environments</a:t>
            </a:r>
          </a:p>
          <a:p>
            <a:r>
              <a:rPr lang="en-US" sz="2400" dirty="0"/>
              <a:t>Have the ability to back out a release if things don’t go according to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Have a strategy for migrating configuration and production data </a:t>
            </a:r>
            <a:r>
              <a:rPr lang="en-US" sz="2400"/>
              <a:t>as </a:t>
            </a:r>
            <a:r>
              <a:rPr lang="en-US" sz="2400" smtClean="0"/>
              <a:t>part of </a:t>
            </a:r>
            <a:r>
              <a:rPr lang="en-US" sz="2400" dirty="0"/>
              <a:t>the upgrade and rollback processes</a:t>
            </a:r>
          </a:p>
        </p:txBody>
      </p:sp>
    </p:spTree>
    <p:extLst>
      <p:ext uri="{BB962C8B-B14F-4D97-AF65-F5344CB8AC3E}">
        <p14:creationId xmlns:p14="http://schemas.microsoft.com/office/powerpoint/2010/main" val="62661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Practices of build and Deployment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Create a Script for Each Stage in Your Deployment </a:t>
            </a:r>
            <a:r>
              <a:rPr lang="en-US" sz="2400" b="1" i="1" dirty="0" smtClean="0"/>
              <a:t>Pipeline</a:t>
            </a:r>
          </a:p>
          <a:p>
            <a:r>
              <a:rPr lang="en-US" sz="2400" b="1" i="1" dirty="0"/>
              <a:t>Use an Appropriate Technology to Deploy Your </a:t>
            </a:r>
            <a:r>
              <a:rPr lang="en-US" sz="2400" b="1" i="1" dirty="0" smtClean="0"/>
              <a:t>Application</a:t>
            </a:r>
          </a:p>
          <a:p>
            <a:r>
              <a:rPr lang="en-US" sz="2400" b="1" i="1" dirty="0"/>
              <a:t>Use the Same Scripts to Deploy to Every </a:t>
            </a:r>
            <a:r>
              <a:rPr lang="en-US" sz="2400" b="1" i="1" dirty="0" smtClean="0"/>
              <a:t>Environment</a:t>
            </a:r>
          </a:p>
          <a:p>
            <a:r>
              <a:rPr lang="en-US" sz="2400" b="1" i="1" dirty="0"/>
              <a:t>Use Your Operating System’s Packaging </a:t>
            </a:r>
            <a:r>
              <a:rPr lang="en-US" sz="2400" b="1" i="1" dirty="0" smtClean="0"/>
              <a:t>Tools</a:t>
            </a:r>
          </a:p>
          <a:p>
            <a:r>
              <a:rPr lang="en-US" sz="2400" b="1" i="1" dirty="0"/>
              <a:t>Evolve Your Deployment System Incrementally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289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Project Structure for Applications That Target the JVM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Project </a:t>
            </a:r>
            <a:r>
              <a:rPr lang="en-US" sz="2400" b="1" i="1" dirty="0" smtClean="0"/>
              <a:t>Layout</a:t>
            </a:r>
          </a:p>
          <a:p>
            <a:r>
              <a:rPr lang="en-US" sz="2400" b="1" dirty="0"/>
              <a:t>Managing Source </a:t>
            </a:r>
            <a:r>
              <a:rPr lang="en-US" sz="2400" b="1" dirty="0" smtClean="0"/>
              <a:t>Code</a:t>
            </a:r>
          </a:p>
          <a:p>
            <a:r>
              <a:rPr lang="en-US" sz="2400" b="1" dirty="0"/>
              <a:t>Managing </a:t>
            </a:r>
            <a:r>
              <a:rPr lang="en-US" sz="2400" b="1" dirty="0" smtClean="0"/>
              <a:t>Tests</a:t>
            </a:r>
          </a:p>
          <a:p>
            <a:r>
              <a:rPr lang="en-US" sz="2400" b="1" dirty="0"/>
              <a:t>Managing Build </a:t>
            </a:r>
            <a:r>
              <a:rPr lang="en-US" sz="2400" b="1" dirty="0" smtClean="0"/>
              <a:t>Output</a:t>
            </a:r>
          </a:p>
          <a:p>
            <a:r>
              <a:rPr lang="en-US" sz="2400" b="1" dirty="0"/>
              <a:t>Managing 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512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Deploying and Testing </a:t>
            </a:r>
            <a:r>
              <a:rPr lang="en-US" sz="2400" b="1" i="1" dirty="0" smtClean="0"/>
              <a:t>Layers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419350"/>
            <a:ext cx="4467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42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Problems in deploying software manually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91400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Error will occur every time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 smtClean="0">
                <a:solidFill>
                  <a:schemeClr val="tx1"/>
                </a:solidFill>
              </a:rPr>
              <a:t>repeatable </a:t>
            </a:r>
            <a:r>
              <a:rPr lang="en-US" sz="2000" dirty="0" smtClean="0">
                <a:solidFill>
                  <a:schemeClr val="tx1"/>
                </a:solidFill>
              </a:rPr>
              <a:t>or reliable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Time consuming and expensive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Needs </a:t>
            </a:r>
            <a:r>
              <a:rPr lang="en-US" sz="2000" dirty="0">
                <a:solidFill>
                  <a:schemeClr val="tx1"/>
                </a:solidFill>
              </a:rPr>
              <a:t>lots of documentation with </a:t>
            </a:r>
            <a:r>
              <a:rPr lang="en-US" sz="2000" dirty="0" smtClean="0">
                <a:solidFill>
                  <a:schemeClr val="tx1"/>
                </a:solidFill>
              </a:rPr>
              <a:t>steps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That </a:t>
            </a:r>
            <a:r>
              <a:rPr lang="en-US" sz="2000" dirty="0">
                <a:solidFill>
                  <a:schemeClr val="tx1"/>
                </a:solidFill>
              </a:rPr>
              <a:t>are misinterpreted, and untested in a production-like </a:t>
            </a:r>
            <a:r>
              <a:rPr lang="en-US" sz="2000" dirty="0" smtClean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Many </a:t>
            </a:r>
            <a:r>
              <a:rPr lang="en-US" sz="2000" dirty="0">
                <a:solidFill>
                  <a:schemeClr val="tx1"/>
                </a:solidFill>
              </a:rPr>
              <a:t>corrections during a </a:t>
            </a:r>
            <a:r>
              <a:rPr lang="en-US" sz="2000" dirty="0" smtClean="0">
                <a:solidFill>
                  <a:schemeClr val="tx1"/>
                </a:solidFill>
              </a:rPr>
              <a:t>release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Manual </a:t>
            </a:r>
            <a:r>
              <a:rPr lang="en-US" sz="2000" dirty="0">
                <a:solidFill>
                  <a:schemeClr val="tx1"/>
                </a:solidFill>
              </a:rPr>
              <a:t>testing to confirm </a:t>
            </a:r>
            <a:r>
              <a:rPr lang="en-US" sz="2000" dirty="0" smtClean="0">
                <a:solidFill>
                  <a:schemeClr val="tx1"/>
                </a:solidFill>
              </a:rPr>
              <a:t>deployment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Releases </a:t>
            </a:r>
            <a:r>
              <a:rPr lang="en-US" sz="2000" dirty="0">
                <a:solidFill>
                  <a:schemeClr val="tx1"/>
                </a:solidFill>
              </a:rPr>
              <a:t>take hours instead of </a:t>
            </a:r>
            <a:r>
              <a:rPr lang="en-US" sz="2000" dirty="0" smtClean="0">
                <a:solidFill>
                  <a:schemeClr val="tx1"/>
                </a:solidFill>
              </a:rPr>
              <a:t>minute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Frequent </a:t>
            </a:r>
            <a:r>
              <a:rPr lang="en-US" sz="2000" dirty="0" smtClean="0">
                <a:solidFill>
                  <a:schemeClr val="tx1"/>
                </a:solidFill>
              </a:rPr>
              <a:t>roll-backs Late </a:t>
            </a:r>
            <a:r>
              <a:rPr lang="en-US" sz="2000" dirty="0">
                <a:solidFill>
                  <a:schemeClr val="tx1"/>
                </a:solidFill>
              </a:rPr>
              <a:t>nights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2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Testing Your Environment’s </a:t>
            </a:r>
            <a:r>
              <a:rPr lang="en-US" sz="2400" b="1" i="1" dirty="0" smtClean="0"/>
              <a:t>Configuration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495550"/>
            <a:ext cx="63055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31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Instead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724400"/>
          </a:xfrm>
        </p:spPr>
        <p:txBody>
          <a:bodyPr>
            <a:normAutofit/>
          </a:bodyPr>
          <a:lstStyle/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Integrate testing , deployment and release activity into </a:t>
            </a:r>
            <a:r>
              <a:rPr lang="en-US" sz="2400" dirty="0" smtClean="0">
                <a:solidFill>
                  <a:schemeClr val="tx1"/>
                </a:solidFill>
              </a:rPr>
              <a:t>development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Automate </a:t>
            </a:r>
            <a:r>
              <a:rPr lang="en-US" sz="2400" dirty="0">
                <a:solidFill>
                  <a:schemeClr val="tx1"/>
                </a:solidFill>
              </a:rPr>
              <a:t>deployments as much as possible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Scripts equal </a:t>
            </a:r>
            <a:r>
              <a:rPr lang="en-US" sz="2400" i="1" dirty="0">
                <a:solidFill>
                  <a:schemeClr val="tx1"/>
                </a:solidFill>
              </a:rPr>
              <a:t>up-to-date</a:t>
            </a:r>
            <a:r>
              <a:rPr lang="en-US" sz="2400" dirty="0">
                <a:solidFill>
                  <a:schemeClr val="tx1"/>
                </a:solidFill>
              </a:rPr>
              <a:t> documentation, encourage cooperation and sharing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Encapsulate expertise and are version-controlled like any other source code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Automation makes processes repeatable, testable, less boring and </a:t>
            </a:r>
            <a:r>
              <a:rPr lang="en-US" sz="2400" i="1" dirty="0">
                <a:solidFill>
                  <a:schemeClr val="tx1"/>
                </a:solidFill>
              </a:rPr>
              <a:t>fast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sz="3400" dirty="0" smtClean="0"/>
              <a:t>AP: </a:t>
            </a:r>
            <a:r>
              <a:rPr lang="en-US" sz="3600" dirty="0"/>
              <a:t>Deploying to a Production-like Environment </a:t>
            </a:r>
            <a:br>
              <a:rPr lang="en-US" sz="3600" dirty="0"/>
            </a:br>
            <a:r>
              <a:rPr lang="en-US" sz="3600" dirty="0"/>
              <a:t>after Development Is Complete</a:t>
            </a:r>
            <a:endParaRPr lang="en-US" sz="34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Testers have only tested in a development environment</a:t>
            </a:r>
          </a:p>
          <a:p>
            <a:pPr marL="625056"/>
            <a:r>
              <a:rPr lang="en-US" sz="2400" dirty="0"/>
              <a:t>Production </a:t>
            </a:r>
            <a:r>
              <a:rPr lang="en-US" sz="2400" dirty="0" smtClean="0"/>
              <a:t>team</a:t>
            </a:r>
            <a:r>
              <a:rPr lang="en-US" sz="2400" dirty="0" smtClean="0"/>
              <a:t> </a:t>
            </a:r>
            <a:r>
              <a:rPr lang="en-US" sz="2400" dirty="0"/>
              <a:t>have never done deployment before</a:t>
            </a:r>
          </a:p>
          <a:p>
            <a:pPr marL="625056"/>
            <a:r>
              <a:rPr lang="en-US" sz="2400" dirty="0"/>
              <a:t>All kinds of infrastructure-related problems pop up after the PL said that development was done</a:t>
            </a:r>
          </a:p>
          <a:p>
            <a:pPr marL="625056"/>
            <a:r>
              <a:rPr lang="en-US" sz="2400" dirty="0"/>
              <a:t>Lots of fighting between operations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3600" dirty="0"/>
              <a:t>Instead...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Start deploying to a production-like environment (staging) as soon as you start developing</a:t>
            </a:r>
          </a:p>
          <a:p>
            <a:pPr marL="625056"/>
            <a:r>
              <a:rPr lang="en-US" sz="2400" dirty="0"/>
              <a:t>Integrate testing, deployment and release into a standard part of your development process</a:t>
            </a:r>
          </a:p>
          <a:p>
            <a:pPr marL="625056"/>
            <a:r>
              <a:rPr lang="en-US" sz="2400" dirty="0"/>
              <a:t>If you already have good Continuous Integration, this means: add deployment/release to it (correctly)</a:t>
            </a:r>
          </a:p>
        </p:txBody>
      </p:sp>
    </p:spTree>
    <p:extLst>
      <p:ext uri="{BB962C8B-B14F-4D97-AF65-F5344CB8AC3E}">
        <p14:creationId xmlns:p14="http://schemas.microsoft.com/office/powerpoint/2010/main" val="12822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sz="3400" dirty="0"/>
              <a:t>AP: </a:t>
            </a:r>
            <a:r>
              <a:rPr lang="en-US" sz="3600" dirty="0"/>
              <a:t>Manual Configuration </a:t>
            </a:r>
            <a:r>
              <a:rPr lang="en-US" sz="3600" dirty="0"/>
              <a:t>Management of </a:t>
            </a:r>
            <a:r>
              <a:rPr lang="en-US" sz="3600" dirty="0" smtClean="0"/>
              <a:t>Production Environments</a:t>
            </a:r>
            <a:endParaRPr lang="en-US" sz="36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Configuration of an environment is a lot</a:t>
            </a:r>
          </a:p>
          <a:p>
            <a:pPr marL="625056"/>
            <a:r>
              <a:rPr lang="en-US" sz="2400" dirty="0"/>
              <a:t>Deployments to production fails after </a:t>
            </a:r>
            <a:r>
              <a:rPr lang="en-US" sz="2400" dirty="0" smtClean="0"/>
              <a:t>successful </a:t>
            </a:r>
            <a:r>
              <a:rPr lang="en-US" sz="2400" dirty="0"/>
              <a:t>deployments to other environments</a:t>
            </a:r>
          </a:p>
          <a:p>
            <a:pPr marL="625056"/>
            <a:r>
              <a:rPr lang="en-US" sz="2400" dirty="0"/>
              <a:t>Differences between nodes in production</a:t>
            </a:r>
          </a:p>
          <a:p>
            <a:pPr marL="625056"/>
            <a:r>
              <a:rPr lang="en-US" sz="2400" dirty="0"/>
              <a:t>Cannot roll back your environment</a:t>
            </a:r>
          </a:p>
          <a:p>
            <a:pPr marL="625056"/>
            <a:r>
              <a:rPr lang="en-US" sz="2400" dirty="0"/>
              <a:t>Different versions of packages</a:t>
            </a:r>
          </a:p>
          <a:p>
            <a:pPr marL="625056"/>
            <a:r>
              <a:rPr lang="en-US" sz="2400" dirty="0"/>
              <a:t>Basically: No overview, no control</a:t>
            </a:r>
          </a:p>
        </p:txBody>
      </p:sp>
    </p:spTree>
    <p:extLst>
      <p:ext uri="{BB962C8B-B14F-4D97-AF65-F5344CB8AC3E}">
        <p14:creationId xmlns:p14="http://schemas.microsoft.com/office/powerpoint/2010/main" val="2396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Set up your entire environment using an automated process that is stored in version control</a:t>
            </a:r>
          </a:p>
          <a:p>
            <a:pPr marL="625056"/>
            <a:r>
              <a:rPr lang="en-US" sz="2400" dirty="0"/>
              <a:t>Specifically any and all </a:t>
            </a:r>
            <a:r>
              <a:rPr lang="en-US" sz="2400" b="1" dirty="0"/>
              <a:t>configuration</a:t>
            </a:r>
            <a:r>
              <a:rPr lang="en-US" sz="2400" dirty="0"/>
              <a:t> - of your OS, of OS tools and middleware, and of your application</a:t>
            </a:r>
          </a:p>
          <a:p>
            <a:pPr marL="625056"/>
            <a:r>
              <a:rPr lang="en-US" sz="2400" dirty="0"/>
              <a:t>Your production environment is key - it must be reproducible in your staging and dev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69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Achieve Goal of continuous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038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Automated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Frequent Releases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Feedback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1155</Words>
  <Application>Microsoft Office PowerPoint</Application>
  <PresentationFormat>On-screen Show (4:3)</PresentationFormat>
  <Paragraphs>173</Paragraphs>
  <Slides>30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The Problem of Delivering Software</vt:lpstr>
      <vt:lpstr>A Deployment Pipeline</vt:lpstr>
      <vt:lpstr>Problems in deploying software manually</vt:lpstr>
      <vt:lpstr>Instead</vt:lpstr>
      <vt:lpstr>AP: Deploying to a Production-like Environment  after Development Is Complete</vt:lpstr>
      <vt:lpstr>Instead...</vt:lpstr>
      <vt:lpstr>AP: Manual Configuration Management of Production Environments</vt:lpstr>
      <vt:lpstr>Instead...</vt:lpstr>
      <vt:lpstr>How to Achieve Goal of continuous delivery</vt:lpstr>
      <vt:lpstr>Principles of Software Delivery</vt:lpstr>
      <vt:lpstr>If you have a good configuration management strategy, you should be able to answer “yes” to all of the following questions:</vt:lpstr>
      <vt:lpstr>Last but not the least,</vt:lpstr>
      <vt:lpstr>Points we just discussed can be achieved by following practice</vt:lpstr>
      <vt:lpstr>Why Version Control is Important</vt:lpstr>
      <vt:lpstr>Continuous integration</vt:lpstr>
      <vt:lpstr>Prerequisites of continuous integration</vt:lpstr>
      <vt:lpstr>Essential Practices In Continuous Integration</vt:lpstr>
      <vt:lpstr>Why Testing Strategy is necessary? </vt:lpstr>
      <vt:lpstr>Types Of Test</vt:lpstr>
      <vt:lpstr>Automating Acceptance test</vt:lpstr>
      <vt:lpstr>What is Deployment Pipeline</vt:lpstr>
      <vt:lpstr>PowerPoint Presentation</vt:lpstr>
      <vt:lpstr>Deployment Pipeline Practices</vt:lpstr>
      <vt:lpstr>Commit Stage</vt:lpstr>
      <vt:lpstr>Automated Acceptance Test Gate</vt:lpstr>
      <vt:lpstr>Preparing To Release</vt:lpstr>
      <vt:lpstr>Practices of build and Deployment Scripting</vt:lpstr>
      <vt:lpstr>Project Structure for Applications That Target the JVM</vt:lpstr>
      <vt:lpstr>Deployment Scripting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 Singhal</cp:lastModifiedBy>
  <cp:revision>56</cp:revision>
  <dcterms:created xsi:type="dcterms:W3CDTF">2015-04-04T11:12:33Z</dcterms:created>
  <dcterms:modified xsi:type="dcterms:W3CDTF">2015-04-07T09:28:53Z</dcterms:modified>
</cp:coreProperties>
</file>