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5887-ED66-4514-88BB-6149D5EB1AC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5924C-5145-4340-9BD9-9FF21396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alue_stream_mapp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Deploying to production-like environment fort the first time only after development is finished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Value Stream Maps - Lean Software Development: An Agile Toolkit. Mary and Tom Poppendieck</a:t>
            </a:r>
          </a:p>
          <a:p>
            <a:r>
              <a:rPr lang="en-US" sz="2200" u="sng">
                <a:latin typeface="Lucida Grande" charset="0"/>
                <a:ea typeface="Lucida Grande" charset="0"/>
                <a:cs typeface="Lucida Grande" charset="0"/>
                <a:sym typeface="Lucida Grande" charset="0"/>
                <a:hlinkClick r:id="rId3"/>
              </a:rPr>
              <a:t>http://en.wikipedia.org/wiki/Value_stream_mapping</a:t>
            </a:r>
            <a:endParaRPr lang="en-US" sz="220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endParaRPr lang="en-US" sz="220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See page 106 of the Continuous Delivery Book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1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1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2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NYA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878888" cy="24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62000" y="609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does </a:t>
            </a:r>
            <a:r>
              <a:rPr lang="en-US" dirty="0" err="1" smtClean="0"/>
              <a:t>deployement</a:t>
            </a:r>
            <a:r>
              <a:rPr lang="en-US" dirty="0" smtClean="0"/>
              <a:t> pipeline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5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7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EAF0D"/>
                </a:solidFill>
                <a:latin typeface="Bodoni" pitchFamily="34"/>
              </a:rPr>
              <a:t>Continuous Delivery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077200" cy="4267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/>
              <a:t>Timely delivery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/>
              <a:t>Good Quality Software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28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Achieve Goal of continuous delivery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924800" cy="4038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Automated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Frequent Releases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1429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 Criteria for Feedback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153400" cy="41910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/>
              <a:t>Every Change Should Trigger the Feedback </a:t>
            </a:r>
            <a:r>
              <a:rPr lang="en-US" sz="2400" b="1" i="1" dirty="0" smtClean="0"/>
              <a:t>Process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/>
              <a:t>The Feedback Must Be Received as Soon as </a:t>
            </a:r>
            <a:r>
              <a:rPr lang="en-US" sz="2400" b="1" i="1" dirty="0" smtClean="0"/>
              <a:t>Possible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/>
              <a:t>The Delivery Team Must Receive Feedback and Then Act on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244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90599"/>
          </a:xfrm>
        </p:spPr>
        <p:txBody>
          <a:bodyPr>
            <a:normAutofit/>
          </a:bodyPr>
          <a:lstStyle/>
          <a:p>
            <a:r>
              <a:rPr lang="en-US" sz="3600" b="1" dirty="0"/>
              <a:t>Principles of Software Delivery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7924800" cy="4267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dirty="0"/>
              <a:t>Create a Repeatable, Reliable Process for Releasing </a:t>
            </a:r>
            <a:r>
              <a:rPr lang="en-US" sz="2400" b="1" i="1" dirty="0" smtClean="0"/>
              <a:t>Software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dirty="0"/>
              <a:t>Automate Almost </a:t>
            </a:r>
            <a:r>
              <a:rPr lang="en-US" sz="2400" b="1" i="1" dirty="0" smtClean="0"/>
              <a:t>Everything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dirty="0"/>
              <a:t>Keep Everything in Version </a:t>
            </a:r>
            <a:r>
              <a:rPr lang="en-US" sz="2400" b="1" i="1" dirty="0" smtClean="0"/>
              <a:t>Control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dirty="0"/>
              <a:t>If It Hurts, Do It More Frequently, and Bring the Pain </a:t>
            </a:r>
            <a:r>
              <a:rPr lang="en-US" sz="2400" b="1" i="1" dirty="0" smtClean="0"/>
              <a:t>Forward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dirty="0"/>
              <a:t>Build Quality </a:t>
            </a:r>
            <a:r>
              <a:rPr lang="en-US" sz="2400" b="1" i="1" dirty="0" smtClean="0"/>
              <a:t>In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dirty="0"/>
              <a:t>Continuous Improvement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777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you have a good configuration management strategy, you should</a:t>
            </a:r>
            <a:br>
              <a:rPr lang="en-US" sz="2000" dirty="0"/>
            </a:br>
            <a:r>
              <a:rPr lang="en-US" sz="2000" dirty="0"/>
              <a:t>be able to answer “yes” to all of the following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I exactly reproduce</a:t>
            </a:r>
          </a:p>
          <a:p>
            <a:pPr lvl="2"/>
            <a:r>
              <a:rPr lang="en-US" dirty="0"/>
              <a:t>Product environment</a:t>
            </a:r>
          </a:p>
          <a:p>
            <a:pPr lvl="3"/>
            <a:r>
              <a:rPr lang="en-US" dirty="0"/>
              <a:t>version of the operating system</a:t>
            </a:r>
          </a:p>
          <a:p>
            <a:pPr lvl="3"/>
            <a:r>
              <a:rPr lang="en-US" dirty="0"/>
              <a:t>its patch level </a:t>
            </a:r>
          </a:p>
          <a:p>
            <a:pPr lvl="3"/>
            <a:r>
              <a:rPr lang="en-US" dirty="0"/>
              <a:t>the network configuration </a:t>
            </a:r>
          </a:p>
          <a:p>
            <a:pPr lvl="3"/>
            <a:r>
              <a:rPr lang="en-US" dirty="0"/>
              <a:t>the software stack </a:t>
            </a:r>
          </a:p>
          <a:p>
            <a:pPr lvl="3"/>
            <a:r>
              <a:rPr lang="en-US" dirty="0"/>
              <a:t>the applications deployed into it &amp; their </a:t>
            </a:r>
            <a:r>
              <a:rPr lang="en-US" dirty="0" smtClean="0"/>
              <a:t>configuration</a:t>
            </a:r>
          </a:p>
          <a:p>
            <a:r>
              <a:rPr lang="en-US" dirty="0"/>
              <a:t>Can I easily make an incremental </a:t>
            </a:r>
            <a:r>
              <a:rPr lang="en-US" dirty="0" smtClean="0"/>
              <a:t>change in</a:t>
            </a:r>
          </a:p>
          <a:p>
            <a:pPr lvl="3"/>
            <a:r>
              <a:rPr lang="en-US" dirty="0"/>
              <a:t>A</a:t>
            </a:r>
            <a:r>
              <a:rPr lang="en-US" dirty="0" smtClean="0"/>
              <a:t>ny of the features of product</a:t>
            </a:r>
          </a:p>
          <a:p>
            <a:pPr lvl="3"/>
            <a:r>
              <a:rPr lang="en-US" dirty="0" smtClean="0"/>
              <a:t>And deploy it in all my environment</a:t>
            </a:r>
          </a:p>
          <a:p>
            <a:r>
              <a:rPr lang="en-US" dirty="0"/>
              <a:t>Can I easily see each </a:t>
            </a:r>
            <a:r>
              <a:rPr lang="en-US" dirty="0" smtClean="0"/>
              <a:t>change and trace it back</a:t>
            </a:r>
          </a:p>
          <a:p>
            <a:pPr lvl="3"/>
            <a:r>
              <a:rPr lang="en-US" dirty="0"/>
              <a:t>what the change </a:t>
            </a:r>
            <a:r>
              <a:rPr lang="en-US" dirty="0" smtClean="0"/>
              <a:t>was </a:t>
            </a:r>
          </a:p>
          <a:p>
            <a:pPr lvl="3"/>
            <a:r>
              <a:rPr lang="en-US" dirty="0" smtClean="0"/>
              <a:t>who </a:t>
            </a:r>
            <a:r>
              <a:rPr lang="en-US" dirty="0"/>
              <a:t>made </a:t>
            </a:r>
            <a:r>
              <a:rPr lang="en-US" dirty="0" smtClean="0"/>
              <a:t>it</a:t>
            </a:r>
          </a:p>
          <a:p>
            <a:pPr lvl="3"/>
            <a:r>
              <a:rPr lang="en-US" dirty="0" smtClean="0"/>
              <a:t>When they </a:t>
            </a:r>
            <a:r>
              <a:rPr lang="en-US" dirty="0"/>
              <a:t>made </a:t>
            </a:r>
            <a:r>
              <a:rPr lang="en-US" dirty="0" smtClean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06517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but not the least,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should be easily available to each member</a:t>
            </a:r>
          </a:p>
          <a:p>
            <a:pPr lvl="1"/>
            <a:r>
              <a:rPr lang="en-US" dirty="0" smtClean="0"/>
              <a:t>Frequent check in</a:t>
            </a:r>
          </a:p>
          <a:p>
            <a:pPr lvl="1"/>
            <a:r>
              <a:rPr lang="en-US" dirty="0" smtClean="0"/>
              <a:t>Automatically benefits </a:t>
            </a:r>
          </a:p>
          <a:p>
            <a:pPr lvl="2"/>
            <a:r>
              <a:rPr lang="en-US" dirty="0" smtClean="0"/>
              <a:t>Efficient delivery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ncreased </a:t>
            </a:r>
            <a:r>
              <a:rPr lang="en-US" dirty="0"/>
              <a:t>cycle </a:t>
            </a:r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Reduced feedback</a:t>
            </a:r>
          </a:p>
        </p:txBody>
      </p:sp>
    </p:spTree>
    <p:extLst>
      <p:ext uri="{BB962C8B-B14F-4D97-AF65-F5344CB8AC3E}">
        <p14:creationId xmlns:p14="http://schemas.microsoft.com/office/powerpoint/2010/main" val="72041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Points we just discussed can be achieved by following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Version </a:t>
            </a:r>
            <a:r>
              <a:rPr lang="en-US" b="1" dirty="0" smtClean="0"/>
              <a:t>Control</a:t>
            </a:r>
          </a:p>
          <a:p>
            <a:r>
              <a:rPr lang="en-US" b="1" i="1" dirty="0"/>
              <a:t>Check In Regularly to </a:t>
            </a:r>
            <a:r>
              <a:rPr lang="en-US" b="1" i="1" dirty="0" smtClean="0"/>
              <a:t>Trunk</a:t>
            </a:r>
          </a:p>
          <a:p>
            <a:r>
              <a:rPr lang="en-US" b="1" i="1" dirty="0"/>
              <a:t>Use Meaningful Commit </a:t>
            </a:r>
            <a:r>
              <a:rPr lang="en-US" b="1" i="1" dirty="0" smtClean="0"/>
              <a:t>Messages</a:t>
            </a:r>
          </a:p>
          <a:p>
            <a:r>
              <a:rPr lang="en-US" b="1" dirty="0"/>
              <a:t>Managing </a:t>
            </a:r>
            <a:r>
              <a:rPr lang="en-US" b="1" dirty="0" smtClean="0"/>
              <a:t>Dependencies</a:t>
            </a:r>
          </a:p>
          <a:p>
            <a:pPr lvl="2"/>
            <a:r>
              <a:rPr lang="en-US" b="1" dirty="0" smtClean="0"/>
              <a:t>External libraries</a:t>
            </a:r>
          </a:p>
          <a:p>
            <a:pPr lvl="2"/>
            <a:r>
              <a:rPr lang="en-US" b="1" dirty="0" smtClean="0"/>
              <a:t>External components</a:t>
            </a:r>
          </a:p>
          <a:p>
            <a:pPr lvl="2"/>
            <a:r>
              <a:rPr lang="en-US" b="1" dirty="0" smtClean="0"/>
              <a:t>Software 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807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Version Control is Important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41910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/>
              <a:t>Helps to reproduce a </a:t>
            </a:r>
            <a:r>
              <a:rPr lang="en-US" sz="2400" dirty="0"/>
              <a:t>particular state of the software’s binaries and </a:t>
            </a:r>
            <a:r>
              <a:rPr lang="en-US" sz="2400" dirty="0" smtClean="0"/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What was done when, by </a:t>
            </a:r>
            <a:r>
              <a:rPr lang="en-US" sz="2400" dirty="0" smtClean="0"/>
              <a:t>whom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/>
              <a:t>allows </a:t>
            </a:r>
            <a:r>
              <a:rPr lang="en-US" sz="2400" dirty="0"/>
              <a:t>you to </a:t>
            </a:r>
            <a:r>
              <a:rPr lang="en-US" sz="2400" dirty="0" smtClean="0"/>
              <a:t>recover an </a:t>
            </a:r>
            <a:r>
              <a:rPr lang="en-US" sz="2400" dirty="0"/>
              <a:t>exact snapshot of the state of the entire system, from development </a:t>
            </a:r>
            <a:r>
              <a:rPr lang="en-US" sz="2400" dirty="0" smtClean="0"/>
              <a:t>environment  to </a:t>
            </a:r>
            <a:r>
              <a:rPr lang="en-US" sz="2400" dirty="0"/>
              <a:t>production environment, at any point in the project’s </a:t>
            </a:r>
            <a:r>
              <a:rPr lang="en-US" sz="2400" dirty="0" smtClean="0"/>
              <a:t>history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store binary images of their application servers, compilers,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06337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500" dirty="0"/>
              <a:t>An extremely </a:t>
            </a:r>
            <a:r>
              <a:rPr lang="en-US" sz="2500" dirty="0" smtClean="0"/>
              <a:t>strange and serious problem with many </a:t>
            </a:r>
            <a:r>
              <a:rPr lang="en-US" sz="2500" dirty="0"/>
              <a:t>software projects is </a:t>
            </a:r>
            <a:r>
              <a:rPr lang="en-US" sz="2500" dirty="0" smtClean="0"/>
              <a:t>that-</a:t>
            </a:r>
            <a:endParaRPr lang="en-US" sz="2500" dirty="0"/>
          </a:p>
          <a:p>
            <a:pPr marL="0" indent="0" algn="ctr">
              <a:buNone/>
            </a:pPr>
            <a:r>
              <a:rPr lang="en-US" sz="2500" dirty="0" smtClean="0"/>
              <a:t>For “</a:t>
            </a:r>
            <a:r>
              <a:rPr lang="en-US" sz="2500" dirty="0" smtClean="0">
                <a:solidFill>
                  <a:srgbClr val="FF0000"/>
                </a:solidFill>
              </a:rPr>
              <a:t>long </a:t>
            </a:r>
            <a:r>
              <a:rPr lang="en-US" sz="2500" dirty="0">
                <a:solidFill>
                  <a:srgbClr val="FF0000"/>
                </a:solidFill>
              </a:rPr>
              <a:t>periods of time during the </a:t>
            </a:r>
            <a:r>
              <a:rPr lang="en-US" sz="2500" dirty="0" smtClean="0">
                <a:solidFill>
                  <a:srgbClr val="FF0000"/>
                </a:solidFill>
              </a:rPr>
              <a:t>development</a:t>
            </a:r>
            <a:r>
              <a:rPr lang="en-US" sz="2500" dirty="0" smtClean="0"/>
              <a:t>” </a:t>
            </a:r>
            <a:r>
              <a:rPr lang="en-US" sz="2500" dirty="0"/>
              <a:t>process the </a:t>
            </a:r>
            <a:r>
              <a:rPr lang="en-US" sz="2500" dirty="0" smtClean="0"/>
              <a:t>application </a:t>
            </a:r>
            <a:r>
              <a:rPr lang="en-US" sz="2500" dirty="0"/>
              <a:t>is not in </a:t>
            </a:r>
            <a:r>
              <a:rPr lang="en-US" sz="2500" dirty="0" smtClean="0"/>
              <a:t>a working state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745" y="3581400"/>
            <a:ext cx="8229600" cy="2590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Problems faced-</a:t>
            </a:r>
          </a:p>
          <a:p>
            <a:pPr lvl="1"/>
            <a:r>
              <a:rPr lang="en-US" sz="2100" dirty="0" smtClean="0"/>
              <a:t>Significant time software is unusable</a:t>
            </a:r>
          </a:p>
          <a:p>
            <a:pPr lvl="1"/>
            <a:r>
              <a:rPr lang="en-US" sz="2100" dirty="0" smtClean="0"/>
              <a:t>Nobody </a:t>
            </a:r>
            <a:r>
              <a:rPr lang="en-US" sz="2100" dirty="0"/>
              <a:t>is interested in trying to run the whole </a:t>
            </a:r>
            <a:r>
              <a:rPr lang="en-US" sz="2100" dirty="0" smtClean="0"/>
              <a:t>application until </a:t>
            </a:r>
            <a:r>
              <a:rPr lang="en-US" sz="2100" dirty="0"/>
              <a:t>it is </a:t>
            </a:r>
            <a:r>
              <a:rPr lang="en-US" sz="2100" dirty="0" smtClean="0"/>
              <a:t>finished</a:t>
            </a:r>
          </a:p>
          <a:p>
            <a:pPr lvl="1"/>
            <a:r>
              <a:rPr lang="en-US" sz="2100" dirty="0" smtClean="0"/>
              <a:t>Software is not compatible at the time of delivery</a:t>
            </a:r>
          </a:p>
          <a:p>
            <a:pPr lvl="1"/>
            <a:r>
              <a:rPr lang="en-US" sz="2100" dirty="0" smtClean="0"/>
              <a:t>Hell lot of problems during build</a:t>
            </a:r>
          </a:p>
        </p:txBody>
      </p:sp>
    </p:spTree>
    <p:extLst>
      <p:ext uri="{BB962C8B-B14F-4D97-AF65-F5344CB8AC3E}">
        <p14:creationId xmlns:p14="http://schemas.microsoft.com/office/powerpoint/2010/main" val="170785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143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Prerequisites of continuous integration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39624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Version Control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An Automated Build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Agreement </a:t>
            </a:r>
            <a:r>
              <a:rPr lang="en-US" smtClean="0"/>
              <a:t>of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3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371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Problems in deploying software manually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391400" cy="38862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Error will occur every time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 </a:t>
            </a:r>
            <a:r>
              <a:rPr lang="en-US" sz="2000" dirty="0" err="1" smtClean="0">
                <a:solidFill>
                  <a:schemeClr val="tx1"/>
                </a:solidFill>
              </a:rPr>
              <a:t>repetable</a:t>
            </a:r>
            <a:r>
              <a:rPr lang="en-US" sz="2000" dirty="0" smtClean="0">
                <a:solidFill>
                  <a:schemeClr val="tx1"/>
                </a:solidFill>
              </a:rPr>
              <a:t> or reliable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Time consuming and expensive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Needs </a:t>
            </a:r>
            <a:r>
              <a:rPr lang="en-US" sz="2000" dirty="0"/>
              <a:t>lots of documentation with </a:t>
            </a:r>
            <a:r>
              <a:rPr lang="en-US" sz="2000" dirty="0" smtClean="0"/>
              <a:t>steps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That </a:t>
            </a:r>
            <a:r>
              <a:rPr lang="en-US" sz="2000" dirty="0"/>
              <a:t>are misinterpreted, and untested in a production-like </a:t>
            </a:r>
            <a:r>
              <a:rPr lang="en-US" sz="2000" dirty="0" smtClean="0"/>
              <a:t>environment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Many </a:t>
            </a:r>
            <a:r>
              <a:rPr lang="en-US" sz="2000" dirty="0"/>
              <a:t>corrections during a </a:t>
            </a:r>
            <a:r>
              <a:rPr lang="en-US" sz="2000" dirty="0" smtClean="0"/>
              <a:t>release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Manual </a:t>
            </a:r>
            <a:r>
              <a:rPr lang="en-US" sz="2000" dirty="0"/>
              <a:t>testing to confirm </a:t>
            </a:r>
            <a:r>
              <a:rPr lang="en-US" sz="2000" dirty="0" smtClean="0"/>
              <a:t>deployment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Releases </a:t>
            </a:r>
            <a:r>
              <a:rPr lang="en-US" sz="2000" dirty="0"/>
              <a:t>take hours instead of </a:t>
            </a:r>
            <a:r>
              <a:rPr lang="en-US" sz="2000" dirty="0" smtClean="0"/>
              <a:t>minute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Frequent roll-</a:t>
            </a:r>
            <a:r>
              <a:rPr lang="en-US" sz="2000" dirty="0" err="1" smtClean="0"/>
              <a:t>backsLate</a:t>
            </a:r>
            <a:r>
              <a:rPr lang="en-US" sz="2000" dirty="0" smtClean="0"/>
              <a:t> </a:t>
            </a:r>
            <a:r>
              <a:rPr lang="en-US" sz="2000" dirty="0"/>
              <a:t>nights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90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Instead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153400" cy="4724400"/>
          </a:xfrm>
        </p:spPr>
        <p:txBody>
          <a:bodyPr>
            <a:normAutofit/>
          </a:bodyPr>
          <a:lstStyle/>
          <a:p>
            <a:pPr marL="1231900" indent="-342900" algn="l">
              <a:buFont typeface="Arial" pitchFamily="34" charset="0"/>
              <a:buChar char="•"/>
            </a:pPr>
            <a:r>
              <a:rPr lang="en-US" sz="2400" dirty="0" smtClean="0"/>
              <a:t>Integrate testing , </a:t>
            </a:r>
            <a:r>
              <a:rPr lang="en-US" sz="2400" dirty="0" err="1" smtClean="0"/>
              <a:t>deployement</a:t>
            </a:r>
            <a:r>
              <a:rPr lang="en-US" sz="2400" dirty="0" smtClean="0"/>
              <a:t> and release activity into </a:t>
            </a:r>
            <a:r>
              <a:rPr lang="en-US" sz="2400" dirty="0" err="1" smtClean="0"/>
              <a:t>devlopment</a:t>
            </a:r>
            <a:r>
              <a:rPr lang="en-US" sz="2400" dirty="0" smtClean="0"/>
              <a:t>.</a:t>
            </a:r>
          </a:p>
          <a:p>
            <a:pPr marL="1231900" indent="-342900" algn="l">
              <a:buFont typeface="Arial" pitchFamily="34" charset="0"/>
              <a:buChar char="•"/>
            </a:pPr>
            <a:r>
              <a:rPr lang="en-US" sz="2400" dirty="0" smtClean="0"/>
              <a:t>Automate </a:t>
            </a:r>
            <a:r>
              <a:rPr lang="en-US" sz="2400" dirty="0"/>
              <a:t>deployments as much as possible</a:t>
            </a:r>
          </a:p>
          <a:p>
            <a:pPr marL="889000"/>
            <a:r>
              <a:rPr lang="en-US" sz="2400" dirty="0"/>
              <a:t>Scripts equal </a:t>
            </a:r>
            <a:r>
              <a:rPr lang="en-US" sz="2400" i="1" dirty="0"/>
              <a:t>up-to-date</a:t>
            </a:r>
            <a:r>
              <a:rPr lang="en-US" sz="2400" dirty="0"/>
              <a:t> documentation, encourage cooperation and sharing</a:t>
            </a:r>
          </a:p>
          <a:p>
            <a:pPr marL="889000"/>
            <a:r>
              <a:rPr lang="en-US" sz="2400" dirty="0"/>
              <a:t>Encapsulate expertise and are version-controlled like any other source code</a:t>
            </a:r>
          </a:p>
          <a:p>
            <a:pPr marL="889000"/>
            <a:r>
              <a:rPr lang="en-US" sz="2400" dirty="0"/>
              <a:t>Automation makes processes repeatable, testable, less boring and </a:t>
            </a:r>
            <a:r>
              <a:rPr lang="en-US" sz="2400" i="1" dirty="0"/>
              <a:t>fast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46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400"/>
              <a:t>AP: First to production-like after Dev finished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625056"/>
            <a:r>
              <a:rPr lang="en-US"/>
              <a:t>Testers have only tested in a development environment</a:t>
            </a:r>
          </a:p>
          <a:p>
            <a:pPr marL="625056"/>
            <a:r>
              <a:rPr lang="en-US"/>
              <a:t>Production deployers have never done deployment before</a:t>
            </a:r>
          </a:p>
          <a:p>
            <a:pPr marL="625056"/>
            <a:r>
              <a:rPr lang="en-US"/>
              <a:t>All kinds of infrastructure-related problems pop up after the PL said that development was done</a:t>
            </a:r>
          </a:p>
          <a:p>
            <a:pPr marL="625056"/>
            <a:r>
              <a:rPr lang="en-US"/>
              <a:t>Lots of fighting between operations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7872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Instead...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625056"/>
            <a:r>
              <a:rPr lang="en-US"/>
              <a:t>Start deploying to a production-like environment (staging) as soon as you start developing</a:t>
            </a:r>
          </a:p>
          <a:p>
            <a:pPr marL="625056"/>
            <a:r>
              <a:rPr lang="en-US"/>
              <a:t>Integrate testing, deployment and release into a standard part of your development process</a:t>
            </a:r>
          </a:p>
          <a:p>
            <a:pPr marL="625056"/>
            <a:r>
              <a:rPr lang="en-US"/>
              <a:t>If you already have good Continuous Integration, this means: add deployment/release to it (correctly)</a:t>
            </a:r>
          </a:p>
        </p:txBody>
      </p:sp>
    </p:spTree>
    <p:extLst>
      <p:ext uri="{BB962C8B-B14F-4D97-AF65-F5344CB8AC3E}">
        <p14:creationId xmlns:p14="http://schemas.microsoft.com/office/powerpoint/2010/main" val="128223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400"/>
              <a:t>AP: Manual Configuration of Prod Env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i="1" u="sng"/>
              <a:t>Configuration</a:t>
            </a:r>
            <a:r>
              <a:rPr lang="en-US" i="1"/>
              <a:t> of an environment is a lot</a:t>
            </a:r>
          </a:p>
          <a:p>
            <a:pPr marL="625056"/>
            <a:r>
              <a:rPr lang="en-US"/>
              <a:t>Deployments to production fails after succesful deployments to other environments</a:t>
            </a:r>
          </a:p>
          <a:p>
            <a:pPr marL="625056"/>
            <a:r>
              <a:rPr lang="en-US"/>
              <a:t>Differences between nodes in production</a:t>
            </a:r>
          </a:p>
          <a:p>
            <a:pPr marL="625056"/>
            <a:r>
              <a:rPr lang="en-US"/>
              <a:t>Cannot roll back your environment</a:t>
            </a:r>
          </a:p>
          <a:p>
            <a:pPr marL="625056"/>
            <a:r>
              <a:rPr lang="en-US"/>
              <a:t>Different versions of packages</a:t>
            </a:r>
          </a:p>
          <a:p>
            <a:pPr marL="625056"/>
            <a:r>
              <a:rPr lang="en-US"/>
              <a:t>Basically: No overview, no control</a:t>
            </a:r>
          </a:p>
        </p:txBody>
      </p:sp>
    </p:spTree>
    <p:extLst>
      <p:ext uri="{BB962C8B-B14F-4D97-AF65-F5344CB8AC3E}">
        <p14:creationId xmlns:p14="http://schemas.microsoft.com/office/powerpoint/2010/main" val="2396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Instead...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625056"/>
            <a:r>
              <a:rPr lang="en-US"/>
              <a:t>Set up your entire environment using an automated process that is stored in version control</a:t>
            </a:r>
          </a:p>
          <a:p>
            <a:pPr marL="625056"/>
            <a:r>
              <a:rPr lang="en-US"/>
              <a:t>Specifically any and all </a:t>
            </a:r>
            <a:r>
              <a:rPr lang="en-US" b="1"/>
              <a:t>configuration</a:t>
            </a:r>
            <a:r>
              <a:rPr lang="en-US"/>
              <a:t> - of your OS, of OS tools and middleware, and of your application</a:t>
            </a:r>
          </a:p>
          <a:p>
            <a:pPr marL="625056"/>
            <a:r>
              <a:rPr lang="en-US"/>
              <a:t>Your production environment is key - it must be reproducible in your staging and dev environments</a:t>
            </a:r>
          </a:p>
        </p:txBody>
      </p:sp>
    </p:spTree>
    <p:extLst>
      <p:ext uri="{BB962C8B-B14F-4D97-AF65-F5344CB8AC3E}">
        <p14:creationId xmlns:p14="http://schemas.microsoft.com/office/powerpoint/2010/main" val="38696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Deployment Pipeline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dirty="0"/>
              <a:t>Describes </a:t>
            </a:r>
            <a:r>
              <a:rPr lang="en-US" b="1" dirty="0"/>
              <a:t>your</a:t>
            </a:r>
            <a:r>
              <a:rPr lang="en-US" dirty="0"/>
              <a:t> process of getting software from version control into the hands of users.</a:t>
            </a:r>
          </a:p>
          <a:p>
            <a:pPr marL="625056"/>
            <a:r>
              <a:rPr lang="en-US" dirty="0"/>
              <a:t>Similar on for most projects on a high level</a:t>
            </a:r>
          </a:p>
          <a:p>
            <a:pPr marL="625056"/>
            <a:r>
              <a:rPr lang="en-US" dirty="0" smtClean="0"/>
              <a:t>Each </a:t>
            </a:r>
            <a:r>
              <a:rPr lang="en-US" dirty="0"/>
              <a:t>step in the pipeline produces output which is taken up (</a:t>
            </a:r>
            <a:r>
              <a:rPr lang="en-US" i="1" dirty="0"/>
              <a:t>pulled</a:t>
            </a:r>
            <a:r>
              <a:rPr lang="en-US" dirty="0"/>
              <a:t>) by the next step when ready</a:t>
            </a:r>
          </a:p>
        </p:txBody>
      </p:sp>
    </p:spTree>
    <p:extLst>
      <p:ext uri="{BB962C8B-B14F-4D97-AF65-F5344CB8AC3E}">
        <p14:creationId xmlns:p14="http://schemas.microsoft.com/office/powerpoint/2010/main" val="3568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 Deployment Pipeline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6851" y="4188024"/>
            <a:ext cx="8099227" cy="1910953"/>
          </a:xfrm>
          <a:ln/>
        </p:spPr>
        <p:txBody>
          <a:bodyPr/>
          <a:lstStyle/>
          <a:p>
            <a:pPr marL="625056"/>
            <a:r>
              <a:rPr lang="en-US"/>
              <a:t>Also known as Continuous Integration Pipeline, build pipeline, etc.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34" y="1134070"/>
            <a:ext cx="6268641" cy="268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02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773</Words>
  <Application>Microsoft Office PowerPoint</Application>
  <PresentationFormat>On-screen Show (4:3)</PresentationFormat>
  <Paragraphs>113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Problems in deploying software manually</vt:lpstr>
      <vt:lpstr>Instead</vt:lpstr>
      <vt:lpstr>AP: First to production-like after Dev finished</vt:lpstr>
      <vt:lpstr>Instead...</vt:lpstr>
      <vt:lpstr>AP: Manual Configuration of Prod Env</vt:lpstr>
      <vt:lpstr>Instead...</vt:lpstr>
      <vt:lpstr>The Deployment Pipeline</vt:lpstr>
      <vt:lpstr>A Deployment Pipeline</vt:lpstr>
      <vt:lpstr>Continuous Delivery</vt:lpstr>
      <vt:lpstr>How to Achieve Goal of continuous delivery</vt:lpstr>
      <vt:lpstr>3 Criteria for Feedback</vt:lpstr>
      <vt:lpstr>Principles of Software Delivery</vt:lpstr>
      <vt:lpstr>If you have a good configuration management strategy, you should be able to answer “yes” to all of the following questions:</vt:lpstr>
      <vt:lpstr>Last but not the least,</vt:lpstr>
      <vt:lpstr>Points we just discussed can be achieved by following practice</vt:lpstr>
      <vt:lpstr>Why Version Control is Important</vt:lpstr>
      <vt:lpstr>Continuous integration</vt:lpstr>
      <vt:lpstr>Prerequisites of continuous integration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</dc:creator>
  <cp:lastModifiedBy>TANYA</cp:lastModifiedBy>
  <cp:revision>19</cp:revision>
  <dcterms:created xsi:type="dcterms:W3CDTF">2015-04-04T11:12:33Z</dcterms:created>
  <dcterms:modified xsi:type="dcterms:W3CDTF">2015-04-06T01:03:51Z</dcterms:modified>
</cp:coreProperties>
</file>