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83" r:id="rId5"/>
    <p:sldId id="291" r:id="rId6"/>
    <p:sldId id="292" r:id="rId7"/>
    <p:sldId id="290" r:id="rId8"/>
    <p:sldId id="280" r:id="rId9"/>
    <p:sldId id="287" r:id="rId10"/>
    <p:sldId id="260" r:id="rId11"/>
    <p:sldId id="263" r:id="rId12"/>
    <p:sldId id="264" r:id="rId13"/>
    <p:sldId id="265" r:id="rId14"/>
    <p:sldId id="266" r:id="rId15"/>
    <p:sldId id="267" r:id="rId16"/>
    <p:sldId id="268" r:id="rId17"/>
    <p:sldId id="269" r:id="rId18"/>
    <p:sldId id="275" r:id="rId19"/>
    <p:sldId id="274" r:id="rId20"/>
    <p:sldId id="277" r:id="rId21"/>
    <p:sldId id="273" r:id="rId22"/>
    <p:sldId id="278" r:id="rId23"/>
    <p:sldId id="286" r:id="rId24"/>
    <p:sldId id="285" r:id="rId25"/>
    <p:sldId id="284" r:id="rId26"/>
    <p:sldId id="282" r:id="rId27"/>
    <p:sldId id="279" r:id="rId28"/>
    <p:sldId id="276" r:id="rId29"/>
    <p:sldId id="289" r:id="rId30"/>
    <p:sldId id="288" r:id="rId31"/>
    <p:sldId id="281" r:id="rId32"/>
    <p:sldId id="29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0" d="100"/>
          <a:sy n="50" d="100"/>
        </p:scale>
        <p:origin x="922"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EAFE0-0724-3E4D-EA3A-7934F4D171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8833768-10C1-A4B9-8BA2-322C2F1F50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D5C3131-E047-FC31-AFB3-D7722D35AA2D}"/>
              </a:ext>
            </a:extLst>
          </p:cNvPr>
          <p:cNvSpPr>
            <a:spLocks noGrp="1"/>
          </p:cNvSpPr>
          <p:nvPr>
            <p:ph type="dt" sz="half" idx="10"/>
          </p:nvPr>
        </p:nvSpPr>
        <p:spPr/>
        <p:txBody>
          <a:bodyPr/>
          <a:lstStyle/>
          <a:p>
            <a:fld id="{C88041B5-46B5-498F-B5B6-C6C027D57F7E}" type="datetimeFigureOut">
              <a:rPr lang="en-IN" smtClean="0"/>
              <a:t>05-12-2024</a:t>
            </a:fld>
            <a:endParaRPr lang="en-IN"/>
          </a:p>
        </p:txBody>
      </p:sp>
      <p:sp>
        <p:nvSpPr>
          <p:cNvPr id="5" name="Footer Placeholder 4">
            <a:extLst>
              <a:ext uri="{FF2B5EF4-FFF2-40B4-BE49-F238E27FC236}">
                <a16:creationId xmlns:a16="http://schemas.microsoft.com/office/drawing/2014/main" id="{D2CD0D7F-86DF-BEDF-463B-F5A5735785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7D4EE8-C101-E505-C11E-CBA9D673718C}"/>
              </a:ext>
            </a:extLst>
          </p:cNvPr>
          <p:cNvSpPr>
            <a:spLocks noGrp="1"/>
          </p:cNvSpPr>
          <p:nvPr>
            <p:ph type="sldNum" sz="quarter" idx="12"/>
          </p:nvPr>
        </p:nvSpPr>
        <p:spPr/>
        <p:txBody>
          <a:bodyPr/>
          <a:lstStyle/>
          <a:p>
            <a:fld id="{24E7451F-9D7B-4588-B33E-6BFB539F1B93}" type="slidenum">
              <a:rPr lang="en-IN" smtClean="0"/>
              <a:t>‹#›</a:t>
            </a:fld>
            <a:endParaRPr lang="en-IN"/>
          </a:p>
        </p:txBody>
      </p:sp>
    </p:spTree>
    <p:extLst>
      <p:ext uri="{BB962C8B-B14F-4D97-AF65-F5344CB8AC3E}">
        <p14:creationId xmlns:p14="http://schemas.microsoft.com/office/powerpoint/2010/main" val="496023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16D69-1862-6054-E73B-33636D08CE6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A0F463-B1F3-BB7B-AD64-9C97177F3E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365D38-A7B4-3D67-5EFF-9139BDE9DCFC}"/>
              </a:ext>
            </a:extLst>
          </p:cNvPr>
          <p:cNvSpPr>
            <a:spLocks noGrp="1"/>
          </p:cNvSpPr>
          <p:nvPr>
            <p:ph type="dt" sz="half" idx="10"/>
          </p:nvPr>
        </p:nvSpPr>
        <p:spPr/>
        <p:txBody>
          <a:bodyPr/>
          <a:lstStyle/>
          <a:p>
            <a:fld id="{C88041B5-46B5-498F-B5B6-C6C027D57F7E}" type="datetimeFigureOut">
              <a:rPr lang="en-IN" smtClean="0"/>
              <a:t>05-12-2024</a:t>
            </a:fld>
            <a:endParaRPr lang="en-IN"/>
          </a:p>
        </p:txBody>
      </p:sp>
      <p:sp>
        <p:nvSpPr>
          <p:cNvPr id="5" name="Footer Placeholder 4">
            <a:extLst>
              <a:ext uri="{FF2B5EF4-FFF2-40B4-BE49-F238E27FC236}">
                <a16:creationId xmlns:a16="http://schemas.microsoft.com/office/drawing/2014/main" id="{6E1887D6-7B00-048B-0086-16406765A0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C48BB2-45F0-D5AE-77B8-2854048E53D4}"/>
              </a:ext>
            </a:extLst>
          </p:cNvPr>
          <p:cNvSpPr>
            <a:spLocks noGrp="1"/>
          </p:cNvSpPr>
          <p:nvPr>
            <p:ph type="sldNum" sz="quarter" idx="12"/>
          </p:nvPr>
        </p:nvSpPr>
        <p:spPr/>
        <p:txBody>
          <a:bodyPr/>
          <a:lstStyle/>
          <a:p>
            <a:fld id="{24E7451F-9D7B-4588-B33E-6BFB539F1B93}" type="slidenum">
              <a:rPr lang="en-IN" smtClean="0"/>
              <a:t>‹#›</a:t>
            </a:fld>
            <a:endParaRPr lang="en-IN"/>
          </a:p>
        </p:txBody>
      </p:sp>
    </p:spTree>
    <p:extLst>
      <p:ext uri="{BB962C8B-B14F-4D97-AF65-F5344CB8AC3E}">
        <p14:creationId xmlns:p14="http://schemas.microsoft.com/office/powerpoint/2010/main" val="138442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15B685-1FC6-4216-B879-BDE205F7720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1A38A5-4369-D768-45AF-BF2CE66EE5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9FC119-70A6-38C8-A01D-268AE3AF7A80}"/>
              </a:ext>
            </a:extLst>
          </p:cNvPr>
          <p:cNvSpPr>
            <a:spLocks noGrp="1"/>
          </p:cNvSpPr>
          <p:nvPr>
            <p:ph type="dt" sz="half" idx="10"/>
          </p:nvPr>
        </p:nvSpPr>
        <p:spPr/>
        <p:txBody>
          <a:bodyPr/>
          <a:lstStyle/>
          <a:p>
            <a:fld id="{C88041B5-46B5-498F-B5B6-C6C027D57F7E}" type="datetimeFigureOut">
              <a:rPr lang="en-IN" smtClean="0"/>
              <a:t>05-12-2024</a:t>
            </a:fld>
            <a:endParaRPr lang="en-IN"/>
          </a:p>
        </p:txBody>
      </p:sp>
      <p:sp>
        <p:nvSpPr>
          <p:cNvPr id="5" name="Footer Placeholder 4">
            <a:extLst>
              <a:ext uri="{FF2B5EF4-FFF2-40B4-BE49-F238E27FC236}">
                <a16:creationId xmlns:a16="http://schemas.microsoft.com/office/drawing/2014/main" id="{DF69530D-ABBB-38E9-3491-4D51A2707A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AC4DE3-ACCE-4C5B-849A-97061F508CAF}"/>
              </a:ext>
            </a:extLst>
          </p:cNvPr>
          <p:cNvSpPr>
            <a:spLocks noGrp="1"/>
          </p:cNvSpPr>
          <p:nvPr>
            <p:ph type="sldNum" sz="quarter" idx="12"/>
          </p:nvPr>
        </p:nvSpPr>
        <p:spPr/>
        <p:txBody>
          <a:bodyPr/>
          <a:lstStyle/>
          <a:p>
            <a:fld id="{24E7451F-9D7B-4588-B33E-6BFB539F1B93}" type="slidenum">
              <a:rPr lang="en-IN" smtClean="0"/>
              <a:t>‹#›</a:t>
            </a:fld>
            <a:endParaRPr lang="en-IN"/>
          </a:p>
        </p:txBody>
      </p:sp>
    </p:spTree>
    <p:extLst>
      <p:ext uri="{BB962C8B-B14F-4D97-AF65-F5344CB8AC3E}">
        <p14:creationId xmlns:p14="http://schemas.microsoft.com/office/powerpoint/2010/main" val="2742769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1948B-75F2-CDBF-FF32-81DA0BBEC7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B4DD22-9BEF-0993-1835-DEE2050829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3857D2-1A8E-0BFF-EC43-D2BD4BF50949}"/>
              </a:ext>
            </a:extLst>
          </p:cNvPr>
          <p:cNvSpPr>
            <a:spLocks noGrp="1"/>
          </p:cNvSpPr>
          <p:nvPr>
            <p:ph type="dt" sz="half" idx="10"/>
          </p:nvPr>
        </p:nvSpPr>
        <p:spPr/>
        <p:txBody>
          <a:bodyPr/>
          <a:lstStyle/>
          <a:p>
            <a:fld id="{C88041B5-46B5-498F-B5B6-C6C027D57F7E}" type="datetimeFigureOut">
              <a:rPr lang="en-IN" smtClean="0"/>
              <a:t>05-12-2024</a:t>
            </a:fld>
            <a:endParaRPr lang="en-IN"/>
          </a:p>
        </p:txBody>
      </p:sp>
      <p:sp>
        <p:nvSpPr>
          <p:cNvPr id="5" name="Footer Placeholder 4">
            <a:extLst>
              <a:ext uri="{FF2B5EF4-FFF2-40B4-BE49-F238E27FC236}">
                <a16:creationId xmlns:a16="http://schemas.microsoft.com/office/drawing/2014/main" id="{D58981CB-9A3F-6437-672A-FF474379E5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0A0B82-37FB-56DA-C0CA-2BCDFDFC0CBA}"/>
              </a:ext>
            </a:extLst>
          </p:cNvPr>
          <p:cNvSpPr>
            <a:spLocks noGrp="1"/>
          </p:cNvSpPr>
          <p:nvPr>
            <p:ph type="sldNum" sz="quarter" idx="12"/>
          </p:nvPr>
        </p:nvSpPr>
        <p:spPr/>
        <p:txBody>
          <a:bodyPr/>
          <a:lstStyle/>
          <a:p>
            <a:fld id="{24E7451F-9D7B-4588-B33E-6BFB539F1B93}" type="slidenum">
              <a:rPr lang="en-IN" smtClean="0"/>
              <a:t>‹#›</a:t>
            </a:fld>
            <a:endParaRPr lang="en-IN"/>
          </a:p>
        </p:txBody>
      </p:sp>
    </p:spTree>
    <p:extLst>
      <p:ext uri="{BB962C8B-B14F-4D97-AF65-F5344CB8AC3E}">
        <p14:creationId xmlns:p14="http://schemas.microsoft.com/office/powerpoint/2010/main" val="1897746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E6CCB-D9AC-829D-0029-75E4EA3C3E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BA9D376-9C3F-E6B8-31C4-0B29464243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9719C9-73D9-A7BA-8A88-16EA4462FD1C}"/>
              </a:ext>
            </a:extLst>
          </p:cNvPr>
          <p:cNvSpPr>
            <a:spLocks noGrp="1"/>
          </p:cNvSpPr>
          <p:nvPr>
            <p:ph type="dt" sz="half" idx="10"/>
          </p:nvPr>
        </p:nvSpPr>
        <p:spPr/>
        <p:txBody>
          <a:bodyPr/>
          <a:lstStyle/>
          <a:p>
            <a:fld id="{C88041B5-46B5-498F-B5B6-C6C027D57F7E}" type="datetimeFigureOut">
              <a:rPr lang="en-IN" smtClean="0"/>
              <a:t>05-12-2024</a:t>
            </a:fld>
            <a:endParaRPr lang="en-IN"/>
          </a:p>
        </p:txBody>
      </p:sp>
      <p:sp>
        <p:nvSpPr>
          <p:cNvPr id="5" name="Footer Placeholder 4">
            <a:extLst>
              <a:ext uri="{FF2B5EF4-FFF2-40B4-BE49-F238E27FC236}">
                <a16:creationId xmlns:a16="http://schemas.microsoft.com/office/drawing/2014/main" id="{A4FCCFF9-57DB-8EBB-52B6-D913E40759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91650D-09C1-D887-C850-47D3C44C9431}"/>
              </a:ext>
            </a:extLst>
          </p:cNvPr>
          <p:cNvSpPr>
            <a:spLocks noGrp="1"/>
          </p:cNvSpPr>
          <p:nvPr>
            <p:ph type="sldNum" sz="quarter" idx="12"/>
          </p:nvPr>
        </p:nvSpPr>
        <p:spPr/>
        <p:txBody>
          <a:bodyPr/>
          <a:lstStyle/>
          <a:p>
            <a:fld id="{24E7451F-9D7B-4588-B33E-6BFB539F1B93}" type="slidenum">
              <a:rPr lang="en-IN" smtClean="0"/>
              <a:t>‹#›</a:t>
            </a:fld>
            <a:endParaRPr lang="en-IN"/>
          </a:p>
        </p:txBody>
      </p:sp>
    </p:spTree>
    <p:extLst>
      <p:ext uri="{BB962C8B-B14F-4D97-AF65-F5344CB8AC3E}">
        <p14:creationId xmlns:p14="http://schemas.microsoft.com/office/powerpoint/2010/main" val="1107497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7227D-46B8-1785-9BE0-3A89540B10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C268B5-7555-0CB0-77EA-59AC5662C5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44E790C-10AA-17FE-ACDA-A7A924B6E0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5B7D5CA-05C5-8B54-596F-AB891C80DF38}"/>
              </a:ext>
            </a:extLst>
          </p:cNvPr>
          <p:cNvSpPr>
            <a:spLocks noGrp="1"/>
          </p:cNvSpPr>
          <p:nvPr>
            <p:ph type="dt" sz="half" idx="10"/>
          </p:nvPr>
        </p:nvSpPr>
        <p:spPr/>
        <p:txBody>
          <a:bodyPr/>
          <a:lstStyle/>
          <a:p>
            <a:fld id="{C88041B5-46B5-498F-B5B6-C6C027D57F7E}" type="datetimeFigureOut">
              <a:rPr lang="en-IN" smtClean="0"/>
              <a:t>05-12-2024</a:t>
            </a:fld>
            <a:endParaRPr lang="en-IN"/>
          </a:p>
        </p:txBody>
      </p:sp>
      <p:sp>
        <p:nvSpPr>
          <p:cNvPr id="6" name="Footer Placeholder 5">
            <a:extLst>
              <a:ext uri="{FF2B5EF4-FFF2-40B4-BE49-F238E27FC236}">
                <a16:creationId xmlns:a16="http://schemas.microsoft.com/office/drawing/2014/main" id="{9306B5B1-7B12-D824-E2DD-13C4EC5925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0F4121-2D62-F58D-2F0A-C63A362FEF3B}"/>
              </a:ext>
            </a:extLst>
          </p:cNvPr>
          <p:cNvSpPr>
            <a:spLocks noGrp="1"/>
          </p:cNvSpPr>
          <p:nvPr>
            <p:ph type="sldNum" sz="quarter" idx="12"/>
          </p:nvPr>
        </p:nvSpPr>
        <p:spPr/>
        <p:txBody>
          <a:bodyPr/>
          <a:lstStyle/>
          <a:p>
            <a:fld id="{24E7451F-9D7B-4588-B33E-6BFB539F1B93}" type="slidenum">
              <a:rPr lang="en-IN" smtClean="0"/>
              <a:t>‹#›</a:t>
            </a:fld>
            <a:endParaRPr lang="en-IN"/>
          </a:p>
        </p:txBody>
      </p:sp>
    </p:spTree>
    <p:extLst>
      <p:ext uri="{BB962C8B-B14F-4D97-AF65-F5344CB8AC3E}">
        <p14:creationId xmlns:p14="http://schemas.microsoft.com/office/powerpoint/2010/main" val="985783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31DA4-4B09-0A57-D017-9405B4304C1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51A4A5-46A9-DE43-B2CE-33C9C30695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81D6FB-FA9C-C453-6F0C-D1AB358F80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5A184EB-C1C9-D2E5-B048-F2F1801C91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EFC79D-AAE5-F8BA-B0BC-338C82C3CA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6F1EFAD-C769-2749-80DA-038D9E625F62}"/>
              </a:ext>
            </a:extLst>
          </p:cNvPr>
          <p:cNvSpPr>
            <a:spLocks noGrp="1"/>
          </p:cNvSpPr>
          <p:nvPr>
            <p:ph type="dt" sz="half" idx="10"/>
          </p:nvPr>
        </p:nvSpPr>
        <p:spPr/>
        <p:txBody>
          <a:bodyPr/>
          <a:lstStyle/>
          <a:p>
            <a:fld id="{C88041B5-46B5-498F-B5B6-C6C027D57F7E}" type="datetimeFigureOut">
              <a:rPr lang="en-IN" smtClean="0"/>
              <a:t>05-12-2024</a:t>
            </a:fld>
            <a:endParaRPr lang="en-IN"/>
          </a:p>
        </p:txBody>
      </p:sp>
      <p:sp>
        <p:nvSpPr>
          <p:cNvPr id="8" name="Footer Placeholder 7">
            <a:extLst>
              <a:ext uri="{FF2B5EF4-FFF2-40B4-BE49-F238E27FC236}">
                <a16:creationId xmlns:a16="http://schemas.microsoft.com/office/drawing/2014/main" id="{5A3F6853-4BDB-4D64-CA6B-78B52023DBB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CF732D8-97BC-A480-5CD1-E7FB7E131113}"/>
              </a:ext>
            </a:extLst>
          </p:cNvPr>
          <p:cNvSpPr>
            <a:spLocks noGrp="1"/>
          </p:cNvSpPr>
          <p:nvPr>
            <p:ph type="sldNum" sz="quarter" idx="12"/>
          </p:nvPr>
        </p:nvSpPr>
        <p:spPr/>
        <p:txBody>
          <a:bodyPr/>
          <a:lstStyle/>
          <a:p>
            <a:fld id="{24E7451F-9D7B-4588-B33E-6BFB539F1B93}" type="slidenum">
              <a:rPr lang="en-IN" smtClean="0"/>
              <a:t>‹#›</a:t>
            </a:fld>
            <a:endParaRPr lang="en-IN"/>
          </a:p>
        </p:txBody>
      </p:sp>
    </p:spTree>
    <p:extLst>
      <p:ext uri="{BB962C8B-B14F-4D97-AF65-F5344CB8AC3E}">
        <p14:creationId xmlns:p14="http://schemas.microsoft.com/office/powerpoint/2010/main" val="2232363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26D71-FBC7-706E-C45A-89F7F8FE79E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DE8D24-49C0-8C50-876F-DB287341FA13}"/>
              </a:ext>
            </a:extLst>
          </p:cNvPr>
          <p:cNvSpPr>
            <a:spLocks noGrp="1"/>
          </p:cNvSpPr>
          <p:nvPr>
            <p:ph type="dt" sz="half" idx="10"/>
          </p:nvPr>
        </p:nvSpPr>
        <p:spPr/>
        <p:txBody>
          <a:bodyPr/>
          <a:lstStyle/>
          <a:p>
            <a:fld id="{C88041B5-46B5-498F-B5B6-C6C027D57F7E}" type="datetimeFigureOut">
              <a:rPr lang="en-IN" smtClean="0"/>
              <a:t>05-12-2024</a:t>
            </a:fld>
            <a:endParaRPr lang="en-IN"/>
          </a:p>
        </p:txBody>
      </p:sp>
      <p:sp>
        <p:nvSpPr>
          <p:cNvPr id="4" name="Footer Placeholder 3">
            <a:extLst>
              <a:ext uri="{FF2B5EF4-FFF2-40B4-BE49-F238E27FC236}">
                <a16:creationId xmlns:a16="http://schemas.microsoft.com/office/drawing/2014/main" id="{F241D38F-86AB-8DAD-F702-D45CB92F3A4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F908E13-6AE7-F967-583E-1E7097CA1AFF}"/>
              </a:ext>
            </a:extLst>
          </p:cNvPr>
          <p:cNvSpPr>
            <a:spLocks noGrp="1"/>
          </p:cNvSpPr>
          <p:nvPr>
            <p:ph type="sldNum" sz="quarter" idx="12"/>
          </p:nvPr>
        </p:nvSpPr>
        <p:spPr/>
        <p:txBody>
          <a:bodyPr/>
          <a:lstStyle/>
          <a:p>
            <a:fld id="{24E7451F-9D7B-4588-B33E-6BFB539F1B93}" type="slidenum">
              <a:rPr lang="en-IN" smtClean="0"/>
              <a:t>‹#›</a:t>
            </a:fld>
            <a:endParaRPr lang="en-IN"/>
          </a:p>
        </p:txBody>
      </p:sp>
    </p:spTree>
    <p:extLst>
      <p:ext uri="{BB962C8B-B14F-4D97-AF65-F5344CB8AC3E}">
        <p14:creationId xmlns:p14="http://schemas.microsoft.com/office/powerpoint/2010/main" val="793490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FAD148-3F73-37D0-810D-331008FCC5AD}"/>
              </a:ext>
            </a:extLst>
          </p:cNvPr>
          <p:cNvSpPr>
            <a:spLocks noGrp="1"/>
          </p:cNvSpPr>
          <p:nvPr>
            <p:ph type="dt" sz="half" idx="10"/>
          </p:nvPr>
        </p:nvSpPr>
        <p:spPr/>
        <p:txBody>
          <a:bodyPr/>
          <a:lstStyle/>
          <a:p>
            <a:fld id="{C88041B5-46B5-498F-B5B6-C6C027D57F7E}" type="datetimeFigureOut">
              <a:rPr lang="en-IN" smtClean="0"/>
              <a:t>05-12-2024</a:t>
            </a:fld>
            <a:endParaRPr lang="en-IN"/>
          </a:p>
        </p:txBody>
      </p:sp>
      <p:sp>
        <p:nvSpPr>
          <p:cNvPr id="3" name="Footer Placeholder 2">
            <a:extLst>
              <a:ext uri="{FF2B5EF4-FFF2-40B4-BE49-F238E27FC236}">
                <a16:creationId xmlns:a16="http://schemas.microsoft.com/office/drawing/2014/main" id="{1C9924A6-99C5-5510-2117-4CB28CDB3D9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407A1CC-57AF-1D95-B794-8FE9A9D3766E}"/>
              </a:ext>
            </a:extLst>
          </p:cNvPr>
          <p:cNvSpPr>
            <a:spLocks noGrp="1"/>
          </p:cNvSpPr>
          <p:nvPr>
            <p:ph type="sldNum" sz="quarter" idx="12"/>
          </p:nvPr>
        </p:nvSpPr>
        <p:spPr/>
        <p:txBody>
          <a:bodyPr/>
          <a:lstStyle/>
          <a:p>
            <a:fld id="{24E7451F-9D7B-4588-B33E-6BFB539F1B93}" type="slidenum">
              <a:rPr lang="en-IN" smtClean="0"/>
              <a:t>‹#›</a:t>
            </a:fld>
            <a:endParaRPr lang="en-IN"/>
          </a:p>
        </p:txBody>
      </p:sp>
    </p:spTree>
    <p:extLst>
      <p:ext uri="{BB962C8B-B14F-4D97-AF65-F5344CB8AC3E}">
        <p14:creationId xmlns:p14="http://schemas.microsoft.com/office/powerpoint/2010/main" val="2405797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6A0E1-3B2D-3840-0CA5-7744BFF24A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042C05-D6E9-E5A8-37A7-04F15405CC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22031D-C207-B2CA-581A-D7BFBCD620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065E25-040A-0DF2-5594-8DDA9A1D6D36}"/>
              </a:ext>
            </a:extLst>
          </p:cNvPr>
          <p:cNvSpPr>
            <a:spLocks noGrp="1"/>
          </p:cNvSpPr>
          <p:nvPr>
            <p:ph type="dt" sz="half" idx="10"/>
          </p:nvPr>
        </p:nvSpPr>
        <p:spPr/>
        <p:txBody>
          <a:bodyPr/>
          <a:lstStyle/>
          <a:p>
            <a:fld id="{C88041B5-46B5-498F-B5B6-C6C027D57F7E}" type="datetimeFigureOut">
              <a:rPr lang="en-IN" smtClean="0"/>
              <a:t>05-12-2024</a:t>
            </a:fld>
            <a:endParaRPr lang="en-IN"/>
          </a:p>
        </p:txBody>
      </p:sp>
      <p:sp>
        <p:nvSpPr>
          <p:cNvPr id="6" name="Footer Placeholder 5">
            <a:extLst>
              <a:ext uri="{FF2B5EF4-FFF2-40B4-BE49-F238E27FC236}">
                <a16:creationId xmlns:a16="http://schemas.microsoft.com/office/drawing/2014/main" id="{1907895A-9F0F-162F-C67C-6781C1BADA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365A8B-CDD6-279C-5A74-2C0BFE472B65}"/>
              </a:ext>
            </a:extLst>
          </p:cNvPr>
          <p:cNvSpPr>
            <a:spLocks noGrp="1"/>
          </p:cNvSpPr>
          <p:nvPr>
            <p:ph type="sldNum" sz="quarter" idx="12"/>
          </p:nvPr>
        </p:nvSpPr>
        <p:spPr/>
        <p:txBody>
          <a:bodyPr/>
          <a:lstStyle/>
          <a:p>
            <a:fld id="{24E7451F-9D7B-4588-B33E-6BFB539F1B93}" type="slidenum">
              <a:rPr lang="en-IN" smtClean="0"/>
              <a:t>‹#›</a:t>
            </a:fld>
            <a:endParaRPr lang="en-IN"/>
          </a:p>
        </p:txBody>
      </p:sp>
    </p:spTree>
    <p:extLst>
      <p:ext uri="{BB962C8B-B14F-4D97-AF65-F5344CB8AC3E}">
        <p14:creationId xmlns:p14="http://schemas.microsoft.com/office/powerpoint/2010/main" val="2254716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72CB0-1104-B8B1-5374-620D79C757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EF81B10-0A99-B6B1-10DE-1066E70786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F54B776-DD50-B0A3-C828-92B41242FF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9CAC76-5B3A-C76E-20B7-61E29416FD90}"/>
              </a:ext>
            </a:extLst>
          </p:cNvPr>
          <p:cNvSpPr>
            <a:spLocks noGrp="1"/>
          </p:cNvSpPr>
          <p:nvPr>
            <p:ph type="dt" sz="half" idx="10"/>
          </p:nvPr>
        </p:nvSpPr>
        <p:spPr/>
        <p:txBody>
          <a:bodyPr/>
          <a:lstStyle/>
          <a:p>
            <a:fld id="{C88041B5-46B5-498F-B5B6-C6C027D57F7E}" type="datetimeFigureOut">
              <a:rPr lang="en-IN" smtClean="0"/>
              <a:t>05-12-2024</a:t>
            </a:fld>
            <a:endParaRPr lang="en-IN"/>
          </a:p>
        </p:txBody>
      </p:sp>
      <p:sp>
        <p:nvSpPr>
          <p:cNvPr id="6" name="Footer Placeholder 5">
            <a:extLst>
              <a:ext uri="{FF2B5EF4-FFF2-40B4-BE49-F238E27FC236}">
                <a16:creationId xmlns:a16="http://schemas.microsoft.com/office/drawing/2014/main" id="{89F25773-C7BF-C690-3C34-3B460FF587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38657F-A672-FD22-E47F-12AEF66A2471}"/>
              </a:ext>
            </a:extLst>
          </p:cNvPr>
          <p:cNvSpPr>
            <a:spLocks noGrp="1"/>
          </p:cNvSpPr>
          <p:nvPr>
            <p:ph type="sldNum" sz="quarter" idx="12"/>
          </p:nvPr>
        </p:nvSpPr>
        <p:spPr/>
        <p:txBody>
          <a:bodyPr/>
          <a:lstStyle/>
          <a:p>
            <a:fld id="{24E7451F-9D7B-4588-B33E-6BFB539F1B93}" type="slidenum">
              <a:rPr lang="en-IN" smtClean="0"/>
              <a:t>‹#›</a:t>
            </a:fld>
            <a:endParaRPr lang="en-IN"/>
          </a:p>
        </p:txBody>
      </p:sp>
    </p:spTree>
    <p:extLst>
      <p:ext uri="{BB962C8B-B14F-4D97-AF65-F5344CB8AC3E}">
        <p14:creationId xmlns:p14="http://schemas.microsoft.com/office/powerpoint/2010/main" val="2900382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CD4B84-16AC-C15A-6A94-B6D71C75AE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AB6825-DDCF-E004-B1FE-2C47DCF3CF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5AEAF1-1882-EA12-E9CD-4330662E5D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8041B5-46B5-498F-B5B6-C6C027D57F7E}" type="datetimeFigureOut">
              <a:rPr lang="en-IN" smtClean="0"/>
              <a:t>05-12-2024</a:t>
            </a:fld>
            <a:endParaRPr lang="en-IN"/>
          </a:p>
        </p:txBody>
      </p:sp>
      <p:sp>
        <p:nvSpPr>
          <p:cNvPr id="5" name="Footer Placeholder 4">
            <a:extLst>
              <a:ext uri="{FF2B5EF4-FFF2-40B4-BE49-F238E27FC236}">
                <a16:creationId xmlns:a16="http://schemas.microsoft.com/office/drawing/2014/main" id="{E026939F-EA77-4882-0663-EB65E9E6CF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518A760-6F91-6184-ACCE-98C689A8AA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7451F-9D7B-4588-B33E-6BFB539F1B93}" type="slidenum">
              <a:rPr lang="en-IN" smtClean="0"/>
              <a:t>‹#›</a:t>
            </a:fld>
            <a:endParaRPr lang="en-IN"/>
          </a:p>
        </p:txBody>
      </p:sp>
    </p:spTree>
    <p:extLst>
      <p:ext uri="{BB962C8B-B14F-4D97-AF65-F5344CB8AC3E}">
        <p14:creationId xmlns:p14="http://schemas.microsoft.com/office/powerpoint/2010/main" val="137047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1.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5360D7-495F-BF8D-DF7F-E180EDE25DD4}"/>
              </a:ext>
            </a:extLst>
          </p:cNvPr>
          <p:cNvPicPr>
            <a:picLocks noChangeAspect="1"/>
          </p:cNvPicPr>
          <p:nvPr/>
        </p:nvPicPr>
        <p:blipFill rotWithShape="1">
          <a:blip r:embed="rId2"/>
          <a:srcRect t="-1378" b="20486"/>
          <a:stretch/>
        </p:blipFill>
        <p:spPr>
          <a:xfrm>
            <a:off x="0" y="-122548"/>
            <a:ext cx="12191999" cy="6980548"/>
          </a:xfrm>
          <a:prstGeom prst="rect">
            <a:avLst/>
          </a:prstGeom>
        </p:spPr>
      </p:pic>
      <p:sp>
        <p:nvSpPr>
          <p:cNvPr id="5" name="TextBox 4">
            <a:extLst>
              <a:ext uri="{FF2B5EF4-FFF2-40B4-BE49-F238E27FC236}">
                <a16:creationId xmlns:a16="http://schemas.microsoft.com/office/drawing/2014/main" id="{FAA5F3F8-699A-45CC-DFBC-486923F608C3}"/>
              </a:ext>
            </a:extLst>
          </p:cNvPr>
          <p:cNvSpPr txBox="1"/>
          <p:nvPr/>
        </p:nvSpPr>
        <p:spPr>
          <a:xfrm>
            <a:off x="160256" y="804864"/>
            <a:ext cx="8418134" cy="2308324"/>
          </a:xfrm>
          <a:prstGeom prst="rect">
            <a:avLst/>
          </a:prstGeom>
          <a:noFill/>
        </p:spPr>
        <p:txBody>
          <a:bodyPr wrap="square" rtlCol="0">
            <a:spAutoFit/>
          </a:bodyPr>
          <a:lstStyle/>
          <a:p>
            <a:pPr algn="ctr"/>
            <a:r>
              <a:rPr lang="en-US" sz="4800" b="1" dirty="0">
                <a:solidFill>
                  <a:schemeClr val="bg1"/>
                </a:solidFill>
                <a:latin typeface="Sitka Small Semibold" pitchFamily="2" charset="0"/>
              </a:rPr>
              <a:t>Designing Of Shell And Tube Heat Exchanger Using MATLAB</a:t>
            </a:r>
            <a:endParaRPr lang="en-IN" sz="4800" b="1" dirty="0">
              <a:solidFill>
                <a:schemeClr val="bg1"/>
              </a:solidFill>
              <a:latin typeface="Sitka Small Semibold" pitchFamily="2" charset="0"/>
            </a:endParaRPr>
          </a:p>
        </p:txBody>
      </p:sp>
      <p:sp>
        <p:nvSpPr>
          <p:cNvPr id="6" name="TextBox 5">
            <a:extLst>
              <a:ext uri="{FF2B5EF4-FFF2-40B4-BE49-F238E27FC236}">
                <a16:creationId xmlns:a16="http://schemas.microsoft.com/office/drawing/2014/main" id="{C03DD498-DC61-EE5D-D16A-545D6465B3B9}"/>
              </a:ext>
            </a:extLst>
          </p:cNvPr>
          <p:cNvSpPr txBox="1"/>
          <p:nvPr/>
        </p:nvSpPr>
        <p:spPr>
          <a:xfrm>
            <a:off x="5979735" y="5632487"/>
            <a:ext cx="6212264" cy="1015663"/>
          </a:xfrm>
          <a:prstGeom prst="rect">
            <a:avLst/>
          </a:prstGeom>
          <a:noFill/>
        </p:spPr>
        <p:txBody>
          <a:bodyPr wrap="square" rtlCol="0">
            <a:spAutoFit/>
          </a:bodyPr>
          <a:lstStyle/>
          <a:p>
            <a:pPr algn="ctr"/>
            <a:r>
              <a:rPr lang="en-US" sz="2000" dirty="0">
                <a:solidFill>
                  <a:schemeClr val="bg1">
                    <a:lumMod val="95000"/>
                  </a:schemeClr>
                </a:solidFill>
              </a:rPr>
              <a:t>Presented By :</a:t>
            </a:r>
          </a:p>
          <a:p>
            <a:pPr algn="ctr"/>
            <a:r>
              <a:rPr lang="en-US" sz="2000" dirty="0">
                <a:solidFill>
                  <a:schemeClr val="bg1">
                    <a:lumMod val="95000"/>
                  </a:schemeClr>
                </a:solidFill>
              </a:rPr>
              <a:t> Tanya Shambhawi </a:t>
            </a:r>
          </a:p>
          <a:p>
            <a:pPr algn="ctr"/>
            <a:r>
              <a:rPr lang="en-US" sz="2000" dirty="0">
                <a:solidFill>
                  <a:schemeClr val="bg1">
                    <a:lumMod val="95000"/>
                  </a:schemeClr>
                </a:solidFill>
              </a:rPr>
              <a:t>(Maulana Azad National Institute of Technology , Bhopal)</a:t>
            </a:r>
            <a:endParaRPr lang="en-IN" sz="2000" dirty="0">
              <a:solidFill>
                <a:schemeClr val="bg1">
                  <a:lumMod val="95000"/>
                </a:schemeClr>
              </a:solidFill>
            </a:endParaRPr>
          </a:p>
        </p:txBody>
      </p:sp>
      <p:sp>
        <p:nvSpPr>
          <p:cNvPr id="7" name="TextBox 6">
            <a:extLst>
              <a:ext uri="{FF2B5EF4-FFF2-40B4-BE49-F238E27FC236}">
                <a16:creationId xmlns:a16="http://schemas.microsoft.com/office/drawing/2014/main" id="{F2E49F58-7787-2EE4-96E0-511951894641}"/>
              </a:ext>
            </a:extLst>
          </p:cNvPr>
          <p:cNvSpPr txBox="1"/>
          <p:nvPr/>
        </p:nvSpPr>
        <p:spPr>
          <a:xfrm>
            <a:off x="584461" y="5899418"/>
            <a:ext cx="2083324" cy="646331"/>
          </a:xfrm>
          <a:prstGeom prst="rect">
            <a:avLst/>
          </a:prstGeom>
          <a:noFill/>
        </p:spPr>
        <p:txBody>
          <a:bodyPr wrap="square" rtlCol="0">
            <a:spAutoFit/>
          </a:bodyPr>
          <a:lstStyle/>
          <a:p>
            <a:pPr algn="ctr"/>
            <a:r>
              <a:rPr lang="en-US" dirty="0">
                <a:solidFill>
                  <a:schemeClr val="bg1"/>
                </a:solidFill>
              </a:rPr>
              <a:t>Guided by :</a:t>
            </a:r>
          </a:p>
          <a:p>
            <a:pPr algn="ctr"/>
            <a:r>
              <a:rPr lang="en-US" dirty="0">
                <a:solidFill>
                  <a:schemeClr val="bg1"/>
                </a:solidFill>
              </a:rPr>
              <a:t> Mr. Shouvik Sarkar</a:t>
            </a:r>
            <a:endParaRPr lang="en-IN" dirty="0">
              <a:solidFill>
                <a:schemeClr val="bg1"/>
              </a:solidFill>
            </a:endParaRPr>
          </a:p>
        </p:txBody>
      </p:sp>
    </p:spTree>
    <p:extLst>
      <p:ext uri="{BB962C8B-B14F-4D97-AF65-F5344CB8AC3E}">
        <p14:creationId xmlns:p14="http://schemas.microsoft.com/office/powerpoint/2010/main" val="1451523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6F59163-4323-FAAF-5606-5255DF724B8F}"/>
              </a:ext>
            </a:extLst>
          </p:cNvPr>
          <p:cNvPicPr>
            <a:picLocks noChangeAspect="1"/>
          </p:cNvPicPr>
          <p:nvPr/>
        </p:nvPicPr>
        <p:blipFill rotWithShape="1">
          <a:blip r:embed="rId2"/>
          <a:srcRect t="-1378" b="20486"/>
          <a:stretch/>
        </p:blipFill>
        <p:spPr>
          <a:xfrm>
            <a:off x="1" y="-113122"/>
            <a:ext cx="12191999" cy="6971122"/>
          </a:xfrm>
          <a:prstGeom prst="rect">
            <a:avLst/>
          </a:prstGeom>
        </p:spPr>
      </p:pic>
      <p:sp>
        <p:nvSpPr>
          <p:cNvPr id="3" name="TextBox 2">
            <a:extLst>
              <a:ext uri="{FF2B5EF4-FFF2-40B4-BE49-F238E27FC236}">
                <a16:creationId xmlns:a16="http://schemas.microsoft.com/office/drawing/2014/main" id="{6D3E9098-C529-7FE2-BC50-C222EA0AC36D}"/>
              </a:ext>
            </a:extLst>
          </p:cNvPr>
          <p:cNvSpPr txBox="1"/>
          <p:nvPr/>
        </p:nvSpPr>
        <p:spPr>
          <a:xfrm>
            <a:off x="364503" y="386499"/>
            <a:ext cx="11180190" cy="6032421"/>
          </a:xfrm>
          <a:prstGeom prst="rect">
            <a:avLst/>
          </a:prstGeom>
          <a:noFill/>
        </p:spPr>
        <p:txBody>
          <a:bodyPr wrap="square" rtlCol="0">
            <a:spAutoFit/>
          </a:bodyPr>
          <a:lstStyle/>
          <a:p>
            <a:r>
              <a:rPr lang="en-US" sz="1600" b="0" i="0" dirty="0">
                <a:solidFill>
                  <a:schemeClr val="bg1"/>
                </a:solidFill>
                <a:effectLst/>
                <a:latin typeface="Menlo"/>
              </a:rPr>
              <a:t>% Define input parameters (example values)</a:t>
            </a:r>
          </a:p>
          <a:p>
            <a:r>
              <a:rPr lang="en-US" sz="1600" b="0" i="0" dirty="0" err="1">
                <a:solidFill>
                  <a:schemeClr val="bg1"/>
                </a:solidFill>
                <a:effectLst/>
                <a:latin typeface="Menlo"/>
              </a:rPr>
              <a:t>length_shell</a:t>
            </a:r>
            <a:r>
              <a:rPr lang="en-US" sz="1600" b="0" i="0" dirty="0">
                <a:solidFill>
                  <a:schemeClr val="bg1"/>
                </a:solidFill>
                <a:effectLst/>
                <a:latin typeface="Menlo"/>
              </a:rPr>
              <a:t> = input('Enter the length of the shell (m): ');</a:t>
            </a:r>
          </a:p>
          <a:p>
            <a:r>
              <a:rPr lang="en-US" sz="1600" b="0" i="0" dirty="0" err="1">
                <a:solidFill>
                  <a:schemeClr val="bg1"/>
                </a:solidFill>
                <a:effectLst/>
                <a:latin typeface="Menlo"/>
              </a:rPr>
              <a:t>disp</a:t>
            </a:r>
            <a:r>
              <a:rPr lang="en-US" sz="1600" b="0" i="0" dirty="0">
                <a:solidFill>
                  <a:schemeClr val="bg1"/>
                </a:solidFill>
                <a:effectLst/>
                <a:latin typeface="Menlo"/>
              </a:rPr>
              <a:t>(['Length of the shell is: ', num2str(</a:t>
            </a:r>
            <a:r>
              <a:rPr lang="en-US" sz="1600" b="0" i="0" dirty="0" err="1">
                <a:solidFill>
                  <a:schemeClr val="bg1"/>
                </a:solidFill>
                <a:effectLst/>
                <a:latin typeface="Menlo"/>
              </a:rPr>
              <a:t>length_shell</a:t>
            </a:r>
            <a:r>
              <a:rPr lang="en-US" sz="1600" b="0" i="0" dirty="0">
                <a:solidFill>
                  <a:schemeClr val="bg1"/>
                </a:solidFill>
                <a:effectLst/>
                <a:latin typeface="Menlo"/>
              </a:rPr>
              <a:t>)])</a:t>
            </a:r>
          </a:p>
          <a:p>
            <a:r>
              <a:rPr lang="en-US" sz="1600" b="0" i="0" dirty="0" err="1">
                <a:solidFill>
                  <a:schemeClr val="bg1"/>
                </a:solidFill>
                <a:effectLst/>
                <a:latin typeface="Menlo"/>
              </a:rPr>
              <a:t>length_tube</a:t>
            </a:r>
            <a:r>
              <a:rPr lang="en-US" sz="1600" b="0" i="0" dirty="0">
                <a:solidFill>
                  <a:schemeClr val="bg1"/>
                </a:solidFill>
                <a:effectLst/>
                <a:latin typeface="Menlo"/>
              </a:rPr>
              <a:t> = input('Enter the length of the tube (m): ');</a:t>
            </a:r>
          </a:p>
          <a:p>
            <a:r>
              <a:rPr lang="en-US" sz="1600" b="0" i="0" dirty="0" err="1">
                <a:solidFill>
                  <a:schemeClr val="bg1"/>
                </a:solidFill>
                <a:effectLst/>
                <a:latin typeface="Menlo"/>
              </a:rPr>
              <a:t>disp</a:t>
            </a:r>
            <a:r>
              <a:rPr lang="en-US" sz="1600" b="0" i="0" dirty="0">
                <a:solidFill>
                  <a:schemeClr val="bg1"/>
                </a:solidFill>
                <a:effectLst/>
                <a:latin typeface="Menlo"/>
              </a:rPr>
              <a:t>(['Length of the tube is: ', num2str(</a:t>
            </a:r>
            <a:r>
              <a:rPr lang="en-US" sz="1600" b="0" i="0" dirty="0" err="1">
                <a:solidFill>
                  <a:schemeClr val="bg1"/>
                </a:solidFill>
                <a:effectLst/>
                <a:latin typeface="Menlo"/>
              </a:rPr>
              <a:t>length_tube</a:t>
            </a:r>
            <a:r>
              <a:rPr lang="en-US" sz="1600" b="0" i="0" dirty="0">
                <a:solidFill>
                  <a:schemeClr val="bg1"/>
                </a:solidFill>
                <a:effectLst/>
                <a:latin typeface="Menlo"/>
              </a:rPr>
              <a:t>)])</a:t>
            </a:r>
          </a:p>
          <a:p>
            <a:r>
              <a:rPr lang="en-US" sz="1600" b="0" i="0" dirty="0" err="1">
                <a:solidFill>
                  <a:schemeClr val="bg1"/>
                </a:solidFill>
                <a:effectLst/>
                <a:latin typeface="Menlo"/>
              </a:rPr>
              <a:t>shell_diameter</a:t>
            </a:r>
            <a:r>
              <a:rPr lang="en-US" sz="1600" b="0" i="0" dirty="0">
                <a:solidFill>
                  <a:schemeClr val="bg1"/>
                </a:solidFill>
                <a:effectLst/>
                <a:latin typeface="Menlo"/>
              </a:rPr>
              <a:t> = input('Enter the inner diameter of the shell (m): ');</a:t>
            </a:r>
          </a:p>
          <a:p>
            <a:r>
              <a:rPr lang="en-US" sz="1600" b="0" i="0" dirty="0" err="1">
                <a:solidFill>
                  <a:schemeClr val="bg1"/>
                </a:solidFill>
                <a:effectLst/>
                <a:latin typeface="Menlo"/>
              </a:rPr>
              <a:t>disp</a:t>
            </a:r>
            <a:r>
              <a:rPr lang="en-US" sz="1600" b="0" i="0" dirty="0">
                <a:solidFill>
                  <a:schemeClr val="bg1"/>
                </a:solidFill>
                <a:effectLst/>
                <a:latin typeface="Menlo"/>
              </a:rPr>
              <a:t>(['Inner diameter of the shell is: ', num2str(</a:t>
            </a:r>
            <a:r>
              <a:rPr lang="en-US" sz="1600" b="0" i="0" dirty="0" err="1">
                <a:solidFill>
                  <a:schemeClr val="bg1"/>
                </a:solidFill>
                <a:effectLst/>
                <a:latin typeface="Menlo"/>
              </a:rPr>
              <a:t>shell_diameter</a:t>
            </a:r>
            <a:r>
              <a:rPr lang="en-US" sz="1600" b="0" i="0" dirty="0">
                <a:solidFill>
                  <a:schemeClr val="bg1"/>
                </a:solidFill>
                <a:effectLst/>
                <a:latin typeface="Menlo"/>
              </a:rPr>
              <a:t>)])</a:t>
            </a:r>
          </a:p>
          <a:p>
            <a:r>
              <a:rPr lang="en-US" sz="1600" b="0" i="0" dirty="0" err="1">
                <a:solidFill>
                  <a:schemeClr val="bg1"/>
                </a:solidFill>
                <a:effectLst/>
                <a:latin typeface="Menlo"/>
              </a:rPr>
              <a:t>tube_diameter</a:t>
            </a:r>
            <a:r>
              <a:rPr lang="en-US" sz="1600" b="0" i="0" dirty="0">
                <a:solidFill>
                  <a:schemeClr val="bg1"/>
                </a:solidFill>
                <a:effectLst/>
                <a:latin typeface="Menlo"/>
              </a:rPr>
              <a:t> = input('Enter the diameter of the tube (m): ');</a:t>
            </a:r>
          </a:p>
          <a:p>
            <a:r>
              <a:rPr lang="en-US" sz="1600" b="0" i="0" dirty="0" err="1">
                <a:solidFill>
                  <a:schemeClr val="bg1"/>
                </a:solidFill>
                <a:effectLst/>
                <a:latin typeface="Menlo"/>
              </a:rPr>
              <a:t>disp</a:t>
            </a:r>
            <a:r>
              <a:rPr lang="en-US" sz="1600" b="0" i="0" dirty="0">
                <a:solidFill>
                  <a:schemeClr val="bg1"/>
                </a:solidFill>
                <a:effectLst/>
                <a:latin typeface="Menlo"/>
              </a:rPr>
              <a:t>(['Diameter of the tube is: ', num2str(</a:t>
            </a:r>
            <a:r>
              <a:rPr lang="en-US" sz="1600" b="0" i="0" dirty="0" err="1">
                <a:solidFill>
                  <a:schemeClr val="bg1"/>
                </a:solidFill>
                <a:effectLst/>
                <a:latin typeface="Menlo"/>
              </a:rPr>
              <a:t>tube_diameter</a:t>
            </a:r>
            <a:r>
              <a:rPr lang="en-US" sz="1600" b="0" i="0" dirty="0">
                <a:solidFill>
                  <a:schemeClr val="bg1"/>
                </a:solidFill>
                <a:effectLst/>
                <a:latin typeface="Menlo"/>
              </a:rPr>
              <a:t>)])</a:t>
            </a:r>
          </a:p>
          <a:p>
            <a:r>
              <a:rPr lang="en-US" sz="1600" b="0" i="0" dirty="0" err="1">
                <a:solidFill>
                  <a:schemeClr val="bg1"/>
                </a:solidFill>
                <a:effectLst/>
                <a:latin typeface="Menlo"/>
              </a:rPr>
              <a:t>N_tube</a:t>
            </a:r>
            <a:r>
              <a:rPr lang="en-US" sz="1600" b="0" i="0" dirty="0">
                <a:solidFill>
                  <a:schemeClr val="bg1"/>
                </a:solidFill>
                <a:effectLst/>
                <a:latin typeface="Menlo"/>
              </a:rPr>
              <a:t> = input('Enter the number of tubes: ');</a:t>
            </a:r>
          </a:p>
          <a:p>
            <a:r>
              <a:rPr lang="en-US" sz="1600" b="0" i="0" dirty="0" err="1">
                <a:solidFill>
                  <a:schemeClr val="bg1"/>
                </a:solidFill>
                <a:effectLst/>
                <a:latin typeface="Menlo"/>
              </a:rPr>
              <a:t>disp</a:t>
            </a:r>
            <a:r>
              <a:rPr lang="en-US" sz="1600" b="0" i="0" dirty="0">
                <a:solidFill>
                  <a:schemeClr val="bg1"/>
                </a:solidFill>
                <a:effectLst/>
                <a:latin typeface="Menlo"/>
              </a:rPr>
              <a:t>(['Number of the tubes is: ', num2str(</a:t>
            </a:r>
            <a:r>
              <a:rPr lang="en-US" sz="1600" b="0" i="0" dirty="0" err="1">
                <a:solidFill>
                  <a:schemeClr val="bg1"/>
                </a:solidFill>
                <a:effectLst/>
                <a:latin typeface="Menlo"/>
              </a:rPr>
              <a:t>N_tube</a:t>
            </a:r>
            <a:r>
              <a:rPr lang="en-US" sz="1600" b="0" i="0" dirty="0">
                <a:solidFill>
                  <a:schemeClr val="bg1"/>
                </a:solidFill>
                <a:effectLst/>
                <a:latin typeface="Menlo"/>
              </a:rPr>
              <a:t>)])</a:t>
            </a:r>
          </a:p>
          <a:p>
            <a:r>
              <a:rPr lang="en-US" sz="1600" b="0" i="0" dirty="0">
                <a:solidFill>
                  <a:schemeClr val="bg1"/>
                </a:solidFill>
                <a:effectLst/>
                <a:latin typeface="Menlo"/>
              </a:rPr>
              <a:t>pitch = 1.25 * </a:t>
            </a:r>
            <a:r>
              <a:rPr lang="en-US" sz="1600" b="0" i="0" dirty="0" err="1">
                <a:solidFill>
                  <a:schemeClr val="bg1"/>
                </a:solidFill>
                <a:effectLst/>
                <a:latin typeface="Menlo"/>
              </a:rPr>
              <a:t>tube_diameter</a:t>
            </a:r>
            <a:r>
              <a:rPr lang="en-US" sz="1600" b="0" i="0" dirty="0">
                <a:solidFill>
                  <a:schemeClr val="bg1"/>
                </a:solidFill>
                <a:effectLst/>
                <a:latin typeface="Menlo"/>
              </a:rPr>
              <a:t>; % Calculate pitch based on tube diameter</a:t>
            </a:r>
          </a:p>
          <a:p>
            <a:r>
              <a:rPr lang="en-US" sz="1600" b="0" i="0" dirty="0" err="1">
                <a:solidFill>
                  <a:schemeClr val="bg1"/>
                </a:solidFill>
                <a:effectLst/>
                <a:latin typeface="Menlo"/>
              </a:rPr>
              <a:t>disp</a:t>
            </a:r>
            <a:r>
              <a:rPr lang="en-US" sz="1600" b="0" i="0" dirty="0">
                <a:solidFill>
                  <a:schemeClr val="bg1"/>
                </a:solidFill>
                <a:effectLst/>
                <a:latin typeface="Menlo"/>
              </a:rPr>
              <a:t>(['Pitch of the tube is: ', num2str(pitch)])</a:t>
            </a:r>
          </a:p>
          <a:p>
            <a:r>
              <a:rPr lang="en-US" sz="1600" b="0" i="0" dirty="0" err="1">
                <a:solidFill>
                  <a:schemeClr val="bg1"/>
                </a:solidFill>
                <a:effectLst/>
                <a:latin typeface="Menlo"/>
              </a:rPr>
              <a:t>baffle_spacing</a:t>
            </a:r>
            <a:r>
              <a:rPr lang="en-US" sz="1600" b="0" i="0" dirty="0">
                <a:solidFill>
                  <a:schemeClr val="bg1"/>
                </a:solidFill>
                <a:effectLst/>
                <a:latin typeface="Menlo"/>
              </a:rPr>
              <a:t> = input('Enter the value of baffle spacing (m): ');</a:t>
            </a:r>
          </a:p>
          <a:p>
            <a:r>
              <a:rPr lang="en-US" sz="1600" b="0" i="0" dirty="0" err="1">
                <a:solidFill>
                  <a:schemeClr val="bg1"/>
                </a:solidFill>
                <a:effectLst/>
                <a:latin typeface="Menlo"/>
              </a:rPr>
              <a:t>disp</a:t>
            </a:r>
            <a:r>
              <a:rPr lang="en-US" sz="1600" b="0" i="0" dirty="0">
                <a:solidFill>
                  <a:schemeClr val="bg1"/>
                </a:solidFill>
                <a:effectLst/>
                <a:latin typeface="Menlo"/>
              </a:rPr>
              <a:t>(['Baffle spacing is: ', num2str(</a:t>
            </a:r>
            <a:r>
              <a:rPr lang="en-US" sz="1600" b="0" i="0" dirty="0" err="1">
                <a:solidFill>
                  <a:schemeClr val="bg1"/>
                </a:solidFill>
                <a:effectLst/>
                <a:latin typeface="Menlo"/>
              </a:rPr>
              <a:t>baffle_spacing</a:t>
            </a:r>
            <a:r>
              <a:rPr lang="en-US" sz="1600" b="0" i="0" dirty="0">
                <a:solidFill>
                  <a:schemeClr val="bg1"/>
                </a:solidFill>
                <a:effectLst/>
                <a:latin typeface="Menlo"/>
              </a:rPr>
              <a:t>)])</a:t>
            </a:r>
          </a:p>
          <a:p>
            <a:r>
              <a:rPr lang="en-US" sz="1600" b="0" i="0" dirty="0" err="1">
                <a:solidFill>
                  <a:schemeClr val="bg1"/>
                </a:solidFill>
                <a:effectLst/>
                <a:latin typeface="Menlo"/>
              </a:rPr>
              <a:t>shell_flow</a:t>
            </a:r>
            <a:r>
              <a:rPr lang="en-US" sz="1600" b="0" i="0" dirty="0">
                <a:solidFill>
                  <a:schemeClr val="bg1"/>
                </a:solidFill>
                <a:effectLst/>
                <a:latin typeface="Menlo"/>
              </a:rPr>
              <a:t> = input('Enter shell flow rate (kg/s): ');</a:t>
            </a:r>
          </a:p>
          <a:p>
            <a:r>
              <a:rPr lang="en-US" sz="1600" b="0" i="0" dirty="0" err="1">
                <a:solidFill>
                  <a:schemeClr val="bg1"/>
                </a:solidFill>
                <a:effectLst/>
                <a:latin typeface="Menlo"/>
              </a:rPr>
              <a:t>disp</a:t>
            </a:r>
            <a:r>
              <a:rPr lang="en-US" sz="1600" b="0" i="0" dirty="0">
                <a:solidFill>
                  <a:schemeClr val="bg1"/>
                </a:solidFill>
                <a:effectLst/>
                <a:latin typeface="Menlo"/>
              </a:rPr>
              <a:t>(['Shell flow rate is: ', num2str(</a:t>
            </a:r>
            <a:r>
              <a:rPr lang="en-US" sz="1600" b="0" i="0" dirty="0" err="1">
                <a:solidFill>
                  <a:schemeClr val="bg1"/>
                </a:solidFill>
                <a:effectLst/>
                <a:latin typeface="Menlo"/>
              </a:rPr>
              <a:t>shell_flow</a:t>
            </a:r>
            <a:r>
              <a:rPr lang="en-US" sz="1600" b="0" i="0" dirty="0">
                <a:solidFill>
                  <a:schemeClr val="bg1"/>
                </a:solidFill>
                <a:effectLst/>
                <a:latin typeface="Menlo"/>
              </a:rPr>
              <a:t>)])</a:t>
            </a:r>
          </a:p>
          <a:p>
            <a:r>
              <a:rPr lang="en-US" sz="1600" b="0" i="0" dirty="0" err="1">
                <a:solidFill>
                  <a:schemeClr val="bg1"/>
                </a:solidFill>
                <a:effectLst/>
                <a:latin typeface="Menlo"/>
              </a:rPr>
              <a:t>tube_flow</a:t>
            </a:r>
            <a:r>
              <a:rPr lang="en-US" sz="1600" b="0" i="0" dirty="0">
                <a:solidFill>
                  <a:schemeClr val="bg1"/>
                </a:solidFill>
                <a:effectLst/>
                <a:latin typeface="Menlo"/>
              </a:rPr>
              <a:t> = input('Enter tube flow rate (kg/s): ');</a:t>
            </a:r>
          </a:p>
          <a:p>
            <a:r>
              <a:rPr lang="en-US" sz="1600" b="0" i="0" dirty="0" err="1">
                <a:solidFill>
                  <a:schemeClr val="bg1"/>
                </a:solidFill>
                <a:effectLst/>
                <a:latin typeface="Menlo"/>
              </a:rPr>
              <a:t>disp</a:t>
            </a:r>
            <a:r>
              <a:rPr lang="en-US" sz="1600" b="0" i="0" dirty="0">
                <a:solidFill>
                  <a:schemeClr val="bg1"/>
                </a:solidFill>
                <a:effectLst/>
                <a:latin typeface="Menlo"/>
              </a:rPr>
              <a:t>(['Tube flow rate is: ', num2str(</a:t>
            </a:r>
            <a:r>
              <a:rPr lang="en-US" sz="1600" b="0" i="0" dirty="0" err="1">
                <a:solidFill>
                  <a:schemeClr val="bg1"/>
                </a:solidFill>
                <a:effectLst/>
                <a:latin typeface="Menlo"/>
              </a:rPr>
              <a:t>tube_flow</a:t>
            </a:r>
            <a:r>
              <a:rPr lang="en-US" sz="1600" b="0" i="0" dirty="0">
                <a:solidFill>
                  <a:schemeClr val="bg1"/>
                </a:solidFill>
                <a:effectLst/>
                <a:latin typeface="Menlo"/>
              </a:rPr>
              <a:t>)])</a:t>
            </a:r>
          </a:p>
          <a:p>
            <a:r>
              <a:rPr lang="en-US" sz="1600" b="0" i="0" dirty="0" err="1">
                <a:solidFill>
                  <a:schemeClr val="bg1"/>
                </a:solidFill>
                <a:effectLst/>
                <a:latin typeface="Menlo"/>
              </a:rPr>
              <a:t>shell_temp_in</a:t>
            </a:r>
            <a:r>
              <a:rPr lang="en-US" sz="1600" b="0" i="0" dirty="0">
                <a:solidFill>
                  <a:schemeClr val="bg1"/>
                </a:solidFill>
                <a:effectLst/>
                <a:latin typeface="Menlo"/>
              </a:rPr>
              <a:t> = input('Enter the inlet temperature of the fluid inside the shell (C): ');</a:t>
            </a:r>
          </a:p>
          <a:p>
            <a:r>
              <a:rPr lang="en-US" sz="1600" b="0" i="0" dirty="0" err="1">
                <a:solidFill>
                  <a:schemeClr val="bg1"/>
                </a:solidFill>
                <a:effectLst/>
                <a:latin typeface="Menlo"/>
              </a:rPr>
              <a:t>disp</a:t>
            </a:r>
            <a:r>
              <a:rPr lang="en-US" sz="1600" b="0" i="0" dirty="0">
                <a:solidFill>
                  <a:schemeClr val="bg1"/>
                </a:solidFill>
                <a:effectLst/>
                <a:latin typeface="Menlo"/>
              </a:rPr>
              <a:t>(['The inlet temperature of the fluid inside the shell: ', num2str(</a:t>
            </a:r>
            <a:r>
              <a:rPr lang="en-US" sz="1600" b="0" i="0" dirty="0" err="1">
                <a:solidFill>
                  <a:schemeClr val="bg1"/>
                </a:solidFill>
                <a:effectLst/>
                <a:latin typeface="Menlo"/>
              </a:rPr>
              <a:t>shell_temp_in</a:t>
            </a:r>
            <a:r>
              <a:rPr lang="en-US" sz="1600" b="0" i="0" dirty="0">
                <a:solidFill>
                  <a:schemeClr val="bg1"/>
                </a:solidFill>
                <a:effectLst/>
                <a:latin typeface="Menlo"/>
              </a:rPr>
              <a:t>)])</a:t>
            </a:r>
          </a:p>
          <a:p>
            <a:r>
              <a:rPr lang="en-US" sz="1600" b="0" i="0" dirty="0" err="1">
                <a:solidFill>
                  <a:schemeClr val="bg1"/>
                </a:solidFill>
                <a:effectLst/>
                <a:latin typeface="Menlo"/>
              </a:rPr>
              <a:t>tube_temp_in</a:t>
            </a:r>
            <a:r>
              <a:rPr lang="en-US" sz="1600" b="0" i="0" dirty="0">
                <a:solidFill>
                  <a:schemeClr val="bg1"/>
                </a:solidFill>
                <a:effectLst/>
                <a:latin typeface="Menlo"/>
              </a:rPr>
              <a:t> = input('Enter the inlet temperature of the fluid inside the tube (C): ');</a:t>
            </a:r>
          </a:p>
          <a:p>
            <a:r>
              <a:rPr lang="en-US" sz="1600" b="0" i="0" dirty="0" err="1">
                <a:solidFill>
                  <a:schemeClr val="bg1"/>
                </a:solidFill>
                <a:effectLst/>
                <a:latin typeface="Menlo"/>
              </a:rPr>
              <a:t>disp</a:t>
            </a:r>
            <a:r>
              <a:rPr lang="en-US" sz="1600" b="0" i="0" dirty="0">
                <a:solidFill>
                  <a:schemeClr val="bg1"/>
                </a:solidFill>
                <a:effectLst/>
                <a:latin typeface="Menlo"/>
              </a:rPr>
              <a:t>(['The inlet temperature of the fluid inside the tube: ', num2str(</a:t>
            </a:r>
            <a:r>
              <a:rPr lang="en-US" sz="1600" b="0" i="0" dirty="0" err="1">
                <a:solidFill>
                  <a:schemeClr val="bg1"/>
                </a:solidFill>
                <a:effectLst/>
                <a:latin typeface="Menlo"/>
              </a:rPr>
              <a:t>tube_temp_in</a:t>
            </a:r>
            <a:r>
              <a:rPr lang="en-US" sz="1600" b="0" i="0" dirty="0">
                <a:solidFill>
                  <a:schemeClr val="bg1"/>
                </a:solidFill>
                <a:effectLst/>
                <a:latin typeface="Menlo"/>
              </a:rPr>
              <a:t>)])</a:t>
            </a:r>
          </a:p>
          <a:p>
            <a:endParaRPr lang="en-IN" dirty="0">
              <a:solidFill>
                <a:schemeClr val="bg1"/>
              </a:solidFill>
            </a:endParaRPr>
          </a:p>
        </p:txBody>
      </p:sp>
    </p:spTree>
    <p:extLst>
      <p:ext uri="{BB962C8B-B14F-4D97-AF65-F5344CB8AC3E}">
        <p14:creationId xmlns:p14="http://schemas.microsoft.com/office/powerpoint/2010/main" val="2251519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5360D7-495F-BF8D-DF7F-E180EDE25DD4}"/>
              </a:ext>
            </a:extLst>
          </p:cNvPr>
          <p:cNvPicPr>
            <a:picLocks noChangeAspect="1"/>
          </p:cNvPicPr>
          <p:nvPr/>
        </p:nvPicPr>
        <p:blipFill rotWithShape="1">
          <a:blip r:embed="rId2"/>
          <a:srcRect t="-1378" b="20486"/>
          <a:stretch/>
        </p:blipFill>
        <p:spPr>
          <a:xfrm>
            <a:off x="0" y="-122548"/>
            <a:ext cx="12191999" cy="6980548"/>
          </a:xfrm>
          <a:prstGeom prst="rect">
            <a:avLst/>
          </a:prstGeom>
        </p:spPr>
      </p:pic>
      <p:sp>
        <p:nvSpPr>
          <p:cNvPr id="2" name="TextBox 1">
            <a:extLst>
              <a:ext uri="{FF2B5EF4-FFF2-40B4-BE49-F238E27FC236}">
                <a16:creationId xmlns:a16="http://schemas.microsoft.com/office/drawing/2014/main" id="{AAC59150-3366-03AD-22B7-AA734E465080}"/>
              </a:ext>
            </a:extLst>
          </p:cNvPr>
          <p:cNvSpPr txBox="1"/>
          <p:nvPr/>
        </p:nvSpPr>
        <p:spPr>
          <a:xfrm>
            <a:off x="471340" y="95315"/>
            <a:ext cx="11133056" cy="6555641"/>
          </a:xfrm>
          <a:prstGeom prst="rect">
            <a:avLst/>
          </a:prstGeom>
          <a:noFill/>
        </p:spPr>
        <p:txBody>
          <a:bodyPr wrap="square">
            <a:spAutoFit/>
          </a:bodyPr>
          <a:lstStyle/>
          <a:p>
            <a:r>
              <a:rPr lang="en-US" sz="1600" b="0" i="0" dirty="0">
                <a:solidFill>
                  <a:schemeClr val="bg1"/>
                </a:solidFill>
                <a:effectLst/>
                <a:latin typeface="Menlo"/>
              </a:rPr>
              <a:t>% Fluid properties for shell side</a:t>
            </a:r>
          </a:p>
          <a:p>
            <a:r>
              <a:rPr lang="en-US" sz="1600" b="0" i="0" dirty="0" err="1">
                <a:solidFill>
                  <a:schemeClr val="bg1"/>
                </a:solidFill>
                <a:effectLst/>
                <a:latin typeface="Menlo"/>
              </a:rPr>
              <a:t>Cp_shell</a:t>
            </a:r>
            <a:r>
              <a:rPr lang="en-US" sz="1600" b="0" i="0" dirty="0">
                <a:solidFill>
                  <a:schemeClr val="bg1"/>
                </a:solidFill>
                <a:effectLst/>
                <a:latin typeface="Menlo"/>
              </a:rPr>
              <a:t> = input('Enter the Cp of the fluid inside the shell (J/</a:t>
            </a:r>
            <a:r>
              <a:rPr lang="en-US" sz="1600" b="0" i="0" dirty="0" err="1">
                <a:solidFill>
                  <a:schemeClr val="bg1"/>
                </a:solidFill>
                <a:effectLst/>
                <a:latin typeface="Menlo"/>
              </a:rPr>
              <a:t>kg.K</a:t>
            </a:r>
            <a:r>
              <a:rPr lang="en-US" sz="1600" b="0" i="0" dirty="0">
                <a:solidFill>
                  <a:schemeClr val="bg1"/>
                </a:solidFill>
                <a:effectLst/>
                <a:latin typeface="Menlo"/>
              </a:rPr>
              <a:t>): ');</a:t>
            </a:r>
          </a:p>
          <a:p>
            <a:r>
              <a:rPr lang="en-US" sz="1600" b="0" i="0" dirty="0" err="1">
                <a:solidFill>
                  <a:schemeClr val="bg1"/>
                </a:solidFill>
                <a:effectLst/>
                <a:latin typeface="Menlo"/>
              </a:rPr>
              <a:t>disp</a:t>
            </a:r>
            <a:r>
              <a:rPr lang="en-US" sz="1600" b="0" i="0" dirty="0">
                <a:solidFill>
                  <a:schemeClr val="bg1"/>
                </a:solidFill>
                <a:effectLst/>
                <a:latin typeface="Menlo"/>
              </a:rPr>
              <a:t>(['The Cp of the fluid inside the shell: ', num2str(</a:t>
            </a:r>
            <a:r>
              <a:rPr lang="en-US" sz="1600" b="0" i="0" dirty="0" err="1">
                <a:solidFill>
                  <a:schemeClr val="bg1"/>
                </a:solidFill>
                <a:effectLst/>
                <a:latin typeface="Menlo"/>
              </a:rPr>
              <a:t>Cp_shell</a:t>
            </a:r>
            <a:r>
              <a:rPr lang="en-US" sz="1600" b="0" i="0" dirty="0">
                <a:solidFill>
                  <a:schemeClr val="bg1"/>
                </a:solidFill>
                <a:effectLst/>
                <a:latin typeface="Menlo"/>
              </a:rPr>
              <a:t>)])</a:t>
            </a:r>
          </a:p>
          <a:p>
            <a:r>
              <a:rPr lang="en-US" sz="1600" b="0" i="0" dirty="0" err="1">
                <a:solidFill>
                  <a:schemeClr val="bg1"/>
                </a:solidFill>
                <a:effectLst/>
                <a:latin typeface="Menlo"/>
              </a:rPr>
              <a:t>rho_shell</a:t>
            </a:r>
            <a:r>
              <a:rPr lang="en-US" sz="1600" b="0" i="0" dirty="0">
                <a:solidFill>
                  <a:schemeClr val="bg1"/>
                </a:solidFill>
                <a:effectLst/>
                <a:latin typeface="Menlo"/>
              </a:rPr>
              <a:t> = input('Enter the rho of the fluid inside the shell (kg/m^3): ');</a:t>
            </a:r>
          </a:p>
          <a:p>
            <a:r>
              <a:rPr lang="en-US" sz="1600" b="0" i="0" dirty="0" err="1">
                <a:solidFill>
                  <a:schemeClr val="bg1"/>
                </a:solidFill>
                <a:effectLst/>
                <a:latin typeface="Menlo"/>
              </a:rPr>
              <a:t>disp</a:t>
            </a:r>
            <a:r>
              <a:rPr lang="en-US" sz="1600" b="0" i="0" dirty="0">
                <a:solidFill>
                  <a:schemeClr val="bg1"/>
                </a:solidFill>
                <a:effectLst/>
                <a:latin typeface="Menlo"/>
              </a:rPr>
              <a:t>(['The rho of the fluid inside the shell: ', num2str(</a:t>
            </a:r>
            <a:r>
              <a:rPr lang="en-US" sz="1600" b="0" i="0" dirty="0" err="1">
                <a:solidFill>
                  <a:schemeClr val="bg1"/>
                </a:solidFill>
                <a:effectLst/>
                <a:latin typeface="Menlo"/>
              </a:rPr>
              <a:t>rho_shell</a:t>
            </a:r>
            <a:r>
              <a:rPr lang="en-US" sz="1600" b="0" i="0" dirty="0">
                <a:solidFill>
                  <a:schemeClr val="bg1"/>
                </a:solidFill>
                <a:effectLst/>
                <a:latin typeface="Menlo"/>
              </a:rPr>
              <a:t>)])</a:t>
            </a:r>
          </a:p>
          <a:p>
            <a:r>
              <a:rPr lang="en-US" sz="1600" b="0" i="0" dirty="0" err="1">
                <a:solidFill>
                  <a:schemeClr val="bg1"/>
                </a:solidFill>
                <a:effectLst/>
                <a:latin typeface="Menlo"/>
              </a:rPr>
              <a:t>mu_shell</a:t>
            </a:r>
            <a:r>
              <a:rPr lang="en-US" sz="1600" b="0" i="0" dirty="0">
                <a:solidFill>
                  <a:schemeClr val="bg1"/>
                </a:solidFill>
                <a:effectLst/>
                <a:latin typeface="Menlo"/>
              </a:rPr>
              <a:t> = input('Enter the mu of the fluid inside the shell (</a:t>
            </a:r>
            <a:r>
              <a:rPr lang="en-US" sz="1600" b="0" i="0" dirty="0" err="1">
                <a:solidFill>
                  <a:schemeClr val="bg1"/>
                </a:solidFill>
                <a:effectLst/>
                <a:latin typeface="Menlo"/>
              </a:rPr>
              <a:t>Pa.s</a:t>
            </a:r>
            <a:r>
              <a:rPr lang="en-US" sz="1600" b="0" i="0" dirty="0">
                <a:solidFill>
                  <a:schemeClr val="bg1"/>
                </a:solidFill>
                <a:effectLst/>
                <a:latin typeface="Menlo"/>
              </a:rPr>
              <a:t>): ');</a:t>
            </a:r>
          </a:p>
          <a:p>
            <a:r>
              <a:rPr lang="en-US" sz="1600" b="0" i="0" dirty="0" err="1">
                <a:solidFill>
                  <a:schemeClr val="bg1"/>
                </a:solidFill>
                <a:effectLst/>
                <a:latin typeface="Menlo"/>
              </a:rPr>
              <a:t>disp</a:t>
            </a:r>
            <a:r>
              <a:rPr lang="en-US" sz="1600" b="0" i="0" dirty="0">
                <a:solidFill>
                  <a:schemeClr val="bg1"/>
                </a:solidFill>
                <a:effectLst/>
                <a:latin typeface="Menlo"/>
              </a:rPr>
              <a:t>(['The mu of the fluid inside the shell: ', num2str(</a:t>
            </a:r>
            <a:r>
              <a:rPr lang="en-US" sz="1600" b="0" i="0" dirty="0" err="1">
                <a:solidFill>
                  <a:schemeClr val="bg1"/>
                </a:solidFill>
                <a:effectLst/>
                <a:latin typeface="Menlo"/>
              </a:rPr>
              <a:t>mu_shell</a:t>
            </a:r>
            <a:r>
              <a:rPr lang="en-US" sz="1600" b="0" i="0" dirty="0">
                <a:solidFill>
                  <a:schemeClr val="bg1"/>
                </a:solidFill>
                <a:effectLst/>
                <a:latin typeface="Menlo"/>
              </a:rPr>
              <a:t>)])</a:t>
            </a:r>
          </a:p>
          <a:p>
            <a:r>
              <a:rPr lang="en-US" sz="1600" b="0" i="0" dirty="0" err="1">
                <a:solidFill>
                  <a:schemeClr val="bg1"/>
                </a:solidFill>
                <a:effectLst/>
                <a:latin typeface="Menlo"/>
              </a:rPr>
              <a:t>K_shell</a:t>
            </a:r>
            <a:r>
              <a:rPr lang="en-US" sz="1600" b="0" i="0" dirty="0">
                <a:solidFill>
                  <a:schemeClr val="bg1"/>
                </a:solidFill>
                <a:effectLst/>
                <a:latin typeface="Menlo"/>
              </a:rPr>
              <a:t> = input('Enter the value of K of the shell (W/</a:t>
            </a:r>
            <a:r>
              <a:rPr lang="en-US" sz="1600" b="0" i="0" dirty="0" err="1">
                <a:solidFill>
                  <a:schemeClr val="bg1"/>
                </a:solidFill>
                <a:effectLst/>
                <a:latin typeface="Menlo"/>
              </a:rPr>
              <a:t>m.K</a:t>
            </a:r>
            <a:r>
              <a:rPr lang="en-US" sz="1600" b="0" i="0" dirty="0">
                <a:solidFill>
                  <a:schemeClr val="bg1"/>
                </a:solidFill>
                <a:effectLst/>
                <a:latin typeface="Menlo"/>
              </a:rPr>
              <a:t>): ');</a:t>
            </a:r>
          </a:p>
          <a:p>
            <a:r>
              <a:rPr lang="en-US" sz="1600" b="0" i="0" dirty="0" err="1">
                <a:solidFill>
                  <a:schemeClr val="bg1"/>
                </a:solidFill>
                <a:effectLst/>
                <a:latin typeface="Menlo"/>
              </a:rPr>
              <a:t>disp</a:t>
            </a:r>
            <a:r>
              <a:rPr lang="en-US" sz="1600" b="0" i="0" dirty="0">
                <a:solidFill>
                  <a:schemeClr val="bg1"/>
                </a:solidFill>
                <a:effectLst/>
                <a:latin typeface="Menlo"/>
              </a:rPr>
              <a:t>(['The K of the shell: ', num2str(</a:t>
            </a:r>
            <a:r>
              <a:rPr lang="en-US" sz="1600" b="0" i="0" dirty="0" err="1">
                <a:solidFill>
                  <a:schemeClr val="bg1"/>
                </a:solidFill>
                <a:effectLst/>
                <a:latin typeface="Menlo"/>
              </a:rPr>
              <a:t>K_shell</a:t>
            </a:r>
            <a:r>
              <a:rPr lang="en-US" sz="1600" b="0" i="0" dirty="0">
                <a:solidFill>
                  <a:schemeClr val="bg1"/>
                </a:solidFill>
                <a:effectLst/>
                <a:latin typeface="Menlo"/>
              </a:rPr>
              <a:t>)])</a:t>
            </a:r>
          </a:p>
          <a:p>
            <a:r>
              <a:rPr lang="en-US" sz="1600" b="0" i="0" dirty="0">
                <a:solidFill>
                  <a:schemeClr val="bg1"/>
                </a:solidFill>
                <a:effectLst/>
                <a:latin typeface="Menlo"/>
              </a:rPr>
              <a:t>% Fluid properties for tube side</a:t>
            </a:r>
          </a:p>
          <a:p>
            <a:r>
              <a:rPr lang="en-US" sz="1600" b="0" i="0" dirty="0" err="1">
                <a:solidFill>
                  <a:schemeClr val="bg1"/>
                </a:solidFill>
                <a:effectLst/>
                <a:latin typeface="Menlo"/>
              </a:rPr>
              <a:t>Cp_tube</a:t>
            </a:r>
            <a:r>
              <a:rPr lang="en-US" sz="1600" b="0" i="0" dirty="0">
                <a:solidFill>
                  <a:schemeClr val="bg1"/>
                </a:solidFill>
                <a:effectLst/>
                <a:latin typeface="Menlo"/>
              </a:rPr>
              <a:t> = input('Enter the Cp of the fluid inside the tube (J/</a:t>
            </a:r>
            <a:r>
              <a:rPr lang="en-US" sz="1600" b="0" i="0" dirty="0" err="1">
                <a:solidFill>
                  <a:schemeClr val="bg1"/>
                </a:solidFill>
                <a:effectLst/>
                <a:latin typeface="Menlo"/>
              </a:rPr>
              <a:t>kg.K</a:t>
            </a:r>
            <a:r>
              <a:rPr lang="en-US" sz="1600" b="0" i="0" dirty="0">
                <a:solidFill>
                  <a:schemeClr val="bg1"/>
                </a:solidFill>
                <a:effectLst/>
                <a:latin typeface="Menlo"/>
              </a:rPr>
              <a:t>): ');</a:t>
            </a:r>
          </a:p>
          <a:p>
            <a:r>
              <a:rPr lang="en-US" sz="1600" b="0" i="0" dirty="0" err="1">
                <a:solidFill>
                  <a:schemeClr val="bg1"/>
                </a:solidFill>
                <a:effectLst/>
                <a:latin typeface="Menlo"/>
              </a:rPr>
              <a:t>disp</a:t>
            </a:r>
            <a:r>
              <a:rPr lang="en-US" sz="1600" b="0" i="0" dirty="0">
                <a:solidFill>
                  <a:schemeClr val="bg1"/>
                </a:solidFill>
                <a:effectLst/>
                <a:latin typeface="Menlo"/>
              </a:rPr>
              <a:t>(['The Cp of the fluid inside the tube: ', num2str(</a:t>
            </a:r>
            <a:r>
              <a:rPr lang="en-US" sz="1600" b="0" i="0" dirty="0" err="1">
                <a:solidFill>
                  <a:schemeClr val="bg1"/>
                </a:solidFill>
                <a:effectLst/>
                <a:latin typeface="Menlo"/>
              </a:rPr>
              <a:t>Cp_tube</a:t>
            </a:r>
            <a:r>
              <a:rPr lang="en-US" sz="1600" b="0" i="0" dirty="0">
                <a:solidFill>
                  <a:schemeClr val="bg1"/>
                </a:solidFill>
                <a:effectLst/>
                <a:latin typeface="Menlo"/>
              </a:rPr>
              <a:t>)])</a:t>
            </a:r>
          </a:p>
          <a:p>
            <a:r>
              <a:rPr lang="en-US" sz="1600" b="0" i="0" dirty="0" err="1">
                <a:solidFill>
                  <a:schemeClr val="bg1"/>
                </a:solidFill>
                <a:effectLst/>
                <a:latin typeface="Menlo"/>
              </a:rPr>
              <a:t>rho_tube</a:t>
            </a:r>
            <a:r>
              <a:rPr lang="en-US" sz="1600" b="0" i="0" dirty="0">
                <a:solidFill>
                  <a:schemeClr val="bg1"/>
                </a:solidFill>
                <a:effectLst/>
                <a:latin typeface="Menlo"/>
              </a:rPr>
              <a:t> = input('Enter the rho of the fluid inside the tube (kg/m^3): ');</a:t>
            </a:r>
          </a:p>
          <a:p>
            <a:r>
              <a:rPr lang="en-US" sz="1600" b="0" i="0" dirty="0" err="1">
                <a:solidFill>
                  <a:schemeClr val="bg1"/>
                </a:solidFill>
                <a:effectLst/>
                <a:latin typeface="Menlo"/>
              </a:rPr>
              <a:t>disp</a:t>
            </a:r>
            <a:r>
              <a:rPr lang="en-US" sz="1600" b="0" i="0" dirty="0">
                <a:solidFill>
                  <a:schemeClr val="bg1"/>
                </a:solidFill>
                <a:effectLst/>
                <a:latin typeface="Menlo"/>
              </a:rPr>
              <a:t>(['The rho of the fluid inside the tube: ', num2str(</a:t>
            </a:r>
            <a:r>
              <a:rPr lang="en-US" sz="1600" b="0" i="0" dirty="0" err="1">
                <a:solidFill>
                  <a:schemeClr val="bg1"/>
                </a:solidFill>
                <a:effectLst/>
                <a:latin typeface="Menlo"/>
              </a:rPr>
              <a:t>rho_tube</a:t>
            </a:r>
            <a:r>
              <a:rPr lang="en-US" sz="1600" b="0" i="0" dirty="0">
                <a:solidFill>
                  <a:schemeClr val="bg1"/>
                </a:solidFill>
                <a:effectLst/>
                <a:latin typeface="Menlo"/>
              </a:rPr>
              <a:t>)])</a:t>
            </a:r>
          </a:p>
          <a:p>
            <a:r>
              <a:rPr lang="en-US" sz="1600" b="0" i="0" dirty="0" err="1">
                <a:solidFill>
                  <a:schemeClr val="bg1"/>
                </a:solidFill>
                <a:effectLst/>
                <a:latin typeface="Menlo"/>
              </a:rPr>
              <a:t>mu_tube</a:t>
            </a:r>
            <a:r>
              <a:rPr lang="en-US" sz="1600" b="0" i="0" dirty="0">
                <a:solidFill>
                  <a:schemeClr val="bg1"/>
                </a:solidFill>
                <a:effectLst/>
                <a:latin typeface="Menlo"/>
              </a:rPr>
              <a:t> = input('Enter the mu of the fluid inside the tube (</a:t>
            </a:r>
            <a:r>
              <a:rPr lang="en-US" sz="1600" b="0" i="0" dirty="0" err="1">
                <a:solidFill>
                  <a:schemeClr val="bg1"/>
                </a:solidFill>
                <a:effectLst/>
                <a:latin typeface="Menlo"/>
              </a:rPr>
              <a:t>Pa.s</a:t>
            </a:r>
            <a:r>
              <a:rPr lang="en-US" sz="1600" b="0" i="0" dirty="0">
                <a:solidFill>
                  <a:schemeClr val="bg1"/>
                </a:solidFill>
                <a:effectLst/>
                <a:latin typeface="Menlo"/>
              </a:rPr>
              <a:t>): ');</a:t>
            </a:r>
          </a:p>
          <a:p>
            <a:r>
              <a:rPr lang="en-US" sz="1600" b="0" i="0" dirty="0" err="1">
                <a:solidFill>
                  <a:schemeClr val="bg1"/>
                </a:solidFill>
                <a:effectLst/>
                <a:latin typeface="Menlo"/>
              </a:rPr>
              <a:t>disp</a:t>
            </a:r>
            <a:r>
              <a:rPr lang="en-US" sz="1600" b="0" i="0" dirty="0">
                <a:solidFill>
                  <a:schemeClr val="bg1"/>
                </a:solidFill>
                <a:effectLst/>
                <a:latin typeface="Menlo"/>
              </a:rPr>
              <a:t>(['The mu of the fluid inside the tube: ', num2str(</a:t>
            </a:r>
            <a:r>
              <a:rPr lang="en-US" sz="1600" b="0" i="0" dirty="0" err="1">
                <a:solidFill>
                  <a:schemeClr val="bg1"/>
                </a:solidFill>
                <a:effectLst/>
                <a:latin typeface="Menlo"/>
              </a:rPr>
              <a:t>mu_tube</a:t>
            </a:r>
            <a:r>
              <a:rPr lang="en-US" sz="1600" b="0" i="0" dirty="0">
                <a:solidFill>
                  <a:schemeClr val="bg1"/>
                </a:solidFill>
                <a:effectLst/>
                <a:latin typeface="Menlo"/>
              </a:rPr>
              <a:t>)])</a:t>
            </a:r>
          </a:p>
          <a:p>
            <a:r>
              <a:rPr lang="en-US" sz="1600" b="0" i="0" dirty="0" err="1">
                <a:solidFill>
                  <a:schemeClr val="bg1"/>
                </a:solidFill>
                <a:effectLst/>
                <a:latin typeface="Menlo"/>
              </a:rPr>
              <a:t>K_tube</a:t>
            </a:r>
            <a:r>
              <a:rPr lang="en-US" sz="1600" b="0" i="0" dirty="0">
                <a:solidFill>
                  <a:schemeClr val="bg1"/>
                </a:solidFill>
                <a:effectLst/>
                <a:latin typeface="Menlo"/>
              </a:rPr>
              <a:t> = input('Enter the value of K of the tube (W/</a:t>
            </a:r>
            <a:r>
              <a:rPr lang="en-US" sz="1600" b="0" i="0" dirty="0" err="1">
                <a:solidFill>
                  <a:schemeClr val="bg1"/>
                </a:solidFill>
                <a:effectLst/>
                <a:latin typeface="Menlo"/>
              </a:rPr>
              <a:t>m.K</a:t>
            </a:r>
            <a:r>
              <a:rPr lang="en-US" sz="1600" b="0" i="0" dirty="0">
                <a:solidFill>
                  <a:schemeClr val="bg1"/>
                </a:solidFill>
                <a:effectLst/>
                <a:latin typeface="Menlo"/>
              </a:rPr>
              <a:t>): ');</a:t>
            </a:r>
          </a:p>
          <a:p>
            <a:r>
              <a:rPr lang="en-US" sz="1600" b="0" i="0" dirty="0" err="1">
                <a:solidFill>
                  <a:schemeClr val="bg1"/>
                </a:solidFill>
                <a:effectLst/>
                <a:latin typeface="Menlo"/>
              </a:rPr>
              <a:t>disp</a:t>
            </a:r>
            <a:r>
              <a:rPr lang="en-US" sz="1600" b="0" i="0" dirty="0">
                <a:solidFill>
                  <a:schemeClr val="bg1"/>
                </a:solidFill>
                <a:effectLst/>
                <a:latin typeface="Menlo"/>
              </a:rPr>
              <a:t>(['The K of the tube: ', num2str(</a:t>
            </a:r>
            <a:r>
              <a:rPr lang="en-US" sz="1600" b="0" i="0" dirty="0" err="1">
                <a:solidFill>
                  <a:schemeClr val="bg1"/>
                </a:solidFill>
                <a:effectLst/>
                <a:latin typeface="Menlo"/>
              </a:rPr>
              <a:t>K_tube</a:t>
            </a:r>
            <a:r>
              <a:rPr lang="en-US" sz="1600" b="0" i="0" dirty="0">
                <a:solidFill>
                  <a:schemeClr val="bg1"/>
                </a:solidFill>
                <a:effectLst/>
                <a:latin typeface="Menlo"/>
              </a:rPr>
              <a:t>)])</a:t>
            </a:r>
          </a:p>
          <a:p>
            <a:r>
              <a:rPr lang="en-US" sz="1600" b="0" i="0" dirty="0">
                <a:solidFill>
                  <a:schemeClr val="bg1"/>
                </a:solidFill>
                <a:effectLst/>
                <a:latin typeface="Menlo"/>
              </a:rPr>
              <a:t>% Prompt user for flow type input</a:t>
            </a:r>
          </a:p>
          <a:p>
            <a:r>
              <a:rPr lang="en-US" sz="1600" b="0" i="0" dirty="0" err="1">
                <a:solidFill>
                  <a:schemeClr val="bg1"/>
                </a:solidFill>
                <a:effectLst/>
                <a:latin typeface="Menlo"/>
              </a:rPr>
              <a:t>flow_type</a:t>
            </a:r>
            <a:r>
              <a:rPr lang="en-US" sz="1600" b="0" i="0" dirty="0">
                <a:solidFill>
                  <a:schemeClr val="bg1"/>
                </a:solidFill>
                <a:effectLst/>
                <a:latin typeface="Menlo"/>
              </a:rPr>
              <a:t> = input('Enter flow type ("co-current" or "counter"): ', 's');</a:t>
            </a:r>
          </a:p>
          <a:p>
            <a:r>
              <a:rPr lang="en-US" sz="1600" b="0" i="0" dirty="0">
                <a:solidFill>
                  <a:schemeClr val="bg1"/>
                </a:solidFill>
                <a:effectLst/>
                <a:latin typeface="Menlo"/>
              </a:rPr>
              <a:t>% Validate flow type input</a:t>
            </a:r>
          </a:p>
          <a:p>
            <a:r>
              <a:rPr lang="en-US" sz="1600" b="0" i="0" dirty="0">
                <a:solidFill>
                  <a:schemeClr val="bg1"/>
                </a:solidFill>
                <a:effectLst/>
                <a:latin typeface="Menlo"/>
              </a:rPr>
              <a:t>if ~(</a:t>
            </a:r>
            <a:r>
              <a:rPr lang="en-US" sz="1600" b="0" i="0" dirty="0" err="1">
                <a:solidFill>
                  <a:schemeClr val="bg1"/>
                </a:solidFill>
                <a:effectLst/>
                <a:latin typeface="Menlo"/>
              </a:rPr>
              <a:t>strcmp</a:t>
            </a:r>
            <a:r>
              <a:rPr lang="en-US" sz="1600" b="0" i="0" dirty="0">
                <a:solidFill>
                  <a:schemeClr val="bg1"/>
                </a:solidFill>
                <a:effectLst/>
                <a:latin typeface="Menlo"/>
              </a:rPr>
              <a:t>(</a:t>
            </a:r>
            <a:r>
              <a:rPr lang="en-US" sz="1600" b="0" i="0" dirty="0" err="1">
                <a:solidFill>
                  <a:schemeClr val="bg1"/>
                </a:solidFill>
                <a:effectLst/>
                <a:latin typeface="Menlo"/>
              </a:rPr>
              <a:t>flow_type</a:t>
            </a:r>
            <a:r>
              <a:rPr lang="en-US" sz="1600" b="0" i="0" dirty="0">
                <a:solidFill>
                  <a:schemeClr val="bg1"/>
                </a:solidFill>
                <a:effectLst/>
                <a:latin typeface="Menlo"/>
              </a:rPr>
              <a:t>, 'co-current') || </a:t>
            </a:r>
            <a:r>
              <a:rPr lang="en-US" sz="1600" b="0" i="0" dirty="0" err="1">
                <a:solidFill>
                  <a:schemeClr val="bg1"/>
                </a:solidFill>
                <a:effectLst/>
                <a:latin typeface="Menlo"/>
              </a:rPr>
              <a:t>strcmp</a:t>
            </a:r>
            <a:r>
              <a:rPr lang="en-US" sz="1600" b="0" i="0" dirty="0">
                <a:solidFill>
                  <a:schemeClr val="bg1"/>
                </a:solidFill>
                <a:effectLst/>
                <a:latin typeface="Menlo"/>
              </a:rPr>
              <a:t>(</a:t>
            </a:r>
            <a:r>
              <a:rPr lang="en-US" sz="1600" b="0" i="0" dirty="0" err="1">
                <a:solidFill>
                  <a:schemeClr val="bg1"/>
                </a:solidFill>
                <a:effectLst/>
                <a:latin typeface="Menlo"/>
              </a:rPr>
              <a:t>flow_type</a:t>
            </a:r>
            <a:r>
              <a:rPr lang="en-US" sz="1600" b="0" i="0" dirty="0">
                <a:solidFill>
                  <a:schemeClr val="bg1"/>
                </a:solidFill>
                <a:effectLst/>
                <a:latin typeface="Menlo"/>
              </a:rPr>
              <a:t>, 'counter'))</a:t>
            </a:r>
          </a:p>
          <a:p>
            <a:r>
              <a:rPr lang="en-US" sz="1600" b="0" i="0" dirty="0">
                <a:solidFill>
                  <a:schemeClr val="bg1"/>
                </a:solidFill>
                <a:effectLst/>
                <a:latin typeface="Menlo"/>
              </a:rPr>
              <a:t>error('Invalid flow type. Please enter "co-current" or "counter".');</a:t>
            </a:r>
          </a:p>
          <a:p>
            <a:r>
              <a:rPr lang="en-US" sz="1600" b="0" i="0" dirty="0">
                <a:solidFill>
                  <a:schemeClr val="bg1"/>
                </a:solidFill>
                <a:effectLst/>
                <a:latin typeface="Menlo"/>
              </a:rPr>
              <a:t>end</a:t>
            </a:r>
          </a:p>
          <a:p>
            <a:br>
              <a:rPr lang="en-US" sz="1800" b="0" i="0" dirty="0">
                <a:solidFill>
                  <a:schemeClr val="bg1"/>
                </a:solidFill>
                <a:effectLst/>
                <a:latin typeface="Menlo"/>
              </a:rPr>
            </a:br>
            <a:endParaRPr lang="en-US" sz="1800" b="0" i="0" dirty="0">
              <a:solidFill>
                <a:schemeClr val="bg1"/>
              </a:solidFill>
              <a:effectLst/>
              <a:latin typeface="Menlo"/>
            </a:endParaRPr>
          </a:p>
        </p:txBody>
      </p:sp>
    </p:spTree>
    <p:extLst>
      <p:ext uri="{BB962C8B-B14F-4D97-AF65-F5344CB8AC3E}">
        <p14:creationId xmlns:p14="http://schemas.microsoft.com/office/powerpoint/2010/main" val="2720517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9AE6771-4F2F-26EF-4BF2-E605A402ED38}"/>
              </a:ext>
            </a:extLst>
          </p:cNvPr>
          <p:cNvPicPr>
            <a:picLocks noChangeAspect="1"/>
          </p:cNvPicPr>
          <p:nvPr/>
        </p:nvPicPr>
        <p:blipFill rotWithShape="1">
          <a:blip r:embed="rId2"/>
          <a:srcRect t="-1378" b="20486"/>
          <a:stretch/>
        </p:blipFill>
        <p:spPr>
          <a:xfrm>
            <a:off x="0" y="-122548"/>
            <a:ext cx="12191999" cy="6980548"/>
          </a:xfrm>
          <a:prstGeom prst="rect">
            <a:avLst/>
          </a:prstGeom>
        </p:spPr>
      </p:pic>
      <p:sp>
        <p:nvSpPr>
          <p:cNvPr id="3" name="TextBox 2">
            <a:extLst>
              <a:ext uri="{FF2B5EF4-FFF2-40B4-BE49-F238E27FC236}">
                <a16:creationId xmlns:a16="http://schemas.microsoft.com/office/drawing/2014/main" id="{04A9A913-6DD7-69AC-4204-3FB3D50C6150}"/>
              </a:ext>
            </a:extLst>
          </p:cNvPr>
          <p:cNvSpPr txBox="1"/>
          <p:nvPr/>
        </p:nvSpPr>
        <p:spPr>
          <a:xfrm>
            <a:off x="414780" y="305068"/>
            <a:ext cx="10982226" cy="6247864"/>
          </a:xfrm>
          <a:prstGeom prst="rect">
            <a:avLst/>
          </a:prstGeom>
          <a:noFill/>
        </p:spPr>
        <p:txBody>
          <a:bodyPr wrap="square" rtlCol="0">
            <a:spAutoFit/>
          </a:bodyPr>
          <a:lstStyle/>
          <a:p>
            <a:r>
              <a:rPr lang="en-IN" sz="1600" b="0" i="0" dirty="0">
                <a:solidFill>
                  <a:schemeClr val="bg1"/>
                </a:solidFill>
                <a:effectLst/>
                <a:latin typeface="Menlo"/>
              </a:rPr>
              <a:t>% Given flow rates and specific heats</a:t>
            </a:r>
          </a:p>
          <a:p>
            <a:r>
              <a:rPr lang="en-IN" sz="1600" b="0" i="0" dirty="0" err="1">
                <a:solidFill>
                  <a:schemeClr val="bg1"/>
                </a:solidFill>
                <a:effectLst/>
                <a:latin typeface="Menlo"/>
              </a:rPr>
              <a:t>shell_flowrate</a:t>
            </a:r>
            <a:r>
              <a:rPr lang="en-IN" sz="1600" b="0" i="0" dirty="0">
                <a:solidFill>
                  <a:schemeClr val="bg1"/>
                </a:solidFill>
                <a:effectLst/>
                <a:latin typeface="Menlo"/>
              </a:rPr>
              <a:t> = </a:t>
            </a:r>
            <a:r>
              <a:rPr lang="en-IN" sz="1600" b="0" i="0" dirty="0" err="1">
                <a:solidFill>
                  <a:schemeClr val="bg1"/>
                </a:solidFill>
                <a:effectLst/>
                <a:latin typeface="Menlo"/>
              </a:rPr>
              <a:t>shell_flow</a:t>
            </a:r>
            <a:r>
              <a:rPr lang="en-IN" sz="1600" b="0" i="0" dirty="0">
                <a:solidFill>
                  <a:schemeClr val="bg1"/>
                </a:solidFill>
                <a:effectLst/>
                <a:latin typeface="Menlo"/>
              </a:rPr>
              <a:t>; % Assuming </a:t>
            </a:r>
            <a:r>
              <a:rPr lang="en-IN" sz="1600" b="0" i="0" dirty="0" err="1">
                <a:solidFill>
                  <a:schemeClr val="bg1"/>
                </a:solidFill>
                <a:effectLst/>
                <a:latin typeface="Menlo"/>
              </a:rPr>
              <a:t>shell_flow</a:t>
            </a:r>
            <a:r>
              <a:rPr lang="en-IN" sz="1600" b="0" i="0" dirty="0">
                <a:solidFill>
                  <a:schemeClr val="bg1"/>
                </a:solidFill>
                <a:effectLst/>
                <a:latin typeface="Menlo"/>
              </a:rPr>
              <a:t> is already defined</a:t>
            </a:r>
          </a:p>
          <a:p>
            <a:r>
              <a:rPr lang="en-IN" sz="1600" b="0" i="0" dirty="0" err="1">
                <a:solidFill>
                  <a:schemeClr val="bg1"/>
                </a:solidFill>
                <a:effectLst/>
                <a:latin typeface="Menlo"/>
              </a:rPr>
              <a:t>tube_flowrate</a:t>
            </a:r>
            <a:r>
              <a:rPr lang="en-IN" sz="1600" b="0" i="0" dirty="0">
                <a:solidFill>
                  <a:schemeClr val="bg1"/>
                </a:solidFill>
                <a:effectLst/>
                <a:latin typeface="Menlo"/>
              </a:rPr>
              <a:t> = </a:t>
            </a:r>
            <a:r>
              <a:rPr lang="en-IN" sz="1600" b="0" i="0" dirty="0" err="1">
                <a:solidFill>
                  <a:schemeClr val="bg1"/>
                </a:solidFill>
                <a:effectLst/>
                <a:latin typeface="Menlo"/>
              </a:rPr>
              <a:t>tube_flow</a:t>
            </a:r>
            <a:r>
              <a:rPr lang="en-IN" sz="1600" b="0" i="0" dirty="0">
                <a:solidFill>
                  <a:schemeClr val="bg1"/>
                </a:solidFill>
                <a:effectLst/>
                <a:latin typeface="Menlo"/>
              </a:rPr>
              <a:t>; % Assuming </a:t>
            </a:r>
            <a:r>
              <a:rPr lang="en-IN" sz="1600" b="0" i="0" dirty="0" err="1">
                <a:solidFill>
                  <a:schemeClr val="bg1"/>
                </a:solidFill>
                <a:effectLst/>
                <a:latin typeface="Menlo"/>
              </a:rPr>
              <a:t>tube_flow</a:t>
            </a:r>
            <a:r>
              <a:rPr lang="en-IN" sz="1600" b="0" i="0" dirty="0">
                <a:solidFill>
                  <a:schemeClr val="bg1"/>
                </a:solidFill>
                <a:effectLst/>
                <a:latin typeface="Menlo"/>
              </a:rPr>
              <a:t> is already defined</a:t>
            </a:r>
          </a:p>
          <a:p>
            <a:r>
              <a:rPr lang="en-IN" sz="1600" b="0" i="0" dirty="0" err="1">
                <a:solidFill>
                  <a:schemeClr val="bg1"/>
                </a:solidFill>
                <a:effectLst/>
                <a:latin typeface="Menlo"/>
              </a:rPr>
              <a:t>shell_fluid_specificheat</a:t>
            </a:r>
            <a:r>
              <a:rPr lang="en-IN" sz="1600" b="0" i="0" dirty="0">
                <a:solidFill>
                  <a:schemeClr val="bg1"/>
                </a:solidFill>
                <a:effectLst/>
                <a:latin typeface="Menlo"/>
              </a:rPr>
              <a:t> = </a:t>
            </a:r>
            <a:r>
              <a:rPr lang="en-IN" sz="1600" b="0" i="0" dirty="0" err="1">
                <a:solidFill>
                  <a:schemeClr val="bg1"/>
                </a:solidFill>
                <a:effectLst/>
                <a:latin typeface="Menlo"/>
              </a:rPr>
              <a:t>Cp_shell</a:t>
            </a:r>
            <a:r>
              <a:rPr lang="en-IN" sz="1600" b="0" i="0" dirty="0">
                <a:solidFill>
                  <a:schemeClr val="bg1"/>
                </a:solidFill>
                <a:effectLst/>
                <a:latin typeface="Menlo"/>
              </a:rPr>
              <a:t>; % Assuming </a:t>
            </a:r>
            <a:r>
              <a:rPr lang="en-IN" sz="1600" b="0" i="0" dirty="0" err="1">
                <a:solidFill>
                  <a:schemeClr val="bg1"/>
                </a:solidFill>
                <a:effectLst/>
                <a:latin typeface="Menlo"/>
              </a:rPr>
              <a:t>Cp_shell</a:t>
            </a:r>
            <a:r>
              <a:rPr lang="en-IN" sz="1600" b="0" i="0" dirty="0">
                <a:solidFill>
                  <a:schemeClr val="bg1"/>
                </a:solidFill>
                <a:effectLst/>
                <a:latin typeface="Menlo"/>
              </a:rPr>
              <a:t> is already defined</a:t>
            </a:r>
          </a:p>
          <a:p>
            <a:r>
              <a:rPr lang="en-IN" sz="1600" b="0" i="0" dirty="0" err="1">
                <a:solidFill>
                  <a:schemeClr val="bg1"/>
                </a:solidFill>
                <a:effectLst/>
                <a:latin typeface="Menlo"/>
              </a:rPr>
              <a:t>tube_fluid_specificheat</a:t>
            </a:r>
            <a:r>
              <a:rPr lang="en-IN" sz="1600" b="0" i="0" dirty="0">
                <a:solidFill>
                  <a:schemeClr val="bg1"/>
                </a:solidFill>
                <a:effectLst/>
                <a:latin typeface="Menlo"/>
              </a:rPr>
              <a:t> = </a:t>
            </a:r>
            <a:r>
              <a:rPr lang="en-IN" sz="1600" b="0" i="0" dirty="0" err="1">
                <a:solidFill>
                  <a:schemeClr val="bg1"/>
                </a:solidFill>
                <a:effectLst/>
                <a:latin typeface="Menlo"/>
              </a:rPr>
              <a:t>Cp_tube</a:t>
            </a:r>
            <a:r>
              <a:rPr lang="en-IN" sz="1600" b="0" i="0" dirty="0">
                <a:solidFill>
                  <a:schemeClr val="bg1"/>
                </a:solidFill>
                <a:effectLst/>
                <a:latin typeface="Menlo"/>
              </a:rPr>
              <a:t>; % Assuming </a:t>
            </a:r>
            <a:r>
              <a:rPr lang="en-IN" sz="1600" b="0" i="0" dirty="0" err="1">
                <a:solidFill>
                  <a:schemeClr val="bg1"/>
                </a:solidFill>
                <a:effectLst/>
                <a:latin typeface="Menlo"/>
              </a:rPr>
              <a:t>Cp_tube</a:t>
            </a:r>
            <a:r>
              <a:rPr lang="en-IN" sz="1600" b="0" i="0" dirty="0">
                <a:solidFill>
                  <a:schemeClr val="bg1"/>
                </a:solidFill>
                <a:effectLst/>
                <a:latin typeface="Menlo"/>
              </a:rPr>
              <a:t> is already defined</a:t>
            </a:r>
          </a:p>
          <a:p>
            <a:r>
              <a:rPr lang="en-IN" sz="1600" b="0" i="0" dirty="0">
                <a:solidFill>
                  <a:schemeClr val="bg1"/>
                </a:solidFill>
                <a:effectLst/>
                <a:latin typeface="Menlo"/>
              </a:rPr>
              <a:t>% Calculate heat capacity rates</a:t>
            </a:r>
          </a:p>
          <a:p>
            <a:r>
              <a:rPr lang="en-IN" sz="1600" b="0" i="0" dirty="0" err="1">
                <a:solidFill>
                  <a:schemeClr val="bg1"/>
                </a:solidFill>
                <a:effectLst/>
                <a:latin typeface="Menlo"/>
              </a:rPr>
              <a:t>heatCapacityRate_shell</a:t>
            </a:r>
            <a:r>
              <a:rPr lang="en-IN" sz="1600" b="0" i="0" dirty="0">
                <a:solidFill>
                  <a:schemeClr val="bg1"/>
                </a:solidFill>
                <a:effectLst/>
                <a:latin typeface="Menlo"/>
              </a:rPr>
              <a:t> = </a:t>
            </a:r>
            <a:r>
              <a:rPr lang="en-IN" sz="1600" b="0" i="0" dirty="0" err="1">
                <a:solidFill>
                  <a:schemeClr val="bg1"/>
                </a:solidFill>
                <a:effectLst/>
                <a:latin typeface="Menlo"/>
              </a:rPr>
              <a:t>shell_flowrate</a:t>
            </a:r>
            <a:r>
              <a:rPr lang="en-IN" sz="1600" b="0" i="0" dirty="0">
                <a:solidFill>
                  <a:schemeClr val="bg1"/>
                </a:solidFill>
                <a:effectLst/>
                <a:latin typeface="Menlo"/>
              </a:rPr>
              <a:t> * </a:t>
            </a:r>
            <a:r>
              <a:rPr lang="en-IN" sz="1600" b="0" i="0" dirty="0" err="1">
                <a:solidFill>
                  <a:schemeClr val="bg1"/>
                </a:solidFill>
                <a:effectLst/>
                <a:latin typeface="Menlo"/>
              </a:rPr>
              <a:t>shell_fluid_specificheat</a:t>
            </a:r>
            <a:r>
              <a:rPr lang="en-IN" sz="1600" b="0" i="0" dirty="0">
                <a:solidFill>
                  <a:schemeClr val="bg1"/>
                </a:solidFill>
                <a:effectLst/>
                <a:latin typeface="Menlo"/>
              </a:rPr>
              <a:t>;</a:t>
            </a:r>
          </a:p>
          <a:p>
            <a:r>
              <a:rPr lang="en-IN" sz="1600" b="0" i="0" dirty="0" err="1">
                <a:solidFill>
                  <a:schemeClr val="bg1"/>
                </a:solidFill>
                <a:effectLst/>
                <a:latin typeface="Menlo"/>
              </a:rPr>
              <a:t>heatCapacityRate_tube</a:t>
            </a:r>
            <a:r>
              <a:rPr lang="en-IN" sz="1600" b="0" i="0" dirty="0">
                <a:solidFill>
                  <a:schemeClr val="bg1"/>
                </a:solidFill>
                <a:effectLst/>
                <a:latin typeface="Menlo"/>
              </a:rPr>
              <a:t> = </a:t>
            </a:r>
            <a:r>
              <a:rPr lang="en-IN" sz="1600" b="0" i="0" dirty="0" err="1">
                <a:solidFill>
                  <a:schemeClr val="bg1"/>
                </a:solidFill>
                <a:effectLst/>
                <a:latin typeface="Menlo"/>
              </a:rPr>
              <a:t>tube_flowrate</a:t>
            </a:r>
            <a:r>
              <a:rPr lang="en-IN" sz="1600" b="0" i="0" dirty="0">
                <a:solidFill>
                  <a:schemeClr val="bg1"/>
                </a:solidFill>
                <a:effectLst/>
                <a:latin typeface="Menlo"/>
              </a:rPr>
              <a:t> * </a:t>
            </a:r>
            <a:r>
              <a:rPr lang="en-IN" sz="1600" b="0" i="0" dirty="0" err="1">
                <a:solidFill>
                  <a:schemeClr val="bg1"/>
                </a:solidFill>
                <a:effectLst/>
                <a:latin typeface="Menlo"/>
              </a:rPr>
              <a:t>tube_fluid_specificheat</a:t>
            </a:r>
            <a:r>
              <a:rPr lang="en-IN" sz="1600" b="0" i="0" dirty="0">
                <a:solidFill>
                  <a:schemeClr val="bg1"/>
                </a:solidFill>
                <a:effectLst/>
                <a:latin typeface="Menlo"/>
              </a:rPr>
              <a:t>;</a:t>
            </a:r>
          </a:p>
          <a:p>
            <a:r>
              <a:rPr lang="en-IN" sz="1600" b="0" i="0" dirty="0">
                <a:solidFill>
                  <a:schemeClr val="bg1"/>
                </a:solidFill>
                <a:effectLst/>
                <a:latin typeface="Menlo"/>
              </a:rPr>
              <a:t>% Determine </a:t>
            </a:r>
            <a:r>
              <a:rPr lang="en-IN" sz="1600" b="0" i="0" dirty="0" err="1">
                <a:solidFill>
                  <a:schemeClr val="bg1"/>
                </a:solidFill>
                <a:effectLst/>
                <a:latin typeface="Menlo"/>
              </a:rPr>
              <a:t>C_min</a:t>
            </a:r>
            <a:r>
              <a:rPr lang="en-IN" sz="1600" b="0" i="0" dirty="0">
                <a:solidFill>
                  <a:schemeClr val="bg1"/>
                </a:solidFill>
                <a:effectLst/>
                <a:latin typeface="Menlo"/>
              </a:rPr>
              <a:t> and </a:t>
            </a:r>
            <a:r>
              <a:rPr lang="en-IN" sz="1600" b="0" i="0" dirty="0" err="1">
                <a:solidFill>
                  <a:schemeClr val="bg1"/>
                </a:solidFill>
                <a:effectLst/>
                <a:latin typeface="Menlo"/>
              </a:rPr>
              <a:t>C_max</a:t>
            </a:r>
            <a:endParaRPr lang="en-IN" sz="1600" b="0" i="0" dirty="0">
              <a:solidFill>
                <a:schemeClr val="bg1"/>
              </a:solidFill>
              <a:effectLst/>
              <a:latin typeface="Menlo"/>
            </a:endParaRPr>
          </a:p>
          <a:p>
            <a:r>
              <a:rPr lang="en-IN" sz="1600" b="0" i="0" dirty="0" err="1">
                <a:solidFill>
                  <a:schemeClr val="bg1"/>
                </a:solidFill>
                <a:effectLst/>
                <a:latin typeface="Menlo"/>
              </a:rPr>
              <a:t>C_min</a:t>
            </a:r>
            <a:r>
              <a:rPr lang="en-IN" sz="1600" b="0" i="0" dirty="0">
                <a:solidFill>
                  <a:schemeClr val="bg1"/>
                </a:solidFill>
                <a:effectLst/>
                <a:latin typeface="Menlo"/>
              </a:rPr>
              <a:t> = min(</a:t>
            </a:r>
            <a:r>
              <a:rPr lang="en-IN" sz="1600" b="0" i="0" dirty="0" err="1">
                <a:solidFill>
                  <a:schemeClr val="bg1"/>
                </a:solidFill>
                <a:effectLst/>
                <a:latin typeface="Menlo"/>
              </a:rPr>
              <a:t>heatCapacityRate_shell</a:t>
            </a:r>
            <a:r>
              <a:rPr lang="en-IN" sz="1600" b="0" i="0" dirty="0">
                <a:solidFill>
                  <a:schemeClr val="bg1"/>
                </a:solidFill>
                <a:effectLst/>
                <a:latin typeface="Menlo"/>
              </a:rPr>
              <a:t>, </a:t>
            </a:r>
            <a:r>
              <a:rPr lang="en-IN" sz="1600" b="0" i="0" dirty="0" err="1">
                <a:solidFill>
                  <a:schemeClr val="bg1"/>
                </a:solidFill>
                <a:effectLst/>
                <a:latin typeface="Menlo"/>
              </a:rPr>
              <a:t>heatCapacityRate_tube</a:t>
            </a:r>
            <a:r>
              <a:rPr lang="en-IN" sz="1600" b="0" i="0" dirty="0">
                <a:solidFill>
                  <a:schemeClr val="bg1"/>
                </a:solidFill>
                <a:effectLst/>
                <a:latin typeface="Menlo"/>
              </a:rPr>
              <a:t>);</a:t>
            </a:r>
          </a:p>
          <a:p>
            <a:r>
              <a:rPr lang="en-IN" sz="1600" b="0" i="0" dirty="0" err="1">
                <a:solidFill>
                  <a:schemeClr val="bg1"/>
                </a:solidFill>
                <a:effectLst/>
                <a:latin typeface="Menlo"/>
              </a:rPr>
              <a:t>C_max</a:t>
            </a:r>
            <a:r>
              <a:rPr lang="en-IN" sz="1600" b="0" i="0" dirty="0">
                <a:solidFill>
                  <a:schemeClr val="bg1"/>
                </a:solidFill>
                <a:effectLst/>
                <a:latin typeface="Menlo"/>
              </a:rPr>
              <a:t> = max(</a:t>
            </a:r>
            <a:r>
              <a:rPr lang="en-IN" sz="1600" b="0" i="0" dirty="0" err="1">
                <a:solidFill>
                  <a:schemeClr val="bg1"/>
                </a:solidFill>
                <a:effectLst/>
                <a:latin typeface="Menlo"/>
              </a:rPr>
              <a:t>heatCapacityRate_shell</a:t>
            </a:r>
            <a:r>
              <a:rPr lang="en-IN" sz="1600" b="0" i="0" dirty="0">
                <a:solidFill>
                  <a:schemeClr val="bg1"/>
                </a:solidFill>
                <a:effectLst/>
                <a:latin typeface="Menlo"/>
              </a:rPr>
              <a:t>, </a:t>
            </a:r>
            <a:r>
              <a:rPr lang="en-IN" sz="1600" b="0" i="0" dirty="0" err="1">
                <a:solidFill>
                  <a:schemeClr val="bg1"/>
                </a:solidFill>
                <a:effectLst/>
                <a:latin typeface="Menlo"/>
              </a:rPr>
              <a:t>heatCapacityRate_tube</a:t>
            </a:r>
            <a:r>
              <a:rPr lang="en-IN" sz="1600" b="0" i="0" dirty="0">
                <a:solidFill>
                  <a:schemeClr val="bg1"/>
                </a:solidFill>
                <a:effectLst/>
                <a:latin typeface="Menlo"/>
              </a:rPr>
              <a:t>);</a:t>
            </a:r>
          </a:p>
          <a:p>
            <a:r>
              <a:rPr lang="en-IN" sz="1600" b="0" i="0" dirty="0">
                <a:solidFill>
                  <a:schemeClr val="bg1"/>
                </a:solidFill>
                <a:effectLst/>
                <a:latin typeface="Menlo"/>
              </a:rPr>
              <a:t>% Calculate </a:t>
            </a:r>
            <a:r>
              <a:rPr lang="en-IN" sz="1600" b="0" i="0" dirty="0" err="1">
                <a:solidFill>
                  <a:schemeClr val="bg1"/>
                </a:solidFill>
                <a:effectLst/>
                <a:latin typeface="Menlo"/>
              </a:rPr>
              <a:t>C_r</a:t>
            </a:r>
            <a:endParaRPr lang="en-IN" sz="1600" b="0" i="0" dirty="0">
              <a:solidFill>
                <a:schemeClr val="bg1"/>
              </a:solidFill>
              <a:effectLst/>
              <a:latin typeface="Menlo"/>
            </a:endParaRPr>
          </a:p>
          <a:p>
            <a:r>
              <a:rPr lang="en-IN" sz="1600" b="0" i="0" dirty="0" err="1">
                <a:solidFill>
                  <a:schemeClr val="bg1"/>
                </a:solidFill>
                <a:effectLst/>
                <a:latin typeface="Menlo"/>
              </a:rPr>
              <a:t>C_r</a:t>
            </a:r>
            <a:r>
              <a:rPr lang="en-IN" sz="1600" b="0" i="0" dirty="0">
                <a:solidFill>
                  <a:schemeClr val="bg1"/>
                </a:solidFill>
                <a:effectLst/>
                <a:latin typeface="Menlo"/>
              </a:rPr>
              <a:t> = </a:t>
            </a:r>
            <a:r>
              <a:rPr lang="en-IN" sz="1600" b="0" i="0" dirty="0" err="1">
                <a:solidFill>
                  <a:schemeClr val="bg1"/>
                </a:solidFill>
                <a:effectLst/>
                <a:latin typeface="Menlo"/>
              </a:rPr>
              <a:t>C_min</a:t>
            </a:r>
            <a:r>
              <a:rPr lang="en-IN" sz="1600" b="0" i="0" dirty="0">
                <a:solidFill>
                  <a:schemeClr val="bg1"/>
                </a:solidFill>
                <a:effectLst/>
                <a:latin typeface="Menlo"/>
              </a:rPr>
              <a:t> / </a:t>
            </a:r>
            <a:r>
              <a:rPr lang="en-IN" sz="1600" b="0" i="0" dirty="0" err="1">
                <a:solidFill>
                  <a:schemeClr val="bg1"/>
                </a:solidFill>
                <a:effectLst/>
                <a:latin typeface="Menlo"/>
              </a:rPr>
              <a:t>C_max</a:t>
            </a:r>
            <a:r>
              <a:rPr lang="en-IN" sz="1600" b="0" i="0" dirty="0">
                <a:solidFill>
                  <a:schemeClr val="bg1"/>
                </a:solidFill>
                <a:effectLst/>
                <a:latin typeface="Menlo"/>
              </a:rPr>
              <a:t>;</a:t>
            </a:r>
          </a:p>
          <a:p>
            <a:r>
              <a:rPr lang="en-IN" sz="1600" b="0" i="0" dirty="0">
                <a:solidFill>
                  <a:schemeClr val="bg1"/>
                </a:solidFill>
                <a:effectLst/>
                <a:latin typeface="Menlo"/>
              </a:rPr>
              <a:t>% Initialize arrays for storing results at different baffle inclinations</a:t>
            </a:r>
          </a:p>
          <a:p>
            <a:r>
              <a:rPr lang="en-IN" sz="1600" b="0" i="0" dirty="0">
                <a:solidFill>
                  <a:schemeClr val="bg1"/>
                </a:solidFill>
                <a:effectLst/>
                <a:latin typeface="Menlo"/>
              </a:rPr>
              <a:t>inclinations = 0:15:90; % Baffle Inclinations from 0 to 90 degrees</a:t>
            </a:r>
          </a:p>
          <a:p>
            <a:r>
              <a:rPr lang="en-IN" sz="1600" b="0" i="0" dirty="0" err="1">
                <a:solidFill>
                  <a:schemeClr val="bg1"/>
                </a:solidFill>
                <a:effectLst/>
                <a:latin typeface="Menlo"/>
              </a:rPr>
              <a:t>num_inclinations</a:t>
            </a:r>
            <a:r>
              <a:rPr lang="en-IN" sz="1600" b="0" i="0" dirty="0">
                <a:solidFill>
                  <a:schemeClr val="bg1"/>
                </a:solidFill>
                <a:effectLst/>
                <a:latin typeface="Menlo"/>
              </a:rPr>
              <a:t> = length(inclinations);</a:t>
            </a:r>
          </a:p>
          <a:p>
            <a:r>
              <a:rPr lang="en-IN" sz="1600" b="0" i="0" dirty="0">
                <a:solidFill>
                  <a:schemeClr val="bg1"/>
                </a:solidFill>
                <a:effectLst/>
                <a:latin typeface="Menlo"/>
              </a:rPr>
              <a:t>% Initialize arrays to store results</a:t>
            </a:r>
          </a:p>
          <a:p>
            <a:r>
              <a:rPr lang="en-IN" sz="1600" b="0" i="0" dirty="0" err="1">
                <a:solidFill>
                  <a:schemeClr val="bg1"/>
                </a:solidFill>
                <a:effectLst/>
                <a:latin typeface="Menlo"/>
              </a:rPr>
              <a:t>heat_transfer_coefficients</a:t>
            </a:r>
            <a:r>
              <a:rPr lang="en-IN" sz="1600" b="0" i="0" dirty="0">
                <a:solidFill>
                  <a:schemeClr val="bg1"/>
                </a:solidFill>
                <a:effectLst/>
                <a:latin typeface="Menlo"/>
              </a:rPr>
              <a:t> = zeros(</a:t>
            </a:r>
            <a:r>
              <a:rPr lang="en-IN" sz="1600" b="0" i="0" dirty="0" err="1">
                <a:solidFill>
                  <a:schemeClr val="bg1"/>
                </a:solidFill>
                <a:effectLst/>
                <a:latin typeface="Menlo"/>
              </a:rPr>
              <a:t>num_inclinations</a:t>
            </a:r>
            <a:r>
              <a:rPr lang="en-IN" sz="1600" b="0" i="0" dirty="0">
                <a:solidFill>
                  <a:schemeClr val="bg1"/>
                </a:solidFill>
                <a:effectLst/>
                <a:latin typeface="Menlo"/>
              </a:rPr>
              <a:t>, 1);</a:t>
            </a:r>
          </a:p>
          <a:p>
            <a:r>
              <a:rPr lang="en-IN" sz="1600" b="0" i="0" dirty="0" err="1">
                <a:solidFill>
                  <a:schemeClr val="bg1"/>
                </a:solidFill>
                <a:effectLst/>
                <a:latin typeface="Menlo"/>
              </a:rPr>
              <a:t>pressure_drops</a:t>
            </a:r>
            <a:r>
              <a:rPr lang="en-IN" sz="1600" b="0" i="0" dirty="0">
                <a:solidFill>
                  <a:schemeClr val="bg1"/>
                </a:solidFill>
                <a:effectLst/>
                <a:latin typeface="Menlo"/>
              </a:rPr>
              <a:t> = zeros(</a:t>
            </a:r>
            <a:r>
              <a:rPr lang="en-IN" sz="1600" b="0" i="0" dirty="0" err="1">
                <a:solidFill>
                  <a:schemeClr val="bg1"/>
                </a:solidFill>
                <a:effectLst/>
                <a:latin typeface="Menlo"/>
              </a:rPr>
              <a:t>num_inclinations</a:t>
            </a:r>
            <a:r>
              <a:rPr lang="en-IN" sz="1600" b="0" i="0" dirty="0">
                <a:solidFill>
                  <a:schemeClr val="bg1"/>
                </a:solidFill>
                <a:effectLst/>
                <a:latin typeface="Menlo"/>
              </a:rPr>
              <a:t>, 1);</a:t>
            </a:r>
          </a:p>
          <a:p>
            <a:r>
              <a:rPr lang="en-IN" sz="1600" b="0" i="0" dirty="0" err="1">
                <a:solidFill>
                  <a:schemeClr val="bg1"/>
                </a:solidFill>
                <a:effectLst/>
                <a:latin typeface="Menlo"/>
              </a:rPr>
              <a:t>Re_shell_all</a:t>
            </a:r>
            <a:r>
              <a:rPr lang="en-IN" sz="1600" b="0" i="0" dirty="0">
                <a:solidFill>
                  <a:schemeClr val="bg1"/>
                </a:solidFill>
                <a:effectLst/>
                <a:latin typeface="Menlo"/>
              </a:rPr>
              <a:t> = zeros(</a:t>
            </a:r>
            <a:r>
              <a:rPr lang="en-IN" sz="1600" b="0" i="0" dirty="0" err="1">
                <a:solidFill>
                  <a:schemeClr val="bg1"/>
                </a:solidFill>
                <a:effectLst/>
                <a:latin typeface="Menlo"/>
              </a:rPr>
              <a:t>num_inclinations</a:t>
            </a:r>
            <a:r>
              <a:rPr lang="en-IN" sz="1600" b="0" i="0" dirty="0">
                <a:solidFill>
                  <a:schemeClr val="bg1"/>
                </a:solidFill>
                <a:effectLst/>
                <a:latin typeface="Menlo"/>
              </a:rPr>
              <a:t>, 1);</a:t>
            </a:r>
          </a:p>
          <a:p>
            <a:r>
              <a:rPr lang="en-IN" sz="1600" b="0" i="0" dirty="0" err="1">
                <a:solidFill>
                  <a:schemeClr val="bg1"/>
                </a:solidFill>
                <a:effectLst/>
                <a:latin typeface="Menlo"/>
              </a:rPr>
              <a:t>Re_tube_all</a:t>
            </a:r>
            <a:r>
              <a:rPr lang="en-IN" sz="1600" b="0" i="0" dirty="0">
                <a:solidFill>
                  <a:schemeClr val="bg1"/>
                </a:solidFill>
                <a:effectLst/>
                <a:latin typeface="Menlo"/>
              </a:rPr>
              <a:t> = zeros(</a:t>
            </a:r>
            <a:r>
              <a:rPr lang="en-IN" sz="1600" b="0" i="0" dirty="0" err="1">
                <a:solidFill>
                  <a:schemeClr val="bg1"/>
                </a:solidFill>
                <a:effectLst/>
                <a:latin typeface="Menlo"/>
              </a:rPr>
              <a:t>num_inclinations</a:t>
            </a:r>
            <a:r>
              <a:rPr lang="en-IN" sz="1600" b="0" i="0" dirty="0">
                <a:solidFill>
                  <a:schemeClr val="bg1"/>
                </a:solidFill>
                <a:effectLst/>
                <a:latin typeface="Menlo"/>
              </a:rPr>
              <a:t>, 1);</a:t>
            </a:r>
          </a:p>
          <a:p>
            <a:r>
              <a:rPr lang="en-IN" sz="1600" b="0" i="0" dirty="0" err="1">
                <a:solidFill>
                  <a:schemeClr val="bg1"/>
                </a:solidFill>
                <a:effectLst/>
                <a:latin typeface="Menlo"/>
              </a:rPr>
              <a:t>Nu_shell_all</a:t>
            </a:r>
            <a:r>
              <a:rPr lang="en-IN" sz="1600" b="0" i="0" dirty="0">
                <a:solidFill>
                  <a:schemeClr val="bg1"/>
                </a:solidFill>
                <a:effectLst/>
                <a:latin typeface="Menlo"/>
              </a:rPr>
              <a:t> = zeros(</a:t>
            </a:r>
            <a:r>
              <a:rPr lang="en-IN" sz="1600" b="0" i="0" dirty="0" err="1">
                <a:solidFill>
                  <a:schemeClr val="bg1"/>
                </a:solidFill>
                <a:effectLst/>
                <a:latin typeface="Menlo"/>
              </a:rPr>
              <a:t>num_inclinations</a:t>
            </a:r>
            <a:r>
              <a:rPr lang="en-IN" sz="1600" b="0" i="0" dirty="0">
                <a:solidFill>
                  <a:schemeClr val="bg1"/>
                </a:solidFill>
                <a:effectLst/>
                <a:latin typeface="Menlo"/>
              </a:rPr>
              <a:t>, 1);</a:t>
            </a:r>
          </a:p>
          <a:p>
            <a:r>
              <a:rPr lang="en-IN" sz="1600" b="0" i="0" dirty="0" err="1">
                <a:solidFill>
                  <a:schemeClr val="bg1"/>
                </a:solidFill>
                <a:effectLst/>
                <a:latin typeface="Menlo"/>
              </a:rPr>
              <a:t>Nu_tube_all</a:t>
            </a:r>
            <a:r>
              <a:rPr lang="en-IN" sz="1600" b="0" i="0" dirty="0">
                <a:solidFill>
                  <a:schemeClr val="bg1"/>
                </a:solidFill>
                <a:effectLst/>
                <a:latin typeface="Menlo"/>
              </a:rPr>
              <a:t> = zeros(</a:t>
            </a:r>
            <a:r>
              <a:rPr lang="en-IN" sz="1600" b="0" i="0" dirty="0" err="1">
                <a:solidFill>
                  <a:schemeClr val="bg1"/>
                </a:solidFill>
                <a:effectLst/>
                <a:latin typeface="Menlo"/>
              </a:rPr>
              <a:t>num_inclinations</a:t>
            </a:r>
            <a:r>
              <a:rPr lang="en-IN" sz="1600" b="0" i="0" dirty="0">
                <a:solidFill>
                  <a:schemeClr val="bg1"/>
                </a:solidFill>
                <a:effectLst/>
                <a:latin typeface="Menlo"/>
              </a:rPr>
              <a:t>, 1);</a:t>
            </a:r>
          </a:p>
          <a:p>
            <a:r>
              <a:rPr lang="en-IN" sz="1600" b="0" i="0" dirty="0" err="1">
                <a:solidFill>
                  <a:schemeClr val="bg1"/>
                </a:solidFill>
                <a:effectLst/>
                <a:latin typeface="Menlo"/>
              </a:rPr>
              <a:t>effectiveness_all</a:t>
            </a:r>
            <a:r>
              <a:rPr lang="en-IN" sz="1600" b="0" i="0" dirty="0">
                <a:solidFill>
                  <a:schemeClr val="bg1"/>
                </a:solidFill>
                <a:effectLst/>
                <a:latin typeface="Menlo"/>
              </a:rPr>
              <a:t> = zeros(</a:t>
            </a:r>
            <a:r>
              <a:rPr lang="en-IN" sz="1600" b="0" i="0" dirty="0" err="1">
                <a:solidFill>
                  <a:schemeClr val="bg1"/>
                </a:solidFill>
                <a:effectLst/>
                <a:latin typeface="Menlo"/>
              </a:rPr>
              <a:t>num_inclinations</a:t>
            </a:r>
            <a:r>
              <a:rPr lang="en-IN" sz="1600" b="0" i="0" dirty="0">
                <a:solidFill>
                  <a:schemeClr val="bg1"/>
                </a:solidFill>
                <a:effectLst/>
                <a:latin typeface="Menlo"/>
              </a:rPr>
              <a:t>, 1);</a:t>
            </a:r>
          </a:p>
          <a:p>
            <a:r>
              <a:rPr lang="en-IN" sz="1600" b="0" i="0" dirty="0" err="1">
                <a:solidFill>
                  <a:schemeClr val="bg1"/>
                </a:solidFill>
                <a:effectLst/>
                <a:latin typeface="Menlo"/>
              </a:rPr>
              <a:t>U_all</a:t>
            </a:r>
            <a:r>
              <a:rPr lang="en-IN" sz="1600" b="0" i="0" dirty="0">
                <a:solidFill>
                  <a:schemeClr val="bg1"/>
                </a:solidFill>
                <a:effectLst/>
                <a:latin typeface="Menlo"/>
              </a:rPr>
              <a:t> = zeros(</a:t>
            </a:r>
            <a:r>
              <a:rPr lang="en-IN" sz="1600" b="0" i="0" dirty="0" err="1">
                <a:solidFill>
                  <a:schemeClr val="bg1"/>
                </a:solidFill>
                <a:effectLst/>
                <a:latin typeface="Menlo"/>
              </a:rPr>
              <a:t>num_inclinations</a:t>
            </a:r>
            <a:r>
              <a:rPr lang="en-IN" sz="1600" b="0" i="0" dirty="0">
                <a:solidFill>
                  <a:schemeClr val="bg1"/>
                </a:solidFill>
                <a:effectLst/>
                <a:latin typeface="Menlo"/>
              </a:rPr>
              <a:t>, 1);</a:t>
            </a:r>
          </a:p>
        </p:txBody>
      </p:sp>
    </p:spTree>
    <p:extLst>
      <p:ext uri="{BB962C8B-B14F-4D97-AF65-F5344CB8AC3E}">
        <p14:creationId xmlns:p14="http://schemas.microsoft.com/office/powerpoint/2010/main" val="1920492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2AA4C5-BDA5-7243-0E4F-ACB373AA0F05}"/>
              </a:ext>
            </a:extLst>
          </p:cNvPr>
          <p:cNvPicPr>
            <a:picLocks noChangeAspect="1"/>
          </p:cNvPicPr>
          <p:nvPr/>
        </p:nvPicPr>
        <p:blipFill rotWithShape="1">
          <a:blip r:embed="rId2"/>
          <a:srcRect t="-1378" b="20486"/>
          <a:stretch/>
        </p:blipFill>
        <p:spPr>
          <a:xfrm>
            <a:off x="0" y="-122548"/>
            <a:ext cx="12191999" cy="6980548"/>
          </a:xfrm>
          <a:prstGeom prst="rect">
            <a:avLst/>
          </a:prstGeom>
        </p:spPr>
      </p:pic>
      <p:sp>
        <p:nvSpPr>
          <p:cNvPr id="3" name="TextBox 2">
            <a:extLst>
              <a:ext uri="{FF2B5EF4-FFF2-40B4-BE49-F238E27FC236}">
                <a16:creationId xmlns:a16="http://schemas.microsoft.com/office/drawing/2014/main" id="{2D0D7ABF-41F8-2F8E-EA39-F5DAACEA7BD7}"/>
              </a:ext>
            </a:extLst>
          </p:cNvPr>
          <p:cNvSpPr txBox="1"/>
          <p:nvPr/>
        </p:nvSpPr>
        <p:spPr>
          <a:xfrm>
            <a:off x="612743" y="0"/>
            <a:ext cx="10171521" cy="5909310"/>
          </a:xfrm>
          <a:prstGeom prst="rect">
            <a:avLst/>
          </a:prstGeom>
          <a:noFill/>
        </p:spPr>
        <p:txBody>
          <a:bodyPr wrap="square" rtlCol="0">
            <a:spAutoFit/>
          </a:bodyPr>
          <a:lstStyle/>
          <a:p>
            <a:r>
              <a:rPr lang="en-IN" sz="1400" b="0" i="0" dirty="0">
                <a:solidFill>
                  <a:schemeClr val="bg1"/>
                </a:solidFill>
                <a:effectLst/>
                <a:latin typeface="Menlo"/>
              </a:rPr>
              <a:t>% Loop through each inclination angle</a:t>
            </a:r>
          </a:p>
          <a:p>
            <a:r>
              <a:rPr lang="en-IN" sz="1400" b="0" i="0" dirty="0">
                <a:solidFill>
                  <a:schemeClr val="bg1"/>
                </a:solidFill>
                <a:effectLst/>
                <a:latin typeface="Menlo"/>
              </a:rPr>
              <a:t>for </a:t>
            </a:r>
            <a:r>
              <a:rPr lang="en-IN" sz="1400" b="0" i="0" dirty="0" err="1">
                <a:solidFill>
                  <a:schemeClr val="bg1"/>
                </a:solidFill>
                <a:effectLst/>
                <a:latin typeface="Menlo"/>
              </a:rPr>
              <a:t>i</a:t>
            </a:r>
            <a:r>
              <a:rPr lang="en-IN" sz="1400" b="0" i="0" dirty="0">
                <a:solidFill>
                  <a:schemeClr val="bg1"/>
                </a:solidFill>
                <a:effectLst/>
                <a:latin typeface="Menlo"/>
              </a:rPr>
              <a:t> = 1:num_inclinations</a:t>
            </a:r>
          </a:p>
          <a:p>
            <a:r>
              <a:rPr lang="en-IN" sz="1400" b="0" i="0" dirty="0">
                <a:solidFill>
                  <a:schemeClr val="bg1"/>
                </a:solidFill>
                <a:effectLst/>
                <a:latin typeface="Menlo"/>
              </a:rPr>
              <a:t>inclination = inclinations(</a:t>
            </a:r>
            <a:r>
              <a:rPr lang="en-IN" sz="1400" b="0" i="0" dirty="0" err="1">
                <a:solidFill>
                  <a:schemeClr val="bg1"/>
                </a:solidFill>
                <a:effectLst/>
                <a:latin typeface="Menlo"/>
              </a:rPr>
              <a:t>i</a:t>
            </a:r>
            <a:r>
              <a:rPr lang="en-IN" sz="1400" b="0" i="0" dirty="0">
                <a:solidFill>
                  <a:schemeClr val="bg1"/>
                </a:solidFill>
                <a:effectLst/>
                <a:latin typeface="Menlo"/>
              </a:rPr>
              <a:t>);</a:t>
            </a:r>
          </a:p>
          <a:p>
            <a:r>
              <a:rPr lang="en-IN" sz="1400" b="0" i="0" dirty="0">
                <a:solidFill>
                  <a:schemeClr val="bg1"/>
                </a:solidFill>
                <a:effectLst/>
                <a:latin typeface="Menlo"/>
              </a:rPr>
              <a:t>% Calculate overall heat transfer coefficient</a:t>
            </a:r>
          </a:p>
          <a:p>
            <a:r>
              <a:rPr lang="en-IN" sz="1400" b="0" i="0" dirty="0" err="1">
                <a:solidFill>
                  <a:schemeClr val="bg1"/>
                </a:solidFill>
                <a:effectLst/>
                <a:latin typeface="Menlo"/>
              </a:rPr>
              <a:t>shell_velocity</a:t>
            </a:r>
            <a:r>
              <a:rPr lang="en-IN" sz="1400" b="0" i="0" dirty="0">
                <a:solidFill>
                  <a:schemeClr val="bg1"/>
                </a:solidFill>
                <a:effectLst/>
                <a:latin typeface="Menlo"/>
              </a:rPr>
              <a:t> = </a:t>
            </a:r>
            <a:r>
              <a:rPr lang="en-IN" sz="1400" b="0" i="0" dirty="0" err="1">
                <a:solidFill>
                  <a:schemeClr val="bg1"/>
                </a:solidFill>
                <a:effectLst/>
                <a:latin typeface="Menlo"/>
              </a:rPr>
              <a:t>shell_flowrate</a:t>
            </a:r>
            <a:r>
              <a:rPr lang="en-IN" sz="1400" b="0" i="0" dirty="0">
                <a:solidFill>
                  <a:schemeClr val="bg1"/>
                </a:solidFill>
                <a:effectLst/>
                <a:latin typeface="Menlo"/>
              </a:rPr>
              <a:t> / (</a:t>
            </a:r>
            <a:r>
              <a:rPr lang="en-IN" sz="1400" b="0" i="0" dirty="0" err="1">
                <a:solidFill>
                  <a:schemeClr val="bg1"/>
                </a:solidFill>
                <a:effectLst/>
                <a:latin typeface="Menlo"/>
              </a:rPr>
              <a:t>rho_shell</a:t>
            </a:r>
            <a:r>
              <a:rPr lang="en-IN" sz="1400" b="0" i="0" dirty="0">
                <a:solidFill>
                  <a:schemeClr val="bg1"/>
                </a:solidFill>
                <a:effectLst/>
                <a:latin typeface="Menlo"/>
              </a:rPr>
              <a:t> * </a:t>
            </a:r>
            <a:r>
              <a:rPr lang="en-IN" sz="1400" b="0" i="0" dirty="0" err="1">
                <a:solidFill>
                  <a:schemeClr val="bg1"/>
                </a:solidFill>
                <a:effectLst/>
                <a:latin typeface="Menlo"/>
              </a:rPr>
              <a:t>length_shell</a:t>
            </a:r>
            <a:r>
              <a:rPr lang="en-IN" sz="1400" b="0" i="0" dirty="0">
                <a:solidFill>
                  <a:schemeClr val="bg1"/>
                </a:solidFill>
                <a:effectLst/>
                <a:latin typeface="Menlo"/>
              </a:rPr>
              <a:t> * shell_diameter^2 / 4);</a:t>
            </a:r>
          </a:p>
          <a:p>
            <a:r>
              <a:rPr lang="en-IN" sz="1400" b="0" i="0" dirty="0" err="1">
                <a:solidFill>
                  <a:schemeClr val="bg1"/>
                </a:solidFill>
                <a:effectLst/>
                <a:latin typeface="Menlo"/>
              </a:rPr>
              <a:t>Re_shell</a:t>
            </a:r>
            <a:r>
              <a:rPr lang="en-IN" sz="1400" b="0" i="0" dirty="0">
                <a:solidFill>
                  <a:schemeClr val="bg1"/>
                </a:solidFill>
                <a:effectLst/>
                <a:latin typeface="Menlo"/>
              </a:rPr>
              <a:t> = (</a:t>
            </a:r>
            <a:r>
              <a:rPr lang="en-IN" sz="1400" b="0" i="0" dirty="0" err="1">
                <a:solidFill>
                  <a:schemeClr val="bg1"/>
                </a:solidFill>
                <a:effectLst/>
                <a:latin typeface="Menlo"/>
              </a:rPr>
              <a:t>shell_velocity</a:t>
            </a:r>
            <a:r>
              <a:rPr lang="en-IN" sz="1400" b="0" i="0" dirty="0">
                <a:solidFill>
                  <a:schemeClr val="bg1"/>
                </a:solidFill>
                <a:effectLst/>
                <a:latin typeface="Menlo"/>
              </a:rPr>
              <a:t> * </a:t>
            </a:r>
            <a:r>
              <a:rPr lang="en-IN" sz="1400" b="0" i="0" dirty="0" err="1">
                <a:solidFill>
                  <a:schemeClr val="bg1"/>
                </a:solidFill>
                <a:effectLst/>
                <a:latin typeface="Menlo"/>
              </a:rPr>
              <a:t>shell_diameter</a:t>
            </a:r>
            <a:r>
              <a:rPr lang="en-IN" sz="1400" b="0" i="0" dirty="0">
                <a:solidFill>
                  <a:schemeClr val="bg1"/>
                </a:solidFill>
                <a:effectLst/>
                <a:latin typeface="Menlo"/>
              </a:rPr>
              <a:t>) / </a:t>
            </a:r>
            <a:r>
              <a:rPr lang="en-IN" sz="1400" b="0" i="0" dirty="0" err="1">
                <a:solidFill>
                  <a:schemeClr val="bg1"/>
                </a:solidFill>
                <a:effectLst/>
                <a:latin typeface="Menlo"/>
              </a:rPr>
              <a:t>mu_shell</a:t>
            </a:r>
            <a:r>
              <a:rPr lang="en-IN" sz="1400" b="0" i="0" dirty="0">
                <a:solidFill>
                  <a:schemeClr val="bg1"/>
                </a:solidFill>
                <a:effectLst/>
                <a:latin typeface="Menlo"/>
              </a:rPr>
              <a:t>;</a:t>
            </a:r>
          </a:p>
          <a:p>
            <a:r>
              <a:rPr lang="en-IN" sz="1400" b="0" i="0" dirty="0" err="1">
                <a:solidFill>
                  <a:schemeClr val="bg1"/>
                </a:solidFill>
                <a:effectLst/>
                <a:latin typeface="Menlo"/>
              </a:rPr>
              <a:t>Pr_shell</a:t>
            </a:r>
            <a:r>
              <a:rPr lang="en-IN" sz="1400" b="0" i="0" dirty="0">
                <a:solidFill>
                  <a:schemeClr val="bg1"/>
                </a:solidFill>
                <a:effectLst/>
                <a:latin typeface="Menlo"/>
              </a:rPr>
              <a:t> = </a:t>
            </a:r>
            <a:r>
              <a:rPr lang="en-IN" sz="1400" b="0" i="0" dirty="0" err="1">
                <a:solidFill>
                  <a:schemeClr val="bg1"/>
                </a:solidFill>
                <a:effectLst/>
                <a:latin typeface="Menlo"/>
              </a:rPr>
              <a:t>Cp_shell</a:t>
            </a:r>
            <a:r>
              <a:rPr lang="en-IN" sz="1400" b="0" i="0" dirty="0">
                <a:solidFill>
                  <a:schemeClr val="bg1"/>
                </a:solidFill>
                <a:effectLst/>
                <a:latin typeface="Menlo"/>
              </a:rPr>
              <a:t> * </a:t>
            </a:r>
            <a:r>
              <a:rPr lang="en-IN" sz="1400" b="0" i="0" dirty="0" err="1">
                <a:solidFill>
                  <a:schemeClr val="bg1"/>
                </a:solidFill>
                <a:effectLst/>
                <a:latin typeface="Menlo"/>
              </a:rPr>
              <a:t>mu_shell</a:t>
            </a:r>
            <a:r>
              <a:rPr lang="en-IN" sz="1400" b="0" i="0" dirty="0">
                <a:solidFill>
                  <a:schemeClr val="bg1"/>
                </a:solidFill>
                <a:effectLst/>
                <a:latin typeface="Menlo"/>
              </a:rPr>
              <a:t> / </a:t>
            </a:r>
            <a:r>
              <a:rPr lang="en-IN" sz="1400" b="0" i="0" dirty="0" err="1">
                <a:solidFill>
                  <a:schemeClr val="bg1"/>
                </a:solidFill>
                <a:effectLst/>
                <a:latin typeface="Menlo"/>
              </a:rPr>
              <a:t>K_shell</a:t>
            </a:r>
            <a:r>
              <a:rPr lang="en-IN" sz="1400" b="0" i="0" dirty="0">
                <a:solidFill>
                  <a:schemeClr val="bg1"/>
                </a:solidFill>
                <a:effectLst/>
                <a:latin typeface="Menlo"/>
              </a:rPr>
              <a:t>;</a:t>
            </a:r>
          </a:p>
          <a:p>
            <a:r>
              <a:rPr lang="en-IN" sz="1400" b="0" i="0" dirty="0" err="1">
                <a:solidFill>
                  <a:schemeClr val="bg1"/>
                </a:solidFill>
                <a:effectLst/>
                <a:latin typeface="Menlo"/>
              </a:rPr>
              <a:t>Nu_shell</a:t>
            </a:r>
            <a:r>
              <a:rPr lang="en-IN" sz="1400" b="0" i="0" dirty="0">
                <a:solidFill>
                  <a:schemeClr val="bg1"/>
                </a:solidFill>
                <a:effectLst/>
                <a:latin typeface="Menlo"/>
              </a:rPr>
              <a:t> = 0.3 + (0.62 * Re_shell^0.5 * </a:t>
            </a:r>
            <a:r>
              <a:rPr lang="en-IN" sz="1400" b="0" i="0" dirty="0" err="1">
                <a:solidFill>
                  <a:schemeClr val="bg1"/>
                </a:solidFill>
                <a:effectLst/>
                <a:latin typeface="Menlo"/>
              </a:rPr>
              <a:t>Pr_shell</a:t>
            </a:r>
            <a:r>
              <a:rPr lang="en-IN" sz="1400" b="0" i="0" dirty="0">
                <a:solidFill>
                  <a:schemeClr val="bg1"/>
                </a:solidFill>
                <a:effectLst/>
                <a:latin typeface="Menlo"/>
              </a:rPr>
              <a:t>^(1/3)) / (1 + (0.4/</a:t>
            </a:r>
            <a:r>
              <a:rPr lang="en-IN" sz="1400" b="0" i="0" dirty="0" err="1">
                <a:solidFill>
                  <a:schemeClr val="bg1"/>
                </a:solidFill>
                <a:effectLst/>
                <a:latin typeface="Menlo"/>
              </a:rPr>
              <a:t>Pr_shell</a:t>
            </a:r>
            <a:r>
              <a:rPr lang="en-IN" sz="1400" b="0" i="0" dirty="0">
                <a:solidFill>
                  <a:schemeClr val="bg1"/>
                </a:solidFill>
                <a:effectLst/>
                <a:latin typeface="Menlo"/>
              </a:rPr>
              <a:t>)^(2/3))^0.25 * (1 + (</a:t>
            </a:r>
            <a:r>
              <a:rPr lang="en-IN" sz="1400" b="0" i="0" dirty="0" err="1">
                <a:solidFill>
                  <a:schemeClr val="bg1"/>
                </a:solidFill>
                <a:effectLst/>
                <a:latin typeface="Menlo"/>
              </a:rPr>
              <a:t>Re_shell</a:t>
            </a:r>
            <a:r>
              <a:rPr lang="en-IN" sz="1400" b="0" i="0" dirty="0">
                <a:solidFill>
                  <a:schemeClr val="bg1"/>
                </a:solidFill>
                <a:effectLst/>
                <a:latin typeface="Menlo"/>
              </a:rPr>
              <a:t> / 282000)^(5/8))^0.8;</a:t>
            </a:r>
          </a:p>
          <a:p>
            <a:r>
              <a:rPr lang="en-IN" sz="1400" b="0" i="0" dirty="0" err="1">
                <a:solidFill>
                  <a:schemeClr val="bg1"/>
                </a:solidFill>
                <a:effectLst/>
                <a:latin typeface="Menlo"/>
              </a:rPr>
              <a:t>h_shell</a:t>
            </a:r>
            <a:r>
              <a:rPr lang="en-IN" sz="1400" b="0" i="0" dirty="0">
                <a:solidFill>
                  <a:schemeClr val="bg1"/>
                </a:solidFill>
                <a:effectLst/>
                <a:latin typeface="Menlo"/>
              </a:rPr>
              <a:t> = </a:t>
            </a:r>
            <a:r>
              <a:rPr lang="en-IN" sz="1400" b="0" i="0" dirty="0" err="1">
                <a:solidFill>
                  <a:schemeClr val="bg1"/>
                </a:solidFill>
                <a:effectLst/>
                <a:latin typeface="Menlo"/>
              </a:rPr>
              <a:t>Nu_shell</a:t>
            </a:r>
            <a:r>
              <a:rPr lang="en-IN" sz="1400" b="0" i="0" dirty="0">
                <a:solidFill>
                  <a:schemeClr val="bg1"/>
                </a:solidFill>
                <a:effectLst/>
                <a:latin typeface="Menlo"/>
              </a:rPr>
              <a:t> * </a:t>
            </a:r>
            <a:r>
              <a:rPr lang="en-IN" sz="1400" b="0" i="0" dirty="0" err="1">
                <a:solidFill>
                  <a:schemeClr val="bg1"/>
                </a:solidFill>
                <a:effectLst/>
                <a:latin typeface="Menlo"/>
              </a:rPr>
              <a:t>K_shell</a:t>
            </a:r>
            <a:r>
              <a:rPr lang="en-IN" sz="1400" b="0" i="0" dirty="0">
                <a:solidFill>
                  <a:schemeClr val="bg1"/>
                </a:solidFill>
                <a:effectLst/>
                <a:latin typeface="Menlo"/>
              </a:rPr>
              <a:t> / </a:t>
            </a:r>
            <a:r>
              <a:rPr lang="en-IN" sz="1400" b="0" i="0" dirty="0" err="1">
                <a:solidFill>
                  <a:schemeClr val="bg1"/>
                </a:solidFill>
                <a:effectLst/>
                <a:latin typeface="Menlo"/>
              </a:rPr>
              <a:t>shell_diameter</a:t>
            </a:r>
            <a:r>
              <a:rPr lang="en-IN" sz="1400" b="0" i="0" dirty="0">
                <a:solidFill>
                  <a:schemeClr val="bg1"/>
                </a:solidFill>
                <a:effectLst/>
                <a:latin typeface="Menlo"/>
              </a:rPr>
              <a:t>;</a:t>
            </a:r>
          </a:p>
          <a:p>
            <a:r>
              <a:rPr lang="en-IN" sz="1400" b="0" i="0" dirty="0" err="1">
                <a:solidFill>
                  <a:schemeClr val="bg1"/>
                </a:solidFill>
                <a:effectLst/>
                <a:latin typeface="Menlo"/>
              </a:rPr>
              <a:t>tube_velocity</a:t>
            </a:r>
            <a:r>
              <a:rPr lang="en-IN" sz="1400" b="0" i="0" dirty="0">
                <a:solidFill>
                  <a:schemeClr val="bg1"/>
                </a:solidFill>
                <a:effectLst/>
                <a:latin typeface="Menlo"/>
              </a:rPr>
              <a:t> = </a:t>
            </a:r>
            <a:r>
              <a:rPr lang="en-IN" sz="1400" b="0" i="0" dirty="0" err="1">
                <a:solidFill>
                  <a:schemeClr val="bg1"/>
                </a:solidFill>
                <a:effectLst/>
                <a:latin typeface="Menlo"/>
              </a:rPr>
              <a:t>tube_flowrate</a:t>
            </a:r>
            <a:r>
              <a:rPr lang="en-IN" sz="1400" b="0" i="0" dirty="0">
                <a:solidFill>
                  <a:schemeClr val="bg1"/>
                </a:solidFill>
                <a:effectLst/>
                <a:latin typeface="Menlo"/>
              </a:rPr>
              <a:t> / (</a:t>
            </a:r>
            <a:r>
              <a:rPr lang="en-IN" sz="1400" b="0" i="0" dirty="0" err="1">
                <a:solidFill>
                  <a:schemeClr val="bg1"/>
                </a:solidFill>
                <a:effectLst/>
                <a:latin typeface="Menlo"/>
              </a:rPr>
              <a:t>rho_tube</a:t>
            </a:r>
            <a:r>
              <a:rPr lang="en-IN" sz="1400" b="0" i="0" dirty="0">
                <a:solidFill>
                  <a:schemeClr val="bg1"/>
                </a:solidFill>
                <a:effectLst/>
                <a:latin typeface="Menlo"/>
              </a:rPr>
              <a:t> * </a:t>
            </a:r>
            <a:r>
              <a:rPr lang="en-IN" sz="1400" b="0" i="0" dirty="0" err="1">
                <a:solidFill>
                  <a:schemeClr val="bg1"/>
                </a:solidFill>
                <a:effectLst/>
                <a:latin typeface="Menlo"/>
              </a:rPr>
              <a:t>length_tube</a:t>
            </a:r>
            <a:r>
              <a:rPr lang="en-IN" sz="1400" b="0" i="0" dirty="0">
                <a:solidFill>
                  <a:schemeClr val="bg1"/>
                </a:solidFill>
                <a:effectLst/>
                <a:latin typeface="Menlo"/>
              </a:rPr>
              <a:t> * tube_diameter^2 / 4);</a:t>
            </a:r>
          </a:p>
          <a:p>
            <a:r>
              <a:rPr lang="en-IN" sz="1400" b="0" i="0" dirty="0" err="1">
                <a:solidFill>
                  <a:schemeClr val="bg1"/>
                </a:solidFill>
                <a:effectLst/>
                <a:latin typeface="Menlo"/>
              </a:rPr>
              <a:t>Re_tube</a:t>
            </a:r>
            <a:r>
              <a:rPr lang="en-IN" sz="1400" b="0" i="0" dirty="0">
                <a:solidFill>
                  <a:schemeClr val="bg1"/>
                </a:solidFill>
                <a:effectLst/>
                <a:latin typeface="Menlo"/>
              </a:rPr>
              <a:t> = (</a:t>
            </a:r>
            <a:r>
              <a:rPr lang="en-IN" sz="1400" b="0" i="0" dirty="0" err="1">
                <a:solidFill>
                  <a:schemeClr val="bg1"/>
                </a:solidFill>
                <a:effectLst/>
                <a:latin typeface="Menlo"/>
              </a:rPr>
              <a:t>tube_velocity</a:t>
            </a:r>
            <a:r>
              <a:rPr lang="en-IN" sz="1400" b="0" i="0" dirty="0">
                <a:solidFill>
                  <a:schemeClr val="bg1"/>
                </a:solidFill>
                <a:effectLst/>
                <a:latin typeface="Menlo"/>
              </a:rPr>
              <a:t> * </a:t>
            </a:r>
            <a:r>
              <a:rPr lang="en-IN" sz="1400" b="0" i="0" dirty="0" err="1">
                <a:solidFill>
                  <a:schemeClr val="bg1"/>
                </a:solidFill>
                <a:effectLst/>
                <a:latin typeface="Menlo"/>
              </a:rPr>
              <a:t>tube_diameter</a:t>
            </a:r>
            <a:r>
              <a:rPr lang="en-IN" sz="1400" b="0" i="0" dirty="0">
                <a:solidFill>
                  <a:schemeClr val="bg1"/>
                </a:solidFill>
                <a:effectLst/>
                <a:latin typeface="Menlo"/>
              </a:rPr>
              <a:t>) / </a:t>
            </a:r>
            <a:r>
              <a:rPr lang="en-IN" sz="1400" b="0" i="0" dirty="0" err="1">
                <a:solidFill>
                  <a:schemeClr val="bg1"/>
                </a:solidFill>
                <a:effectLst/>
                <a:latin typeface="Menlo"/>
              </a:rPr>
              <a:t>mu_tube</a:t>
            </a:r>
            <a:r>
              <a:rPr lang="en-IN" sz="1400" b="0" i="0" dirty="0">
                <a:solidFill>
                  <a:schemeClr val="bg1"/>
                </a:solidFill>
                <a:effectLst/>
                <a:latin typeface="Menlo"/>
              </a:rPr>
              <a:t>;</a:t>
            </a:r>
          </a:p>
          <a:p>
            <a:r>
              <a:rPr lang="en-IN" sz="1400" b="0" i="0" dirty="0" err="1">
                <a:solidFill>
                  <a:schemeClr val="bg1"/>
                </a:solidFill>
                <a:effectLst/>
                <a:latin typeface="Menlo"/>
              </a:rPr>
              <a:t>Pr_tube</a:t>
            </a:r>
            <a:r>
              <a:rPr lang="en-IN" sz="1400" b="0" i="0" dirty="0">
                <a:solidFill>
                  <a:schemeClr val="bg1"/>
                </a:solidFill>
                <a:effectLst/>
                <a:latin typeface="Menlo"/>
              </a:rPr>
              <a:t> = </a:t>
            </a:r>
            <a:r>
              <a:rPr lang="en-IN" sz="1400" b="0" i="0" dirty="0" err="1">
                <a:solidFill>
                  <a:schemeClr val="bg1"/>
                </a:solidFill>
                <a:effectLst/>
                <a:latin typeface="Menlo"/>
              </a:rPr>
              <a:t>Cp_tube</a:t>
            </a:r>
            <a:r>
              <a:rPr lang="en-IN" sz="1400" b="0" i="0" dirty="0">
                <a:solidFill>
                  <a:schemeClr val="bg1"/>
                </a:solidFill>
                <a:effectLst/>
                <a:latin typeface="Menlo"/>
              </a:rPr>
              <a:t> * </a:t>
            </a:r>
            <a:r>
              <a:rPr lang="en-IN" sz="1400" b="0" i="0" dirty="0" err="1">
                <a:solidFill>
                  <a:schemeClr val="bg1"/>
                </a:solidFill>
                <a:effectLst/>
                <a:latin typeface="Menlo"/>
              </a:rPr>
              <a:t>mu_tube</a:t>
            </a:r>
            <a:r>
              <a:rPr lang="en-IN" sz="1400" b="0" i="0" dirty="0">
                <a:solidFill>
                  <a:schemeClr val="bg1"/>
                </a:solidFill>
                <a:effectLst/>
                <a:latin typeface="Menlo"/>
              </a:rPr>
              <a:t> / </a:t>
            </a:r>
            <a:r>
              <a:rPr lang="en-IN" sz="1400" b="0" i="0" dirty="0" err="1">
                <a:solidFill>
                  <a:schemeClr val="bg1"/>
                </a:solidFill>
                <a:effectLst/>
                <a:latin typeface="Menlo"/>
              </a:rPr>
              <a:t>K_tube</a:t>
            </a:r>
            <a:r>
              <a:rPr lang="en-IN" sz="1400" b="0" i="0" dirty="0">
                <a:solidFill>
                  <a:schemeClr val="bg1"/>
                </a:solidFill>
                <a:effectLst/>
                <a:latin typeface="Menlo"/>
              </a:rPr>
              <a:t>;</a:t>
            </a:r>
          </a:p>
          <a:p>
            <a:r>
              <a:rPr lang="en-IN" sz="1400" b="0" i="0" dirty="0" err="1">
                <a:solidFill>
                  <a:schemeClr val="bg1"/>
                </a:solidFill>
                <a:effectLst/>
                <a:latin typeface="Menlo"/>
              </a:rPr>
              <a:t>Nu_tube</a:t>
            </a:r>
            <a:r>
              <a:rPr lang="en-IN" sz="1400" b="0" i="0" dirty="0">
                <a:solidFill>
                  <a:schemeClr val="bg1"/>
                </a:solidFill>
                <a:effectLst/>
                <a:latin typeface="Menlo"/>
              </a:rPr>
              <a:t> = 0.3 + (0.62 * Re_tube^0.5 * </a:t>
            </a:r>
            <a:r>
              <a:rPr lang="en-IN" sz="1400" b="0" i="0" dirty="0" err="1">
                <a:solidFill>
                  <a:schemeClr val="bg1"/>
                </a:solidFill>
                <a:effectLst/>
                <a:latin typeface="Menlo"/>
              </a:rPr>
              <a:t>Pr_tube</a:t>
            </a:r>
            <a:r>
              <a:rPr lang="en-IN" sz="1400" b="0" i="0" dirty="0">
                <a:solidFill>
                  <a:schemeClr val="bg1"/>
                </a:solidFill>
                <a:effectLst/>
                <a:latin typeface="Menlo"/>
              </a:rPr>
              <a:t>^(1/3)) / (1 + (0.4/</a:t>
            </a:r>
            <a:r>
              <a:rPr lang="en-IN" sz="1400" b="0" i="0" dirty="0" err="1">
                <a:solidFill>
                  <a:schemeClr val="bg1"/>
                </a:solidFill>
                <a:effectLst/>
                <a:latin typeface="Menlo"/>
              </a:rPr>
              <a:t>Pr_tube</a:t>
            </a:r>
            <a:r>
              <a:rPr lang="en-IN" sz="1400" b="0" i="0" dirty="0">
                <a:solidFill>
                  <a:schemeClr val="bg1"/>
                </a:solidFill>
                <a:effectLst/>
                <a:latin typeface="Menlo"/>
              </a:rPr>
              <a:t>)^(2/3))^0.25 * (1 + (</a:t>
            </a:r>
            <a:r>
              <a:rPr lang="en-IN" sz="1400" b="0" i="0" dirty="0" err="1">
                <a:solidFill>
                  <a:schemeClr val="bg1"/>
                </a:solidFill>
                <a:effectLst/>
                <a:latin typeface="Menlo"/>
              </a:rPr>
              <a:t>Re_tube</a:t>
            </a:r>
            <a:r>
              <a:rPr lang="en-IN" sz="1400" b="0" i="0" dirty="0">
                <a:solidFill>
                  <a:schemeClr val="bg1"/>
                </a:solidFill>
                <a:effectLst/>
                <a:latin typeface="Menlo"/>
              </a:rPr>
              <a:t> / 282000)^(5/8))^0.8;</a:t>
            </a:r>
          </a:p>
          <a:p>
            <a:r>
              <a:rPr lang="en-IN" sz="1400" b="0" i="0" dirty="0" err="1">
                <a:solidFill>
                  <a:schemeClr val="bg1"/>
                </a:solidFill>
                <a:effectLst/>
                <a:latin typeface="Menlo"/>
              </a:rPr>
              <a:t>h_tube</a:t>
            </a:r>
            <a:r>
              <a:rPr lang="en-IN" sz="1400" b="0" i="0" dirty="0">
                <a:solidFill>
                  <a:schemeClr val="bg1"/>
                </a:solidFill>
                <a:effectLst/>
                <a:latin typeface="Menlo"/>
              </a:rPr>
              <a:t> = </a:t>
            </a:r>
            <a:r>
              <a:rPr lang="en-IN" sz="1400" b="0" i="0" dirty="0" err="1">
                <a:solidFill>
                  <a:schemeClr val="bg1"/>
                </a:solidFill>
                <a:effectLst/>
                <a:latin typeface="Menlo"/>
              </a:rPr>
              <a:t>Nu_tube</a:t>
            </a:r>
            <a:r>
              <a:rPr lang="en-IN" sz="1400" b="0" i="0" dirty="0">
                <a:solidFill>
                  <a:schemeClr val="bg1"/>
                </a:solidFill>
                <a:effectLst/>
                <a:latin typeface="Menlo"/>
              </a:rPr>
              <a:t> * </a:t>
            </a:r>
            <a:r>
              <a:rPr lang="en-IN" sz="1400" b="0" i="0" dirty="0" err="1">
                <a:solidFill>
                  <a:schemeClr val="bg1"/>
                </a:solidFill>
                <a:effectLst/>
                <a:latin typeface="Menlo"/>
              </a:rPr>
              <a:t>K_tube</a:t>
            </a:r>
            <a:r>
              <a:rPr lang="en-IN" sz="1400" b="0" i="0" dirty="0">
                <a:solidFill>
                  <a:schemeClr val="bg1"/>
                </a:solidFill>
                <a:effectLst/>
                <a:latin typeface="Menlo"/>
              </a:rPr>
              <a:t> / </a:t>
            </a:r>
            <a:r>
              <a:rPr lang="en-IN" sz="1400" b="0" i="0" dirty="0" err="1">
                <a:solidFill>
                  <a:schemeClr val="bg1"/>
                </a:solidFill>
                <a:effectLst/>
                <a:latin typeface="Menlo"/>
              </a:rPr>
              <a:t>tube_diameter</a:t>
            </a:r>
            <a:r>
              <a:rPr lang="en-IN" sz="1400" b="0" i="0" dirty="0">
                <a:solidFill>
                  <a:schemeClr val="bg1"/>
                </a:solidFill>
                <a:effectLst/>
                <a:latin typeface="Menlo"/>
              </a:rPr>
              <a:t>;</a:t>
            </a:r>
          </a:p>
          <a:p>
            <a:r>
              <a:rPr lang="en-IN" sz="1400" b="0" i="0" dirty="0">
                <a:solidFill>
                  <a:schemeClr val="bg1"/>
                </a:solidFill>
                <a:effectLst/>
                <a:latin typeface="Menlo"/>
              </a:rPr>
              <a:t>U = 1 / (1/</a:t>
            </a:r>
            <a:r>
              <a:rPr lang="en-IN" sz="1400" b="0" i="0" dirty="0" err="1">
                <a:solidFill>
                  <a:schemeClr val="bg1"/>
                </a:solidFill>
                <a:effectLst/>
                <a:latin typeface="Menlo"/>
              </a:rPr>
              <a:t>h_shell</a:t>
            </a:r>
            <a:r>
              <a:rPr lang="en-IN" sz="1400" b="0" i="0" dirty="0">
                <a:solidFill>
                  <a:schemeClr val="bg1"/>
                </a:solidFill>
                <a:effectLst/>
                <a:latin typeface="Menlo"/>
              </a:rPr>
              <a:t> + </a:t>
            </a:r>
            <a:r>
              <a:rPr lang="en-IN" sz="1400" b="0" i="0" dirty="0" err="1">
                <a:solidFill>
                  <a:schemeClr val="bg1"/>
                </a:solidFill>
                <a:effectLst/>
                <a:latin typeface="Menlo"/>
              </a:rPr>
              <a:t>tube_diameter</a:t>
            </a:r>
            <a:r>
              <a:rPr lang="en-IN" sz="1400" b="0" i="0" dirty="0">
                <a:solidFill>
                  <a:schemeClr val="bg1"/>
                </a:solidFill>
                <a:effectLst/>
                <a:latin typeface="Menlo"/>
              </a:rPr>
              <a:t>/(</a:t>
            </a:r>
            <a:r>
              <a:rPr lang="en-IN" sz="1400" b="0" i="0" dirty="0" err="1">
                <a:solidFill>
                  <a:schemeClr val="bg1"/>
                </a:solidFill>
                <a:effectLst/>
                <a:latin typeface="Menlo"/>
              </a:rPr>
              <a:t>shell_diameter</a:t>
            </a:r>
            <a:r>
              <a:rPr lang="en-IN" sz="1400" b="0" i="0" dirty="0">
                <a:solidFill>
                  <a:schemeClr val="bg1"/>
                </a:solidFill>
                <a:effectLst/>
                <a:latin typeface="Menlo"/>
              </a:rPr>
              <a:t>*</a:t>
            </a:r>
            <a:r>
              <a:rPr lang="en-IN" sz="1400" b="0" i="0" dirty="0" err="1">
                <a:solidFill>
                  <a:schemeClr val="bg1"/>
                </a:solidFill>
                <a:effectLst/>
                <a:latin typeface="Menlo"/>
              </a:rPr>
              <a:t>h_tube</a:t>
            </a:r>
            <a:r>
              <a:rPr lang="en-IN" sz="1400" b="0" i="0" dirty="0">
                <a:solidFill>
                  <a:schemeClr val="bg1"/>
                </a:solidFill>
                <a:effectLst/>
                <a:latin typeface="Menlo"/>
              </a:rPr>
              <a:t>));</a:t>
            </a:r>
          </a:p>
          <a:p>
            <a:r>
              <a:rPr lang="en-IN" sz="1400" b="0" i="0" dirty="0">
                <a:solidFill>
                  <a:schemeClr val="bg1"/>
                </a:solidFill>
                <a:effectLst/>
                <a:latin typeface="Menlo"/>
              </a:rPr>
              <a:t>% Store results</a:t>
            </a:r>
          </a:p>
          <a:p>
            <a:r>
              <a:rPr lang="en-IN" sz="1400" b="0" i="0" dirty="0" err="1">
                <a:solidFill>
                  <a:schemeClr val="bg1"/>
                </a:solidFill>
                <a:effectLst/>
                <a:latin typeface="Menlo"/>
              </a:rPr>
              <a:t>heat_transfer_coefficients</a:t>
            </a:r>
            <a:r>
              <a:rPr lang="en-IN" sz="1400" b="0" i="0" dirty="0">
                <a:solidFill>
                  <a:schemeClr val="bg1"/>
                </a:solidFill>
                <a:effectLst/>
                <a:latin typeface="Menlo"/>
              </a:rPr>
              <a:t>(</a:t>
            </a:r>
            <a:r>
              <a:rPr lang="en-IN" sz="1400" b="0" i="0" dirty="0" err="1">
                <a:solidFill>
                  <a:schemeClr val="bg1"/>
                </a:solidFill>
                <a:effectLst/>
                <a:latin typeface="Menlo"/>
              </a:rPr>
              <a:t>i</a:t>
            </a:r>
            <a:r>
              <a:rPr lang="en-IN" sz="1400" b="0" i="0" dirty="0">
                <a:solidFill>
                  <a:schemeClr val="bg1"/>
                </a:solidFill>
                <a:effectLst/>
                <a:latin typeface="Menlo"/>
              </a:rPr>
              <a:t>) = U;</a:t>
            </a:r>
          </a:p>
          <a:p>
            <a:r>
              <a:rPr lang="en-IN" sz="1400" b="0" i="0" dirty="0" err="1">
                <a:solidFill>
                  <a:schemeClr val="bg1"/>
                </a:solidFill>
                <a:effectLst/>
                <a:latin typeface="Menlo"/>
              </a:rPr>
              <a:t>Re_shell_all</a:t>
            </a:r>
            <a:r>
              <a:rPr lang="en-IN" sz="1400" b="0" i="0" dirty="0">
                <a:solidFill>
                  <a:schemeClr val="bg1"/>
                </a:solidFill>
                <a:effectLst/>
                <a:latin typeface="Menlo"/>
              </a:rPr>
              <a:t>(</a:t>
            </a:r>
            <a:r>
              <a:rPr lang="en-IN" sz="1400" b="0" i="0" dirty="0" err="1">
                <a:solidFill>
                  <a:schemeClr val="bg1"/>
                </a:solidFill>
                <a:effectLst/>
                <a:latin typeface="Menlo"/>
              </a:rPr>
              <a:t>i</a:t>
            </a:r>
            <a:r>
              <a:rPr lang="en-IN" sz="1400" b="0" i="0" dirty="0">
                <a:solidFill>
                  <a:schemeClr val="bg1"/>
                </a:solidFill>
                <a:effectLst/>
                <a:latin typeface="Menlo"/>
              </a:rPr>
              <a:t>) = </a:t>
            </a:r>
            <a:r>
              <a:rPr lang="en-IN" sz="1400" b="0" i="0" dirty="0" err="1">
                <a:solidFill>
                  <a:schemeClr val="bg1"/>
                </a:solidFill>
                <a:effectLst/>
                <a:latin typeface="Menlo"/>
              </a:rPr>
              <a:t>Re_shell</a:t>
            </a:r>
            <a:r>
              <a:rPr lang="en-IN" sz="1400" b="0" i="0" dirty="0">
                <a:solidFill>
                  <a:schemeClr val="bg1"/>
                </a:solidFill>
                <a:effectLst/>
                <a:latin typeface="Menlo"/>
              </a:rPr>
              <a:t>;</a:t>
            </a:r>
          </a:p>
          <a:p>
            <a:r>
              <a:rPr lang="en-IN" sz="1400" b="0" i="0" dirty="0" err="1">
                <a:solidFill>
                  <a:schemeClr val="bg1"/>
                </a:solidFill>
                <a:effectLst/>
                <a:latin typeface="Menlo"/>
              </a:rPr>
              <a:t>Re_tube_all</a:t>
            </a:r>
            <a:r>
              <a:rPr lang="en-IN" sz="1400" b="0" i="0" dirty="0">
                <a:solidFill>
                  <a:schemeClr val="bg1"/>
                </a:solidFill>
                <a:effectLst/>
                <a:latin typeface="Menlo"/>
              </a:rPr>
              <a:t>(</a:t>
            </a:r>
            <a:r>
              <a:rPr lang="en-IN" sz="1400" b="0" i="0" dirty="0" err="1">
                <a:solidFill>
                  <a:schemeClr val="bg1"/>
                </a:solidFill>
                <a:effectLst/>
                <a:latin typeface="Menlo"/>
              </a:rPr>
              <a:t>i</a:t>
            </a:r>
            <a:r>
              <a:rPr lang="en-IN" sz="1400" b="0" i="0" dirty="0">
                <a:solidFill>
                  <a:schemeClr val="bg1"/>
                </a:solidFill>
                <a:effectLst/>
                <a:latin typeface="Menlo"/>
              </a:rPr>
              <a:t>) = </a:t>
            </a:r>
            <a:r>
              <a:rPr lang="en-IN" sz="1400" b="0" i="0" dirty="0" err="1">
                <a:solidFill>
                  <a:schemeClr val="bg1"/>
                </a:solidFill>
                <a:effectLst/>
                <a:latin typeface="Menlo"/>
              </a:rPr>
              <a:t>Re_tube</a:t>
            </a:r>
            <a:r>
              <a:rPr lang="en-IN" sz="1400" b="0" i="0" dirty="0">
                <a:solidFill>
                  <a:schemeClr val="bg1"/>
                </a:solidFill>
                <a:effectLst/>
                <a:latin typeface="Menlo"/>
              </a:rPr>
              <a:t>;</a:t>
            </a:r>
          </a:p>
          <a:p>
            <a:r>
              <a:rPr lang="en-IN" sz="1400" b="0" i="0" dirty="0" err="1">
                <a:solidFill>
                  <a:schemeClr val="bg1"/>
                </a:solidFill>
                <a:effectLst/>
                <a:latin typeface="Menlo"/>
              </a:rPr>
              <a:t>Nu_shell_all</a:t>
            </a:r>
            <a:r>
              <a:rPr lang="en-IN" sz="1400" b="0" i="0" dirty="0">
                <a:solidFill>
                  <a:schemeClr val="bg1"/>
                </a:solidFill>
                <a:effectLst/>
                <a:latin typeface="Menlo"/>
              </a:rPr>
              <a:t>(</a:t>
            </a:r>
            <a:r>
              <a:rPr lang="en-IN" sz="1400" b="0" i="0" dirty="0" err="1">
                <a:solidFill>
                  <a:schemeClr val="bg1"/>
                </a:solidFill>
                <a:effectLst/>
                <a:latin typeface="Menlo"/>
              </a:rPr>
              <a:t>i</a:t>
            </a:r>
            <a:r>
              <a:rPr lang="en-IN" sz="1400" b="0" i="0" dirty="0">
                <a:solidFill>
                  <a:schemeClr val="bg1"/>
                </a:solidFill>
                <a:effectLst/>
                <a:latin typeface="Menlo"/>
              </a:rPr>
              <a:t>) = </a:t>
            </a:r>
            <a:r>
              <a:rPr lang="en-IN" sz="1400" b="0" i="0" dirty="0" err="1">
                <a:solidFill>
                  <a:schemeClr val="bg1"/>
                </a:solidFill>
                <a:effectLst/>
                <a:latin typeface="Menlo"/>
              </a:rPr>
              <a:t>Nu_shell</a:t>
            </a:r>
            <a:r>
              <a:rPr lang="en-IN" sz="1400" b="0" i="0" dirty="0">
                <a:solidFill>
                  <a:schemeClr val="bg1"/>
                </a:solidFill>
                <a:effectLst/>
                <a:latin typeface="Menlo"/>
              </a:rPr>
              <a:t>;</a:t>
            </a:r>
          </a:p>
          <a:p>
            <a:r>
              <a:rPr lang="en-IN" sz="1400" b="0" i="0" dirty="0" err="1">
                <a:solidFill>
                  <a:schemeClr val="bg1"/>
                </a:solidFill>
                <a:effectLst/>
                <a:latin typeface="Menlo"/>
              </a:rPr>
              <a:t>Nu_tube_all</a:t>
            </a:r>
            <a:r>
              <a:rPr lang="en-IN" sz="1400" b="0" i="0" dirty="0">
                <a:solidFill>
                  <a:schemeClr val="bg1"/>
                </a:solidFill>
                <a:effectLst/>
                <a:latin typeface="Menlo"/>
              </a:rPr>
              <a:t>(</a:t>
            </a:r>
            <a:r>
              <a:rPr lang="en-IN" sz="1400" b="0" i="0" dirty="0" err="1">
                <a:solidFill>
                  <a:schemeClr val="bg1"/>
                </a:solidFill>
                <a:effectLst/>
                <a:latin typeface="Menlo"/>
              </a:rPr>
              <a:t>i</a:t>
            </a:r>
            <a:r>
              <a:rPr lang="en-IN" sz="1400" b="0" i="0" dirty="0">
                <a:solidFill>
                  <a:schemeClr val="bg1"/>
                </a:solidFill>
                <a:effectLst/>
                <a:latin typeface="Menlo"/>
              </a:rPr>
              <a:t>) = </a:t>
            </a:r>
            <a:r>
              <a:rPr lang="en-IN" sz="1400" b="0" i="0" dirty="0" err="1">
                <a:solidFill>
                  <a:schemeClr val="bg1"/>
                </a:solidFill>
                <a:effectLst/>
                <a:latin typeface="Menlo"/>
              </a:rPr>
              <a:t>Nu_tube</a:t>
            </a:r>
            <a:r>
              <a:rPr lang="en-IN" sz="1400" b="0" i="0" dirty="0">
                <a:solidFill>
                  <a:schemeClr val="bg1"/>
                </a:solidFill>
                <a:effectLst/>
                <a:latin typeface="Menlo"/>
              </a:rPr>
              <a:t>;</a:t>
            </a:r>
          </a:p>
          <a:p>
            <a:r>
              <a:rPr lang="en-IN" sz="1400" b="0" i="0" dirty="0">
                <a:solidFill>
                  <a:schemeClr val="bg1"/>
                </a:solidFill>
                <a:effectLst/>
                <a:latin typeface="Menlo"/>
              </a:rPr>
              <a:t>% Calculate pressure drop</a:t>
            </a:r>
          </a:p>
          <a:p>
            <a:r>
              <a:rPr lang="en-IN" sz="1400" b="0" i="0" dirty="0" err="1">
                <a:solidFill>
                  <a:schemeClr val="bg1"/>
                </a:solidFill>
                <a:effectLst/>
                <a:latin typeface="Menlo"/>
              </a:rPr>
              <a:t>baffle_spacing_inclined</a:t>
            </a:r>
            <a:r>
              <a:rPr lang="en-IN" sz="1400" b="0" i="0" dirty="0">
                <a:solidFill>
                  <a:schemeClr val="bg1"/>
                </a:solidFill>
                <a:effectLst/>
                <a:latin typeface="Menlo"/>
              </a:rPr>
              <a:t> = </a:t>
            </a:r>
            <a:r>
              <a:rPr lang="en-IN" sz="1400" b="0" i="0" dirty="0" err="1">
                <a:solidFill>
                  <a:schemeClr val="bg1"/>
                </a:solidFill>
                <a:effectLst/>
                <a:latin typeface="Menlo"/>
              </a:rPr>
              <a:t>baffle_spacing</a:t>
            </a:r>
            <a:r>
              <a:rPr lang="en-IN" sz="1400" b="0" i="0" dirty="0">
                <a:solidFill>
                  <a:schemeClr val="bg1"/>
                </a:solidFill>
                <a:effectLst/>
                <a:latin typeface="Menlo"/>
              </a:rPr>
              <a:t> / </a:t>
            </a:r>
            <a:r>
              <a:rPr lang="en-IN" sz="1400" b="0" i="0" dirty="0" err="1">
                <a:solidFill>
                  <a:schemeClr val="bg1"/>
                </a:solidFill>
                <a:effectLst/>
                <a:latin typeface="Menlo"/>
              </a:rPr>
              <a:t>cosd</a:t>
            </a:r>
            <a:r>
              <a:rPr lang="en-IN" sz="1400" b="0" i="0" dirty="0">
                <a:solidFill>
                  <a:schemeClr val="bg1"/>
                </a:solidFill>
                <a:effectLst/>
                <a:latin typeface="Menlo"/>
              </a:rPr>
              <a:t>(inclination);</a:t>
            </a:r>
          </a:p>
          <a:p>
            <a:r>
              <a:rPr lang="en-IN" sz="1400" b="0" i="0" dirty="0" err="1">
                <a:solidFill>
                  <a:schemeClr val="bg1"/>
                </a:solidFill>
                <a:effectLst/>
                <a:latin typeface="Menlo"/>
              </a:rPr>
              <a:t>delta_p_shell</a:t>
            </a:r>
            <a:r>
              <a:rPr lang="en-IN" sz="1400" b="0" i="0" dirty="0">
                <a:solidFill>
                  <a:schemeClr val="bg1"/>
                </a:solidFill>
                <a:effectLst/>
                <a:latin typeface="Menlo"/>
              </a:rPr>
              <a:t> = (shell_flowrate^2 * </a:t>
            </a:r>
            <a:r>
              <a:rPr lang="en-IN" sz="1400" b="0" i="0" dirty="0" err="1">
                <a:solidFill>
                  <a:schemeClr val="bg1"/>
                </a:solidFill>
                <a:effectLst/>
                <a:latin typeface="Menlo"/>
              </a:rPr>
              <a:t>length_shell</a:t>
            </a:r>
            <a:r>
              <a:rPr lang="en-IN" sz="1400" b="0" i="0" dirty="0">
                <a:solidFill>
                  <a:schemeClr val="bg1"/>
                </a:solidFill>
                <a:effectLst/>
                <a:latin typeface="Menlo"/>
              </a:rPr>
              <a:t>) / (2 * </a:t>
            </a:r>
            <a:r>
              <a:rPr lang="en-IN" sz="1400" b="0" i="0" dirty="0" err="1">
                <a:solidFill>
                  <a:schemeClr val="bg1"/>
                </a:solidFill>
                <a:effectLst/>
                <a:latin typeface="Menlo"/>
              </a:rPr>
              <a:t>rho_shell</a:t>
            </a:r>
            <a:r>
              <a:rPr lang="en-IN" sz="1400" b="0" i="0" dirty="0">
                <a:solidFill>
                  <a:schemeClr val="bg1"/>
                </a:solidFill>
                <a:effectLst/>
                <a:latin typeface="Menlo"/>
              </a:rPr>
              <a:t> * shell_diameter^2 * </a:t>
            </a:r>
            <a:r>
              <a:rPr lang="en-IN" sz="1400" b="0" i="0" dirty="0" err="1">
                <a:solidFill>
                  <a:schemeClr val="bg1"/>
                </a:solidFill>
                <a:effectLst/>
                <a:latin typeface="Menlo"/>
              </a:rPr>
              <a:t>baffle_spacing_inclined</a:t>
            </a:r>
            <a:r>
              <a:rPr lang="en-IN" sz="1400" b="0" i="0" dirty="0">
                <a:solidFill>
                  <a:schemeClr val="bg1"/>
                </a:solidFill>
                <a:effectLst/>
                <a:latin typeface="Menlo"/>
              </a:rPr>
              <a:t>);</a:t>
            </a:r>
          </a:p>
          <a:p>
            <a:r>
              <a:rPr lang="en-IN" sz="1400" b="0" i="0" dirty="0" err="1">
                <a:solidFill>
                  <a:schemeClr val="bg1"/>
                </a:solidFill>
                <a:effectLst/>
                <a:latin typeface="Menlo"/>
              </a:rPr>
              <a:t>delta_p_tube</a:t>
            </a:r>
            <a:r>
              <a:rPr lang="en-IN" sz="1400" b="0" i="0" dirty="0">
                <a:solidFill>
                  <a:schemeClr val="bg1"/>
                </a:solidFill>
                <a:effectLst/>
                <a:latin typeface="Menlo"/>
              </a:rPr>
              <a:t> = (tube_flowrate^2 * </a:t>
            </a:r>
            <a:r>
              <a:rPr lang="en-IN" sz="1400" b="0" i="0" dirty="0" err="1">
                <a:solidFill>
                  <a:schemeClr val="bg1"/>
                </a:solidFill>
                <a:effectLst/>
                <a:latin typeface="Menlo"/>
              </a:rPr>
              <a:t>length_tube</a:t>
            </a:r>
            <a:r>
              <a:rPr lang="en-IN" sz="1400" b="0" i="0" dirty="0">
                <a:solidFill>
                  <a:schemeClr val="bg1"/>
                </a:solidFill>
                <a:effectLst/>
                <a:latin typeface="Menlo"/>
              </a:rPr>
              <a:t>) / (2 * </a:t>
            </a:r>
            <a:r>
              <a:rPr lang="en-IN" sz="1400" b="0" i="0" dirty="0" err="1">
                <a:solidFill>
                  <a:schemeClr val="bg1"/>
                </a:solidFill>
                <a:effectLst/>
                <a:latin typeface="Menlo"/>
              </a:rPr>
              <a:t>rho_tube</a:t>
            </a:r>
            <a:r>
              <a:rPr lang="en-IN" sz="1400" b="0" i="0" dirty="0">
                <a:solidFill>
                  <a:schemeClr val="bg1"/>
                </a:solidFill>
                <a:effectLst/>
                <a:latin typeface="Menlo"/>
              </a:rPr>
              <a:t> * tube_diameter^2 * </a:t>
            </a:r>
            <a:r>
              <a:rPr lang="en-IN" sz="1400" b="0" i="0" dirty="0" err="1">
                <a:solidFill>
                  <a:schemeClr val="bg1"/>
                </a:solidFill>
                <a:effectLst/>
                <a:latin typeface="Menlo"/>
              </a:rPr>
              <a:t>baffle_spacing_inclined</a:t>
            </a:r>
            <a:r>
              <a:rPr lang="en-IN" sz="1400" b="0" i="0" dirty="0">
                <a:solidFill>
                  <a:schemeClr val="bg1"/>
                </a:solidFill>
                <a:effectLst/>
                <a:latin typeface="Menlo"/>
              </a:rPr>
              <a:t>);</a:t>
            </a:r>
          </a:p>
          <a:p>
            <a:r>
              <a:rPr lang="en-IN" sz="1400" b="0" i="0" dirty="0" err="1">
                <a:solidFill>
                  <a:schemeClr val="bg1"/>
                </a:solidFill>
                <a:effectLst/>
                <a:latin typeface="Menlo"/>
              </a:rPr>
              <a:t>pressure_drops</a:t>
            </a:r>
            <a:r>
              <a:rPr lang="en-IN" sz="1400" b="0" i="0" dirty="0">
                <a:solidFill>
                  <a:schemeClr val="bg1"/>
                </a:solidFill>
                <a:effectLst/>
                <a:latin typeface="Menlo"/>
              </a:rPr>
              <a:t>(</a:t>
            </a:r>
            <a:r>
              <a:rPr lang="en-IN" sz="1400" b="0" i="0" dirty="0" err="1">
                <a:solidFill>
                  <a:schemeClr val="bg1"/>
                </a:solidFill>
                <a:effectLst/>
                <a:latin typeface="Menlo"/>
              </a:rPr>
              <a:t>i</a:t>
            </a:r>
            <a:r>
              <a:rPr lang="en-IN" sz="1400" b="0" i="0" dirty="0">
                <a:solidFill>
                  <a:schemeClr val="bg1"/>
                </a:solidFill>
                <a:effectLst/>
                <a:latin typeface="Menlo"/>
              </a:rPr>
              <a:t>) = </a:t>
            </a:r>
            <a:r>
              <a:rPr lang="en-IN" sz="1400" b="0" i="0" dirty="0" err="1">
                <a:solidFill>
                  <a:schemeClr val="bg1"/>
                </a:solidFill>
                <a:effectLst/>
                <a:latin typeface="Menlo"/>
              </a:rPr>
              <a:t>delta_p_shell</a:t>
            </a:r>
            <a:r>
              <a:rPr lang="en-IN" sz="1400" b="0" i="0" dirty="0">
                <a:solidFill>
                  <a:schemeClr val="bg1"/>
                </a:solidFill>
                <a:effectLst/>
                <a:latin typeface="Menlo"/>
              </a:rPr>
              <a:t> + </a:t>
            </a:r>
            <a:r>
              <a:rPr lang="en-IN" sz="1400" b="0" i="0" dirty="0" err="1">
                <a:solidFill>
                  <a:schemeClr val="bg1"/>
                </a:solidFill>
                <a:effectLst/>
                <a:latin typeface="Menlo"/>
              </a:rPr>
              <a:t>delta_p_tube</a:t>
            </a:r>
            <a:r>
              <a:rPr lang="en-IN" sz="1400" b="0" i="0" dirty="0">
                <a:solidFill>
                  <a:schemeClr val="bg1"/>
                </a:solidFill>
                <a:effectLst/>
                <a:latin typeface="Menlo"/>
              </a:rPr>
              <a:t>;</a:t>
            </a:r>
          </a:p>
          <a:p>
            <a:r>
              <a:rPr lang="en-IN" sz="1400" b="0" i="0" dirty="0">
                <a:solidFill>
                  <a:schemeClr val="bg1"/>
                </a:solidFill>
                <a:effectLst/>
                <a:latin typeface="Menlo"/>
              </a:rPr>
              <a:t>% Calculate effectiveness based on flow type</a:t>
            </a:r>
          </a:p>
        </p:txBody>
      </p:sp>
    </p:spTree>
    <p:extLst>
      <p:ext uri="{BB962C8B-B14F-4D97-AF65-F5344CB8AC3E}">
        <p14:creationId xmlns:p14="http://schemas.microsoft.com/office/powerpoint/2010/main" val="499113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A532E66-B6ED-D624-79A9-63DC0A5AFE8A}"/>
              </a:ext>
            </a:extLst>
          </p:cNvPr>
          <p:cNvPicPr>
            <a:picLocks noChangeAspect="1"/>
          </p:cNvPicPr>
          <p:nvPr/>
        </p:nvPicPr>
        <p:blipFill rotWithShape="1">
          <a:blip r:embed="rId2"/>
          <a:srcRect t="-1378" b="20486"/>
          <a:stretch/>
        </p:blipFill>
        <p:spPr>
          <a:xfrm>
            <a:off x="0" y="-122548"/>
            <a:ext cx="12191999" cy="6980548"/>
          </a:xfrm>
          <a:prstGeom prst="rect">
            <a:avLst/>
          </a:prstGeom>
        </p:spPr>
      </p:pic>
      <p:sp>
        <p:nvSpPr>
          <p:cNvPr id="3" name="TextBox 2">
            <a:extLst>
              <a:ext uri="{FF2B5EF4-FFF2-40B4-BE49-F238E27FC236}">
                <a16:creationId xmlns:a16="http://schemas.microsoft.com/office/drawing/2014/main" id="{C332437E-BE08-2B33-80D2-B7B21D0EAAC3}"/>
              </a:ext>
            </a:extLst>
          </p:cNvPr>
          <p:cNvSpPr txBox="1"/>
          <p:nvPr/>
        </p:nvSpPr>
        <p:spPr>
          <a:xfrm>
            <a:off x="235670" y="240804"/>
            <a:ext cx="11708091" cy="6617196"/>
          </a:xfrm>
          <a:prstGeom prst="rect">
            <a:avLst/>
          </a:prstGeom>
          <a:noFill/>
        </p:spPr>
        <p:txBody>
          <a:bodyPr wrap="square" rtlCol="0">
            <a:spAutoFit/>
          </a:bodyPr>
          <a:lstStyle/>
          <a:p>
            <a:r>
              <a:rPr lang="en-IN" sz="1400" b="0" i="0" dirty="0">
                <a:solidFill>
                  <a:schemeClr val="bg1"/>
                </a:solidFill>
                <a:effectLst/>
                <a:latin typeface="Menlo"/>
              </a:rPr>
              <a:t>if </a:t>
            </a:r>
            <a:r>
              <a:rPr lang="en-IN" sz="1400" b="0" i="0" dirty="0" err="1">
                <a:solidFill>
                  <a:schemeClr val="bg1"/>
                </a:solidFill>
                <a:effectLst/>
                <a:latin typeface="Menlo"/>
              </a:rPr>
              <a:t>strcmp</a:t>
            </a:r>
            <a:r>
              <a:rPr lang="en-IN" sz="1400" b="0" i="0" dirty="0">
                <a:solidFill>
                  <a:schemeClr val="bg1"/>
                </a:solidFill>
                <a:effectLst/>
                <a:latin typeface="Menlo"/>
              </a:rPr>
              <a:t>(</a:t>
            </a:r>
            <a:r>
              <a:rPr lang="en-IN" sz="1400" b="0" i="0" dirty="0" err="1">
                <a:solidFill>
                  <a:schemeClr val="bg1"/>
                </a:solidFill>
                <a:effectLst/>
                <a:latin typeface="Menlo"/>
              </a:rPr>
              <a:t>flow_type</a:t>
            </a:r>
            <a:r>
              <a:rPr lang="en-IN" sz="1400" b="0" i="0" dirty="0">
                <a:solidFill>
                  <a:schemeClr val="bg1"/>
                </a:solidFill>
                <a:effectLst/>
                <a:latin typeface="Menlo"/>
              </a:rPr>
              <a:t>, 'co-current')</a:t>
            </a:r>
          </a:p>
          <a:p>
            <a:r>
              <a:rPr lang="en-IN" sz="1400" b="0" i="0" dirty="0">
                <a:solidFill>
                  <a:schemeClr val="bg1"/>
                </a:solidFill>
                <a:effectLst/>
                <a:latin typeface="Menlo"/>
              </a:rPr>
              <a:t>NTU = (U * pi * </a:t>
            </a:r>
            <a:r>
              <a:rPr lang="en-IN" sz="1400" b="0" i="0" dirty="0" err="1">
                <a:solidFill>
                  <a:schemeClr val="bg1"/>
                </a:solidFill>
                <a:effectLst/>
                <a:latin typeface="Menlo"/>
              </a:rPr>
              <a:t>shell_diameter</a:t>
            </a:r>
            <a:r>
              <a:rPr lang="en-IN" sz="1400" b="0" i="0" dirty="0">
                <a:solidFill>
                  <a:schemeClr val="bg1"/>
                </a:solidFill>
                <a:effectLst/>
                <a:latin typeface="Menlo"/>
              </a:rPr>
              <a:t> * </a:t>
            </a:r>
            <a:r>
              <a:rPr lang="en-IN" sz="1400" b="0" i="0" dirty="0" err="1">
                <a:solidFill>
                  <a:schemeClr val="bg1"/>
                </a:solidFill>
                <a:effectLst/>
                <a:latin typeface="Menlo"/>
              </a:rPr>
              <a:t>length_shell</a:t>
            </a:r>
            <a:r>
              <a:rPr lang="en-IN" sz="1400" b="0" i="0" dirty="0">
                <a:solidFill>
                  <a:schemeClr val="bg1"/>
                </a:solidFill>
                <a:effectLst/>
                <a:latin typeface="Menlo"/>
              </a:rPr>
              <a:t>) / </a:t>
            </a:r>
            <a:r>
              <a:rPr lang="en-IN" sz="1400" b="0" i="0" dirty="0" err="1">
                <a:solidFill>
                  <a:schemeClr val="bg1"/>
                </a:solidFill>
                <a:effectLst/>
                <a:latin typeface="Menlo"/>
              </a:rPr>
              <a:t>C_min</a:t>
            </a:r>
            <a:r>
              <a:rPr lang="en-IN" sz="1400" b="0" i="0" dirty="0">
                <a:solidFill>
                  <a:schemeClr val="bg1"/>
                </a:solidFill>
                <a:effectLst/>
                <a:latin typeface="Menlo"/>
              </a:rPr>
              <a:t>;</a:t>
            </a:r>
          </a:p>
          <a:p>
            <a:r>
              <a:rPr lang="en-IN" sz="1400" b="0" i="0" dirty="0">
                <a:solidFill>
                  <a:schemeClr val="bg1"/>
                </a:solidFill>
                <a:effectLst/>
                <a:latin typeface="Menlo"/>
              </a:rPr>
              <a:t>effectiveness = (1 - exp(-NTU * (1 + </a:t>
            </a:r>
            <a:r>
              <a:rPr lang="en-IN" sz="1400" b="0" i="0" dirty="0" err="1">
                <a:solidFill>
                  <a:schemeClr val="bg1"/>
                </a:solidFill>
                <a:effectLst/>
                <a:latin typeface="Menlo"/>
              </a:rPr>
              <a:t>C_r</a:t>
            </a:r>
            <a:r>
              <a:rPr lang="en-IN" sz="1400" b="0" i="0" dirty="0">
                <a:solidFill>
                  <a:schemeClr val="bg1"/>
                </a:solidFill>
                <a:effectLst/>
                <a:latin typeface="Menlo"/>
              </a:rPr>
              <a:t>))) / (1 + </a:t>
            </a:r>
            <a:r>
              <a:rPr lang="en-IN" sz="1400" b="0" i="0" dirty="0" err="1">
                <a:solidFill>
                  <a:schemeClr val="bg1"/>
                </a:solidFill>
                <a:effectLst/>
                <a:latin typeface="Menlo"/>
              </a:rPr>
              <a:t>C_r</a:t>
            </a:r>
            <a:r>
              <a:rPr lang="en-IN" sz="1400" b="0" i="0" dirty="0">
                <a:solidFill>
                  <a:schemeClr val="bg1"/>
                </a:solidFill>
                <a:effectLst/>
                <a:latin typeface="Menlo"/>
              </a:rPr>
              <a:t>);</a:t>
            </a:r>
          </a:p>
          <a:p>
            <a:r>
              <a:rPr lang="en-IN" sz="1400" b="0" i="0" dirty="0">
                <a:solidFill>
                  <a:schemeClr val="bg1"/>
                </a:solidFill>
                <a:effectLst/>
                <a:latin typeface="Menlo"/>
              </a:rPr>
              <a:t>elseif </a:t>
            </a:r>
            <a:r>
              <a:rPr lang="en-IN" sz="1400" b="0" i="0" dirty="0" err="1">
                <a:solidFill>
                  <a:schemeClr val="bg1"/>
                </a:solidFill>
                <a:effectLst/>
                <a:latin typeface="Menlo"/>
              </a:rPr>
              <a:t>strcmp</a:t>
            </a:r>
            <a:r>
              <a:rPr lang="en-IN" sz="1400" b="0" i="0" dirty="0">
                <a:solidFill>
                  <a:schemeClr val="bg1"/>
                </a:solidFill>
                <a:effectLst/>
                <a:latin typeface="Menlo"/>
              </a:rPr>
              <a:t>(</a:t>
            </a:r>
            <a:r>
              <a:rPr lang="en-IN" sz="1400" b="0" i="0" dirty="0" err="1">
                <a:solidFill>
                  <a:schemeClr val="bg1"/>
                </a:solidFill>
                <a:effectLst/>
                <a:latin typeface="Menlo"/>
              </a:rPr>
              <a:t>flow_type</a:t>
            </a:r>
            <a:r>
              <a:rPr lang="en-IN" sz="1400" b="0" i="0" dirty="0">
                <a:solidFill>
                  <a:schemeClr val="bg1"/>
                </a:solidFill>
                <a:effectLst/>
                <a:latin typeface="Menlo"/>
              </a:rPr>
              <a:t>, 'counter')</a:t>
            </a:r>
          </a:p>
          <a:p>
            <a:r>
              <a:rPr lang="en-IN" sz="1400" b="0" i="0" dirty="0">
                <a:solidFill>
                  <a:schemeClr val="bg1"/>
                </a:solidFill>
                <a:effectLst/>
                <a:latin typeface="Menlo"/>
              </a:rPr>
              <a:t>NTU = (U * pi * </a:t>
            </a:r>
            <a:r>
              <a:rPr lang="en-IN" sz="1400" b="0" i="0" dirty="0" err="1">
                <a:solidFill>
                  <a:schemeClr val="bg1"/>
                </a:solidFill>
                <a:effectLst/>
                <a:latin typeface="Menlo"/>
              </a:rPr>
              <a:t>shell_diameter</a:t>
            </a:r>
            <a:r>
              <a:rPr lang="en-IN" sz="1400" b="0" i="0" dirty="0">
                <a:solidFill>
                  <a:schemeClr val="bg1"/>
                </a:solidFill>
                <a:effectLst/>
                <a:latin typeface="Menlo"/>
              </a:rPr>
              <a:t> * </a:t>
            </a:r>
            <a:r>
              <a:rPr lang="en-IN" sz="1400" b="0" i="0" dirty="0" err="1">
                <a:solidFill>
                  <a:schemeClr val="bg1"/>
                </a:solidFill>
                <a:effectLst/>
                <a:latin typeface="Menlo"/>
              </a:rPr>
              <a:t>length_shell</a:t>
            </a:r>
            <a:r>
              <a:rPr lang="en-IN" sz="1400" b="0" i="0" dirty="0">
                <a:solidFill>
                  <a:schemeClr val="bg1"/>
                </a:solidFill>
                <a:effectLst/>
                <a:latin typeface="Menlo"/>
              </a:rPr>
              <a:t>) / </a:t>
            </a:r>
            <a:r>
              <a:rPr lang="en-IN" sz="1400" b="0" i="0" dirty="0" err="1">
                <a:solidFill>
                  <a:schemeClr val="bg1"/>
                </a:solidFill>
                <a:effectLst/>
                <a:latin typeface="Menlo"/>
              </a:rPr>
              <a:t>C_min</a:t>
            </a:r>
            <a:r>
              <a:rPr lang="en-IN" sz="1400" b="0" i="0" dirty="0">
                <a:solidFill>
                  <a:schemeClr val="bg1"/>
                </a:solidFill>
                <a:effectLst/>
                <a:latin typeface="Menlo"/>
              </a:rPr>
              <a:t>;</a:t>
            </a:r>
          </a:p>
          <a:p>
            <a:r>
              <a:rPr lang="en-IN" sz="1400" b="0" i="0" dirty="0">
                <a:solidFill>
                  <a:schemeClr val="bg1"/>
                </a:solidFill>
                <a:effectLst/>
                <a:latin typeface="Menlo"/>
              </a:rPr>
              <a:t>effectiveness = (1 - exp(-NTU * (1 - </a:t>
            </a:r>
            <a:r>
              <a:rPr lang="en-IN" sz="1400" b="0" i="0" dirty="0" err="1">
                <a:solidFill>
                  <a:schemeClr val="bg1"/>
                </a:solidFill>
                <a:effectLst/>
                <a:latin typeface="Menlo"/>
              </a:rPr>
              <a:t>C_r</a:t>
            </a:r>
            <a:r>
              <a:rPr lang="en-IN" sz="1400" b="0" i="0" dirty="0">
                <a:solidFill>
                  <a:schemeClr val="bg1"/>
                </a:solidFill>
                <a:effectLst/>
                <a:latin typeface="Menlo"/>
              </a:rPr>
              <a:t>))) / (1 - </a:t>
            </a:r>
            <a:r>
              <a:rPr lang="en-IN" sz="1400" b="0" i="0" dirty="0" err="1">
                <a:solidFill>
                  <a:schemeClr val="bg1"/>
                </a:solidFill>
                <a:effectLst/>
                <a:latin typeface="Menlo"/>
              </a:rPr>
              <a:t>C_r</a:t>
            </a:r>
            <a:r>
              <a:rPr lang="en-IN" sz="1400" b="0" i="0" dirty="0">
                <a:solidFill>
                  <a:schemeClr val="bg1"/>
                </a:solidFill>
                <a:effectLst/>
                <a:latin typeface="Menlo"/>
              </a:rPr>
              <a:t> * exp(-NTU * (1 + </a:t>
            </a:r>
            <a:r>
              <a:rPr lang="en-IN" sz="1400" b="0" i="0" dirty="0" err="1">
                <a:solidFill>
                  <a:schemeClr val="bg1"/>
                </a:solidFill>
                <a:effectLst/>
                <a:latin typeface="Menlo"/>
              </a:rPr>
              <a:t>C_r</a:t>
            </a:r>
            <a:r>
              <a:rPr lang="en-IN" sz="1400" b="0" i="0" dirty="0">
                <a:solidFill>
                  <a:schemeClr val="bg1"/>
                </a:solidFill>
                <a:effectLst/>
                <a:latin typeface="Menlo"/>
              </a:rPr>
              <a:t>)));</a:t>
            </a:r>
          </a:p>
          <a:p>
            <a:r>
              <a:rPr lang="en-IN" sz="1400" b="0" i="0" dirty="0">
                <a:solidFill>
                  <a:schemeClr val="bg1"/>
                </a:solidFill>
                <a:effectLst/>
                <a:latin typeface="Menlo"/>
              </a:rPr>
              <a:t>else</a:t>
            </a:r>
          </a:p>
          <a:p>
            <a:r>
              <a:rPr lang="en-IN" sz="1400" b="0" i="0" dirty="0">
                <a:solidFill>
                  <a:schemeClr val="bg1"/>
                </a:solidFill>
                <a:effectLst/>
                <a:latin typeface="Menlo"/>
              </a:rPr>
              <a:t>error('Invalid flow type. Please enter "co-current" or "counter".');</a:t>
            </a:r>
          </a:p>
          <a:p>
            <a:r>
              <a:rPr lang="en-IN" sz="1400" b="0" i="0" dirty="0">
                <a:solidFill>
                  <a:schemeClr val="bg1"/>
                </a:solidFill>
                <a:effectLst/>
                <a:latin typeface="Menlo"/>
              </a:rPr>
              <a:t>end</a:t>
            </a:r>
          </a:p>
          <a:p>
            <a:r>
              <a:rPr lang="en-IN" sz="1400" b="0" i="0" dirty="0" err="1">
                <a:solidFill>
                  <a:schemeClr val="bg1"/>
                </a:solidFill>
                <a:effectLst/>
                <a:latin typeface="Menlo"/>
              </a:rPr>
              <a:t>effectiveness_all</a:t>
            </a:r>
            <a:r>
              <a:rPr lang="en-IN" sz="1400" b="0" i="0" dirty="0">
                <a:solidFill>
                  <a:schemeClr val="bg1"/>
                </a:solidFill>
                <a:effectLst/>
                <a:latin typeface="Menlo"/>
              </a:rPr>
              <a:t>(</a:t>
            </a:r>
            <a:r>
              <a:rPr lang="en-IN" sz="1400" b="0" i="0" dirty="0" err="1">
                <a:solidFill>
                  <a:schemeClr val="bg1"/>
                </a:solidFill>
                <a:effectLst/>
                <a:latin typeface="Menlo"/>
              </a:rPr>
              <a:t>i</a:t>
            </a:r>
            <a:r>
              <a:rPr lang="en-IN" sz="1400" b="0" i="0" dirty="0">
                <a:solidFill>
                  <a:schemeClr val="bg1"/>
                </a:solidFill>
                <a:effectLst/>
                <a:latin typeface="Menlo"/>
              </a:rPr>
              <a:t>) = effectiveness;</a:t>
            </a:r>
          </a:p>
          <a:p>
            <a:r>
              <a:rPr lang="en-IN" sz="1400" b="0" i="0" dirty="0" err="1">
                <a:solidFill>
                  <a:schemeClr val="bg1"/>
                </a:solidFill>
                <a:effectLst/>
                <a:latin typeface="Menlo"/>
              </a:rPr>
              <a:t>U_all</a:t>
            </a:r>
            <a:r>
              <a:rPr lang="en-IN" sz="1400" b="0" i="0" dirty="0">
                <a:solidFill>
                  <a:schemeClr val="bg1"/>
                </a:solidFill>
                <a:effectLst/>
                <a:latin typeface="Menlo"/>
              </a:rPr>
              <a:t>(</a:t>
            </a:r>
            <a:r>
              <a:rPr lang="en-IN" sz="1400" b="0" i="0" dirty="0" err="1">
                <a:solidFill>
                  <a:schemeClr val="bg1"/>
                </a:solidFill>
                <a:effectLst/>
                <a:latin typeface="Menlo"/>
              </a:rPr>
              <a:t>i</a:t>
            </a:r>
            <a:r>
              <a:rPr lang="en-IN" sz="1400" b="0" i="0" dirty="0">
                <a:solidFill>
                  <a:schemeClr val="bg1"/>
                </a:solidFill>
                <a:effectLst/>
                <a:latin typeface="Menlo"/>
              </a:rPr>
              <a:t>) = U;</a:t>
            </a:r>
          </a:p>
          <a:p>
            <a:r>
              <a:rPr lang="en-IN" sz="1400" b="0" i="0" dirty="0">
                <a:solidFill>
                  <a:schemeClr val="bg1"/>
                </a:solidFill>
                <a:effectLst/>
                <a:latin typeface="Menlo"/>
              </a:rPr>
              <a:t>end</a:t>
            </a:r>
          </a:p>
          <a:p>
            <a:r>
              <a:rPr lang="en-IN" sz="1400" b="0" i="0" dirty="0">
                <a:solidFill>
                  <a:srgbClr val="008013"/>
                </a:solidFill>
                <a:effectLst/>
                <a:latin typeface="Menlo"/>
              </a:rPr>
              <a:t>% Display results</a:t>
            </a:r>
            <a:endParaRPr lang="en-IN" sz="1400" b="0" i="0" dirty="0">
              <a:effectLst/>
              <a:latin typeface="Menlo"/>
            </a:endParaRPr>
          </a:p>
          <a:p>
            <a:r>
              <a:rPr lang="en-IN" sz="1400" b="0" i="0" dirty="0" err="1">
                <a:solidFill>
                  <a:schemeClr val="bg1"/>
                </a:solidFill>
                <a:effectLst/>
                <a:latin typeface="Menlo"/>
              </a:rPr>
              <a:t>disp</a:t>
            </a:r>
            <a:r>
              <a:rPr lang="en-IN" sz="1400" b="0" i="0" dirty="0">
                <a:solidFill>
                  <a:schemeClr val="bg1"/>
                </a:solidFill>
                <a:effectLst/>
                <a:latin typeface="Menlo"/>
              </a:rPr>
              <a:t>('Heat Transfer Coefficients:');</a:t>
            </a:r>
          </a:p>
          <a:p>
            <a:r>
              <a:rPr lang="en-IN" sz="1400" b="0" i="0" dirty="0" err="1">
                <a:solidFill>
                  <a:schemeClr val="bg1"/>
                </a:solidFill>
                <a:effectLst/>
                <a:latin typeface="Menlo"/>
              </a:rPr>
              <a:t>disp</a:t>
            </a:r>
            <a:r>
              <a:rPr lang="en-IN" sz="1400" b="0" i="0" dirty="0">
                <a:solidFill>
                  <a:schemeClr val="bg1"/>
                </a:solidFill>
                <a:effectLst/>
                <a:latin typeface="Menlo"/>
              </a:rPr>
              <a:t>(</a:t>
            </a:r>
            <a:r>
              <a:rPr lang="en-IN" sz="1400" b="0" i="0" dirty="0" err="1">
                <a:solidFill>
                  <a:schemeClr val="bg1"/>
                </a:solidFill>
                <a:effectLst/>
                <a:latin typeface="Menlo"/>
              </a:rPr>
              <a:t>heat_transfer_coefficients</a:t>
            </a:r>
            <a:r>
              <a:rPr lang="en-IN" sz="1400" b="0" i="0" dirty="0">
                <a:solidFill>
                  <a:schemeClr val="bg1"/>
                </a:solidFill>
                <a:effectLst/>
                <a:latin typeface="Menlo"/>
              </a:rPr>
              <a:t>);</a:t>
            </a:r>
          </a:p>
          <a:p>
            <a:r>
              <a:rPr lang="en-IN" sz="1400" b="0" i="0" dirty="0" err="1">
                <a:solidFill>
                  <a:schemeClr val="bg1"/>
                </a:solidFill>
                <a:effectLst/>
                <a:latin typeface="Menlo"/>
              </a:rPr>
              <a:t>disp</a:t>
            </a:r>
            <a:r>
              <a:rPr lang="en-IN" sz="1400" b="0" i="0" dirty="0">
                <a:solidFill>
                  <a:schemeClr val="bg1"/>
                </a:solidFill>
                <a:effectLst/>
                <a:latin typeface="Menlo"/>
              </a:rPr>
              <a:t>('Pressure Drops:');</a:t>
            </a:r>
          </a:p>
          <a:p>
            <a:r>
              <a:rPr lang="en-IN" sz="1400" b="0" i="0" dirty="0" err="1">
                <a:solidFill>
                  <a:schemeClr val="bg1"/>
                </a:solidFill>
                <a:effectLst/>
                <a:latin typeface="Menlo"/>
              </a:rPr>
              <a:t>disp</a:t>
            </a:r>
            <a:r>
              <a:rPr lang="en-IN" sz="1400" b="0" i="0" dirty="0">
                <a:solidFill>
                  <a:schemeClr val="bg1"/>
                </a:solidFill>
                <a:effectLst/>
                <a:latin typeface="Menlo"/>
              </a:rPr>
              <a:t>(</a:t>
            </a:r>
            <a:r>
              <a:rPr lang="en-IN" sz="1400" b="0" i="0" dirty="0" err="1">
                <a:solidFill>
                  <a:schemeClr val="bg1"/>
                </a:solidFill>
                <a:effectLst/>
                <a:latin typeface="Menlo"/>
              </a:rPr>
              <a:t>pressure_drops</a:t>
            </a:r>
            <a:r>
              <a:rPr lang="en-IN" sz="1400" b="0" i="0" dirty="0">
                <a:solidFill>
                  <a:schemeClr val="bg1"/>
                </a:solidFill>
                <a:effectLst/>
                <a:latin typeface="Menlo"/>
              </a:rPr>
              <a:t>);</a:t>
            </a:r>
          </a:p>
          <a:p>
            <a:r>
              <a:rPr lang="en-IN" sz="1400" b="0" i="0" dirty="0" err="1">
                <a:solidFill>
                  <a:schemeClr val="bg1"/>
                </a:solidFill>
                <a:effectLst/>
                <a:latin typeface="Menlo"/>
              </a:rPr>
              <a:t>disp</a:t>
            </a:r>
            <a:r>
              <a:rPr lang="en-IN" sz="1400" b="0" i="0" dirty="0">
                <a:solidFill>
                  <a:schemeClr val="bg1"/>
                </a:solidFill>
                <a:effectLst/>
                <a:latin typeface="Menlo"/>
              </a:rPr>
              <a:t>('Shell Side Reynolds Numbers:');</a:t>
            </a:r>
          </a:p>
          <a:p>
            <a:r>
              <a:rPr lang="en-IN" sz="1400" b="0" i="0" dirty="0" err="1">
                <a:solidFill>
                  <a:schemeClr val="bg1"/>
                </a:solidFill>
                <a:effectLst/>
                <a:latin typeface="Menlo"/>
              </a:rPr>
              <a:t>disp</a:t>
            </a:r>
            <a:r>
              <a:rPr lang="en-IN" sz="1400" b="0" i="0" dirty="0">
                <a:solidFill>
                  <a:schemeClr val="bg1"/>
                </a:solidFill>
                <a:effectLst/>
                <a:latin typeface="Menlo"/>
              </a:rPr>
              <a:t>(</a:t>
            </a:r>
            <a:r>
              <a:rPr lang="en-IN" sz="1400" b="0" i="0" dirty="0" err="1">
                <a:solidFill>
                  <a:schemeClr val="bg1"/>
                </a:solidFill>
                <a:effectLst/>
                <a:latin typeface="Menlo"/>
              </a:rPr>
              <a:t>Re_shell_all</a:t>
            </a:r>
            <a:r>
              <a:rPr lang="en-IN" sz="1400" b="0" i="0" dirty="0">
                <a:solidFill>
                  <a:schemeClr val="bg1"/>
                </a:solidFill>
                <a:effectLst/>
                <a:latin typeface="Menlo"/>
              </a:rPr>
              <a:t>);</a:t>
            </a:r>
          </a:p>
          <a:p>
            <a:r>
              <a:rPr lang="en-IN" sz="1400" b="0" i="0" dirty="0" err="1">
                <a:solidFill>
                  <a:schemeClr val="bg1"/>
                </a:solidFill>
                <a:effectLst/>
                <a:latin typeface="Menlo"/>
              </a:rPr>
              <a:t>disp</a:t>
            </a:r>
            <a:r>
              <a:rPr lang="en-IN" sz="1400" b="0" i="0" dirty="0">
                <a:solidFill>
                  <a:schemeClr val="bg1"/>
                </a:solidFill>
                <a:effectLst/>
                <a:latin typeface="Menlo"/>
              </a:rPr>
              <a:t>('Tube Side Reynolds Numbers:');</a:t>
            </a:r>
          </a:p>
          <a:p>
            <a:r>
              <a:rPr lang="en-IN" sz="1400" b="0" i="0" dirty="0" err="1">
                <a:solidFill>
                  <a:schemeClr val="bg1"/>
                </a:solidFill>
                <a:effectLst/>
                <a:latin typeface="Menlo"/>
              </a:rPr>
              <a:t>disp</a:t>
            </a:r>
            <a:r>
              <a:rPr lang="en-IN" sz="1400" b="0" i="0" dirty="0">
                <a:solidFill>
                  <a:schemeClr val="bg1"/>
                </a:solidFill>
                <a:effectLst/>
                <a:latin typeface="Menlo"/>
              </a:rPr>
              <a:t>(</a:t>
            </a:r>
            <a:r>
              <a:rPr lang="en-IN" sz="1400" b="0" i="0" dirty="0" err="1">
                <a:solidFill>
                  <a:schemeClr val="bg1"/>
                </a:solidFill>
                <a:effectLst/>
                <a:latin typeface="Menlo"/>
              </a:rPr>
              <a:t>Re_tube_all</a:t>
            </a:r>
            <a:r>
              <a:rPr lang="en-IN" sz="1400" b="0" i="0" dirty="0">
                <a:solidFill>
                  <a:schemeClr val="bg1"/>
                </a:solidFill>
                <a:effectLst/>
                <a:latin typeface="Menlo"/>
              </a:rPr>
              <a:t>);</a:t>
            </a:r>
          </a:p>
          <a:p>
            <a:r>
              <a:rPr lang="en-IN" sz="1400" b="0" i="0" dirty="0" err="1">
                <a:solidFill>
                  <a:schemeClr val="bg1"/>
                </a:solidFill>
                <a:effectLst/>
                <a:latin typeface="Menlo"/>
              </a:rPr>
              <a:t>disp</a:t>
            </a:r>
            <a:r>
              <a:rPr lang="en-IN" sz="1400" b="0" i="0" dirty="0">
                <a:solidFill>
                  <a:schemeClr val="bg1"/>
                </a:solidFill>
                <a:effectLst/>
                <a:latin typeface="Menlo"/>
              </a:rPr>
              <a:t>('Shell Side Nusselt Numbers:');</a:t>
            </a:r>
          </a:p>
          <a:p>
            <a:r>
              <a:rPr lang="en-IN" sz="1400" b="0" i="0" dirty="0" err="1">
                <a:solidFill>
                  <a:schemeClr val="bg1"/>
                </a:solidFill>
                <a:effectLst/>
                <a:latin typeface="Menlo"/>
              </a:rPr>
              <a:t>disp</a:t>
            </a:r>
            <a:r>
              <a:rPr lang="en-IN" sz="1400" b="0" i="0" dirty="0">
                <a:solidFill>
                  <a:schemeClr val="bg1"/>
                </a:solidFill>
                <a:effectLst/>
                <a:latin typeface="Menlo"/>
              </a:rPr>
              <a:t>(</a:t>
            </a:r>
            <a:r>
              <a:rPr lang="en-IN" sz="1400" b="0" i="0" dirty="0" err="1">
                <a:solidFill>
                  <a:schemeClr val="bg1"/>
                </a:solidFill>
                <a:effectLst/>
                <a:latin typeface="Menlo"/>
              </a:rPr>
              <a:t>Nu_shell_all</a:t>
            </a:r>
            <a:r>
              <a:rPr lang="en-IN" sz="1400" b="0" i="0" dirty="0">
                <a:solidFill>
                  <a:schemeClr val="bg1"/>
                </a:solidFill>
                <a:effectLst/>
                <a:latin typeface="Menlo"/>
              </a:rPr>
              <a:t>);</a:t>
            </a:r>
          </a:p>
          <a:p>
            <a:r>
              <a:rPr lang="en-IN" sz="1400" b="0" i="0" dirty="0" err="1">
                <a:solidFill>
                  <a:schemeClr val="bg1"/>
                </a:solidFill>
                <a:effectLst/>
                <a:latin typeface="Menlo"/>
              </a:rPr>
              <a:t>disp</a:t>
            </a:r>
            <a:r>
              <a:rPr lang="en-IN" sz="1400" b="0" i="0" dirty="0">
                <a:solidFill>
                  <a:schemeClr val="bg1"/>
                </a:solidFill>
                <a:effectLst/>
                <a:latin typeface="Menlo"/>
              </a:rPr>
              <a:t>('Tube Side Nusselt Numbers:');</a:t>
            </a:r>
          </a:p>
          <a:p>
            <a:r>
              <a:rPr lang="en-IN" sz="1400" b="0" i="0" dirty="0" err="1">
                <a:solidFill>
                  <a:schemeClr val="bg1"/>
                </a:solidFill>
                <a:effectLst/>
                <a:latin typeface="Menlo"/>
              </a:rPr>
              <a:t>disp</a:t>
            </a:r>
            <a:r>
              <a:rPr lang="en-IN" sz="1400" b="0" i="0" dirty="0">
                <a:solidFill>
                  <a:schemeClr val="bg1"/>
                </a:solidFill>
                <a:effectLst/>
                <a:latin typeface="Menlo"/>
              </a:rPr>
              <a:t>(</a:t>
            </a:r>
            <a:r>
              <a:rPr lang="en-IN" sz="1400" b="0" i="0" dirty="0" err="1">
                <a:solidFill>
                  <a:schemeClr val="bg1"/>
                </a:solidFill>
                <a:effectLst/>
                <a:latin typeface="Menlo"/>
              </a:rPr>
              <a:t>Nu_tube_all</a:t>
            </a:r>
            <a:r>
              <a:rPr lang="en-IN" sz="1400" b="0" i="0" dirty="0">
                <a:solidFill>
                  <a:schemeClr val="bg1"/>
                </a:solidFill>
                <a:effectLst/>
                <a:latin typeface="Menlo"/>
              </a:rPr>
              <a:t>);</a:t>
            </a:r>
          </a:p>
          <a:p>
            <a:r>
              <a:rPr lang="en-IN" sz="1400" b="0" i="0" dirty="0" err="1">
                <a:solidFill>
                  <a:schemeClr val="bg1"/>
                </a:solidFill>
                <a:effectLst/>
                <a:latin typeface="Menlo"/>
              </a:rPr>
              <a:t>disp</a:t>
            </a:r>
            <a:r>
              <a:rPr lang="en-IN" sz="1400" b="0" i="0" dirty="0">
                <a:solidFill>
                  <a:schemeClr val="bg1"/>
                </a:solidFill>
                <a:effectLst/>
                <a:latin typeface="Menlo"/>
              </a:rPr>
              <a:t>('Effectiveness:');</a:t>
            </a:r>
          </a:p>
          <a:p>
            <a:r>
              <a:rPr lang="en-IN" sz="1400" b="0" i="0" dirty="0" err="1">
                <a:solidFill>
                  <a:schemeClr val="bg1"/>
                </a:solidFill>
                <a:effectLst/>
                <a:latin typeface="Menlo"/>
              </a:rPr>
              <a:t>disp</a:t>
            </a:r>
            <a:r>
              <a:rPr lang="en-IN" sz="1400" b="0" i="0" dirty="0">
                <a:solidFill>
                  <a:schemeClr val="bg1"/>
                </a:solidFill>
                <a:effectLst/>
                <a:latin typeface="Menlo"/>
              </a:rPr>
              <a:t>(</a:t>
            </a:r>
            <a:r>
              <a:rPr lang="en-IN" sz="1400" b="0" i="0" dirty="0" err="1">
                <a:solidFill>
                  <a:schemeClr val="bg1"/>
                </a:solidFill>
                <a:effectLst/>
                <a:latin typeface="Menlo"/>
              </a:rPr>
              <a:t>effectiveness_all</a:t>
            </a:r>
            <a:r>
              <a:rPr lang="en-IN" sz="1400" b="0" i="0" dirty="0">
                <a:solidFill>
                  <a:schemeClr val="bg1"/>
                </a:solidFill>
                <a:effectLst/>
                <a:latin typeface="Menlo"/>
              </a:rPr>
              <a:t>);</a:t>
            </a:r>
          </a:p>
          <a:p>
            <a:r>
              <a:rPr lang="en-IN" sz="1400" b="0" i="0" dirty="0" err="1">
                <a:solidFill>
                  <a:schemeClr val="bg1"/>
                </a:solidFill>
                <a:effectLst/>
                <a:latin typeface="Menlo"/>
              </a:rPr>
              <a:t>disp</a:t>
            </a:r>
            <a:r>
              <a:rPr lang="en-IN" sz="1400" b="0" i="0" dirty="0">
                <a:solidFill>
                  <a:schemeClr val="bg1"/>
                </a:solidFill>
                <a:effectLst/>
                <a:latin typeface="Menlo"/>
              </a:rPr>
              <a:t>('Overall Heat Transfer Coefficients:');</a:t>
            </a:r>
          </a:p>
          <a:p>
            <a:r>
              <a:rPr lang="en-IN" sz="1400" b="0" i="0" dirty="0" err="1">
                <a:solidFill>
                  <a:schemeClr val="bg1"/>
                </a:solidFill>
                <a:effectLst/>
                <a:latin typeface="Menlo"/>
              </a:rPr>
              <a:t>disp</a:t>
            </a:r>
            <a:r>
              <a:rPr lang="en-IN" sz="1400" b="0" i="0" dirty="0">
                <a:solidFill>
                  <a:schemeClr val="bg1"/>
                </a:solidFill>
                <a:effectLst/>
                <a:latin typeface="Menlo"/>
              </a:rPr>
              <a:t>(</a:t>
            </a:r>
            <a:r>
              <a:rPr lang="en-IN" sz="1400" b="0" i="0" dirty="0" err="1">
                <a:solidFill>
                  <a:schemeClr val="bg1"/>
                </a:solidFill>
                <a:effectLst/>
                <a:latin typeface="Menlo"/>
              </a:rPr>
              <a:t>U_all</a:t>
            </a:r>
            <a:r>
              <a:rPr lang="en-IN" sz="1400" b="0" i="0" dirty="0">
                <a:solidFill>
                  <a:schemeClr val="bg1"/>
                </a:solidFill>
                <a:effectLst/>
                <a:latin typeface="Menlo"/>
              </a:rPr>
              <a:t>);</a:t>
            </a:r>
          </a:p>
          <a:p>
            <a:endParaRPr lang="en-IN" dirty="0">
              <a:solidFill>
                <a:schemeClr val="bg1"/>
              </a:solidFill>
            </a:endParaRPr>
          </a:p>
        </p:txBody>
      </p:sp>
    </p:spTree>
    <p:extLst>
      <p:ext uri="{BB962C8B-B14F-4D97-AF65-F5344CB8AC3E}">
        <p14:creationId xmlns:p14="http://schemas.microsoft.com/office/powerpoint/2010/main" val="1317867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849DD8-DD46-43D1-1994-D4F546A5DD79}"/>
              </a:ext>
            </a:extLst>
          </p:cNvPr>
          <p:cNvPicPr>
            <a:picLocks noChangeAspect="1"/>
          </p:cNvPicPr>
          <p:nvPr/>
        </p:nvPicPr>
        <p:blipFill rotWithShape="1">
          <a:blip r:embed="rId2"/>
          <a:srcRect t="-1378" b="20486"/>
          <a:stretch/>
        </p:blipFill>
        <p:spPr>
          <a:xfrm>
            <a:off x="1" y="-122548"/>
            <a:ext cx="12191999" cy="6980548"/>
          </a:xfrm>
          <a:prstGeom prst="rect">
            <a:avLst/>
          </a:prstGeom>
        </p:spPr>
      </p:pic>
      <p:sp>
        <p:nvSpPr>
          <p:cNvPr id="3" name="TextBox 2">
            <a:extLst>
              <a:ext uri="{FF2B5EF4-FFF2-40B4-BE49-F238E27FC236}">
                <a16:creationId xmlns:a16="http://schemas.microsoft.com/office/drawing/2014/main" id="{10A2482B-555D-6FE9-E5E2-1173E8202329}"/>
              </a:ext>
            </a:extLst>
          </p:cNvPr>
          <p:cNvSpPr txBox="1"/>
          <p:nvPr/>
        </p:nvSpPr>
        <p:spPr>
          <a:xfrm>
            <a:off x="263950" y="122549"/>
            <a:ext cx="11594970" cy="6617196"/>
          </a:xfrm>
          <a:prstGeom prst="rect">
            <a:avLst/>
          </a:prstGeom>
          <a:noFill/>
        </p:spPr>
        <p:txBody>
          <a:bodyPr wrap="square" rtlCol="0">
            <a:spAutoFit/>
          </a:bodyPr>
          <a:lstStyle/>
          <a:p>
            <a:r>
              <a:rPr lang="en-IN" sz="1400" b="0" i="0" dirty="0">
                <a:solidFill>
                  <a:schemeClr val="bg1"/>
                </a:solidFill>
                <a:effectLst/>
                <a:latin typeface="Menlo"/>
              </a:rPr>
              <a:t>% Calculate temperature profiles across the cross-section</a:t>
            </a:r>
          </a:p>
          <a:p>
            <a:r>
              <a:rPr lang="en-IN" sz="1400" b="0" i="0" dirty="0">
                <a:solidFill>
                  <a:schemeClr val="bg1"/>
                </a:solidFill>
                <a:effectLst/>
                <a:latin typeface="Menlo"/>
              </a:rPr>
              <a:t>[X, Y] = </a:t>
            </a:r>
            <a:r>
              <a:rPr lang="en-IN" sz="1400" b="0" i="0" dirty="0" err="1">
                <a:solidFill>
                  <a:schemeClr val="bg1"/>
                </a:solidFill>
                <a:effectLst/>
                <a:latin typeface="Menlo"/>
              </a:rPr>
              <a:t>meshgrid</a:t>
            </a:r>
            <a:r>
              <a:rPr lang="en-IN" sz="1400" b="0" i="0" dirty="0">
                <a:solidFill>
                  <a:schemeClr val="bg1"/>
                </a:solidFill>
                <a:effectLst/>
                <a:latin typeface="Menlo"/>
              </a:rPr>
              <a:t>(</a:t>
            </a:r>
            <a:r>
              <a:rPr lang="en-IN" sz="1400" b="0" i="0" dirty="0" err="1">
                <a:solidFill>
                  <a:schemeClr val="bg1"/>
                </a:solidFill>
                <a:effectLst/>
                <a:latin typeface="Menlo"/>
              </a:rPr>
              <a:t>linspace</a:t>
            </a:r>
            <a:r>
              <a:rPr lang="en-IN" sz="1400" b="0" i="0" dirty="0">
                <a:solidFill>
                  <a:schemeClr val="bg1"/>
                </a:solidFill>
                <a:effectLst/>
                <a:latin typeface="Menlo"/>
              </a:rPr>
              <a:t>(-</a:t>
            </a:r>
            <a:r>
              <a:rPr lang="en-IN" sz="1400" b="0" i="0" dirty="0" err="1">
                <a:solidFill>
                  <a:schemeClr val="bg1"/>
                </a:solidFill>
                <a:effectLst/>
                <a:latin typeface="Menlo"/>
              </a:rPr>
              <a:t>shell_diameter</a:t>
            </a:r>
            <a:r>
              <a:rPr lang="en-IN" sz="1400" b="0" i="0" dirty="0">
                <a:solidFill>
                  <a:schemeClr val="bg1"/>
                </a:solidFill>
                <a:effectLst/>
                <a:latin typeface="Menlo"/>
              </a:rPr>
              <a:t>/2, </a:t>
            </a:r>
            <a:r>
              <a:rPr lang="en-IN" sz="1400" b="0" i="0" dirty="0" err="1">
                <a:solidFill>
                  <a:schemeClr val="bg1"/>
                </a:solidFill>
                <a:effectLst/>
                <a:latin typeface="Menlo"/>
              </a:rPr>
              <a:t>shell_diameter</a:t>
            </a:r>
            <a:r>
              <a:rPr lang="en-IN" sz="1400" b="0" i="0" dirty="0">
                <a:solidFill>
                  <a:schemeClr val="bg1"/>
                </a:solidFill>
                <a:effectLst/>
                <a:latin typeface="Menlo"/>
              </a:rPr>
              <a:t>/2, 100), </a:t>
            </a:r>
            <a:r>
              <a:rPr lang="en-IN" sz="1400" b="0" i="0" dirty="0" err="1">
                <a:solidFill>
                  <a:schemeClr val="bg1"/>
                </a:solidFill>
                <a:effectLst/>
                <a:latin typeface="Menlo"/>
              </a:rPr>
              <a:t>linspace</a:t>
            </a:r>
            <a:r>
              <a:rPr lang="en-IN" sz="1400" b="0" i="0" dirty="0">
                <a:solidFill>
                  <a:schemeClr val="bg1"/>
                </a:solidFill>
                <a:effectLst/>
                <a:latin typeface="Menlo"/>
              </a:rPr>
              <a:t>(-</a:t>
            </a:r>
            <a:r>
              <a:rPr lang="en-IN" sz="1400" b="0" i="0" dirty="0" err="1">
                <a:solidFill>
                  <a:schemeClr val="bg1"/>
                </a:solidFill>
                <a:effectLst/>
                <a:latin typeface="Menlo"/>
              </a:rPr>
              <a:t>shell_diameter</a:t>
            </a:r>
            <a:r>
              <a:rPr lang="en-IN" sz="1400" b="0" i="0" dirty="0">
                <a:solidFill>
                  <a:schemeClr val="bg1"/>
                </a:solidFill>
                <a:effectLst/>
                <a:latin typeface="Menlo"/>
              </a:rPr>
              <a:t>/2, </a:t>
            </a:r>
            <a:r>
              <a:rPr lang="en-IN" sz="1400" b="0" i="0" dirty="0" err="1">
                <a:solidFill>
                  <a:schemeClr val="bg1"/>
                </a:solidFill>
                <a:effectLst/>
                <a:latin typeface="Menlo"/>
              </a:rPr>
              <a:t>shell_diameter</a:t>
            </a:r>
            <a:r>
              <a:rPr lang="en-IN" sz="1400" b="0" i="0" dirty="0">
                <a:solidFill>
                  <a:schemeClr val="bg1"/>
                </a:solidFill>
                <a:effectLst/>
                <a:latin typeface="Menlo"/>
              </a:rPr>
              <a:t>/2, 100));</a:t>
            </a:r>
          </a:p>
          <a:p>
            <a:r>
              <a:rPr lang="en-IN" sz="1400" b="0" i="0" dirty="0" err="1">
                <a:solidFill>
                  <a:schemeClr val="bg1"/>
                </a:solidFill>
                <a:effectLst/>
                <a:latin typeface="Menlo"/>
              </a:rPr>
              <a:t>temp_profiles</a:t>
            </a:r>
            <a:r>
              <a:rPr lang="en-IN" sz="1400" b="0" i="0" dirty="0">
                <a:solidFill>
                  <a:schemeClr val="bg1"/>
                </a:solidFill>
                <a:effectLst/>
                <a:latin typeface="Menlo"/>
              </a:rPr>
              <a:t> = zeros(</a:t>
            </a:r>
            <a:r>
              <a:rPr lang="en-IN" sz="1400" b="0" i="0" dirty="0" err="1">
                <a:solidFill>
                  <a:schemeClr val="bg1"/>
                </a:solidFill>
                <a:effectLst/>
                <a:latin typeface="Menlo"/>
              </a:rPr>
              <a:t>num_inclinations</a:t>
            </a:r>
            <a:r>
              <a:rPr lang="en-IN" sz="1400" b="0" i="0" dirty="0">
                <a:solidFill>
                  <a:schemeClr val="bg1"/>
                </a:solidFill>
                <a:effectLst/>
                <a:latin typeface="Menlo"/>
              </a:rPr>
              <a:t>, 100, 100);</a:t>
            </a:r>
          </a:p>
          <a:p>
            <a:r>
              <a:rPr lang="en-IN" sz="1400" b="0" i="0" dirty="0">
                <a:solidFill>
                  <a:schemeClr val="bg1"/>
                </a:solidFill>
                <a:effectLst/>
                <a:latin typeface="Menlo"/>
              </a:rPr>
              <a:t>for </a:t>
            </a:r>
            <a:r>
              <a:rPr lang="en-IN" sz="1400" b="0" i="0" dirty="0" err="1">
                <a:solidFill>
                  <a:schemeClr val="bg1"/>
                </a:solidFill>
                <a:effectLst/>
                <a:latin typeface="Menlo"/>
              </a:rPr>
              <a:t>i</a:t>
            </a:r>
            <a:r>
              <a:rPr lang="en-IN" sz="1400" b="0" i="0" dirty="0">
                <a:solidFill>
                  <a:schemeClr val="bg1"/>
                </a:solidFill>
                <a:effectLst/>
                <a:latin typeface="Menlo"/>
              </a:rPr>
              <a:t> = 1:num_inclinations</a:t>
            </a:r>
          </a:p>
          <a:p>
            <a:r>
              <a:rPr lang="en-IN" sz="1400" b="0" i="0" dirty="0">
                <a:solidFill>
                  <a:schemeClr val="bg1"/>
                </a:solidFill>
                <a:effectLst/>
                <a:latin typeface="Menlo"/>
              </a:rPr>
              <a:t>inclination = inclinations(</a:t>
            </a:r>
            <a:r>
              <a:rPr lang="en-IN" sz="1400" b="0" i="0" dirty="0" err="1">
                <a:solidFill>
                  <a:schemeClr val="bg1"/>
                </a:solidFill>
                <a:effectLst/>
                <a:latin typeface="Menlo"/>
              </a:rPr>
              <a:t>i</a:t>
            </a:r>
            <a:r>
              <a:rPr lang="en-IN" sz="1400" b="0" i="0" dirty="0">
                <a:solidFill>
                  <a:schemeClr val="bg1"/>
                </a:solidFill>
                <a:effectLst/>
                <a:latin typeface="Menlo"/>
              </a:rPr>
              <a:t>);</a:t>
            </a:r>
          </a:p>
          <a:p>
            <a:r>
              <a:rPr lang="en-IN" sz="1400" b="0" i="0" dirty="0">
                <a:solidFill>
                  <a:schemeClr val="bg1"/>
                </a:solidFill>
                <a:effectLst/>
                <a:latin typeface="Menlo"/>
              </a:rPr>
              <a:t>if </a:t>
            </a:r>
            <a:r>
              <a:rPr lang="en-IN" sz="1400" b="0" i="0" dirty="0" err="1">
                <a:solidFill>
                  <a:schemeClr val="bg1"/>
                </a:solidFill>
                <a:effectLst/>
                <a:latin typeface="Menlo"/>
              </a:rPr>
              <a:t>strcmp</a:t>
            </a:r>
            <a:r>
              <a:rPr lang="en-IN" sz="1400" b="0" i="0" dirty="0">
                <a:solidFill>
                  <a:schemeClr val="bg1"/>
                </a:solidFill>
                <a:effectLst/>
                <a:latin typeface="Menlo"/>
              </a:rPr>
              <a:t>(</a:t>
            </a:r>
            <a:r>
              <a:rPr lang="en-IN" sz="1400" b="0" i="0" dirty="0" err="1">
                <a:solidFill>
                  <a:schemeClr val="bg1"/>
                </a:solidFill>
                <a:effectLst/>
                <a:latin typeface="Menlo"/>
              </a:rPr>
              <a:t>flow_type</a:t>
            </a:r>
            <a:r>
              <a:rPr lang="en-IN" sz="1400" b="0" i="0" dirty="0">
                <a:solidFill>
                  <a:schemeClr val="bg1"/>
                </a:solidFill>
                <a:effectLst/>
                <a:latin typeface="Menlo"/>
              </a:rPr>
              <a:t>, 'co-current')</a:t>
            </a:r>
          </a:p>
          <a:p>
            <a:r>
              <a:rPr lang="en-IN" sz="1400" b="0" i="0" dirty="0" err="1">
                <a:solidFill>
                  <a:schemeClr val="bg1"/>
                </a:solidFill>
                <a:effectLst/>
                <a:latin typeface="Menlo"/>
              </a:rPr>
              <a:t>temp_profile</a:t>
            </a:r>
            <a:r>
              <a:rPr lang="en-IN" sz="1400" b="0" i="0" dirty="0">
                <a:solidFill>
                  <a:schemeClr val="bg1"/>
                </a:solidFill>
                <a:effectLst/>
                <a:latin typeface="Menlo"/>
              </a:rPr>
              <a:t> = </a:t>
            </a:r>
            <a:r>
              <a:rPr lang="en-IN" sz="1400" b="0" i="0" dirty="0" err="1">
                <a:solidFill>
                  <a:schemeClr val="bg1"/>
                </a:solidFill>
                <a:effectLst/>
                <a:latin typeface="Menlo"/>
              </a:rPr>
              <a:t>shell_temp_in</a:t>
            </a:r>
            <a:r>
              <a:rPr lang="en-IN" sz="1400" b="0" i="0" dirty="0">
                <a:solidFill>
                  <a:schemeClr val="bg1"/>
                </a:solidFill>
                <a:effectLst/>
                <a:latin typeface="Menlo"/>
              </a:rPr>
              <a:t> + (</a:t>
            </a:r>
            <a:r>
              <a:rPr lang="en-IN" sz="1400" b="0" i="0" dirty="0" err="1">
                <a:solidFill>
                  <a:schemeClr val="bg1"/>
                </a:solidFill>
                <a:effectLst/>
                <a:latin typeface="Menlo"/>
              </a:rPr>
              <a:t>tube_temp_in</a:t>
            </a:r>
            <a:r>
              <a:rPr lang="en-IN" sz="1400" b="0" i="0" dirty="0">
                <a:solidFill>
                  <a:schemeClr val="bg1"/>
                </a:solidFill>
                <a:effectLst/>
                <a:latin typeface="Menlo"/>
              </a:rPr>
              <a:t> - </a:t>
            </a:r>
            <a:r>
              <a:rPr lang="en-IN" sz="1400" b="0" i="0" dirty="0" err="1">
                <a:solidFill>
                  <a:schemeClr val="bg1"/>
                </a:solidFill>
                <a:effectLst/>
                <a:latin typeface="Menlo"/>
              </a:rPr>
              <a:t>shell_temp_in</a:t>
            </a:r>
            <a:r>
              <a:rPr lang="en-IN" sz="1400" b="0" i="0" dirty="0">
                <a:solidFill>
                  <a:schemeClr val="bg1"/>
                </a:solidFill>
                <a:effectLst/>
                <a:latin typeface="Menlo"/>
              </a:rPr>
              <a:t>) * exp(-</a:t>
            </a:r>
            <a:r>
              <a:rPr lang="en-IN" sz="1400" b="0" i="0" dirty="0" err="1">
                <a:solidFill>
                  <a:schemeClr val="bg1"/>
                </a:solidFill>
                <a:effectLst/>
                <a:latin typeface="Menlo"/>
              </a:rPr>
              <a:t>U_all</a:t>
            </a:r>
            <a:r>
              <a:rPr lang="en-IN" sz="1400" b="0" i="0" dirty="0">
                <a:solidFill>
                  <a:schemeClr val="bg1"/>
                </a:solidFill>
                <a:effectLst/>
                <a:latin typeface="Menlo"/>
              </a:rPr>
              <a:t>(</a:t>
            </a:r>
            <a:r>
              <a:rPr lang="en-IN" sz="1400" b="0" i="0" dirty="0" err="1">
                <a:solidFill>
                  <a:schemeClr val="bg1"/>
                </a:solidFill>
                <a:effectLst/>
                <a:latin typeface="Menlo"/>
              </a:rPr>
              <a:t>i</a:t>
            </a:r>
            <a:r>
              <a:rPr lang="en-IN" sz="1400" b="0" i="0" dirty="0">
                <a:solidFill>
                  <a:schemeClr val="bg1"/>
                </a:solidFill>
                <a:effectLst/>
                <a:latin typeface="Menlo"/>
              </a:rPr>
              <a:t>) * 2 * pi * sqrt(X.^2 + Y.^2) / </a:t>
            </a:r>
            <a:r>
              <a:rPr lang="en-IN" sz="1400" b="0" i="0" dirty="0" err="1">
                <a:solidFill>
                  <a:schemeClr val="bg1"/>
                </a:solidFill>
                <a:effectLst/>
                <a:latin typeface="Menlo"/>
              </a:rPr>
              <a:t>shell_flowrate</a:t>
            </a:r>
            <a:r>
              <a:rPr lang="en-IN" sz="1400" b="0" i="0" dirty="0">
                <a:solidFill>
                  <a:schemeClr val="bg1"/>
                </a:solidFill>
                <a:effectLst/>
                <a:latin typeface="Menlo"/>
              </a:rPr>
              <a:t>);</a:t>
            </a:r>
          </a:p>
          <a:p>
            <a:r>
              <a:rPr lang="en-IN" sz="1400" b="0" i="0" dirty="0">
                <a:solidFill>
                  <a:schemeClr val="bg1"/>
                </a:solidFill>
                <a:effectLst/>
                <a:latin typeface="Menlo"/>
              </a:rPr>
              <a:t>elseif </a:t>
            </a:r>
            <a:r>
              <a:rPr lang="en-IN" sz="1400" b="0" i="0" dirty="0" err="1">
                <a:solidFill>
                  <a:schemeClr val="bg1"/>
                </a:solidFill>
                <a:effectLst/>
                <a:latin typeface="Menlo"/>
              </a:rPr>
              <a:t>strcmp</a:t>
            </a:r>
            <a:r>
              <a:rPr lang="en-IN" sz="1400" b="0" i="0" dirty="0">
                <a:solidFill>
                  <a:schemeClr val="bg1"/>
                </a:solidFill>
                <a:effectLst/>
                <a:latin typeface="Menlo"/>
              </a:rPr>
              <a:t>(</a:t>
            </a:r>
            <a:r>
              <a:rPr lang="en-IN" sz="1400" b="0" i="0" dirty="0" err="1">
                <a:solidFill>
                  <a:schemeClr val="bg1"/>
                </a:solidFill>
                <a:effectLst/>
                <a:latin typeface="Menlo"/>
              </a:rPr>
              <a:t>flow_type</a:t>
            </a:r>
            <a:r>
              <a:rPr lang="en-IN" sz="1400" b="0" i="0" dirty="0">
                <a:solidFill>
                  <a:schemeClr val="bg1"/>
                </a:solidFill>
                <a:effectLst/>
                <a:latin typeface="Menlo"/>
              </a:rPr>
              <a:t>, 'counter')</a:t>
            </a:r>
          </a:p>
          <a:p>
            <a:r>
              <a:rPr lang="en-IN" sz="1400" b="0" i="0" dirty="0" err="1">
                <a:solidFill>
                  <a:schemeClr val="bg1"/>
                </a:solidFill>
                <a:effectLst/>
                <a:latin typeface="Menlo"/>
              </a:rPr>
              <a:t>temp_profile</a:t>
            </a:r>
            <a:r>
              <a:rPr lang="en-IN" sz="1400" b="0" i="0" dirty="0">
                <a:solidFill>
                  <a:schemeClr val="bg1"/>
                </a:solidFill>
                <a:effectLst/>
                <a:latin typeface="Menlo"/>
              </a:rPr>
              <a:t> = </a:t>
            </a:r>
            <a:r>
              <a:rPr lang="en-IN" sz="1400" b="0" i="0" dirty="0" err="1">
                <a:solidFill>
                  <a:schemeClr val="bg1"/>
                </a:solidFill>
                <a:effectLst/>
                <a:latin typeface="Menlo"/>
              </a:rPr>
              <a:t>shell_temp_in</a:t>
            </a:r>
            <a:r>
              <a:rPr lang="en-IN" sz="1400" b="0" i="0" dirty="0">
                <a:solidFill>
                  <a:schemeClr val="bg1"/>
                </a:solidFill>
                <a:effectLst/>
                <a:latin typeface="Menlo"/>
              </a:rPr>
              <a:t> + (</a:t>
            </a:r>
            <a:r>
              <a:rPr lang="en-IN" sz="1400" b="0" i="0" dirty="0" err="1">
                <a:solidFill>
                  <a:schemeClr val="bg1"/>
                </a:solidFill>
                <a:effectLst/>
                <a:latin typeface="Menlo"/>
              </a:rPr>
              <a:t>tube_temp_in</a:t>
            </a:r>
            <a:r>
              <a:rPr lang="en-IN" sz="1400" b="0" i="0" dirty="0">
                <a:solidFill>
                  <a:schemeClr val="bg1"/>
                </a:solidFill>
                <a:effectLst/>
                <a:latin typeface="Menlo"/>
              </a:rPr>
              <a:t> - </a:t>
            </a:r>
            <a:r>
              <a:rPr lang="en-IN" sz="1400" b="0" i="0" dirty="0" err="1">
                <a:solidFill>
                  <a:schemeClr val="bg1"/>
                </a:solidFill>
                <a:effectLst/>
                <a:latin typeface="Menlo"/>
              </a:rPr>
              <a:t>shell_temp_in</a:t>
            </a:r>
            <a:r>
              <a:rPr lang="en-IN" sz="1400" b="0" i="0" dirty="0">
                <a:solidFill>
                  <a:schemeClr val="bg1"/>
                </a:solidFill>
                <a:effectLst/>
                <a:latin typeface="Menlo"/>
              </a:rPr>
              <a:t>) * exp(-</a:t>
            </a:r>
            <a:r>
              <a:rPr lang="en-IN" sz="1400" b="0" i="0" dirty="0" err="1">
                <a:solidFill>
                  <a:schemeClr val="bg1"/>
                </a:solidFill>
                <a:effectLst/>
                <a:latin typeface="Menlo"/>
              </a:rPr>
              <a:t>U_all</a:t>
            </a:r>
            <a:r>
              <a:rPr lang="en-IN" sz="1400" b="0" i="0" dirty="0">
                <a:solidFill>
                  <a:schemeClr val="bg1"/>
                </a:solidFill>
                <a:effectLst/>
                <a:latin typeface="Menlo"/>
              </a:rPr>
              <a:t>(</a:t>
            </a:r>
            <a:r>
              <a:rPr lang="en-IN" sz="1400" b="0" i="0" dirty="0" err="1">
                <a:solidFill>
                  <a:schemeClr val="bg1"/>
                </a:solidFill>
                <a:effectLst/>
                <a:latin typeface="Menlo"/>
              </a:rPr>
              <a:t>i</a:t>
            </a:r>
            <a:r>
              <a:rPr lang="en-IN" sz="1400" b="0" i="0" dirty="0">
                <a:solidFill>
                  <a:schemeClr val="bg1"/>
                </a:solidFill>
                <a:effectLst/>
                <a:latin typeface="Menlo"/>
              </a:rPr>
              <a:t>) * 2 * pi * sqrt(X.^2 + Y.^2) / (</a:t>
            </a:r>
            <a:r>
              <a:rPr lang="en-IN" sz="1400" b="0" i="0" dirty="0" err="1">
                <a:solidFill>
                  <a:schemeClr val="bg1"/>
                </a:solidFill>
                <a:effectLst/>
                <a:latin typeface="Menlo"/>
              </a:rPr>
              <a:t>shell_flowrate</a:t>
            </a:r>
            <a:r>
              <a:rPr lang="en-IN" sz="1400" b="0" i="0" dirty="0">
                <a:solidFill>
                  <a:schemeClr val="bg1"/>
                </a:solidFill>
                <a:effectLst/>
                <a:latin typeface="Menlo"/>
              </a:rPr>
              <a:t> + </a:t>
            </a:r>
            <a:r>
              <a:rPr lang="en-IN" sz="1400" b="0" i="0" dirty="0" err="1">
                <a:solidFill>
                  <a:schemeClr val="bg1"/>
                </a:solidFill>
                <a:effectLst/>
                <a:latin typeface="Menlo"/>
              </a:rPr>
              <a:t>tube_flowrate</a:t>
            </a:r>
            <a:r>
              <a:rPr lang="en-IN" sz="1400" b="0" i="0" dirty="0">
                <a:solidFill>
                  <a:schemeClr val="bg1"/>
                </a:solidFill>
                <a:effectLst/>
                <a:latin typeface="Menlo"/>
              </a:rPr>
              <a:t>));</a:t>
            </a:r>
          </a:p>
          <a:p>
            <a:r>
              <a:rPr lang="en-IN" sz="1400" b="0" i="0" dirty="0">
                <a:solidFill>
                  <a:schemeClr val="bg1"/>
                </a:solidFill>
                <a:effectLst/>
                <a:latin typeface="Menlo"/>
              </a:rPr>
              <a:t>else</a:t>
            </a:r>
          </a:p>
          <a:p>
            <a:r>
              <a:rPr lang="en-IN" sz="1400" b="0" i="0" dirty="0">
                <a:solidFill>
                  <a:schemeClr val="bg1"/>
                </a:solidFill>
                <a:effectLst/>
                <a:latin typeface="Menlo"/>
              </a:rPr>
              <a:t>error('Invalid flow type. Please enter "co-current" or "counter".');</a:t>
            </a:r>
          </a:p>
          <a:p>
            <a:r>
              <a:rPr lang="en-IN" sz="1400" b="0" i="0" dirty="0">
                <a:solidFill>
                  <a:schemeClr val="bg1"/>
                </a:solidFill>
                <a:effectLst/>
                <a:latin typeface="Menlo"/>
              </a:rPr>
              <a:t>end</a:t>
            </a:r>
          </a:p>
          <a:p>
            <a:r>
              <a:rPr lang="en-IN" sz="1400" b="0" i="0" dirty="0" err="1">
                <a:solidFill>
                  <a:schemeClr val="bg1"/>
                </a:solidFill>
                <a:effectLst/>
                <a:latin typeface="Menlo"/>
              </a:rPr>
              <a:t>temp_profiles</a:t>
            </a:r>
            <a:r>
              <a:rPr lang="en-IN" sz="1400" b="0" i="0" dirty="0">
                <a:solidFill>
                  <a:schemeClr val="bg1"/>
                </a:solidFill>
                <a:effectLst/>
                <a:latin typeface="Menlo"/>
              </a:rPr>
              <a:t>(</a:t>
            </a:r>
            <a:r>
              <a:rPr lang="en-IN" sz="1400" b="0" i="0" dirty="0" err="1">
                <a:solidFill>
                  <a:schemeClr val="bg1"/>
                </a:solidFill>
                <a:effectLst/>
                <a:latin typeface="Menlo"/>
              </a:rPr>
              <a:t>i</a:t>
            </a:r>
            <a:r>
              <a:rPr lang="en-IN" sz="1400" b="0" i="0" dirty="0">
                <a:solidFill>
                  <a:schemeClr val="bg1"/>
                </a:solidFill>
                <a:effectLst/>
                <a:latin typeface="Menlo"/>
              </a:rPr>
              <a:t>, :, :) = </a:t>
            </a:r>
            <a:r>
              <a:rPr lang="en-IN" sz="1400" b="0" i="0" dirty="0" err="1">
                <a:solidFill>
                  <a:schemeClr val="bg1"/>
                </a:solidFill>
                <a:effectLst/>
                <a:latin typeface="Menlo"/>
              </a:rPr>
              <a:t>temp_profile</a:t>
            </a:r>
            <a:r>
              <a:rPr lang="en-IN" sz="1400" b="0" i="0" dirty="0">
                <a:solidFill>
                  <a:schemeClr val="bg1"/>
                </a:solidFill>
                <a:effectLst/>
                <a:latin typeface="Menlo"/>
              </a:rPr>
              <a:t>;</a:t>
            </a:r>
          </a:p>
          <a:p>
            <a:r>
              <a:rPr lang="en-IN" sz="1400" b="0" i="0" dirty="0">
                <a:solidFill>
                  <a:schemeClr val="bg1"/>
                </a:solidFill>
                <a:effectLst/>
                <a:latin typeface="Menlo"/>
              </a:rPr>
              <a:t>end</a:t>
            </a:r>
          </a:p>
          <a:p>
            <a:r>
              <a:rPr lang="en-IN" sz="1400" b="0" i="0" dirty="0">
                <a:solidFill>
                  <a:schemeClr val="bg1"/>
                </a:solidFill>
                <a:effectLst/>
                <a:latin typeface="Menlo"/>
              </a:rPr>
              <a:t>% Initialize arrays to store temperature profiles for both sides</a:t>
            </a:r>
          </a:p>
          <a:p>
            <a:r>
              <a:rPr lang="en-IN" sz="1400" b="0" i="0" dirty="0" err="1">
                <a:solidFill>
                  <a:schemeClr val="bg1"/>
                </a:solidFill>
                <a:effectLst/>
                <a:latin typeface="Menlo"/>
              </a:rPr>
              <a:t>temp_profiles_shell</a:t>
            </a:r>
            <a:r>
              <a:rPr lang="en-IN" sz="1400" b="0" i="0" dirty="0">
                <a:solidFill>
                  <a:schemeClr val="bg1"/>
                </a:solidFill>
                <a:effectLst/>
                <a:latin typeface="Menlo"/>
              </a:rPr>
              <a:t> = zeros(</a:t>
            </a:r>
            <a:r>
              <a:rPr lang="en-IN" sz="1400" b="0" i="0" dirty="0" err="1">
                <a:solidFill>
                  <a:schemeClr val="bg1"/>
                </a:solidFill>
                <a:effectLst/>
                <a:latin typeface="Menlo"/>
              </a:rPr>
              <a:t>num_inclinations</a:t>
            </a:r>
            <a:r>
              <a:rPr lang="en-IN" sz="1400" b="0" i="0" dirty="0">
                <a:solidFill>
                  <a:schemeClr val="bg1"/>
                </a:solidFill>
                <a:effectLst/>
                <a:latin typeface="Menlo"/>
              </a:rPr>
              <a:t>, 100, 100);</a:t>
            </a:r>
          </a:p>
          <a:p>
            <a:r>
              <a:rPr lang="en-IN" sz="1400" b="0" i="0" dirty="0" err="1">
                <a:solidFill>
                  <a:schemeClr val="bg1"/>
                </a:solidFill>
                <a:effectLst/>
                <a:latin typeface="Menlo"/>
              </a:rPr>
              <a:t>temp_profiles_tube</a:t>
            </a:r>
            <a:r>
              <a:rPr lang="en-IN" sz="1400" b="0" i="0" dirty="0">
                <a:solidFill>
                  <a:schemeClr val="bg1"/>
                </a:solidFill>
                <a:effectLst/>
                <a:latin typeface="Menlo"/>
              </a:rPr>
              <a:t> = zeros(</a:t>
            </a:r>
            <a:r>
              <a:rPr lang="en-IN" sz="1400" b="0" i="0" dirty="0" err="1">
                <a:solidFill>
                  <a:schemeClr val="bg1"/>
                </a:solidFill>
                <a:effectLst/>
                <a:latin typeface="Menlo"/>
              </a:rPr>
              <a:t>num_inclinations</a:t>
            </a:r>
            <a:r>
              <a:rPr lang="en-IN" sz="1400" b="0" i="0" dirty="0">
                <a:solidFill>
                  <a:schemeClr val="bg1"/>
                </a:solidFill>
                <a:effectLst/>
                <a:latin typeface="Menlo"/>
              </a:rPr>
              <a:t>, 100, 100);</a:t>
            </a:r>
          </a:p>
          <a:p>
            <a:r>
              <a:rPr lang="en-IN" sz="1400" b="0" i="0" dirty="0">
                <a:solidFill>
                  <a:schemeClr val="bg1"/>
                </a:solidFill>
                <a:effectLst/>
                <a:latin typeface="Menlo"/>
              </a:rPr>
              <a:t>% Loop through each inclination angle</a:t>
            </a:r>
          </a:p>
          <a:p>
            <a:r>
              <a:rPr lang="en-IN" sz="1400" b="0" i="0" dirty="0">
                <a:solidFill>
                  <a:schemeClr val="bg1"/>
                </a:solidFill>
                <a:effectLst/>
                <a:latin typeface="Menlo"/>
              </a:rPr>
              <a:t>for </a:t>
            </a:r>
            <a:r>
              <a:rPr lang="en-IN" sz="1400" b="0" i="0" dirty="0" err="1">
                <a:solidFill>
                  <a:schemeClr val="bg1"/>
                </a:solidFill>
                <a:effectLst/>
                <a:latin typeface="Menlo"/>
              </a:rPr>
              <a:t>i</a:t>
            </a:r>
            <a:r>
              <a:rPr lang="en-IN" sz="1400" b="0" i="0" dirty="0">
                <a:solidFill>
                  <a:schemeClr val="bg1"/>
                </a:solidFill>
                <a:effectLst/>
                <a:latin typeface="Menlo"/>
              </a:rPr>
              <a:t> = 1:num_inclinations</a:t>
            </a:r>
          </a:p>
          <a:p>
            <a:r>
              <a:rPr lang="en-IN" sz="1400" b="0" i="0" dirty="0">
                <a:solidFill>
                  <a:schemeClr val="bg1"/>
                </a:solidFill>
                <a:effectLst/>
                <a:latin typeface="Menlo"/>
              </a:rPr>
              <a:t>inclination = inclinations(</a:t>
            </a:r>
            <a:r>
              <a:rPr lang="en-IN" sz="1400" b="0" i="0" dirty="0" err="1">
                <a:solidFill>
                  <a:schemeClr val="bg1"/>
                </a:solidFill>
                <a:effectLst/>
                <a:latin typeface="Menlo"/>
              </a:rPr>
              <a:t>i</a:t>
            </a:r>
            <a:r>
              <a:rPr lang="en-IN" sz="1400" b="0" i="0" dirty="0">
                <a:solidFill>
                  <a:schemeClr val="bg1"/>
                </a:solidFill>
                <a:effectLst/>
                <a:latin typeface="Menlo"/>
              </a:rPr>
              <a:t>);</a:t>
            </a:r>
          </a:p>
          <a:p>
            <a:r>
              <a:rPr lang="en-IN" sz="1400" b="0" i="0" dirty="0">
                <a:solidFill>
                  <a:schemeClr val="bg1"/>
                </a:solidFill>
                <a:effectLst/>
                <a:latin typeface="Menlo"/>
              </a:rPr>
              <a:t>% Calculate temperature profiles for shell side</a:t>
            </a:r>
          </a:p>
          <a:p>
            <a:r>
              <a:rPr lang="en-IN" sz="1400" b="0" i="0" dirty="0">
                <a:solidFill>
                  <a:schemeClr val="bg1"/>
                </a:solidFill>
                <a:effectLst/>
                <a:latin typeface="Menlo"/>
              </a:rPr>
              <a:t>if </a:t>
            </a:r>
            <a:r>
              <a:rPr lang="en-IN" sz="1400" b="0" i="0" dirty="0" err="1">
                <a:solidFill>
                  <a:schemeClr val="bg1"/>
                </a:solidFill>
                <a:effectLst/>
                <a:latin typeface="Menlo"/>
              </a:rPr>
              <a:t>strcmp</a:t>
            </a:r>
            <a:r>
              <a:rPr lang="en-IN" sz="1400" b="0" i="0" dirty="0">
                <a:solidFill>
                  <a:schemeClr val="bg1"/>
                </a:solidFill>
                <a:effectLst/>
                <a:latin typeface="Menlo"/>
              </a:rPr>
              <a:t>(</a:t>
            </a:r>
            <a:r>
              <a:rPr lang="en-IN" sz="1400" b="0" i="0" dirty="0" err="1">
                <a:solidFill>
                  <a:schemeClr val="bg1"/>
                </a:solidFill>
                <a:effectLst/>
                <a:latin typeface="Menlo"/>
              </a:rPr>
              <a:t>flow_type</a:t>
            </a:r>
            <a:r>
              <a:rPr lang="en-IN" sz="1400" b="0" i="0" dirty="0">
                <a:solidFill>
                  <a:schemeClr val="bg1"/>
                </a:solidFill>
                <a:effectLst/>
                <a:latin typeface="Menlo"/>
              </a:rPr>
              <a:t>, 'co-current')</a:t>
            </a:r>
          </a:p>
          <a:p>
            <a:r>
              <a:rPr lang="en-IN" sz="1400" b="0" i="0" dirty="0" err="1">
                <a:solidFill>
                  <a:schemeClr val="bg1"/>
                </a:solidFill>
                <a:effectLst/>
                <a:latin typeface="Menlo"/>
              </a:rPr>
              <a:t>temp_profile_shell</a:t>
            </a:r>
            <a:r>
              <a:rPr lang="en-IN" sz="1400" b="0" i="0" dirty="0">
                <a:solidFill>
                  <a:schemeClr val="bg1"/>
                </a:solidFill>
                <a:effectLst/>
                <a:latin typeface="Menlo"/>
              </a:rPr>
              <a:t> = </a:t>
            </a:r>
            <a:r>
              <a:rPr lang="en-IN" sz="1400" b="0" i="0" dirty="0" err="1">
                <a:solidFill>
                  <a:schemeClr val="bg1"/>
                </a:solidFill>
                <a:effectLst/>
                <a:latin typeface="Menlo"/>
              </a:rPr>
              <a:t>shell_temp_in</a:t>
            </a:r>
            <a:r>
              <a:rPr lang="en-IN" sz="1400" b="0" i="0" dirty="0">
                <a:solidFill>
                  <a:schemeClr val="bg1"/>
                </a:solidFill>
                <a:effectLst/>
                <a:latin typeface="Menlo"/>
              </a:rPr>
              <a:t> + (</a:t>
            </a:r>
            <a:r>
              <a:rPr lang="en-IN" sz="1400" b="0" i="0" dirty="0" err="1">
                <a:solidFill>
                  <a:schemeClr val="bg1"/>
                </a:solidFill>
                <a:effectLst/>
                <a:latin typeface="Menlo"/>
              </a:rPr>
              <a:t>tube_temp_in</a:t>
            </a:r>
            <a:r>
              <a:rPr lang="en-IN" sz="1400" b="0" i="0" dirty="0">
                <a:solidFill>
                  <a:schemeClr val="bg1"/>
                </a:solidFill>
                <a:effectLst/>
                <a:latin typeface="Menlo"/>
              </a:rPr>
              <a:t> - </a:t>
            </a:r>
            <a:r>
              <a:rPr lang="en-IN" sz="1400" b="0" i="0" dirty="0" err="1">
                <a:solidFill>
                  <a:schemeClr val="bg1"/>
                </a:solidFill>
                <a:effectLst/>
                <a:latin typeface="Menlo"/>
              </a:rPr>
              <a:t>shell_temp_in</a:t>
            </a:r>
            <a:r>
              <a:rPr lang="en-IN" sz="1400" b="0" i="0" dirty="0">
                <a:solidFill>
                  <a:schemeClr val="bg1"/>
                </a:solidFill>
                <a:effectLst/>
                <a:latin typeface="Menlo"/>
              </a:rPr>
              <a:t>) * exp(-</a:t>
            </a:r>
            <a:r>
              <a:rPr lang="en-IN" sz="1400" b="0" i="0" dirty="0" err="1">
                <a:solidFill>
                  <a:schemeClr val="bg1"/>
                </a:solidFill>
                <a:effectLst/>
                <a:latin typeface="Menlo"/>
              </a:rPr>
              <a:t>U_all</a:t>
            </a:r>
            <a:r>
              <a:rPr lang="en-IN" sz="1400" b="0" i="0" dirty="0">
                <a:solidFill>
                  <a:schemeClr val="bg1"/>
                </a:solidFill>
                <a:effectLst/>
                <a:latin typeface="Menlo"/>
              </a:rPr>
              <a:t>(</a:t>
            </a:r>
            <a:r>
              <a:rPr lang="en-IN" sz="1400" b="0" i="0" dirty="0" err="1">
                <a:solidFill>
                  <a:schemeClr val="bg1"/>
                </a:solidFill>
                <a:effectLst/>
                <a:latin typeface="Menlo"/>
              </a:rPr>
              <a:t>i</a:t>
            </a:r>
            <a:r>
              <a:rPr lang="en-IN" sz="1400" b="0" i="0" dirty="0">
                <a:solidFill>
                  <a:schemeClr val="bg1"/>
                </a:solidFill>
                <a:effectLst/>
                <a:latin typeface="Menlo"/>
              </a:rPr>
              <a:t>) * 2 * pi * sqrt(X.^2 + Y.^2) / </a:t>
            </a:r>
            <a:r>
              <a:rPr lang="en-IN" sz="1400" b="0" i="0" dirty="0" err="1">
                <a:solidFill>
                  <a:schemeClr val="bg1"/>
                </a:solidFill>
                <a:effectLst/>
                <a:latin typeface="Menlo"/>
              </a:rPr>
              <a:t>shell_flowrate</a:t>
            </a:r>
            <a:r>
              <a:rPr lang="en-IN" sz="1400" b="0" i="0" dirty="0">
                <a:solidFill>
                  <a:schemeClr val="bg1"/>
                </a:solidFill>
                <a:effectLst/>
                <a:latin typeface="Menlo"/>
              </a:rPr>
              <a:t>);</a:t>
            </a:r>
          </a:p>
          <a:p>
            <a:r>
              <a:rPr lang="en-IN" sz="1400" b="0" i="0" dirty="0">
                <a:solidFill>
                  <a:schemeClr val="bg1"/>
                </a:solidFill>
                <a:effectLst/>
                <a:latin typeface="Menlo"/>
              </a:rPr>
              <a:t>elseif </a:t>
            </a:r>
            <a:r>
              <a:rPr lang="en-IN" sz="1400" b="0" i="0" dirty="0" err="1">
                <a:solidFill>
                  <a:schemeClr val="bg1"/>
                </a:solidFill>
                <a:effectLst/>
                <a:latin typeface="Menlo"/>
              </a:rPr>
              <a:t>strcmp</a:t>
            </a:r>
            <a:r>
              <a:rPr lang="en-IN" sz="1400" b="0" i="0" dirty="0">
                <a:solidFill>
                  <a:schemeClr val="bg1"/>
                </a:solidFill>
                <a:effectLst/>
                <a:latin typeface="Menlo"/>
              </a:rPr>
              <a:t>(</a:t>
            </a:r>
            <a:r>
              <a:rPr lang="en-IN" sz="1400" b="0" i="0" dirty="0" err="1">
                <a:solidFill>
                  <a:schemeClr val="bg1"/>
                </a:solidFill>
                <a:effectLst/>
                <a:latin typeface="Menlo"/>
              </a:rPr>
              <a:t>flow_type</a:t>
            </a:r>
            <a:r>
              <a:rPr lang="en-IN" sz="1400" b="0" i="0" dirty="0">
                <a:solidFill>
                  <a:schemeClr val="bg1"/>
                </a:solidFill>
                <a:effectLst/>
                <a:latin typeface="Menlo"/>
              </a:rPr>
              <a:t>, 'counter')</a:t>
            </a:r>
          </a:p>
          <a:p>
            <a:r>
              <a:rPr lang="en-IN" sz="1400" b="0" i="0" dirty="0" err="1">
                <a:solidFill>
                  <a:schemeClr val="bg1"/>
                </a:solidFill>
                <a:effectLst/>
                <a:latin typeface="Menlo"/>
              </a:rPr>
              <a:t>temp_profile_shell</a:t>
            </a:r>
            <a:r>
              <a:rPr lang="en-IN" sz="1400" b="0" i="0" dirty="0">
                <a:solidFill>
                  <a:schemeClr val="bg1"/>
                </a:solidFill>
                <a:effectLst/>
                <a:latin typeface="Menlo"/>
              </a:rPr>
              <a:t> = </a:t>
            </a:r>
            <a:r>
              <a:rPr lang="en-IN" sz="1400" b="0" i="0" dirty="0" err="1">
                <a:solidFill>
                  <a:schemeClr val="bg1"/>
                </a:solidFill>
                <a:effectLst/>
                <a:latin typeface="Menlo"/>
              </a:rPr>
              <a:t>shell_temp_in</a:t>
            </a:r>
            <a:r>
              <a:rPr lang="en-IN" sz="1400" b="0" i="0" dirty="0">
                <a:solidFill>
                  <a:schemeClr val="bg1"/>
                </a:solidFill>
                <a:effectLst/>
                <a:latin typeface="Menlo"/>
              </a:rPr>
              <a:t> + (</a:t>
            </a:r>
            <a:r>
              <a:rPr lang="en-IN" sz="1400" b="0" i="0" dirty="0" err="1">
                <a:solidFill>
                  <a:schemeClr val="bg1"/>
                </a:solidFill>
                <a:effectLst/>
                <a:latin typeface="Menlo"/>
              </a:rPr>
              <a:t>tube_temp_in</a:t>
            </a:r>
            <a:r>
              <a:rPr lang="en-IN" sz="1400" b="0" i="0" dirty="0">
                <a:solidFill>
                  <a:schemeClr val="bg1"/>
                </a:solidFill>
                <a:effectLst/>
                <a:latin typeface="Menlo"/>
              </a:rPr>
              <a:t> - </a:t>
            </a:r>
            <a:r>
              <a:rPr lang="en-IN" sz="1400" b="0" i="0" dirty="0" err="1">
                <a:solidFill>
                  <a:schemeClr val="bg1"/>
                </a:solidFill>
                <a:effectLst/>
                <a:latin typeface="Menlo"/>
              </a:rPr>
              <a:t>shell_temp_in</a:t>
            </a:r>
            <a:r>
              <a:rPr lang="en-IN" sz="1400" b="0" i="0" dirty="0">
                <a:solidFill>
                  <a:schemeClr val="bg1"/>
                </a:solidFill>
                <a:effectLst/>
                <a:latin typeface="Menlo"/>
              </a:rPr>
              <a:t>) * exp(-</a:t>
            </a:r>
            <a:r>
              <a:rPr lang="en-IN" sz="1400" b="0" i="0" dirty="0" err="1">
                <a:solidFill>
                  <a:schemeClr val="bg1"/>
                </a:solidFill>
                <a:effectLst/>
                <a:latin typeface="Menlo"/>
              </a:rPr>
              <a:t>U_all</a:t>
            </a:r>
            <a:r>
              <a:rPr lang="en-IN" sz="1400" b="0" i="0" dirty="0">
                <a:solidFill>
                  <a:schemeClr val="bg1"/>
                </a:solidFill>
                <a:effectLst/>
                <a:latin typeface="Menlo"/>
              </a:rPr>
              <a:t>(</a:t>
            </a:r>
            <a:r>
              <a:rPr lang="en-IN" sz="1400" b="0" i="0" dirty="0" err="1">
                <a:solidFill>
                  <a:schemeClr val="bg1"/>
                </a:solidFill>
                <a:effectLst/>
                <a:latin typeface="Menlo"/>
              </a:rPr>
              <a:t>i</a:t>
            </a:r>
            <a:r>
              <a:rPr lang="en-IN" sz="1400" b="0" i="0" dirty="0">
                <a:solidFill>
                  <a:schemeClr val="bg1"/>
                </a:solidFill>
                <a:effectLst/>
                <a:latin typeface="Menlo"/>
              </a:rPr>
              <a:t>) * 2 * pi * sqrt(X.^2 + Y.^2) / (</a:t>
            </a:r>
            <a:r>
              <a:rPr lang="en-IN" sz="1400" b="0" i="0" dirty="0" err="1">
                <a:solidFill>
                  <a:schemeClr val="bg1"/>
                </a:solidFill>
                <a:effectLst/>
                <a:latin typeface="Menlo"/>
              </a:rPr>
              <a:t>shell_flowrate</a:t>
            </a:r>
            <a:r>
              <a:rPr lang="en-IN" sz="1400" b="0" i="0" dirty="0">
                <a:solidFill>
                  <a:schemeClr val="bg1"/>
                </a:solidFill>
                <a:effectLst/>
                <a:latin typeface="Menlo"/>
              </a:rPr>
              <a:t> + </a:t>
            </a:r>
            <a:r>
              <a:rPr lang="en-IN" sz="1400" b="0" i="0" dirty="0" err="1">
                <a:solidFill>
                  <a:schemeClr val="bg1"/>
                </a:solidFill>
                <a:effectLst/>
                <a:latin typeface="Menlo"/>
              </a:rPr>
              <a:t>tube_flowrate</a:t>
            </a:r>
            <a:r>
              <a:rPr lang="en-IN" sz="1400" b="0" i="0" dirty="0">
                <a:solidFill>
                  <a:schemeClr val="bg1"/>
                </a:solidFill>
                <a:effectLst/>
                <a:latin typeface="Menlo"/>
              </a:rPr>
              <a:t>));</a:t>
            </a:r>
          </a:p>
          <a:p>
            <a:r>
              <a:rPr lang="en-IN" sz="1400" b="0" i="0" dirty="0">
                <a:solidFill>
                  <a:schemeClr val="bg1"/>
                </a:solidFill>
                <a:effectLst/>
                <a:latin typeface="Menlo"/>
              </a:rPr>
              <a:t>else</a:t>
            </a:r>
          </a:p>
          <a:p>
            <a:r>
              <a:rPr lang="en-IN" sz="1400" b="0" i="0" dirty="0">
                <a:solidFill>
                  <a:schemeClr val="bg1"/>
                </a:solidFill>
                <a:effectLst/>
                <a:latin typeface="Menlo"/>
              </a:rPr>
              <a:t>error('Invalid flow type. Please enter "co-current" or "counter".');</a:t>
            </a:r>
          </a:p>
          <a:p>
            <a:r>
              <a:rPr lang="en-IN" sz="1400" b="0" i="0" dirty="0">
                <a:solidFill>
                  <a:schemeClr val="bg1"/>
                </a:solidFill>
                <a:effectLst/>
                <a:latin typeface="Menlo"/>
              </a:rPr>
              <a:t>end</a:t>
            </a:r>
          </a:p>
          <a:p>
            <a:endParaRPr lang="en-IN" sz="1400" b="0" i="0" dirty="0">
              <a:solidFill>
                <a:schemeClr val="bg1"/>
              </a:solidFill>
              <a:effectLst/>
              <a:latin typeface="Menlo"/>
            </a:endParaRPr>
          </a:p>
          <a:p>
            <a:endParaRPr lang="en-IN" dirty="0">
              <a:solidFill>
                <a:schemeClr val="bg1"/>
              </a:solidFill>
            </a:endParaRPr>
          </a:p>
        </p:txBody>
      </p:sp>
    </p:spTree>
    <p:extLst>
      <p:ext uri="{BB962C8B-B14F-4D97-AF65-F5344CB8AC3E}">
        <p14:creationId xmlns:p14="http://schemas.microsoft.com/office/powerpoint/2010/main" val="2202674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751EC2-5738-1FD3-584F-87A938294645}"/>
              </a:ext>
            </a:extLst>
          </p:cNvPr>
          <p:cNvPicPr>
            <a:picLocks noChangeAspect="1"/>
          </p:cNvPicPr>
          <p:nvPr/>
        </p:nvPicPr>
        <p:blipFill rotWithShape="1">
          <a:blip r:embed="rId2"/>
          <a:srcRect t="-1378" b="20486"/>
          <a:stretch/>
        </p:blipFill>
        <p:spPr>
          <a:xfrm>
            <a:off x="0" y="-122548"/>
            <a:ext cx="12191999" cy="6980548"/>
          </a:xfrm>
          <a:prstGeom prst="rect">
            <a:avLst/>
          </a:prstGeom>
        </p:spPr>
      </p:pic>
      <p:sp>
        <p:nvSpPr>
          <p:cNvPr id="3" name="TextBox 2">
            <a:extLst>
              <a:ext uri="{FF2B5EF4-FFF2-40B4-BE49-F238E27FC236}">
                <a16:creationId xmlns:a16="http://schemas.microsoft.com/office/drawing/2014/main" id="{1C454B13-88AF-68DA-12A3-2D9F688063C5}"/>
              </a:ext>
            </a:extLst>
          </p:cNvPr>
          <p:cNvSpPr txBox="1"/>
          <p:nvPr/>
        </p:nvSpPr>
        <p:spPr>
          <a:xfrm>
            <a:off x="301658" y="329939"/>
            <a:ext cx="11538408" cy="5693866"/>
          </a:xfrm>
          <a:prstGeom prst="rect">
            <a:avLst/>
          </a:prstGeom>
          <a:noFill/>
        </p:spPr>
        <p:txBody>
          <a:bodyPr wrap="square" rtlCol="0">
            <a:spAutoFit/>
          </a:bodyPr>
          <a:lstStyle/>
          <a:p>
            <a:r>
              <a:rPr lang="en-IN" sz="1400" b="0" i="0" dirty="0">
                <a:solidFill>
                  <a:schemeClr val="bg1"/>
                </a:solidFill>
                <a:effectLst/>
                <a:latin typeface="Menlo"/>
              </a:rPr>
              <a:t>% Store shell side temperature profile</a:t>
            </a:r>
          </a:p>
          <a:p>
            <a:r>
              <a:rPr lang="en-IN" sz="1400" b="0" i="0" dirty="0" err="1">
                <a:solidFill>
                  <a:schemeClr val="bg1"/>
                </a:solidFill>
                <a:effectLst/>
                <a:latin typeface="Menlo"/>
              </a:rPr>
              <a:t>temp_profiles_shell</a:t>
            </a:r>
            <a:r>
              <a:rPr lang="en-IN" sz="1400" b="0" i="0" dirty="0">
                <a:solidFill>
                  <a:schemeClr val="bg1"/>
                </a:solidFill>
                <a:effectLst/>
                <a:latin typeface="Menlo"/>
              </a:rPr>
              <a:t>(</a:t>
            </a:r>
            <a:r>
              <a:rPr lang="en-IN" sz="1400" b="0" i="0" dirty="0" err="1">
                <a:solidFill>
                  <a:schemeClr val="bg1"/>
                </a:solidFill>
                <a:effectLst/>
                <a:latin typeface="Menlo"/>
              </a:rPr>
              <a:t>i</a:t>
            </a:r>
            <a:r>
              <a:rPr lang="en-IN" sz="1400" b="0" i="0" dirty="0">
                <a:solidFill>
                  <a:schemeClr val="bg1"/>
                </a:solidFill>
                <a:effectLst/>
                <a:latin typeface="Menlo"/>
              </a:rPr>
              <a:t>, :, :) = </a:t>
            </a:r>
            <a:r>
              <a:rPr lang="en-IN" sz="1400" b="0" i="0" dirty="0" err="1">
                <a:solidFill>
                  <a:schemeClr val="bg1"/>
                </a:solidFill>
                <a:effectLst/>
                <a:latin typeface="Menlo"/>
              </a:rPr>
              <a:t>temp_profile_shell</a:t>
            </a:r>
            <a:r>
              <a:rPr lang="en-IN" sz="1400" b="0" i="0" dirty="0">
                <a:solidFill>
                  <a:schemeClr val="bg1"/>
                </a:solidFill>
                <a:effectLst/>
                <a:latin typeface="Menlo"/>
              </a:rPr>
              <a:t>;</a:t>
            </a:r>
          </a:p>
          <a:p>
            <a:r>
              <a:rPr lang="en-IN" sz="1400" b="0" i="0" dirty="0">
                <a:solidFill>
                  <a:schemeClr val="bg1"/>
                </a:solidFill>
                <a:effectLst/>
                <a:latin typeface="Menlo"/>
              </a:rPr>
              <a:t>% Calculate temperature profiles for tube side</a:t>
            </a:r>
          </a:p>
          <a:p>
            <a:r>
              <a:rPr lang="en-IN" sz="1400" b="0" i="0" dirty="0">
                <a:solidFill>
                  <a:schemeClr val="bg1"/>
                </a:solidFill>
                <a:effectLst/>
                <a:latin typeface="Menlo"/>
              </a:rPr>
              <a:t>if </a:t>
            </a:r>
            <a:r>
              <a:rPr lang="en-IN" sz="1400" b="0" i="0" dirty="0" err="1">
                <a:solidFill>
                  <a:schemeClr val="bg1"/>
                </a:solidFill>
                <a:effectLst/>
                <a:latin typeface="Menlo"/>
              </a:rPr>
              <a:t>strcmp</a:t>
            </a:r>
            <a:r>
              <a:rPr lang="en-IN" sz="1400" b="0" i="0" dirty="0">
                <a:solidFill>
                  <a:schemeClr val="bg1"/>
                </a:solidFill>
                <a:effectLst/>
                <a:latin typeface="Menlo"/>
              </a:rPr>
              <a:t>(</a:t>
            </a:r>
            <a:r>
              <a:rPr lang="en-IN" sz="1400" b="0" i="0" dirty="0" err="1">
                <a:solidFill>
                  <a:schemeClr val="bg1"/>
                </a:solidFill>
                <a:effectLst/>
                <a:latin typeface="Menlo"/>
              </a:rPr>
              <a:t>flow_type</a:t>
            </a:r>
            <a:r>
              <a:rPr lang="en-IN" sz="1400" b="0" i="0" dirty="0">
                <a:solidFill>
                  <a:schemeClr val="bg1"/>
                </a:solidFill>
                <a:effectLst/>
                <a:latin typeface="Menlo"/>
              </a:rPr>
              <a:t>, 'co-current')</a:t>
            </a:r>
          </a:p>
          <a:p>
            <a:r>
              <a:rPr lang="en-IN" sz="1400" b="0" i="0" dirty="0" err="1">
                <a:solidFill>
                  <a:schemeClr val="bg1"/>
                </a:solidFill>
                <a:effectLst/>
                <a:latin typeface="Menlo"/>
              </a:rPr>
              <a:t>temp_profile_tube</a:t>
            </a:r>
            <a:r>
              <a:rPr lang="en-IN" sz="1400" b="0" i="0" dirty="0">
                <a:solidFill>
                  <a:schemeClr val="bg1"/>
                </a:solidFill>
                <a:effectLst/>
                <a:latin typeface="Menlo"/>
              </a:rPr>
              <a:t> = </a:t>
            </a:r>
            <a:r>
              <a:rPr lang="en-IN" sz="1400" b="0" i="0" dirty="0" err="1">
                <a:solidFill>
                  <a:schemeClr val="bg1"/>
                </a:solidFill>
                <a:effectLst/>
                <a:latin typeface="Menlo"/>
              </a:rPr>
              <a:t>tube_temp_in</a:t>
            </a:r>
            <a:r>
              <a:rPr lang="en-IN" sz="1400" b="0" i="0" dirty="0">
                <a:solidFill>
                  <a:schemeClr val="bg1"/>
                </a:solidFill>
                <a:effectLst/>
                <a:latin typeface="Menlo"/>
              </a:rPr>
              <a:t> + (</a:t>
            </a:r>
            <a:r>
              <a:rPr lang="en-IN" sz="1400" b="0" i="0" dirty="0" err="1">
                <a:solidFill>
                  <a:schemeClr val="bg1"/>
                </a:solidFill>
                <a:effectLst/>
                <a:latin typeface="Menlo"/>
              </a:rPr>
              <a:t>shell_temp_in</a:t>
            </a:r>
            <a:r>
              <a:rPr lang="en-IN" sz="1400" b="0" i="0" dirty="0">
                <a:solidFill>
                  <a:schemeClr val="bg1"/>
                </a:solidFill>
                <a:effectLst/>
                <a:latin typeface="Menlo"/>
              </a:rPr>
              <a:t> - </a:t>
            </a:r>
            <a:r>
              <a:rPr lang="en-IN" sz="1400" b="0" i="0" dirty="0" err="1">
                <a:solidFill>
                  <a:schemeClr val="bg1"/>
                </a:solidFill>
                <a:effectLst/>
                <a:latin typeface="Menlo"/>
              </a:rPr>
              <a:t>tube_temp_in</a:t>
            </a:r>
            <a:r>
              <a:rPr lang="en-IN" sz="1400" b="0" i="0" dirty="0">
                <a:solidFill>
                  <a:schemeClr val="bg1"/>
                </a:solidFill>
                <a:effectLst/>
                <a:latin typeface="Menlo"/>
              </a:rPr>
              <a:t>) * exp(-</a:t>
            </a:r>
            <a:r>
              <a:rPr lang="en-IN" sz="1400" b="0" i="0" dirty="0" err="1">
                <a:solidFill>
                  <a:schemeClr val="bg1"/>
                </a:solidFill>
                <a:effectLst/>
                <a:latin typeface="Menlo"/>
              </a:rPr>
              <a:t>U_all</a:t>
            </a:r>
            <a:r>
              <a:rPr lang="en-IN" sz="1400" b="0" i="0" dirty="0">
                <a:solidFill>
                  <a:schemeClr val="bg1"/>
                </a:solidFill>
                <a:effectLst/>
                <a:latin typeface="Menlo"/>
              </a:rPr>
              <a:t>(</a:t>
            </a:r>
            <a:r>
              <a:rPr lang="en-IN" sz="1400" b="0" i="0" dirty="0" err="1">
                <a:solidFill>
                  <a:schemeClr val="bg1"/>
                </a:solidFill>
                <a:effectLst/>
                <a:latin typeface="Menlo"/>
              </a:rPr>
              <a:t>i</a:t>
            </a:r>
            <a:r>
              <a:rPr lang="en-IN" sz="1400" b="0" i="0" dirty="0">
                <a:solidFill>
                  <a:schemeClr val="bg1"/>
                </a:solidFill>
                <a:effectLst/>
                <a:latin typeface="Menlo"/>
              </a:rPr>
              <a:t>) * 2 * pi * sqrt(X.^2 + Y.^2) / </a:t>
            </a:r>
            <a:r>
              <a:rPr lang="en-IN" sz="1400" b="0" i="0" dirty="0" err="1">
                <a:solidFill>
                  <a:schemeClr val="bg1"/>
                </a:solidFill>
                <a:effectLst/>
                <a:latin typeface="Menlo"/>
              </a:rPr>
              <a:t>tube_flowrate</a:t>
            </a:r>
            <a:r>
              <a:rPr lang="en-IN" sz="1400" b="0" i="0" dirty="0">
                <a:solidFill>
                  <a:schemeClr val="bg1"/>
                </a:solidFill>
                <a:effectLst/>
                <a:latin typeface="Menlo"/>
              </a:rPr>
              <a:t>);</a:t>
            </a:r>
          </a:p>
          <a:p>
            <a:r>
              <a:rPr lang="en-IN" sz="1400" b="0" i="0" dirty="0">
                <a:solidFill>
                  <a:schemeClr val="bg1"/>
                </a:solidFill>
                <a:effectLst/>
                <a:latin typeface="Menlo"/>
              </a:rPr>
              <a:t>elseif </a:t>
            </a:r>
            <a:r>
              <a:rPr lang="en-IN" sz="1400" b="0" i="0" dirty="0" err="1">
                <a:solidFill>
                  <a:schemeClr val="bg1"/>
                </a:solidFill>
                <a:effectLst/>
                <a:latin typeface="Menlo"/>
              </a:rPr>
              <a:t>strcmp</a:t>
            </a:r>
            <a:r>
              <a:rPr lang="en-IN" sz="1400" b="0" i="0" dirty="0">
                <a:solidFill>
                  <a:schemeClr val="bg1"/>
                </a:solidFill>
                <a:effectLst/>
                <a:latin typeface="Menlo"/>
              </a:rPr>
              <a:t>(</a:t>
            </a:r>
            <a:r>
              <a:rPr lang="en-IN" sz="1400" b="0" i="0" dirty="0" err="1">
                <a:solidFill>
                  <a:schemeClr val="bg1"/>
                </a:solidFill>
                <a:effectLst/>
                <a:latin typeface="Menlo"/>
              </a:rPr>
              <a:t>flow_type</a:t>
            </a:r>
            <a:r>
              <a:rPr lang="en-IN" sz="1400" b="0" i="0" dirty="0">
                <a:solidFill>
                  <a:schemeClr val="bg1"/>
                </a:solidFill>
                <a:effectLst/>
                <a:latin typeface="Menlo"/>
              </a:rPr>
              <a:t>, 'counter')</a:t>
            </a:r>
          </a:p>
          <a:p>
            <a:r>
              <a:rPr lang="en-IN" sz="1400" b="0" i="0" dirty="0" err="1">
                <a:solidFill>
                  <a:schemeClr val="bg1"/>
                </a:solidFill>
                <a:effectLst/>
                <a:latin typeface="Menlo"/>
              </a:rPr>
              <a:t>temp_profile_tube</a:t>
            </a:r>
            <a:r>
              <a:rPr lang="en-IN" sz="1400" b="0" i="0" dirty="0">
                <a:solidFill>
                  <a:schemeClr val="bg1"/>
                </a:solidFill>
                <a:effectLst/>
                <a:latin typeface="Menlo"/>
              </a:rPr>
              <a:t> = </a:t>
            </a:r>
            <a:r>
              <a:rPr lang="en-IN" sz="1400" b="0" i="0" dirty="0" err="1">
                <a:solidFill>
                  <a:schemeClr val="bg1"/>
                </a:solidFill>
                <a:effectLst/>
                <a:latin typeface="Menlo"/>
              </a:rPr>
              <a:t>tube_temp_in</a:t>
            </a:r>
            <a:r>
              <a:rPr lang="en-IN" sz="1400" b="0" i="0" dirty="0">
                <a:solidFill>
                  <a:schemeClr val="bg1"/>
                </a:solidFill>
                <a:effectLst/>
                <a:latin typeface="Menlo"/>
              </a:rPr>
              <a:t> + (</a:t>
            </a:r>
            <a:r>
              <a:rPr lang="en-IN" sz="1400" b="0" i="0" dirty="0" err="1">
                <a:solidFill>
                  <a:schemeClr val="bg1"/>
                </a:solidFill>
                <a:effectLst/>
                <a:latin typeface="Menlo"/>
              </a:rPr>
              <a:t>shell_temp_in</a:t>
            </a:r>
            <a:r>
              <a:rPr lang="en-IN" sz="1400" b="0" i="0" dirty="0">
                <a:solidFill>
                  <a:schemeClr val="bg1"/>
                </a:solidFill>
                <a:effectLst/>
                <a:latin typeface="Menlo"/>
              </a:rPr>
              <a:t> - </a:t>
            </a:r>
            <a:r>
              <a:rPr lang="en-IN" sz="1400" b="0" i="0" dirty="0" err="1">
                <a:solidFill>
                  <a:schemeClr val="bg1"/>
                </a:solidFill>
                <a:effectLst/>
                <a:latin typeface="Menlo"/>
              </a:rPr>
              <a:t>tube_temp_in</a:t>
            </a:r>
            <a:r>
              <a:rPr lang="en-IN" sz="1400" b="0" i="0" dirty="0">
                <a:solidFill>
                  <a:schemeClr val="bg1"/>
                </a:solidFill>
                <a:effectLst/>
                <a:latin typeface="Menlo"/>
              </a:rPr>
              <a:t>) * exp(-</a:t>
            </a:r>
            <a:r>
              <a:rPr lang="en-IN" sz="1400" b="0" i="0" dirty="0" err="1">
                <a:solidFill>
                  <a:schemeClr val="bg1"/>
                </a:solidFill>
                <a:effectLst/>
                <a:latin typeface="Menlo"/>
              </a:rPr>
              <a:t>U_all</a:t>
            </a:r>
            <a:r>
              <a:rPr lang="en-IN" sz="1400" b="0" i="0" dirty="0">
                <a:solidFill>
                  <a:schemeClr val="bg1"/>
                </a:solidFill>
                <a:effectLst/>
                <a:latin typeface="Menlo"/>
              </a:rPr>
              <a:t>(</a:t>
            </a:r>
            <a:r>
              <a:rPr lang="en-IN" sz="1400" b="0" i="0" dirty="0" err="1">
                <a:solidFill>
                  <a:schemeClr val="bg1"/>
                </a:solidFill>
                <a:effectLst/>
                <a:latin typeface="Menlo"/>
              </a:rPr>
              <a:t>i</a:t>
            </a:r>
            <a:r>
              <a:rPr lang="en-IN" sz="1400" b="0" i="0" dirty="0">
                <a:solidFill>
                  <a:schemeClr val="bg1"/>
                </a:solidFill>
                <a:effectLst/>
                <a:latin typeface="Menlo"/>
              </a:rPr>
              <a:t>) * 2 * pi * sqrt(X.^2 + Y.^2) / (</a:t>
            </a:r>
            <a:r>
              <a:rPr lang="en-IN" sz="1400" b="0" i="0" dirty="0" err="1">
                <a:solidFill>
                  <a:schemeClr val="bg1"/>
                </a:solidFill>
                <a:effectLst/>
                <a:latin typeface="Menlo"/>
              </a:rPr>
              <a:t>shell_flowrate</a:t>
            </a:r>
            <a:r>
              <a:rPr lang="en-IN" sz="1400" b="0" i="0" dirty="0">
                <a:solidFill>
                  <a:schemeClr val="bg1"/>
                </a:solidFill>
                <a:effectLst/>
                <a:latin typeface="Menlo"/>
              </a:rPr>
              <a:t> + </a:t>
            </a:r>
            <a:r>
              <a:rPr lang="en-IN" sz="1400" b="0" i="0" dirty="0" err="1">
                <a:solidFill>
                  <a:schemeClr val="bg1"/>
                </a:solidFill>
                <a:effectLst/>
                <a:latin typeface="Menlo"/>
              </a:rPr>
              <a:t>tube_flowrate</a:t>
            </a:r>
            <a:r>
              <a:rPr lang="en-IN" sz="1400" b="0" i="0" dirty="0">
                <a:solidFill>
                  <a:schemeClr val="bg1"/>
                </a:solidFill>
                <a:effectLst/>
                <a:latin typeface="Menlo"/>
              </a:rPr>
              <a:t>));</a:t>
            </a:r>
          </a:p>
          <a:p>
            <a:r>
              <a:rPr lang="en-IN" sz="1400" b="0" i="0" dirty="0">
                <a:solidFill>
                  <a:schemeClr val="bg1"/>
                </a:solidFill>
                <a:effectLst/>
                <a:latin typeface="Menlo"/>
              </a:rPr>
              <a:t>else</a:t>
            </a:r>
          </a:p>
          <a:p>
            <a:r>
              <a:rPr lang="en-IN" sz="1400" b="0" i="0" dirty="0">
                <a:solidFill>
                  <a:schemeClr val="bg1"/>
                </a:solidFill>
                <a:effectLst/>
                <a:latin typeface="Menlo"/>
              </a:rPr>
              <a:t>error('Invalid flow type. Please enter "co-current" or "counter".');</a:t>
            </a:r>
          </a:p>
          <a:p>
            <a:r>
              <a:rPr lang="en-IN" sz="1400" b="0" i="0" dirty="0">
                <a:solidFill>
                  <a:schemeClr val="bg1"/>
                </a:solidFill>
                <a:effectLst/>
                <a:latin typeface="Menlo"/>
              </a:rPr>
              <a:t>end</a:t>
            </a:r>
          </a:p>
          <a:p>
            <a:r>
              <a:rPr lang="en-IN" sz="1400" b="0" i="0" dirty="0">
                <a:solidFill>
                  <a:schemeClr val="bg1"/>
                </a:solidFill>
                <a:effectLst/>
                <a:latin typeface="Menlo"/>
              </a:rPr>
              <a:t>% Store tube side temperature profile</a:t>
            </a:r>
          </a:p>
          <a:p>
            <a:r>
              <a:rPr lang="en-IN" sz="1400" b="0" i="0" dirty="0" err="1">
                <a:solidFill>
                  <a:schemeClr val="bg1"/>
                </a:solidFill>
                <a:effectLst/>
                <a:latin typeface="Menlo"/>
              </a:rPr>
              <a:t>temp_profiles_tube</a:t>
            </a:r>
            <a:r>
              <a:rPr lang="en-IN" sz="1400" b="0" i="0" dirty="0">
                <a:solidFill>
                  <a:schemeClr val="bg1"/>
                </a:solidFill>
                <a:effectLst/>
                <a:latin typeface="Menlo"/>
              </a:rPr>
              <a:t>(</a:t>
            </a:r>
            <a:r>
              <a:rPr lang="en-IN" sz="1400" b="0" i="0" dirty="0" err="1">
                <a:solidFill>
                  <a:schemeClr val="bg1"/>
                </a:solidFill>
                <a:effectLst/>
                <a:latin typeface="Menlo"/>
              </a:rPr>
              <a:t>i</a:t>
            </a:r>
            <a:r>
              <a:rPr lang="en-IN" sz="1400" b="0" i="0" dirty="0">
                <a:solidFill>
                  <a:schemeClr val="bg1"/>
                </a:solidFill>
                <a:effectLst/>
                <a:latin typeface="Menlo"/>
              </a:rPr>
              <a:t>, :, :) = </a:t>
            </a:r>
            <a:r>
              <a:rPr lang="en-IN" sz="1400" b="0" i="0" dirty="0" err="1">
                <a:solidFill>
                  <a:schemeClr val="bg1"/>
                </a:solidFill>
                <a:effectLst/>
                <a:latin typeface="Menlo"/>
              </a:rPr>
              <a:t>temp_profile_tube</a:t>
            </a:r>
            <a:r>
              <a:rPr lang="en-IN" sz="1400" b="0" i="0" dirty="0">
                <a:solidFill>
                  <a:schemeClr val="bg1"/>
                </a:solidFill>
                <a:effectLst/>
                <a:latin typeface="Menlo"/>
              </a:rPr>
              <a:t>;</a:t>
            </a:r>
          </a:p>
          <a:p>
            <a:r>
              <a:rPr lang="en-IN" sz="1400" b="0" i="0" dirty="0">
                <a:solidFill>
                  <a:schemeClr val="bg1"/>
                </a:solidFill>
                <a:effectLst/>
                <a:latin typeface="Menlo"/>
              </a:rPr>
              <a:t>end</a:t>
            </a:r>
          </a:p>
          <a:p>
            <a:r>
              <a:rPr lang="en-IN" sz="1400" b="0" i="0" dirty="0">
                <a:solidFill>
                  <a:schemeClr val="bg1"/>
                </a:solidFill>
                <a:effectLst/>
                <a:latin typeface="Menlo"/>
              </a:rPr>
              <a:t>% Contour plot for temperature variation</a:t>
            </a:r>
          </a:p>
          <a:p>
            <a:r>
              <a:rPr lang="en-IN" sz="1400" b="0" i="0" dirty="0">
                <a:solidFill>
                  <a:schemeClr val="bg1"/>
                </a:solidFill>
                <a:effectLst/>
                <a:latin typeface="Menlo"/>
              </a:rPr>
              <a:t>figure;</a:t>
            </a:r>
          </a:p>
          <a:p>
            <a:r>
              <a:rPr lang="en-IN" sz="1400" b="0" i="0" dirty="0">
                <a:solidFill>
                  <a:schemeClr val="bg1"/>
                </a:solidFill>
                <a:effectLst/>
                <a:latin typeface="Menlo"/>
              </a:rPr>
              <a:t>for </a:t>
            </a:r>
            <a:r>
              <a:rPr lang="en-IN" sz="1400" b="0" i="0" dirty="0" err="1">
                <a:solidFill>
                  <a:schemeClr val="bg1"/>
                </a:solidFill>
                <a:effectLst/>
                <a:latin typeface="Menlo"/>
              </a:rPr>
              <a:t>i</a:t>
            </a:r>
            <a:r>
              <a:rPr lang="en-IN" sz="1400" b="0" i="0" dirty="0">
                <a:solidFill>
                  <a:schemeClr val="bg1"/>
                </a:solidFill>
                <a:effectLst/>
                <a:latin typeface="Menlo"/>
              </a:rPr>
              <a:t> = 1:num_inclinations</a:t>
            </a:r>
          </a:p>
          <a:p>
            <a:r>
              <a:rPr lang="en-IN" sz="1400" b="0" i="0" dirty="0">
                <a:solidFill>
                  <a:schemeClr val="bg1"/>
                </a:solidFill>
                <a:effectLst/>
                <a:latin typeface="Menlo"/>
              </a:rPr>
              <a:t>subplot(</a:t>
            </a:r>
            <a:r>
              <a:rPr lang="en-IN" sz="1400" b="0" i="0" dirty="0" err="1">
                <a:solidFill>
                  <a:schemeClr val="bg1"/>
                </a:solidFill>
                <a:effectLst/>
                <a:latin typeface="Menlo"/>
              </a:rPr>
              <a:t>num_inclinations</a:t>
            </a:r>
            <a:r>
              <a:rPr lang="en-IN" sz="1400" b="0" i="0" dirty="0">
                <a:solidFill>
                  <a:schemeClr val="bg1"/>
                </a:solidFill>
                <a:effectLst/>
                <a:latin typeface="Menlo"/>
              </a:rPr>
              <a:t>, 1, </a:t>
            </a:r>
            <a:r>
              <a:rPr lang="en-IN" sz="1400" b="0" i="0" dirty="0" err="1">
                <a:solidFill>
                  <a:schemeClr val="bg1"/>
                </a:solidFill>
                <a:effectLst/>
                <a:latin typeface="Menlo"/>
              </a:rPr>
              <a:t>i</a:t>
            </a:r>
            <a:r>
              <a:rPr lang="en-IN" sz="1400" b="0" i="0" dirty="0">
                <a:solidFill>
                  <a:schemeClr val="bg1"/>
                </a:solidFill>
                <a:effectLst/>
                <a:latin typeface="Menlo"/>
              </a:rPr>
              <a:t>);</a:t>
            </a:r>
          </a:p>
          <a:p>
            <a:r>
              <a:rPr lang="en-IN" sz="1400" b="0" i="0" dirty="0" err="1">
                <a:solidFill>
                  <a:schemeClr val="bg1"/>
                </a:solidFill>
                <a:effectLst/>
                <a:latin typeface="Menlo"/>
              </a:rPr>
              <a:t>contourf</a:t>
            </a:r>
            <a:r>
              <a:rPr lang="en-IN" sz="1400" b="0" i="0" dirty="0">
                <a:solidFill>
                  <a:schemeClr val="bg1"/>
                </a:solidFill>
                <a:effectLst/>
                <a:latin typeface="Menlo"/>
              </a:rPr>
              <a:t>(X, Y, squeeze(</a:t>
            </a:r>
            <a:r>
              <a:rPr lang="en-IN" sz="1400" b="0" i="0" dirty="0" err="1">
                <a:solidFill>
                  <a:schemeClr val="bg1"/>
                </a:solidFill>
                <a:effectLst/>
                <a:latin typeface="Menlo"/>
              </a:rPr>
              <a:t>temp_profiles</a:t>
            </a:r>
            <a:r>
              <a:rPr lang="en-IN" sz="1400" b="0" i="0" dirty="0">
                <a:solidFill>
                  <a:schemeClr val="bg1"/>
                </a:solidFill>
                <a:effectLst/>
                <a:latin typeface="Menlo"/>
              </a:rPr>
              <a:t>(</a:t>
            </a:r>
            <a:r>
              <a:rPr lang="en-IN" sz="1400" b="0" i="0" dirty="0" err="1">
                <a:solidFill>
                  <a:schemeClr val="bg1"/>
                </a:solidFill>
                <a:effectLst/>
                <a:latin typeface="Menlo"/>
              </a:rPr>
              <a:t>i</a:t>
            </a:r>
            <a:r>
              <a:rPr lang="en-IN" sz="1400" b="0" i="0" dirty="0">
                <a:solidFill>
                  <a:schemeClr val="bg1"/>
                </a:solidFill>
                <a:effectLst/>
                <a:latin typeface="Menlo"/>
              </a:rPr>
              <a:t>, :, :)), 20, '</a:t>
            </a:r>
            <a:r>
              <a:rPr lang="en-IN" sz="1400" b="0" i="0" dirty="0" err="1">
                <a:solidFill>
                  <a:schemeClr val="bg1"/>
                </a:solidFill>
                <a:effectLst/>
                <a:latin typeface="Menlo"/>
              </a:rPr>
              <a:t>LineColor</a:t>
            </a:r>
            <a:r>
              <a:rPr lang="en-IN" sz="1400" b="0" i="0" dirty="0">
                <a:solidFill>
                  <a:schemeClr val="bg1"/>
                </a:solidFill>
                <a:effectLst/>
                <a:latin typeface="Menlo"/>
              </a:rPr>
              <a:t>', 'none');</a:t>
            </a:r>
          </a:p>
          <a:p>
            <a:r>
              <a:rPr lang="en-IN" sz="1400" b="0" i="0" dirty="0" err="1">
                <a:solidFill>
                  <a:schemeClr val="bg1"/>
                </a:solidFill>
                <a:effectLst/>
                <a:latin typeface="Menlo"/>
              </a:rPr>
              <a:t>colorbar</a:t>
            </a:r>
            <a:r>
              <a:rPr lang="en-IN" sz="1400" b="0" i="0" dirty="0">
                <a:solidFill>
                  <a:schemeClr val="bg1"/>
                </a:solidFill>
                <a:effectLst/>
                <a:latin typeface="Menlo"/>
              </a:rPr>
              <a:t>;</a:t>
            </a:r>
          </a:p>
          <a:p>
            <a:r>
              <a:rPr lang="en-IN" sz="1400" b="0" i="0" dirty="0">
                <a:solidFill>
                  <a:schemeClr val="bg1"/>
                </a:solidFill>
                <a:effectLst/>
                <a:latin typeface="Menlo"/>
              </a:rPr>
              <a:t>title(['Temperature Contour at ', num2str(inclinations(</a:t>
            </a:r>
            <a:r>
              <a:rPr lang="en-IN" sz="1400" b="0" i="0" dirty="0" err="1">
                <a:solidFill>
                  <a:schemeClr val="bg1"/>
                </a:solidFill>
                <a:effectLst/>
                <a:latin typeface="Menlo"/>
              </a:rPr>
              <a:t>i</a:t>
            </a:r>
            <a:r>
              <a:rPr lang="en-IN" sz="1400" b="0" i="0" dirty="0">
                <a:solidFill>
                  <a:schemeClr val="bg1"/>
                </a:solidFill>
                <a:effectLst/>
                <a:latin typeface="Menlo"/>
              </a:rPr>
              <a:t>)), ' Degrees']);</a:t>
            </a:r>
          </a:p>
          <a:p>
            <a:r>
              <a:rPr lang="en-IN" sz="1400" b="0" i="0" dirty="0" err="1">
                <a:solidFill>
                  <a:schemeClr val="bg1"/>
                </a:solidFill>
                <a:effectLst/>
                <a:latin typeface="Menlo"/>
              </a:rPr>
              <a:t>xlabel</a:t>
            </a:r>
            <a:r>
              <a:rPr lang="en-IN" sz="1400" b="0" i="0" dirty="0">
                <a:solidFill>
                  <a:schemeClr val="bg1"/>
                </a:solidFill>
                <a:effectLst/>
                <a:latin typeface="Menlo"/>
              </a:rPr>
              <a:t>('X-axis (m)');</a:t>
            </a:r>
          </a:p>
          <a:p>
            <a:r>
              <a:rPr lang="en-IN" sz="1400" b="0" i="0" dirty="0" err="1">
                <a:solidFill>
                  <a:schemeClr val="bg1"/>
                </a:solidFill>
                <a:effectLst/>
                <a:latin typeface="Menlo"/>
              </a:rPr>
              <a:t>ylabel</a:t>
            </a:r>
            <a:r>
              <a:rPr lang="en-IN" sz="1400" b="0" i="0" dirty="0">
                <a:solidFill>
                  <a:schemeClr val="bg1"/>
                </a:solidFill>
                <a:effectLst/>
                <a:latin typeface="Menlo"/>
              </a:rPr>
              <a:t>('Y-axis (m)’);</a:t>
            </a:r>
          </a:p>
          <a:p>
            <a:r>
              <a:rPr lang="en-IN" sz="1400" dirty="0">
                <a:solidFill>
                  <a:schemeClr val="bg1"/>
                </a:solidFill>
                <a:latin typeface="Menlo"/>
              </a:rPr>
              <a:t>end</a:t>
            </a:r>
          </a:p>
          <a:p>
            <a:r>
              <a:rPr lang="en-IN" sz="1400" b="0" i="0" dirty="0">
                <a:solidFill>
                  <a:schemeClr val="bg1"/>
                </a:solidFill>
                <a:effectLst/>
                <a:latin typeface="Menlo"/>
              </a:rPr>
              <a:t>% Plot temperature profiles for both shell and tube sides</a:t>
            </a:r>
          </a:p>
          <a:p>
            <a:r>
              <a:rPr lang="en-IN" sz="1400" b="0" i="0" dirty="0">
                <a:solidFill>
                  <a:schemeClr val="bg1"/>
                </a:solidFill>
                <a:effectLst/>
                <a:latin typeface="Menlo"/>
              </a:rPr>
              <a:t>for </a:t>
            </a:r>
            <a:r>
              <a:rPr lang="en-IN" sz="1400" b="0" i="0" dirty="0" err="1">
                <a:solidFill>
                  <a:schemeClr val="bg1"/>
                </a:solidFill>
                <a:effectLst/>
                <a:latin typeface="Menlo"/>
              </a:rPr>
              <a:t>inclination_index</a:t>
            </a:r>
            <a:r>
              <a:rPr lang="en-IN" sz="1400" b="0" i="0" dirty="0">
                <a:solidFill>
                  <a:schemeClr val="bg1"/>
                </a:solidFill>
                <a:effectLst/>
                <a:latin typeface="Menlo"/>
              </a:rPr>
              <a:t> = 1:num_inclinations</a:t>
            </a:r>
          </a:p>
          <a:p>
            <a:endParaRPr lang="en-IN" sz="1400" b="0" i="0" dirty="0">
              <a:solidFill>
                <a:schemeClr val="bg1"/>
              </a:solidFill>
              <a:effectLst/>
              <a:latin typeface="Menlo"/>
            </a:endParaRPr>
          </a:p>
        </p:txBody>
      </p:sp>
    </p:spTree>
    <p:extLst>
      <p:ext uri="{BB962C8B-B14F-4D97-AF65-F5344CB8AC3E}">
        <p14:creationId xmlns:p14="http://schemas.microsoft.com/office/powerpoint/2010/main" val="2912260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2FB5DEA-4D42-FAAF-BB6F-3F6FE2F14854}"/>
              </a:ext>
            </a:extLst>
          </p:cNvPr>
          <p:cNvPicPr>
            <a:picLocks noChangeAspect="1"/>
          </p:cNvPicPr>
          <p:nvPr/>
        </p:nvPicPr>
        <p:blipFill rotWithShape="1">
          <a:blip r:embed="rId2"/>
          <a:srcRect t="-1378" b="20486"/>
          <a:stretch/>
        </p:blipFill>
        <p:spPr>
          <a:xfrm>
            <a:off x="0" y="-122548"/>
            <a:ext cx="12191999" cy="6980548"/>
          </a:xfrm>
          <a:prstGeom prst="rect">
            <a:avLst/>
          </a:prstGeom>
        </p:spPr>
      </p:pic>
      <p:sp>
        <p:nvSpPr>
          <p:cNvPr id="3" name="TextBox 2">
            <a:extLst>
              <a:ext uri="{FF2B5EF4-FFF2-40B4-BE49-F238E27FC236}">
                <a16:creationId xmlns:a16="http://schemas.microsoft.com/office/drawing/2014/main" id="{9FEE38CB-56EE-94C1-A617-15C4432150F1}"/>
              </a:ext>
            </a:extLst>
          </p:cNvPr>
          <p:cNvSpPr txBox="1"/>
          <p:nvPr/>
        </p:nvSpPr>
        <p:spPr>
          <a:xfrm>
            <a:off x="303228" y="593890"/>
            <a:ext cx="11585542" cy="5970865"/>
          </a:xfrm>
          <a:prstGeom prst="rect">
            <a:avLst/>
          </a:prstGeom>
          <a:noFill/>
        </p:spPr>
        <p:txBody>
          <a:bodyPr wrap="square" rtlCol="0">
            <a:spAutoFit/>
          </a:bodyPr>
          <a:lstStyle/>
          <a:p>
            <a:r>
              <a:rPr lang="en-IN" sz="1400" b="0" i="0" dirty="0">
                <a:solidFill>
                  <a:schemeClr val="bg1"/>
                </a:solidFill>
                <a:effectLst/>
                <a:latin typeface="Menlo"/>
              </a:rPr>
              <a:t>% Plot for shell side</a:t>
            </a:r>
          </a:p>
          <a:p>
            <a:r>
              <a:rPr lang="en-IN" sz="1400" b="0" i="0" dirty="0">
                <a:solidFill>
                  <a:schemeClr val="bg1"/>
                </a:solidFill>
                <a:effectLst/>
                <a:latin typeface="Menlo"/>
              </a:rPr>
              <a:t>figure;</a:t>
            </a:r>
          </a:p>
          <a:p>
            <a:r>
              <a:rPr lang="en-IN" sz="1400" b="0" i="0" dirty="0">
                <a:solidFill>
                  <a:schemeClr val="bg1"/>
                </a:solidFill>
                <a:effectLst/>
                <a:latin typeface="Menlo"/>
              </a:rPr>
              <a:t>subplot(1, 2, 1);</a:t>
            </a:r>
          </a:p>
          <a:p>
            <a:r>
              <a:rPr lang="en-IN" sz="1400" b="0" i="0" dirty="0" err="1">
                <a:solidFill>
                  <a:schemeClr val="bg1"/>
                </a:solidFill>
                <a:effectLst/>
                <a:latin typeface="Menlo"/>
              </a:rPr>
              <a:t>contourf</a:t>
            </a:r>
            <a:r>
              <a:rPr lang="en-IN" sz="1400" b="0" i="0" dirty="0">
                <a:solidFill>
                  <a:schemeClr val="bg1"/>
                </a:solidFill>
                <a:effectLst/>
                <a:latin typeface="Menlo"/>
              </a:rPr>
              <a:t>(X, Y, squeeze(</a:t>
            </a:r>
            <a:r>
              <a:rPr lang="en-IN" sz="1400" b="0" i="0" dirty="0" err="1">
                <a:solidFill>
                  <a:schemeClr val="bg1"/>
                </a:solidFill>
                <a:effectLst/>
                <a:latin typeface="Menlo"/>
              </a:rPr>
              <a:t>temp_profiles_shell</a:t>
            </a:r>
            <a:r>
              <a:rPr lang="en-IN" sz="1400" b="0" i="0" dirty="0">
                <a:solidFill>
                  <a:schemeClr val="bg1"/>
                </a:solidFill>
                <a:effectLst/>
                <a:latin typeface="Menlo"/>
              </a:rPr>
              <a:t>(</a:t>
            </a:r>
            <a:r>
              <a:rPr lang="en-IN" sz="1400" b="0" i="0" dirty="0" err="1">
                <a:solidFill>
                  <a:schemeClr val="bg1"/>
                </a:solidFill>
                <a:effectLst/>
                <a:latin typeface="Menlo"/>
              </a:rPr>
              <a:t>inclination_index</a:t>
            </a:r>
            <a:r>
              <a:rPr lang="en-IN" sz="1400" b="0" i="0" dirty="0">
                <a:solidFill>
                  <a:schemeClr val="bg1"/>
                </a:solidFill>
                <a:effectLst/>
                <a:latin typeface="Menlo"/>
              </a:rPr>
              <a:t>, :, :)), 20);</a:t>
            </a:r>
          </a:p>
          <a:p>
            <a:r>
              <a:rPr lang="en-IN" sz="1400" b="0" i="0" dirty="0" err="1">
                <a:solidFill>
                  <a:schemeClr val="bg1"/>
                </a:solidFill>
                <a:effectLst/>
                <a:latin typeface="Menlo"/>
              </a:rPr>
              <a:t>colorbar</a:t>
            </a:r>
            <a:r>
              <a:rPr lang="en-IN" sz="1400" b="0" i="0" dirty="0">
                <a:solidFill>
                  <a:schemeClr val="bg1"/>
                </a:solidFill>
                <a:effectLst/>
                <a:latin typeface="Menlo"/>
              </a:rPr>
              <a:t>;</a:t>
            </a:r>
          </a:p>
          <a:p>
            <a:r>
              <a:rPr lang="en-IN" sz="1400" b="0" i="0" dirty="0" err="1">
                <a:solidFill>
                  <a:schemeClr val="bg1"/>
                </a:solidFill>
                <a:effectLst/>
                <a:latin typeface="Menlo"/>
              </a:rPr>
              <a:t>xlabel</a:t>
            </a:r>
            <a:r>
              <a:rPr lang="en-IN" sz="1400" b="0" i="0" dirty="0">
                <a:solidFill>
                  <a:schemeClr val="bg1"/>
                </a:solidFill>
                <a:effectLst/>
                <a:latin typeface="Menlo"/>
              </a:rPr>
              <a:t>('X (m)');</a:t>
            </a:r>
          </a:p>
          <a:p>
            <a:r>
              <a:rPr lang="en-IN" sz="1400" b="0" i="0" dirty="0" err="1">
                <a:solidFill>
                  <a:schemeClr val="bg1"/>
                </a:solidFill>
                <a:effectLst/>
                <a:latin typeface="Menlo"/>
              </a:rPr>
              <a:t>ylabel</a:t>
            </a:r>
            <a:r>
              <a:rPr lang="en-IN" sz="1400" b="0" i="0" dirty="0">
                <a:solidFill>
                  <a:schemeClr val="bg1"/>
                </a:solidFill>
                <a:effectLst/>
                <a:latin typeface="Menlo"/>
              </a:rPr>
              <a:t>('Y (m)');</a:t>
            </a:r>
          </a:p>
          <a:p>
            <a:r>
              <a:rPr lang="en-IN" sz="1400" b="0" i="0" dirty="0">
                <a:solidFill>
                  <a:schemeClr val="bg1"/>
                </a:solidFill>
                <a:effectLst/>
                <a:latin typeface="Menlo"/>
              </a:rPr>
              <a:t>title(</a:t>
            </a:r>
            <a:r>
              <a:rPr lang="en-IN" sz="1400" b="0" i="0" dirty="0" err="1">
                <a:solidFill>
                  <a:schemeClr val="bg1"/>
                </a:solidFill>
                <a:effectLst/>
                <a:latin typeface="Menlo"/>
              </a:rPr>
              <a:t>sprintf</a:t>
            </a:r>
            <a:r>
              <a:rPr lang="en-IN" sz="1400" b="0" i="0" dirty="0">
                <a:solidFill>
                  <a:schemeClr val="bg1"/>
                </a:solidFill>
                <a:effectLst/>
                <a:latin typeface="Menlo"/>
              </a:rPr>
              <a:t>('Shell Side Temperature Profile (Inclination %d degrees)', inclinations(</a:t>
            </a:r>
            <a:r>
              <a:rPr lang="en-IN" sz="1400" b="0" i="0" dirty="0" err="1">
                <a:solidFill>
                  <a:schemeClr val="bg1"/>
                </a:solidFill>
                <a:effectLst/>
                <a:latin typeface="Menlo"/>
              </a:rPr>
              <a:t>inclination_index</a:t>
            </a:r>
            <a:r>
              <a:rPr lang="en-IN" sz="1400" b="0" i="0" dirty="0">
                <a:solidFill>
                  <a:schemeClr val="bg1"/>
                </a:solidFill>
                <a:effectLst/>
                <a:latin typeface="Menlo"/>
              </a:rPr>
              <a:t>)));</a:t>
            </a:r>
            <a:br>
              <a:rPr lang="en-IN" sz="1400" b="0" i="0" dirty="0">
                <a:effectLst/>
                <a:latin typeface="Menlo"/>
              </a:rPr>
            </a:br>
            <a:r>
              <a:rPr lang="en-IN" sz="1400" b="0" i="0" dirty="0">
                <a:solidFill>
                  <a:schemeClr val="bg1"/>
                </a:solidFill>
                <a:effectLst/>
                <a:latin typeface="Menlo"/>
              </a:rPr>
              <a:t>% Plot for tube side</a:t>
            </a:r>
          </a:p>
          <a:p>
            <a:r>
              <a:rPr lang="en-IN" sz="1400" b="0" i="0" dirty="0">
                <a:solidFill>
                  <a:schemeClr val="bg1"/>
                </a:solidFill>
                <a:effectLst/>
                <a:latin typeface="Menlo"/>
              </a:rPr>
              <a:t>subplot(1, 2, 2);</a:t>
            </a:r>
          </a:p>
          <a:p>
            <a:r>
              <a:rPr lang="en-IN" sz="1400" b="0" i="0" dirty="0" err="1">
                <a:solidFill>
                  <a:schemeClr val="bg1"/>
                </a:solidFill>
                <a:effectLst/>
                <a:latin typeface="Menlo"/>
              </a:rPr>
              <a:t>contourf</a:t>
            </a:r>
            <a:r>
              <a:rPr lang="en-IN" sz="1400" b="0" i="0" dirty="0">
                <a:solidFill>
                  <a:schemeClr val="bg1"/>
                </a:solidFill>
                <a:effectLst/>
                <a:latin typeface="Menlo"/>
              </a:rPr>
              <a:t>(X, Y, squeeze(</a:t>
            </a:r>
            <a:r>
              <a:rPr lang="en-IN" sz="1400" b="0" i="0" dirty="0" err="1">
                <a:solidFill>
                  <a:schemeClr val="bg1"/>
                </a:solidFill>
                <a:effectLst/>
                <a:latin typeface="Menlo"/>
              </a:rPr>
              <a:t>temp_profiles_tube</a:t>
            </a:r>
            <a:r>
              <a:rPr lang="en-IN" sz="1400" b="0" i="0" dirty="0">
                <a:solidFill>
                  <a:schemeClr val="bg1"/>
                </a:solidFill>
                <a:effectLst/>
                <a:latin typeface="Menlo"/>
              </a:rPr>
              <a:t>(</a:t>
            </a:r>
            <a:r>
              <a:rPr lang="en-IN" sz="1400" b="0" i="0" dirty="0" err="1">
                <a:solidFill>
                  <a:schemeClr val="bg1"/>
                </a:solidFill>
                <a:effectLst/>
                <a:latin typeface="Menlo"/>
              </a:rPr>
              <a:t>inclination_index</a:t>
            </a:r>
            <a:r>
              <a:rPr lang="en-IN" sz="1400" b="0" i="0" dirty="0">
                <a:solidFill>
                  <a:schemeClr val="bg1"/>
                </a:solidFill>
                <a:effectLst/>
                <a:latin typeface="Menlo"/>
              </a:rPr>
              <a:t>, :, :)), 20);</a:t>
            </a:r>
          </a:p>
          <a:p>
            <a:r>
              <a:rPr lang="en-IN" sz="1400" b="0" i="0" dirty="0" err="1">
                <a:solidFill>
                  <a:schemeClr val="bg1"/>
                </a:solidFill>
                <a:effectLst/>
                <a:latin typeface="Menlo"/>
              </a:rPr>
              <a:t>colorbar</a:t>
            </a:r>
            <a:r>
              <a:rPr lang="en-IN" sz="1400" b="0" i="0" dirty="0">
                <a:solidFill>
                  <a:schemeClr val="bg1"/>
                </a:solidFill>
                <a:effectLst/>
                <a:latin typeface="Menlo"/>
              </a:rPr>
              <a:t>;</a:t>
            </a:r>
          </a:p>
          <a:p>
            <a:r>
              <a:rPr lang="en-IN" sz="1400" b="0" i="0" dirty="0" err="1">
                <a:solidFill>
                  <a:schemeClr val="bg1"/>
                </a:solidFill>
                <a:effectLst/>
                <a:latin typeface="Menlo"/>
              </a:rPr>
              <a:t>xlabel</a:t>
            </a:r>
            <a:r>
              <a:rPr lang="en-IN" sz="1400" b="0" i="0" dirty="0">
                <a:solidFill>
                  <a:schemeClr val="bg1"/>
                </a:solidFill>
                <a:effectLst/>
                <a:latin typeface="Menlo"/>
              </a:rPr>
              <a:t>('X (m)');</a:t>
            </a:r>
          </a:p>
          <a:p>
            <a:r>
              <a:rPr lang="en-IN" sz="1400" b="0" i="0" dirty="0" err="1">
                <a:solidFill>
                  <a:schemeClr val="bg1"/>
                </a:solidFill>
                <a:effectLst/>
                <a:latin typeface="Menlo"/>
              </a:rPr>
              <a:t>ylabel</a:t>
            </a:r>
            <a:r>
              <a:rPr lang="en-IN" sz="1400" b="0" i="0" dirty="0">
                <a:solidFill>
                  <a:schemeClr val="bg1"/>
                </a:solidFill>
                <a:effectLst/>
                <a:latin typeface="Menlo"/>
              </a:rPr>
              <a:t>('Y (m)');</a:t>
            </a:r>
          </a:p>
          <a:p>
            <a:r>
              <a:rPr lang="en-IN" sz="1400" b="0" i="0" dirty="0">
                <a:solidFill>
                  <a:schemeClr val="bg1"/>
                </a:solidFill>
                <a:effectLst/>
                <a:latin typeface="Menlo"/>
              </a:rPr>
              <a:t>title(</a:t>
            </a:r>
            <a:r>
              <a:rPr lang="en-IN" sz="1400" b="0" i="0" dirty="0" err="1">
                <a:solidFill>
                  <a:schemeClr val="bg1"/>
                </a:solidFill>
                <a:effectLst/>
                <a:latin typeface="Menlo"/>
              </a:rPr>
              <a:t>sprintf</a:t>
            </a:r>
            <a:r>
              <a:rPr lang="en-IN" sz="1400" b="0" i="0" dirty="0">
                <a:solidFill>
                  <a:schemeClr val="bg1"/>
                </a:solidFill>
                <a:effectLst/>
                <a:latin typeface="Menlo"/>
              </a:rPr>
              <a:t>('Tube Side Temperature Profile (Inclination %d degrees)', inclinations(</a:t>
            </a:r>
            <a:r>
              <a:rPr lang="en-IN" sz="1400" b="0" i="0" dirty="0" err="1">
                <a:solidFill>
                  <a:schemeClr val="bg1"/>
                </a:solidFill>
                <a:effectLst/>
                <a:latin typeface="Menlo"/>
              </a:rPr>
              <a:t>inclination_index</a:t>
            </a:r>
            <a:r>
              <a:rPr lang="en-IN" sz="1400" b="0" i="0" dirty="0">
                <a:solidFill>
                  <a:schemeClr val="bg1"/>
                </a:solidFill>
                <a:effectLst/>
                <a:latin typeface="Menlo"/>
              </a:rPr>
              <a:t>)));</a:t>
            </a:r>
          </a:p>
          <a:p>
            <a:r>
              <a:rPr lang="en-IN" sz="1400" b="0" i="0" dirty="0">
                <a:solidFill>
                  <a:schemeClr val="bg1"/>
                </a:solidFill>
                <a:effectLst/>
                <a:latin typeface="Menlo"/>
              </a:rPr>
              <a:t>end</a:t>
            </a:r>
            <a:endParaRPr lang="en-IN" sz="1400" b="0" i="0" dirty="0">
              <a:effectLst/>
              <a:latin typeface="Menlo"/>
            </a:endParaRPr>
          </a:p>
          <a:p>
            <a:r>
              <a:rPr lang="en-IN" sz="1400" b="0" i="0" dirty="0">
                <a:solidFill>
                  <a:schemeClr val="bg1"/>
                </a:solidFill>
                <a:effectLst/>
                <a:latin typeface="Menlo"/>
              </a:rPr>
              <a:t>% Plotting for shell side temperature profile</a:t>
            </a:r>
          </a:p>
          <a:p>
            <a:r>
              <a:rPr lang="en-IN" sz="1400" b="0" i="0" dirty="0">
                <a:solidFill>
                  <a:schemeClr val="bg1"/>
                </a:solidFill>
                <a:effectLst/>
                <a:latin typeface="Menlo"/>
              </a:rPr>
              <a:t>subplot(1, 2, 1);</a:t>
            </a:r>
          </a:p>
          <a:p>
            <a:r>
              <a:rPr lang="en-IN" sz="1400" b="0" i="0" dirty="0">
                <a:solidFill>
                  <a:schemeClr val="bg1"/>
                </a:solidFill>
                <a:effectLst/>
                <a:latin typeface="Menlo"/>
              </a:rPr>
              <a:t>figure;</a:t>
            </a:r>
          </a:p>
          <a:p>
            <a:r>
              <a:rPr lang="en-IN" sz="1400" b="0" i="0" dirty="0">
                <a:solidFill>
                  <a:schemeClr val="bg1"/>
                </a:solidFill>
                <a:effectLst/>
                <a:latin typeface="Menlo"/>
              </a:rPr>
              <a:t>% Plotting for shell side temperature profile</a:t>
            </a:r>
          </a:p>
          <a:p>
            <a:r>
              <a:rPr lang="en-IN" sz="1400" b="0" i="0" dirty="0">
                <a:solidFill>
                  <a:schemeClr val="bg1"/>
                </a:solidFill>
                <a:effectLst/>
                <a:latin typeface="Menlo"/>
              </a:rPr>
              <a:t>subplot(1, 2, 1);</a:t>
            </a:r>
          </a:p>
          <a:p>
            <a:r>
              <a:rPr lang="en-IN" sz="1400" b="0" i="0" dirty="0">
                <a:solidFill>
                  <a:schemeClr val="bg1"/>
                </a:solidFill>
                <a:effectLst/>
                <a:latin typeface="Menlo"/>
              </a:rPr>
              <a:t>for </a:t>
            </a:r>
            <a:r>
              <a:rPr lang="en-IN" sz="1400" b="0" i="0" dirty="0" err="1">
                <a:solidFill>
                  <a:schemeClr val="bg1"/>
                </a:solidFill>
                <a:effectLst/>
                <a:latin typeface="Menlo"/>
              </a:rPr>
              <a:t>i</a:t>
            </a:r>
            <a:r>
              <a:rPr lang="en-IN" sz="1400" b="0" i="0" dirty="0">
                <a:solidFill>
                  <a:schemeClr val="bg1"/>
                </a:solidFill>
                <a:effectLst/>
                <a:latin typeface="Menlo"/>
              </a:rPr>
              <a:t> = 1:num_inclinations</a:t>
            </a:r>
          </a:p>
          <a:p>
            <a:r>
              <a:rPr lang="en-IN" sz="1400" b="0" i="0" dirty="0">
                <a:solidFill>
                  <a:schemeClr val="bg1"/>
                </a:solidFill>
                <a:effectLst/>
                <a:latin typeface="Menlo"/>
              </a:rPr>
              <a:t>inclination = inclinations(</a:t>
            </a:r>
            <a:r>
              <a:rPr lang="en-IN" sz="1400" b="0" i="0" dirty="0" err="1">
                <a:solidFill>
                  <a:schemeClr val="bg1"/>
                </a:solidFill>
                <a:effectLst/>
                <a:latin typeface="Menlo"/>
              </a:rPr>
              <a:t>i</a:t>
            </a:r>
            <a:r>
              <a:rPr lang="en-IN" sz="1400" b="0" i="0" dirty="0">
                <a:solidFill>
                  <a:schemeClr val="bg1"/>
                </a:solidFill>
                <a:effectLst/>
                <a:latin typeface="Menlo"/>
              </a:rPr>
              <a:t>);</a:t>
            </a:r>
          </a:p>
          <a:p>
            <a:r>
              <a:rPr lang="en-IN" sz="1400" b="0" i="0" dirty="0">
                <a:solidFill>
                  <a:schemeClr val="bg1"/>
                </a:solidFill>
                <a:effectLst/>
                <a:latin typeface="Menlo"/>
              </a:rPr>
              <a:t>surf(X, Y, squeeze(</a:t>
            </a:r>
            <a:r>
              <a:rPr lang="en-IN" sz="1400" b="0" i="0" dirty="0" err="1">
                <a:solidFill>
                  <a:schemeClr val="bg1"/>
                </a:solidFill>
                <a:effectLst/>
                <a:latin typeface="Menlo"/>
              </a:rPr>
              <a:t>temp_profiles</a:t>
            </a:r>
            <a:r>
              <a:rPr lang="en-IN" sz="1400" b="0" i="0" dirty="0">
                <a:solidFill>
                  <a:schemeClr val="bg1"/>
                </a:solidFill>
                <a:effectLst/>
                <a:latin typeface="Menlo"/>
              </a:rPr>
              <a:t>(</a:t>
            </a:r>
            <a:r>
              <a:rPr lang="en-IN" sz="1400" b="0" i="0" dirty="0" err="1">
                <a:solidFill>
                  <a:schemeClr val="bg1"/>
                </a:solidFill>
                <a:effectLst/>
                <a:latin typeface="Menlo"/>
              </a:rPr>
              <a:t>inclination_index</a:t>
            </a:r>
            <a:r>
              <a:rPr lang="en-IN" sz="1400" b="0" i="0" dirty="0">
                <a:solidFill>
                  <a:schemeClr val="bg1"/>
                </a:solidFill>
                <a:effectLst/>
                <a:latin typeface="Menlo"/>
              </a:rPr>
              <a:t>, :, :)), '</a:t>
            </a:r>
            <a:r>
              <a:rPr lang="en-IN" sz="1400" b="0" i="0" dirty="0" err="1">
                <a:solidFill>
                  <a:schemeClr val="bg1"/>
                </a:solidFill>
                <a:effectLst/>
                <a:latin typeface="Menlo"/>
              </a:rPr>
              <a:t>EdgeColor</a:t>
            </a:r>
            <a:r>
              <a:rPr lang="en-IN" sz="1400" b="0" i="0" dirty="0">
                <a:solidFill>
                  <a:schemeClr val="bg1"/>
                </a:solidFill>
                <a:effectLst/>
                <a:latin typeface="Menlo"/>
              </a:rPr>
              <a:t>', 'none');</a:t>
            </a:r>
          </a:p>
          <a:p>
            <a:r>
              <a:rPr lang="en-IN" sz="1400" b="0" i="0" dirty="0">
                <a:solidFill>
                  <a:schemeClr val="bg1"/>
                </a:solidFill>
                <a:effectLst/>
                <a:latin typeface="Menlo"/>
              </a:rPr>
              <a:t>hold on;</a:t>
            </a:r>
          </a:p>
          <a:p>
            <a:r>
              <a:rPr lang="en-IN" sz="1400" b="0" i="0" dirty="0">
                <a:solidFill>
                  <a:schemeClr val="bg1"/>
                </a:solidFill>
                <a:effectLst/>
                <a:latin typeface="Menlo"/>
              </a:rPr>
              <a:t>end</a:t>
            </a:r>
          </a:p>
          <a:p>
            <a:endParaRPr lang="en-IN" dirty="0"/>
          </a:p>
        </p:txBody>
      </p:sp>
    </p:spTree>
    <p:extLst>
      <p:ext uri="{BB962C8B-B14F-4D97-AF65-F5344CB8AC3E}">
        <p14:creationId xmlns:p14="http://schemas.microsoft.com/office/powerpoint/2010/main" val="2820660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5360D7-495F-BF8D-DF7F-E180EDE25DD4}"/>
              </a:ext>
            </a:extLst>
          </p:cNvPr>
          <p:cNvPicPr>
            <a:picLocks noChangeAspect="1"/>
          </p:cNvPicPr>
          <p:nvPr/>
        </p:nvPicPr>
        <p:blipFill rotWithShape="1">
          <a:blip r:embed="rId2"/>
          <a:srcRect t="-1378" b="20486"/>
          <a:stretch/>
        </p:blipFill>
        <p:spPr>
          <a:xfrm>
            <a:off x="0" y="-122548"/>
            <a:ext cx="12191999" cy="6980548"/>
          </a:xfrm>
          <a:prstGeom prst="rect">
            <a:avLst/>
          </a:prstGeom>
        </p:spPr>
      </p:pic>
      <p:sp>
        <p:nvSpPr>
          <p:cNvPr id="2" name="TextBox 1">
            <a:extLst>
              <a:ext uri="{FF2B5EF4-FFF2-40B4-BE49-F238E27FC236}">
                <a16:creationId xmlns:a16="http://schemas.microsoft.com/office/drawing/2014/main" id="{973771F8-8B60-98E3-159A-C4E70399D6F1}"/>
              </a:ext>
            </a:extLst>
          </p:cNvPr>
          <p:cNvSpPr txBox="1"/>
          <p:nvPr/>
        </p:nvSpPr>
        <p:spPr>
          <a:xfrm>
            <a:off x="772998" y="678730"/>
            <a:ext cx="10765410" cy="6032421"/>
          </a:xfrm>
          <a:prstGeom prst="rect">
            <a:avLst/>
          </a:prstGeom>
          <a:noFill/>
        </p:spPr>
        <p:txBody>
          <a:bodyPr wrap="square" rtlCol="0">
            <a:spAutoFit/>
          </a:bodyPr>
          <a:lstStyle/>
          <a:p>
            <a:r>
              <a:rPr lang="en-IN" sz="1600" b="0" i="0" dirty="0" err="1">
                <a:solidFill>
                  <a:schemeClr val="bg1"/>
                </a:solidFill>
                <a:effectLst/>
                <a:latin typeface="Menlo"/>
              </a:rPr>
              <a:t>xlabel</a:t>
            </a:r>
            <a:r>
              <a:rPr lang="en-IN" sz="1600" b="0" i="0" dirty="0">
                <a:solidFill>
                  <a:schemeClr val="bg1"/>
                </a:solidFill>
                <a:effectLst/>
                <a:latin typeface="Menlo"/>
              </a:rPr>
              <a:t>('X direction (m)');</a:t>
            </a:r>
          </a:p>
          <a:p>
            <a:r>
              <a:rPr lang="en-IN" sz="1600" b="0" i="0" dirty="0" err="1">
                <a:solidFill>
                  <a:schemeClr val="bg1"/>
                </a:solidFill>
                <a:effectLst/>
                <a:latin typeface="Menlo"/>
              </a:rPr>
              <a:t>ylabel</a:t>
            </a:r>
            <a:r>
              <a:rPr lang="en-IN" sz="1600" b="0" i="0" dirty="0">
                <a:solidFill>
                  <a:schemeClr val="bg1"/>
                </a:solidFill>
                <a:effectLst/>
                <a:latin typeface="Menlo"/>
              </a:rPr>
              <a:t>('Y direction (m)');</a:t>
            </a:r>
          </a:p>
          <a:p>
            <a:r>
              <a:rPr lang="en-IN" sz="1600" b="0" i="0" dirty="0" err="1">
                <a:solidFill>
                  <a:schemeClr val="bg1"/>
                </a:solidFill>
                <a:effectLst/>
                <a:latin typeface="Menlo"/>
              </a:rPr>
              <a:t>zlabel</a:t>
            </a:r>
            <a:r>
              <a:rPr lang="en-IN" sz="1600" b="0" i="0" dirty="0">
                <a:solidFill>
                  <a:schemeClr val="bg1"/>
                </a:solidFill>
                <a:effectLst/>
                <a:latin typeface="Menlo"/>
              </a:rPr>
              <a:t>('Temperature (C)');</a:t>
            </a:r>
          </a:p>
          <a:p>
            <a:r>
              <a:rPr lang="en-IN" sz="1600" b="0" i="0" dirty="0">
                <a:solidFill>
                  <a:schemeClr val="bg1"/>
                </a:solidFill>
                <a:effectLst/>
                <a:latin typeface="Menlo"/>
              </a:rPr>
              <a:t>title('Shell Side Temperature Profile');</a:t>
            </a:r>
          </a:p>
          <a:p>
            <a:r>
              <a:rPr lang="en-IN" sz="1600" b="0" i="0" dirty="0">
                <a:solidFill>
                  <a:schemeClr val="bg1"/>
                </a:solidFill>
                <a:effectLst/>
                <a:latin typeface="Menlo"/>
              </a:rPr>
              <a:t>view(3);</a:t>
            </a:r>
          </a:p>
          <a:p>
            <a:r>
              <a:rPr lang="en-IN" sz="1600" b="0" i="0" dirty="0" err="1">
                <a:solidFill>
                  <a:schemeClr val="bg1"/>
                </a:solidFill>
                <a:effectLst/>
                <a:latin typeface="Menlo"/>
              </a:rPr>
              <a:t>colorbar</a:t>
            </a:r>
            <a:r>
              <a:rPr lang="en-IN" sz="1600" b="0" i="0" dirty="0">
                <a:solidFill>
                  <a:schemeClr val="bg1"/>
                </a:solidFill>
                <a:effectLst/>
                <a:latin typeface="Menlo"/>
              </a:rPr>
              <a:t>;</a:t>
            </a:r>
          </a:p>
          <a:p>
            <a:r>
              <a:rPr lang="en-IN" sz="1600" b="0" i="0" dirty="0">
                <a:solidFill>
                  <a:schemeClr val="bg1"/>
                </a:solidFill>
                <a:effectLst/>
                <a:latin typeface="Menlo"/>
              </a:rPr>
              <a:t>% Plotting for tube side temperature profile</a:t>
            </a:r>
          </a:p>
          <a:p>
            <a:r>
              <a:rPr lang="en-IN" sz="1600" b="0" i="0" dirty="0">
                <a:solidFill>
                  <a:schemeClr val="bg1"/>
                </a:solidFill>
                <a:effectLst/>
                <a:latin typeface="Menlo"/>
              </a:rPr>
              <a:t>subplot(1, 2, 2);</a:t>
            </a:r>
          </a:p>
          <a:p>
            <a:r>
              <a:rPr lang="en-IN" sz="1600" b="0" i="0" dirty="0">
                <a:solidFill>
                  <a:schemeClr val="bg1"/>
                </a:solidFill>
                <a:effectLst/>
                <a:latin typeface="Menlo"/>
              </a:rPr>
              <a:t>for </a:t>
            </a:r>
            <a:r>
              <a:rPr lang="en-IN" sz="1600" b="0" i="0" dirty="0" err="1">
                <a:solidFill>
                  <a:schemeClr val="bg1"/>
                </a:solidFill>
                <a:effectLst/>
                <a:latin typeface="Menlo"/>
              </a:rPr>
              <a:t>i</a:t>
            </a:r>
            <a:r>
              <a:rPr lang="en-IN" sz="1600" b="0" i="0" dirty="0">
                <a:solidFill>
                  <a:schemeClr val="bg1"/>
                </a:solidFill>
                <a:effectLst/>
                <a:latin typeface="Menlo"/>
              </a:rPr>
              <a:t> = 1:num_inclinations</a:t>
            </a:r>
          </a:p>
          <a:p>
            <a:r>
              <a:rPr lang="en-IN" sz="1600" b="0" i="0" dirty="0">
                <a:solidFill>
                  <a:schemeClr val="bg1"/>
                </a:solidFill>
                <a:effectLst/>
                <a:latin typeface="Menlo"/>
              </a:rPr>
              <a:t>inclination = inclinations(</a:t>
            </a:r>
            <a:r>
              <a:rPr lang="en-IN" sz="1600" b="0" i="0" dirty="0" err="1">
                <a:solidFill>
                  <a:schemeClr val="bg1"/>
                </a:solidFill>
                <a:effectLst/>
                <a:latin typeface="Menlo"/>
              </a:rPr>
              <a:t>i</a:t>
            </a:r>
            <a:r>
              <a:rPr lang="en-IN" sz="1600" b="0" i="0" dirty="0">
                <a:solidFill>
                  <a:schemeClr val="bg1"/>
                </a:solidFill>
                <a:effectLst/>
                <a:latin typeface="Menlo"/>
              </a:rPr>
              <a:t>);</a:t>
            </a:r>
          </a:p>
          <a:p>
            <a:r>
              <a:rPr lang="en-IN" sz="1600" b="0" i="0" dirty="0">
                <a:solidFill>
                  <a:schemeClr val="bg1"/>
                </a:solidFill>
                <a:effectLst/>
                <a:latin typeface="Menlo"/>
              </a:rPr>
              <a:t>surf(X, Y, squeeze(</a:t>
            </a:r>
            <a:r>
              <a:rPr lang="en-IN" sz="1600" b="0" i="0" dirty="0" err="1">
                <a:solidFill>
                  <a:schemeClr val="bg1"/>
                </a:solidFill>
                <a:effectLst/>
                <a:latin typeface="Menlo"/>
              </a:rPr>
              <a:t>temp_profiles</a:t>
            </a:r>
            <a:r>
              <a:rPr lang="en-IN" sz="1600" b="0" i="0" dirty="0">
                <a:solidFill>
                  <a:schemeClr val="bg1"/>
                </a:solidFill>
                <a:effectLst/>
                <a:latin typeface="Menlo"/>
              </a:rPr>
              <a:t>(</a:t>
            </a:r>
            <a:r>
              <a:rPr lang="en-IN" sz="1600" b="0" i="0" dirty="0" err="1">
                <a:solidFill>
                  <a:schemeClr val="bg1"/>
                </a:solidFill>
                <a:effectLst/>
                <a:latin typeface="Menlo"/>
              </a:rPr>
              <a:t>inclination_index</a:t>
            </a:r>
            <a:r>
              <a:rPr lang="en-IN" sz="1600" b="0" i="0" dirty="0">
                <a:solidFill>
                  <a:schemeClr val="bg1"/>
                </a:solidFill>
                <a:effectLst/>
                <a:latin typeface="Menlo"/>
              </a:rPr>
              <a:t>, :, :)), '</a:t>
            </a:r>
            <a:r>
              <a:rPr lang="en-IN" sz="1600" b="0" i="0" dirty="0" err="1">
                <a:solidFill>
                  <a:schemeClr val="bg1"/>
                </a:solidFill>
                <a:effectLst/>
                <a:latin typeface="Menlo"/>
              </a:rPr>
              <a:t>EdgeColor</a:t>
            </a:r>
            <a:r>
              <a:rPr lang="en-IN" sz="1600" b="0" i="0" dirty="0">
                <a:solidFill>
                  <a:schemeClr val="bg1"/>
                </a:solidFill>
                <a:effectLst/>
                <a:latin typeface="Menlo"/>
              </a:rPr>
              <a:t>', 'none');</a:t>
            </a:r>
          </a:p>
          <a:p>
            <a:r>
              <a:rPr lang="en-IN" sz="1600" b="0" i="0" dirty="0">
                <a:solidFill>
                  <a:schemeClr val="bg1"/>
                </a:solidFill>
                <a:effectLst/>
                <a:latin typeface="Menlo"/>
              </a:rPr>
              <a:t>hold on;</a:t>
            </a:r>
          </a:p>
          <a:p>
            <a:r>
              <a:rPr lang="en-IN" sz="1600" b="0" i="0" dirty="0">
                <a:solidFill>
                  <a:schemeClr val="bg1"/>
                </a:solidFill>
                <a:effectLst/>
                <a:latin typeface="Menlo"/>
              </a:rPr>
              <a:t>end</a:t>
            </a:r>
          </a:p>
          <a:p>
            <a:r>
              <a:rPr lang="en-IN" sz="1600" b="0" i="0" dirty="0" err="1">
                <a:solidFill>
                  <a:schemeClr val="bg1"/>
                </a:solidFill>
                <a:effectLst/>
                <a:latin typeface="Menlo"/>
              </a:rPr>
              <a:t>xlabel</a:t>
            </a:r>
            <a:r>
              <a:rPr lang="en-IN" sz="1600" b="0" i="0" dirty="0">
                <a:solidFill>
                  <a:schemeClr val="bg1"/>
                </a:solidFill>
                <a:effectLst/>
                <a:latin typeface="Menlo"/>
              </a:rPr>
              <a:t>('X direction (m)');</a:t>
            </a:r>
          </a:p>
          <a:p>
            <a:r>
              <a:rPr lang="en-IN" sz="1600" b="0" i="0" dirty="0" err="1">
                <a:solidFill>
                  <a:schemeClr val="bg1"/>
                </a:solidFill>
                <a:effectLst/>
                <a:latin typeface="Menlo"/>
              </a:rPr>
              <a:t>ylabel</a:t>
            </a:r>
            <a:r>
              <a:rPr lang="en-IN" sz="1600" b="0" i="0" dirty="0">
                <a:solidFill>
                  <a:schemeClr val="bg1"/>
                </a:solidFill>
                <a:effectLst/>
                <a:latin typeface="Menlo"/>
              </a:rPr>
              <a:t>('Y direction (m)');</a:t>
            </a:r>
          </a:p>
          <a:p>
            <a:r>
              <a:rPr lang="en-IN" sz="1600" b="0" i="0" dirty="0" err="1">
                <a:solidFill>
                  <a:schemeClr val="bg1"/>
                </a:solidFill>
                <a:effectLst/>
                <a:latin typeface="Menlo"/>
              </a:rPr>
              <a:t>zlabel</a:t>
            </a:r>
            <a:r>
              <a:rPr lang="en-IN" sz="1600" b="0" i="0" dirty="0">
                <a:solidFill>
                  <a:schemeClr val="bg1"/>
                </a:solidFill>
                <a:effectLst/>
                <a:latin typeface="Menlo"/>
              </a:rPr>
              <a:t>('Temperature (C)');</a:t>
            </a:r>
          </a:p>
          <a:p>
            <a:r>
              <a:rPr lang="en-IN" sz="1600" b="0" i="0" dirty="0">
                <a:solidFill>
                  <a:schemeClr val="bg1"/>
                </a:solidFill>
                <a:effectLst/>
                <a:latin typeface="Menlo"/>
              </a:rPr>
              <a:t>title('Tube Side Temperature Profile');</a:t>
            </a:r>
          </a:p>
          <a:p>
            <a:r>
              <a:rPr lang="en-IN" sz="1600" b="0" i="0" dirty="0">
                <a:solidFill>
                  <a:schemeClr val="bg1"/>
                </a:solidFill>
                <a:effectLst/>
                <a:latin typeface="Menlo"/>
              </a:rPr>
              <a:t>view(3);</a:t>
            </a:r>
          </a:p>
          <a:p>
            <a:r>
              <a:rPr lang="en-IN" sz="1600" b="0" i="0" dirty="0" err="1">
                <a:solidFill>
                  <a:schemeClr val="bg1"/>
                </a:solidFill>
                <a:effectLst/>
                <a:latin typeface="Menlo"/>
              </a:rPr>
              <a:t>colorbar</a:t>
            </a:r>
            <a:r>
              <a:rPr lang="en-IN" sz="1600" b="0" i="0" dirty="0">
                <a:solidFill>
                  <a:schemeClr val="bg1"/>
                </a:solidFill>
                <a:effectLst/>
                <a:latin typeface="Menlo"/>
              </a:rPr>
              <a:t>;</a:t>
            </a:r>
          </a:p>
          <a:p>
            <a:r>
              <a:rPr lang="en-IN" sz="1600" b="0" i="0" dirty="0">
                <a:solidFill>
                  <a:schemeClr val="bg1"/>
                </a:solidFill>
                <a:effectLst/>
                <a:latin typeface="Menlo"/>
              </a:rPr>
              <a:t>% Plot results</a:t>
            </a:r>
          </a:p>
          <a:p>
            <a:r>
              <a:rPr lang="en-IN" sz="1600" b="0" i="0" dirty="0">
                <a:solidFill>
                  <a:schemeClr val="bg1"/>
                </a:solidFill>
                <a:effectLst/>
                <a:latin typeface="Menlo"/>
              </a:rPr>
              <a:t>figure;</a:t>
            </a:r>
          </a:p>
          <a:p>
            <a:br>
              <a:rPr lang="en-IN" sz="1600" b="0" i="0" dirty="0">
                <a:solidFill>
                  <a:schemeClr val="bg1"/>
                </a:solidFill>
                <a:effectLst/>
                <a:latin typeface="Menlo"/>
              </a:rPr>
            </a:br>
            <a:endParaRPr lang="en-IN" sz="1600" b="0" i="0" dirty="0">
              <a:solidFill>
                <a:schemeClr val="bg1"/>
              </a:solidFill>
              <a:effectLst/>
              <a:latin typeface="Menlo"/>
            </a:endParaRPr>
          </a:p>
          <a:p>
            <a:endParaRPr lang="en-IN" dirty="0">
              <a:solidFill>
                <a:schemeClr val="bg1"/>
              </a:solidFill>
            </a:endParaRPr>
          </a:p>
        </p:txBody>
      </p:sp>
    </p:spTree>
    <p:extLst>
      <p:ext uri="{BB962C8B-B14F-4D97-AF65-F5344CB8AC3E}">
        <p14:creationId xmlns:p14="http://schemas.microsoft.com/office/powerpoint/2010/main" val="3812282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5360D7-495F-BF8D-DF7F-E180EDE25DD4}"/>
              </a:ext>
            </a:extLst>
          </p:cNvPr>
          <p:cNvPicPr>
            <a:picLocks noChangeAspect="1"/>
          </p:cNvPicPr>
          <p:nvPr/>
        </p:nvPicPr>
        <p:blipFill rotWithShape="1">
          <a:blip r:embed="rId2"/>
          <a:srcRect t="-1378" b="20486"/>
          <a:stretch/>
        </p:blipFill>
        <p:spPr>
          <a:xfrm>
            <a:off x="0" y="-122548"/>
            <a:ext cx="12191999" cy="6980548"/>
          </a:xfrm>
          <a:prstGeom prst="rect">
            <a:avLst/>
          </a:prstGeom>
        </p:spPr>
      </p:pic>
      <p:sp>
        <p:nvSpPr>
          <p:cNvPr id="8" name="TextBox 7">
            <a:extLst>
              <a:ext uri="{FF2B5EF4-FFF2-40B4-BE49-F238E27FC236}">
                <a16:creationId xmlns:a16="http://schemas.microsoft.com/office/drawing/2014/main" id="{4484D770-F7EC-AE1B-7CE4-1231420E1498}"/>
              </a:ext>
            </a:extLst>
          </p:cNvPr>
          <p:cNvSpPr txBox="1"/>
          <p:nvPr/>
        </p:nvSpPr>
        <p:spPr>
          <a:xfrm>
            <a:off x="596246" y="81841"/>
            <a:ext cx="8340364" cy="7386638"/>
          </a:xfrm>
          <a:prstGeom prst="rect">
            <a:avLst/>
          </a:prstGeom>
          <a:noFill/>
        </p:spPr>
        <p:txBody>
          <a:bodyPr wrap="square">
            <a:spAutoFit/>
          </a:bodyPr>
          <a:lstStyle/>
          <a:p>
            <a:r>
              <a:rPr lang="en-IN" sz="1400" b="0" i="0" dirty="0">
                <a:solidFill>
                  <a:schemeClr val="bg1"/>
                </a:solidFill>
                <a:effectLst/>
                <a:latin typeface="Menlo"/>
              </a:rPr>
              <a:t>subplot(3,2,1);</a:t>
            </a:r>
          </a:p>
          <a:p>
            <a:r>
              <a:rPr lang="en-IN" sz="1400" b="0" i="0" dirty="0">
                <a:solidFill>
                  <a:schemeClr val="bg1"/>
                </a:solidFill>
                <a:effectLst/>
                <a:latin typeface="Menlo"/>
              </a:rPr>
              <a:t>plot(inclinations, </a:t>
            </a:r>
            <a:r>
              <a:rPr lang="en-IN" sz="1400" b="0" i="0" dirty="0" err="1">
                <a:solidFill>
                  <a:schemeClr val="bg1"/>
                </a:solidFill>
                <a:effectLst/>
                <a:latin typeface="Menlo"/>
              </a:rPr>
              <a:t>heat_transfer_coefficients</a:t>
            </a:r>
            <a:r>
              <a:rPr lang="en-IN" sz="1400" b="0" i="0" dirty="0">
                <a:solidFill>
                  <a:schemeClr val="bg1"/>
                </a:solidFill>
                <a:effectLst/>
                <a:latin typeface="Menlo"/>
              </a:rPr>
              <a:t>, '-o');</a:t>
            </a:r>
          </a:p>
          <a:p>
            <a:r>
              <a:rPr lang="en-IN" sz="1400" b="0" i="0" dirty="0" err="1">
                <a:solidFill>
                  <a:schemeClr val="bg1"/>
                </a:solidFill>
                <a:effectLst/>
                <a:latin typeface="Menlo"/>
              </a:rPr>
              <a:t>xlabel</a:t>
            </a:r>
            <a:r>
              <a:rPr lang="en-IN" sz="1400" b="0" i="0" dirty="0">
                <a:solidFill>
                  <a:schemeClr val="bg1"/>
                </a:solidFill>
                <a:effectLst/>
                <a:latin typeface="Menlo"/>
              </a:rPr>
              <a:t>('Baffle Inclination (degrees)');</a:t>
            </a:r>
          </a:p>
          <a:p>
            <a:r>
              <a:rPr lang="en-IN" sz="1400" b="0" i="0" dirty="0" err="1">
                <a:solidFill>
                  <a:schemeClr val="bg1"/>
                </a:solidFill>
                <a:effectLst/>
                <a:latin typeface="Menlo"/>
              </a:rPr>
              <a:t>ylabel</a:t>
            </a:r>
            <a:r>
              <a:rPr lang="en-IN" sz="1400" b="0" i="0" dirty="0">
                <a:solidFill>
                  <a:schemeClr val="bg1"/>
                </a:solidFill>
                <a:effectLst/>
                <a:latin typeface="Menlo"/>
              </a:rPr>
              <a:t>('Heat Transfer Coefficient (W/m^2.K)');</a:t>
            </a:r>
          </a:p>
          <a:p>
            <a:r>
              <a:rPr lang="en-IN" sz="1400" b="0" i="0" dirty="0">
                <a:solidFill>
                  <a:schemeClr val="bg1"/>
                </a:solidFill>
                <a:effectLst/>
                <a:latin typeface="Menlo"/>
              </a:rPr>
              <a:t>title('Effect of Baffle Inclination on Heat Transfer Coefficient');</a:t>
            </a:r>
          </a:p>
          <a:p>
            <a:r>
              <a:rPr lang="en-IN" sz="1400" b="0" i="0" dirty="0">
                <a:solidFill>
                  <a:schemeClr val="bg1"/>
                </a:solidFill>
                <a:effectLst/>
                <a:latin typeface="Menlo"/>
              </a:rPr>
              <a:t>subplot(3,2,2);</a:t>
            </a:r>
          </a:p>
          <a:p>
            <a:r>
              <a:rPr lang="en-IN" sz="1400" b="0" i="0" dirty="0">
                <a:solidFill>
                  <a:schemeClr val="bg1"/>
                </a:solidFill>
                <a:effectLst/>
                <a:latin typeface="Menlo"/>
              </a:rPr>
              <a:t>plot(inclinations, </a:t>
            </a:r>
            <a:r>
              <a:rPr lang="en-IN" sz="1400" b="0" i="0" dirty="0" err="1">
                <a:solidFill>
                  <a:schemeClr val="bg1"/>
                </a:solidFill>
                <a:effectLst/>
                <a:latin typeface="Menlo"/>
              </a:rPr>
              <a:t>pressure_drops</a:t>
            </a:r>
            <a:r>
              <a:rPr lang="en-IN" sz="1400" b="0" i="0" dirty="0">
                <a:solidFill>
                  <a:schemeClr val="bg1"/>
                </a:solidFill>
                <a:effectLst/>
                <a:latin typeface="Menlo"/>
              </a:rPr>
              <a:t>, '-o');</a:t>
            </a:r>
          </a:p>
          <a:p>
            <a:r>
              <a:rPr lang="en-IN" sz="1400" b="0" i="0" dirty="0" err="1">
                <a:solidFill>
                  <a:schemeClr val="bg1"/>
                </a:solidFill>
                <a:effectLst/>
                <a:latin typeface="Menlo"/>
              </a:rPr>
              <a:t>xlabel</a:t>
            </a:r>
            <a:r>
              <a:rPr lang="en-IN" sz="1400" b="0" i="0" dirty="0">
                <a:solidFill>
                  <a:schemeClr val="bg1"/>
                </a:solidFill>
                <a:effectLst/>
                <a:latin typeface="Menlo"/>
              </a:rPr>
              <a:t>('Baffle Inclination (degrees)');</a:t>
            </a:r>
          </a:p>
          <a:p>
            <a:r>
              <a:rPr lang="en-IN" sz="1400" b="0" i="0" dirty="0" err="1">
                <a:solidFill>
                  <a:schemeClr val="bg1"/>
                </a:solidFill>
                <a:effectLst/>
                <a:latin typeface="Menlo"/>
              </a:rPr>
              <a:t>ylabel</a:t>
            </a:r>
            <a:r>
              <a:rPr lang="en-IN" sz="1400" b="0" i="0" dirty="0">
                <a:solidFill>
                  <a:schemeClr val="bg1"/>
                </a:solidFill>
                <a:effectLst/>
                <a:latin typeface="Menlo"/>
              </a:rPr>
              <a:t>('Pressure Drop (Pa)');</a:t>
            </a:r>
          </a:p>
          <a:p>
            <a:r>
              <a:rPr lang="en-IN" sz="1400" b="0" i="0" dirty="0">
                <a:solidFill>
                  <a:schemeClr val="bg1"/>
                </a:solidFill>
                <a:effectLst/>
                <a:latin typeface="Menlo"/>
              </a:rPr>
              <a:t>title('Effect of Baffle Inclination on Pressure Drop’);</a:t>
            </a:r>
          </a:p>
          <a:p>
            <a:r>
              <a:rPr lang="en-IN" sz="1400" b="0" i="0" dirty="0">
                <a:solidFill>
                  <a:schemeClr val="bg1"/>
                </a:solidFill>
                <a:effectLst/>
                <a:latin typeface="Menlo"/>
              </a:rPr>
              <a:t>subplot(3,2,3);</a:t>
            </a:r>
          </a:p>
          <a:p>
            <a:r>
              <a:rPr lang="en-IN" sz="1400" b="0" i="0" dirty="0">
                <a:solidFill>
                  <a:schemeClr val="bg1"/>
                </a:solidFill>
                <a:effectLst/>
                <a:latin typeface="Menlo"/>
              </a:rPr>
              <a:t>plot(inclinations, </a:t>
            </a:r>
            <a:r>
              <a:rPr lang="en-IN" sz="1400" b="0" i="0" dirty="0" err="1">
                <a:solidFill>
                  <a:schemeClr val="bg1"/>
                </a:solidFill>
                <a:effectLst/>
                <a:latin typeface="Menlo"/>
              </a:rPr>
              <a:t>Re_shell_all</a:t>
            </a:r>
            <a:r>
              <a:rPr lang="en-IN" sz="1400" b="0" i="0" dirty="0">
                <a:solidFill>
                  <a:schemeClr val="bg1"/>
                </a:solidFill>
                <a:effectLst/>
                <a:latin typeface="Menlo"/>
              </a:rPr>
              <a:t>, '-o');</a:t>
            </a:r>
          </a:p>
          <a:p>
            <a:r>
              <a:rPr lang="en-IN" sz="1400" b="0" i="0" dirty="0" err="1">
                <a:solidFill>
                  <a:schemeClr val="bg1"/>
                </a:solidFill>
                <a:effectLst/>
                <a:latin typeface="Menlo"/>
              </a:rPr>
              <a:t>xlabel</a:t>
            </a:r>
            <a:r>
              <a:rPr lang="en-IN" sz="1400" b="0" i="0" dirty="0">
                <a:solidFill>
                  <a:schemeClr val="bg1"/>
                </a:solidFill>
                <a:effectLst/>
                <a:latin typeface="Menlo"/>
              </a:rPr>
              <a:t>('Baffle Inclination (degrees)');</a:t>
            </a:r>
          </a:p>
          <a:p>
            <a:r>
              <a:rPr lang="en-IN" sz="1400" b="0" i="0" dirty="0" err="1">
                <a:solidFill>
                  <a:schemeClr val="bg1"/>
                </a:solidFill>
                <a:effectLst/>
                <a:latin typeface="Menlo"/>
              </a:rPr>
              <a:t>ylabel</a:t>
            </a:r>
            <a:r>
              <a:rPr lang="en-IN" sz="1400" b="0" i="0" dirty="0">
                <a:solidFill>
                  <a:schemeClr val="bg1"/>
                </a:solidFill>
                <a:effectLst/>
                <a:latin typeface="Menlo"/>
              </a:rPr>
              <a:t>('Reynolds Number (Shell Side)');</a:t>
            </a:r>
          </a:p>
          <a:p>
            <a:r>
              <a:rPr lang="en-IN" sz="1400" b="0" i="0" dirty="0">
                <a:solidFill>
                  <a:schemeClr val="bg1"/>
                </a:solidFill>
                <a:effectLst/>
                <a:latin typeface="Menlo"/>
              </a:rPr>
              <a:t>title('Effect of Baffle Inclination on Shell Side Reynolds Number');</a:t>
            </a:r>
          </a:p>
          <a:p>
            <a:r>
              <a:rPr lang="en-IN" sz="1400" b="0" i="0" dirty="0">
                <a:solidFill>
                  <a:schemeClr val="bg1"/>
                </a:solidFill>
                <a:effectLst/>
                <a:latin typeface="Menlo"/>
              </a:rPr>
              <a:t>subplot(3,2,4);</a:t>
            </a:r>
          </a:p>
          <a:p>
            <a:r>
              <a:rPr lang="en-IN" sz="1400" b="0" i="0" dirty="0">
                <a:solidFill>
                  <a:schemeClr val="bg1"/>
                </a:solidFill>
                <a:effectLst/>
                <a:latin typeface="Menlo"/>
              </a:rPr>
              <a:t>plot(inclinations, </a:t>
            </a:r>
            <a:r>
              <a:rPr lang="en-IN" sz="1400" b="0" i="0" dirty="0" err="1">
                <a:solidFill>
                  <a:schemeClr val="bg1"/>
                </a:solidFill>
                <a:effectLst/>
                <a:latin typeface="Menlo"/>
              </a:rPr>
              <a:t>Re_tube_all</a:t>
            </a:r>
            <a:r>
              <a:rPr lang="en-IN" sz="1400" b="0" i="0" dirty="0">
                <a:solidFill>
                  <a:schemeClr val="bg1"/>
                </a:solidFill>
                <a:effectLst/>
                <a:latin typeface="Menlo"/>
              </a:rPr>
              <a:t>, '-o');</a:t>
            </a:r>
          </a:p>
          <a:p>
            <a:r>
              <a:rPr lang="en-IN" sz="1400" b="0" i="0" dirty="0" err="1">
                <a:solidFill>
                  <a:schemeClr val="bg1"/>
                </a:solidFill>
                <a:effectLst/>
                <a:latin typeface="Menlo"/>
              </a:rPr>
              <a:t>xlabel</a:t>
            </a:r>
            <a:r>
              <a:rPr lang="en-IN" sz="1400" b="0" i="0" dirty="0">
                <a:solidFill>
                  <a:schemeClr val="bg1"/>
                </a:solidFill>
                <a:effectLst/>
                <a:latin typeface="Menlo"/>
              </a:rPr>
              <a:t>('Baffle Inclination (degrees)');</a:t>
            </a:r>
          </a:p>
          <a:p>
            <a:r>
              <a:rPr lang="en-IN" sz="1400" b="0" i="0" dirty="0" err="1">
                <a:solidFill>
                  <a:schemeClr val="bg1"/>
                </a:solidFill>
                <a:effectLst/>
                <a:latin typeface="Menlo"/>
              </a:rPr>
              <a:t>ylabel</a:t>
            </a:r>
            <a:r>
              <a:rPr lang="en-IN" sz="1400" b="0" i="0" dirty="0">
                <a:solidFill>
                  <a:schemeClr val="bg1"/>
                </a:solidFill>
                <a:effectLst/>
                <a:latin typeface="Menlo"/>
              </a:rPr>
              <a:t>('Reynolds Number (Tube Side)');</a:t>
            </a:r>
          </a:p>
          <a:p>
            <a:r>
              <a:rPr lang="en-IN" sz="1400" b="0" i="0" dirty="0">
                <a:solidFill>
                  <a:schemeClr val="bg1"/>
                </a:solidFill>
                <a:effectLst/>
                <a:latin typeface="Menlo"/>
              </a:rPr>
              <a:t>title('Effect of Baffle Inclination on Tube Side Reynolds Number’);</a:t>
            </a:r>
          </a:p>
          <a:p>
            <a:r>
              <a:rPr lang="en-IN" sz="1400" b="0" i="0" dirty="0">
                <a:solidFill>
                  <a:schemeClr val="bg1"/>
                </a:solidFill>
                <a:effectLst/>
                <a:latin typeface="Menlo"/>
              </a:rPr>
              <a:t>subplot(3,2,5);</a:t>
            </a:r>
          </a:p>
          <a:p>
            <a:r>
              <a:rPr lang="en-IN" sz="1400" b="0" i="0" dirty="0">
                <a:solidFill>
                  <a:schemeClr val="bg1"/>
                </a:solidFill>
                <a:effectLst/>
                <a:latin typeface="Menlo"/>
              </a:rPr>
              <a:t>plot(inclinations, </a:t>
            </a:r>
            <a:r>
              <a:rPr lang="en-IN" sz="1400" b="0" i="0" dirty="0" err="1">
                <a:solidFill>
                  <a:schemeClr val="bg1"/>
                </a:solidFill>
                <a:effectLst/>
                <a:latin typeface="Menlo"/>
              </a:rPr>
              <a:t>Nu_shell_all</a:t>
            </a:r>
            <a:r>
              <a:rPr lang="en-IN" sz="1400" b="0" i="0" dirty="0">
                <a:solidFill>
                  <a:schemeClr val="bg1"/>
                </a:solidFill>
                <a:effectLst/>
                <a:latin typeface="Menlo"/>
              </a:rPr>
              <a:t>, '-o');</a:t>
            </a:r>
          </a:p>
          <a:p>
            <a:r>
              <a:rPr lang="en-IN" sz="1400" b="0" i="0" dirty="0" err="1">
                <a:solidFill>
                  <a:schemeClr val="bg1"/>
                </a:solidFill>
                <a:effectLst/>
                <a:latin typeface="Menlo"/>
              </a:rPr>
              <a:t>xlabel</a:t>
            </a:r>
            <a:r>
              <a:rPr lang="en-IN" sz="1400" b="0" i="0" dirty="0">
                <a:solidFill>
                  <a:schemeClr val="bg1"/>
                </a:solidFill>
                <a:effectLst/>
                <a:latin typeface="Menlo"/>
              </a:rPr>
              <a:t>('Baffle Inclination (degrees)');</a:t>
            </a:r>
          </a:p>
          <a:p>
            <a:r>
              <a:rPr lang="en-IN" sz="1400" b="0" i="0" dirty="0" err="1">
                <a:solidFill>
                  <a:schemeClr val="bg1"/>
                </a:solidFill>
                <a:effectLst/>
                <a:latin typeface="Menlo"/>
              </a:rPr>
              <a:t>ylabel</a:t>
            </a:r>
            <a:r>
              <a:rPr lang="en-IN" sz="1400" b="0" i="0" dirty="0">
                <a:solidFill>
                  <a:schemeClr val="bg1"/>
                </a:solidFill>
                <a:effectLst/>
                <a:latin typeface="Menlo"/>
              </a:rPr>
              <a:t>('Nusselt Number (Shell Side)');</a:t>
            </a:r>
          </a:p>
          <a:p>
            <a:r>
              <a:rPr lang="en-IN" sz="1400" b="0" i="0" dirty="0">
                <a:solidFill>
                  <a:schemeClr val="bg1"/>
                </a:solidFill>
                <a:effectLst/>
                <a:latin typeface="Menlo"/>
              </a:rPr>
              <a:t>title('Effect of Baffle Inclination on Shell Side Nusselt Number');</a:t>
            </a:r>
          </a:p>
          <a:p>
            <a:r>
              <a:rPr lang="en-IN" sz="1400" b="0" i="0" dirty="0">
                <a:solidFill>
                  <a:schemeClr val="bg1"/>
                </a:solidFill>
                <a:effectLst/>
                <a:latin typeface="Menlo"/>
              </a:rPr>
              <a:t>subplot(3,2,6);</a:t>
            </a:r>
          </a:p>
          <a:p>
            <a:r>
              <a:rPr lang="en-IN" sz="1400" b="0" i="0" dirty="0">
                <a:solidFill>
                  <a:schemeClr val="bg1"/>
                </a:solidFill>
                <a:effectLst/>
                <a:latin typeface="Menlo"/>
              </a:rPr>
              <a:t>plot(inclinations, </a:t>
            </a:r>
            <a:r>
              <a:rPr lang="en-IN" sz="1400" b="0" i="0" dirty="0" err="1">
                <a:solidFill>
                  <a:schemeClr val="bg1"/>
                </a:solidFill>
                <a:effectLst/>
                <a:latin typeface="Menlo"/>
              </a:rPr>
              <a:t>Nu_tube_all</a:t>
            </a:r>
            <a:r>
              <a:rPr lang="en-IN" sz="1400" b="0" i="0" dirty="0">
                <a:solidFill>
                  <a:schemeClr val="bg1"/>
                </a:solidFill>
                <a:effectLst/>
                <a:latin typeface="Menlo"/>
              </a:rPr>
              <a:t>, '-o');</a:t>
            </a:r>
          </a:p>
          <a:p>
            <a:r>
              <a:rPr lang="en-IN" sz="1400" b="0" i="0" dirty="0" err="1">
                <a:solidFill>
                  <a:schemeClr val="bg1"/>
                </a:solidFill>
                <a:effectLst/>
                <a:latin typeface="Menlo"/>
              </a:rPr>
              <a:t>xlabel</a:t>
            </a:r>
            <a:r>
              <a:rPr lang="en-IN" sz="1400" b="0" i="0" dirty="0">
                <a:solidFill>
                  <a:schemeClr val="bg1"/>
                </a:solidFill>
                <a:effectLst/>
                <a:latin typeface="Menlo"/>
              </a:rPr>
              <a:t>('Baffle Inclination (degrees)');</a:t>
            </a:r>
          </a:p>
          <a:p>
            <a:r>
              <a:rPr lang="en-IN" sz="1400" b="0" i="0" dirty="0" err="1">
                <a:solidFill>
                  <a:schemeClr val="bg1"/>
                </a:solidFill>
                <a:effectLst/>
                <a:latin typeface="Menlo"/>
              </a:rPr>
              <a:t>ylabel</a:t>
            </a:r>
            <a:r>
              <a:rPr lang="en-IN" sz="1400" b="0" i="0" dirty="0">
                <a:solidFill>
                  <a:schemeClr val="bg1"/>
                </a:solidFill>
                <a:effectLst/>
                <a:latin typeface="Menlo"/>
              </a:rPr>
              <a:t>('Nusselt Number (Tube Side)');</a:t>
            </a:r>
          </a:p>
          <a:p>
            <a:r>
              <a:rPr lang="en-IN" sz="1400" b="0" i="0" dirty="0">
                <a:solidFill>
                  <a:schemeClr val="bg1"/>
                </a:solidFill>
                <a:effectLst/>
                <a:latin typeface="Menlo"/>
              </a:rPr>
              <a:t>title('Effect of Baffle Inclination on Tube Side Nusselt Number');</a:t>
            </a:r>
          </a:p>
          <a:p>
            <a:br>
              <a:rPr lang="en-IN" sz="1800" b="0" i="0" dirty="0">
                <a:effectLst/>
                <a:latin typeface="Menlo"/>
              </a:rPr>
            </a:br>
            <a:endParaRPr lang="en-IN" sz="1800" b="0" i="0" dirty="0">
              <a:effectLst/>
              <a:latin typeface="Menlo"/>
            </a:endParaRPr>
          </a:p>
          <a:p>
            <a:endParaRPr lang="en-IN" sz="1800" b="0" i="0" dirty="0">
              <a:solidFill>
                <a:schemeClr val="bg1"/>
              </a:solidFill>
              <a:effectLst/>
              <a:latin typeface="Menlo"/>
            </a:endParaRPr>
          </a:p>
        </p:txBody>
      </p:sp>
    </p:spTree>
    <p:extLst>
      <p:ext uri="{BB962C8B-B14F-4D97-AF65-F5344CB8AC3E}">
        <p14:creationId xmlns:p14="http://schemas.microsoft.com/office/powerpoint/2010/main" val="3549511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alphaModFix amt="65000"/>
          </a:blip>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ED3BE2-5CDA-0B67-0053-FAD9258374A0}"/>
              </a:ext>
            </a:extLst>
          </p:cNvPr>
          <p:cNvPicPr>
            <a:picLocks noChangeAspect="1"/>
          </p:cNvPicPr>
          <p:nvPr/>
        </p:nvPicPr>
        <p:blipFill rotWithShape="1">
          <a:blip r:embed="rId3"/>
          <a:srcRect t="-1378" b="20486"/>
          <a:stretch/>
        </p:blipFill>
        <p:spPr>
          <a:xfrm>
            <a:off x="0" y="-113121"/>
            <a:ext cx="12192000" cy="6971121"/>
          </a:xfrm>
          <a:prstGeom prst="rect">
            <a:avLst/>
          </a:prstGeom>
        </p:spPr>
      </p:pic>
      <p:sp>
        <p:nvSpPr>
          <p:cNvPr id="6" name="TextBox 5">
            <a:extLst>
              <a:ext uri="{FF2B5EF4-FFF2-40B4-BE49-F238E27FC236}">
                <a16:creationId xmlns:a16="http://schemas.microsoft.com/office/drawing/2014/main" id="{A12A9B63-0010-4231-3CAC-BBE72FF12F39}"/>
              </a:ext>
            </a:extLst>
          </p:cNvPr>
          <p:cNvSpPr txBox="1"/>
          <p:nvPr/>
        </p:nvSpPr>
        <p:spPr>
          <a:xfrm>
            <a:off x="622169" y="301658"/>
            <a:ext cx="4138367" cy="1015663"/>
          </a:xfrm>
          <a:prstGeom prst="rect">
            <a:avLst/>
          </a:prstGeom>
          <a:noFill/>
        </p:spPr>
        <p:txBody>
          <a:bodyPr wrap="square" rtlCol="0">
            <a:spAutoFit/>
          </a:bodyPr>
          <a:lstStyle/>
          <a:p>
            <a:r>
              <a:rPr lang="en-US" sz="6000" b="1" u="sng" dirty="0">
                <a:solidFill>
                  <a:schemeClr val="bg1"/>
                </a:solidFill>
              </a:rPr>
              <a:t>Objective</a:t>
            </a:r>
            <a:r>
              <a:rPr lang="en-US" b="1" u="sng" dirty="0">
                <a:solidFill>
                  <a:schemeClr val="bg1"/>
                </a:solidFill>
              </a:rPr>
              <a:t> </a:t>
            </a:r>
            <a:endParaRPr lang="en-IN" b="1" u="sng" dirty="0">
              <a:solidFill>
                <a:schemeClr val="bg1"/>
              </a:solidFill>
            </a:endParaRPr>
          </a:p>
        </p:txBody>
      </p:sp>
      <p:sp>
        <p:nvSpPr>
          <p:cNvPr id="7" name="TextBox 6">
            <a:extLst>
              <a:ext uri="{FF2B5EF4-FFF2-40B4-BE49-F238E27FC236}">
                <a16:creationId xmlns:a16="http://schemas.microsoft.com/office/drawing/2014/main" id="{64D93FC6-55C9-405F-49DE-1613B07C7387}"/>
              </a:ext>
            </a:extLst>
          </p:cNvPr>
          <p:cNvSpPr txBox="1"/>
          <p:nvPr/>
        </p:nvSpPr>
        <p:spPr>
          <a:xfrm>
            <a:off x="334650" y="1443841"/>
            <a:ext cx="10327066" cy="3970318"/>
          </a:xfrm>
          <a:prstGeom prst="rect">
            <a:avLst/>
          </a:prstGeom>
          <a:noFill/>
        </p:spPr>
        <p:txBody>
          <a:bodyPr wrap="square" rtlCol="0">
            <a:spAutoFit/>
          </a:bodyPr>
          <a:lstStyle/>
          <a:p>
            <a:pPr marL="342900" indent="-342900">
              <a:buAutoNum type="arabicPeriod"/>
            </a:pPr>
            <a:r>
              <a:rPr lang="en-US" dirty="0">
                <a:solidFill>
                  <a:schemeClr val="bg1"/>
                </a:solidFill>
              </a:rPr>
              <a:t>This project aims to study the effects of baffle inclination on the performance of a shell and tube heat exchanger. </a:t>
            </a:r>
          </a:p>
          <a:p>
            <a:pPr marL="342900" indent="-342900">
              <a:buAutoNum type="arabicPeriod"/>
            </a:pPr>
            <a:r>
              <a:rPr lang="en-US" dirty="0">
                <a:solidFill>
                  <a:schemeClr val="bg1"/>
                </a:solidFill>
              </a:rPr>
              <a:t>Calculating the overall heat transfer coefficient for different baffle inclinations.</a:t>
            </a:r>
          </a:p>
          <a:p>
            <a:pPr marL="342900" indent="-342900">
              <a:buAutoNum type="arabicPeriod"/>
            </a:pPr>
            <a:r>
              <a:rPr lang="en-US" dirty="0">
                <a:solidFill>
                  <a:schemeClr val="bg1"/>
                </a:solidFill>
              </a:rPr>
              <a:t>Assessing the pressure drop across the heat exchanger at various baffle inclinations.</a:t>
            </a:r>
          </a:p>
          <a:p>
            <a:pPr marL="342900" indent="-342900">
              <a:buAutoNum type="arabicPeriod"/>
            </a:pPr>
            <a:r>
              <a:rPr lang="en-US" dirty="0">
                <a:solidFill>
                  <a:schemeClr val="bg1"/>
                </a:solidFill>
              </a:rPr>
              <a:t>Evaluating the temperature distribution within the shell and tube sides of the heat exchanger for different baffle inclinations.</a:t>
            </a:r>
          </a:p>
          <a:p>
            <a:pPr marL="342900" indent="-342900">
              <a:buAutoNum type="arabicPeriod"/>
            </a:pPr>
            <a:r>
              <a:rPr lang="en-US" dirty="0">
                <a:solidFill>
                  <a:schemeClr val="bg1"/>
                </a:solidFill>
              </a:rPr>
              <a:t>Determining the Reynolds and Nusselt numbers for both the shell and tube sides at different baffle inclinations.</a:t>
            </a:r>
          </a:p>
          <a:p>
            <a:pPr marL="342900" indent="-342900">
              <a:buAutoNum type="arabicPeriod"/>
            </a:pPr>
            <a:r>
              <a:rPr lang="en-US" dirty="0">
                <a:solidFill>
                  <a:schemeClr val="bg1"/>
                </a:solidFill>
              </a:rPr>
              <a:t>Measuring the effectiveness of the heat exchanger, which indicates the efficiency of heat transfer between the fluids.</a:t>
            </a:r>
          </a:p>
          <a:p>
            <a:pPr marL="342900" indent="-342900">
              <a:buAutoNum type="arabicPeriod"/>
            </a:pPr>
            <a:r>
              <a:rPr lang="en-US" dirty="0">
                <a:solidFill>
                  <a:schemeClr val="bg1"/>
                </a:solidFill>
              </a:rPr>
              <a:t>Analyzing the outlet temperatures of the shell and tube sides for varying baffle inclinations.</a:t>
            </a:r>
          </a:p>
          <a:p>
            <a:pPr marL="342900" indent="-342900">
              <a:buAutoNum type="arabicPeriod"/>
            </a:pPr>
            <a:r>
              <a:rPr lang="en-US" dirty="0">
                <a:solidFill>
                  <a:schemeClr val="bg1"/>
                </a:solidFill>
              </a:rPr>
              <a:t>comprehensive analysis and visualization of these parameters to understand how changing the baffle inclination affects the overall performance of the heat exchanger. This analysis will help in optimizing the design and operation of the heat exchanger for improved thermal efficiency and fluid flow characteristics.</a:t>
            </a:r>
            <a:endParaRPr lang="en-IN" dirty="0">
              <a:solidFill>
                <a:schemeClr val="bg1"/>
              </a:solidFill>
            </a:endParaRPr>
          </a:p>
        </p:txBody>
      </p:sp>
    </p:spTree>
    <p:extLst>
      <p:ext uri="{BB962C8B-B14F-4D97-AF65-F5344CB8AC3E}">
        <p14:creationId xmlns:p14="http://schemas.microsoft.com/office/powerpoint/2010/main" val="3827558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5360D7-495F-BF8D-DF7F-E180EDE25DD4}"/>
              </a:ext>
            </a:extLst>
          </p:cNvPr>
          <p:cNvPicPr>
            <a:picLocks noChangeAspect="1"/>
          </p:cNvPicPr>
          <p:nvPr/>
        </p:nvPicPr>
        <p:blipFill rotWithShape="1">
          <a:blip r:embed="rId2"/>
          <a:srcRect t="-1378" b="20486"/>
          <a:stretch/>
        </p:blipFill>
        <p:spPr>
          <a:xfrm>
            <a:off x="0" y="-122548"/>
            <a:ext cx="12191999" cy="6980548"/>
          </a:xfrm>
          <a:prstGeom prst="rect">
            <a:avLst/>
          </a:prstGeom>
        </p:spPr>
      </p:pic>
      <p:sp>
        <p:nvSpPr>
          <p:cNvPr id="2" name="TextBox 1">
            <a:extLst>
              <a:ext uri="{FF2B5EF4-FFF2-40B4-BE49-F238E27FC236}">
                <a16:creationId xmlns:a16="http://schemas.microsoft.com/office/drawing/2014/main" id="{619D2C4A-74A3-9567-8C16-09B8F67031C8}"/>
              </a:ext>
            </a:extLst>
          </p:cNvPr>
          <p:cNvSpPr txBox="1"/>
          <p:nvPr/>
        </p:nvSpPr>
        <p:spPr>
          <a:xfrm>
            <a:off x="565608" y="382293"/>
            <a:ext cx="6297105" cy="5970865"/>
          </a:xfrm>
          <a:prstGeom prst="rect">
            <a:avLst/>
          </a:prstGeom>
          <a:noFill/>
        </p:spPr>
        <p:txBody>
          <a:bodyPr wrap="square" rtlCol="0">
            <a:spAutoFit/>
          </a:bodyPr>
          <a:lstStyle/>
          <a:p>
            <a:r>
              <a:rPr lang="en-IN" sz="1400" b="0" i="0" dirty="0">
                <a:solidFill>
                  <a:schemeClr val="bg1"/>
                </a:solidFill>
                <a:effectLst/>
                <a:latin typeface="Menlo"/>
              </a:rPr>
              <a:t>% Define the length along the heat exchanger</a:t>
            </a:r>
          </a:p>
          <a:p>
            <a:r>
              <a:rPr lang="en-IN" sz="1400" b="0" i="0" dirty="0" err="1">
                <a:solidFill>
                  <a:schemeClr val="bg1"/>
                </a:solidFill>
                <a:effectLst/>
                <a:latin typeface="Menlo"/>
              </a:rPr>
              <a:t>length_steps</a:t>
            </a:r>
            <a:r>
              <a:rPr lang="en-IN" sz="1400" b="0" i="0" dirty="0">
                <a:solidFill>
                  <a:schemeClr val="bg1"/>
                </a:solidFill>
                <a:effectLst/>
                <a:latin typeface="Menlo"/>
              </a:rPr>
              <a:t> = 100; % Number of steps along the length</a:t>
            </a:r>
          </a:p>
          <a:p>
            <a:r>
              <a:rPr lang="en-IN" sz="1400" b="0" i="0" dirty="0" err="1">
                <a:solidFill>
                  <a:schemeClr val="bg1"/>
                </a:solidFill>
                <a:effectLst/>
                <a:latin typeface="Menlo"/>
              </a:rPr>
              <a:t>length_values</a:t>
            </a:r>
            <a:r>
              <a:rPr lang="en-IN" sz="1400" b="0" i="0" dirty="0">
                <a:solidFill>
                  <a:schemeClr val="bg1"/>
                </a:solidFill>
                <a:effectLst/>
                <a:latin typeface="Menlo"/>
              </a:rPr>
              <a:t> = </a:t>
            </a:r>
            <a:r>
              <a:rPr lang="en-IN" sz="1400" b="0" i="0" dirty="0" err="1">
                <a:solidFill>
                  <a:schemeClr val="bg1"/>
                </a:solidFill>
                <a:effectLst/>
                <a:latin typeface="Menlo"/>
              </a:rPr>
              <a:t>linspace</a:t>
            </a:r>
            <a:r>
              <a:rPr lang="en-IN" sz="1400" b="0" i="0" dirty="0">
                <a:solidFill>
                  <a:schemeClr val="bg1"/>
                </a:solidFill>
                <a:effectLst/>
                <a:latin typeface="Menlo"/>
              </a:rPr>
              <a:t>(0, </a:t>
            </a:r>
            <a:r>
              <a:rPr lang="en-IN" sz="1400" b="0" i="0" dirty="0" err="1">
                <a:solidFill>
                  <a:schemeClr val="bg1"/>
                </a:solidFill>
                <a:effectLst/>
                <a:latin typeface="Menlo"/>
              </a:rPr>
              <a:t>length_shell</a:t>
            </a:r>
            <a:r>
              <a:rPr lang="en-IN" sz="1400" b="0" i="0" dirty="0">
                <a:solidFill>
                  <a:schemeClr val="bg1"/>
                </a:solidFill>
                <a:effectLst/>
                <a:latin typeface="Menlo"/>
              </a:rPr>
              <a:t>, </a:t>
            </a:r>
            <a:r>
              <a:rPr lang="en-IN" sz="1400" b="0" i="0" dirty="0" err="1">
                <a:solidFill>
                  <a:schemeClr val="bg1"/>
                </a:solidFill>
                <a:effectLst/>
                <a:latin typeface="Menlo"/>
              </a:rPr>
              <a:t>length_steps</a:t>
            </a:r>
            <a:r>
              <a:rPr lang="en-IN" sz="1400" b="0" i="0" dirty="0">
                <a:solidFill>
                  <a:schemeClr val="bg1"/>
                </a:solidFill>
                <a:effectLst/>
                <a:latin typeface="Menlo"/>
              </a:rPr>
              <a:t>);</a:t>
            </a:r>
          </a:p>
          <a:p>
            <a:r>
              <a:rPr lang="en-IN" sz="1400" b="0" i="0" dirty="0">
                <a:solidFill>
                  <a:schemeClr val="bg1"/>
                </a:solidFill>
                <a:effectLst/>
                <a:latin typeface="Menlo"/>
              </a:rPr>
              <a:t>% Initialize arrays to store temperature profiles along the length</a:t>
            </a:r>
          </a:p>
          <a:p>
            <a:r>
              <a:rPr lang="en-IN" sz="1400" b="0" i="0" dirty="0" err="1">
                <a:solidFill>
                  <a:schemeClr val="bg1"/>
                </a:solidFill>
                <a:effectLst/>
                <a:latin typeface="Menlo"/>
              </a:rPr>
              <a:t>temp_along_length_shell</a:t>
            </a:r>
            <a:r>
              <a:rPr lang="en-IN" sz="1400" b="0" i="0" dirty="0">
                <a:solidFill>
                  <a:schemeClr val="bg1"/>
                </a:solidFill>
                <a:effectLst/>
                <a:latin typeface="Menlo"/>
              </a:rPr>
              <a:t> = zeros(</a:t>
            </a:r>
            <a:r>
              <a:rPr lang="en-IN" sz="1400" b="0" i="0" dirty="0" err="1">
                <a:solidFill>
                  <a:schemeClr val="bg1"/>
                </a:solidFill>
                <a:effectLst/>
                <a:latin typeface="Menlo"/>
              </a:rPr>
              <a:t>num_inclinations</a:t>
            </a:r>
            <a:r>
              <a:rPr lang="en-IN" sz="1400" b="0" i="0" dirty="0">
                <a:solidFill>
                  <a:schemeClr val="bg1"/>
                </a:solidFill>
                <a:effectLst/>
                <a:latin typeface="Menlo"/>
              </a:rPr>
              <a:t>, </a:t>
            </a:r>
            <a:r>
              <a:rPr lang="en-IN" sz="1400" b="0" i="0" dirty="0" err="1">
                <a:solidFill>
                  <a:schemeClr val="bg1"/>
                </a:solidFill>
                <a:effectLst/>
                <a:latin typeface="Menlo"/>
              </a:rPr>
              <a:t>length_steps</a:t>
            </a:r>
            <a:r>
              <a:rPr lang="en-IN" sz="1400" b="0" i="0" dirty="0">
                <a:solidFill>
                  <a:schemeClr val="bg1"/>
                </a:solidFill>
                <a:effectLst/>
                <a:latin typeface="Menlo"/>
              </a:rPr>
              <a:t>);</a:t>
            </a:r>
          </a:p>
          <a:p>
            <a:r>
              <a:rPr lang="en-IN" sz="1400" b="0" i="0" dirty="0" err="1">
                <a:solidFill>
                  <a:schemeClr val="bg1"/>
                </a:solidFill>
                <a:effectLst/>
                <a:latin typeface="Menlo"/>
              </a:rPr>
              <a:t>temp_along_length_tube</a:t>
            </a:r>
            <a:r>
              <a:rPr lang="en-IN" sz="1400" b="0" i="0" dirty="0">
                <a:solidFill>
                  <a:schemeClr val="bg1"/>
                </a:solidFill>
                <a:effectLst/>
                <a:latin typeface="Menlo"/>
              </a:rPr>
              <a:t> = zeros(</a:t>
            </a:r>
            <a:r>
              <a:rPr lang="en-IN" sz="1400" b="0" i="0" dirty="0" err="1">
                <a:solidFill>
                  <a:schemeClr val="bg1"/>
                </a:solidFill>
                <a:effectLst/>
                <a:latin typeface="Menlo"/>
              </a:rPr>
              <a:t>num_inclinations</a:t>
            </a:r>
            <a:r>
              <a:rPr lang="en-IN" sz="1400" b="0" i="0" dirty="0">
                <a:solidFill>
                  <a:schemeClr val="bg1"/>
                </a:solidFill>
                <a:effectLst/>
                <a:latin typeface="Menlo"/>
              </a:rPr>
              <a:t>, </a:t>
            </a:r>
            <a:r>
              <a:rPr lang="en-IN" sz="1400" b="0" i="0" dirty="0" err="1">
                <a:solidFill>
                  <a:schemeClr val="bg1"/>
                </a:solidFill>
                <a:effectLst/>
                <a:latin typeface="Menlo"/>
              </a:rPr>
              <a:t>length_steps</a:t>
            </a:r>
            <a:r>
              <a:rPr lang="en-IN" sz="1400" b="0" i="0" dirty="0">
                <a:solidFill>
                  <a:schemeClr val="bg1"/>
                </a:solidFill>
                <a:effectLst/>
                <a:latin typeface="Menlo"/>
              </a:rPr>
              <a:t>);</a:t>
            </a:r>
          </a:p>
          <a:p>
            <a:r>
              <a:rPr lang="en-IN" sz="1400" b="0" i="0" dirty="0">
                <a:solidFill>
                  <a:schemeClr val="bg1"/>
                </a:solidFill>
                <a:effectLst/>
                <a:latin typeface="Menlo"/>
              </a:rPr>
              <a:t>% Calculate temperature profiles along the length for each inclination</a:t>
            </a:r>
          </a:p>
          <a:p>
            <a:r>
              <a:rPr lang="en-IN" sz="1400" b="0" i="0" dirty="0">
                <a:solidFill>
                  <a:schemeClr val="bg1"/>
                </a:solidFill>
                <a:effectLst/>
                <a:latin typeface="Menlo"/>
              </a:rPr>
              <a:t>for </a:t>
            </a:r>
            <a:r>
              <a:rPr lang="en-IN" sz="1400" b="0" i="0" dirty="0" err="1">
                <a:solidFill>
                  <a:schemeClr val="bg1"/>
                </a:solidFill>
                <a:effectLst/>
                <a:latin typeface="Menlo"/>
              </a:rPr>
              <a:t>i</a:t>
            </a:r>
            <a:r>
              <a:rPr lang="en-IN" sz="1400" b="0" i="0" dirty="0">
                <a:solidFill>
                  <a:schemeClr val="bg1"/>
                </a:solidFill>
                <a:effectLst/>
                <a:latin typeface="Menlo"/>
              </a:rPr>
              <a:t> = 1:num_inclinations</a:t>
            </a:r>
          </a:p>
          <a:p>
            <a:r>
              <a:rPr lang="en-IN" sz="1400" b="0" i="0" dirty="0">
                <a:solidFill>
                  <a:schemeClr val="bg1"/>
                </a:solidFill>
                <a:effectLst/>
                <a:latin typeface="Menlo"/>
              </a:rPr>
              <a:t>inclination = inclinations(</a:t>
            </a:r>
            <a:r>
              <a:rPr lang="en-IN" sz="1400" b="0" i="0" dirty="0" err="1">
                <a:solidFill>
                  <a:schemeClr val="bg1"/>
                </a:solidFill>
                <a:effectLst/>
                <a:latin typeface="Menlo"/>
              </a:rPr>
              <a:t>i</a:t>
            </a:r>
            <a:r>
              <a:rPr lang="en-IN" sz="1400" b="0" i="0" dirty="0">
                <a:solidFill>
                  <a:schemeClr val="bg1"/>
                </a:solidFill>
                <a:effectLst/>
                <a:latin typeface="Menlo"/>
              </a:rPr>
              <a:t>);</a:t>
            </a:r>
          </a:p>
          <a:p>
            <a:r>
              <a:rPr lang="en-IN" sz="1400" b="0" i="0" dirty="0">
                <a:solidFill>
                  <a:schemeClr val="bg1"/>
                </a:solidFill>
                <a:effectLst/>
                <a:latin typeface="Menlo"/>
              </a:rPr>
              <a:t>for j = 1:length_steps</a:t>
            </a:r>
          </a:p>
          <a:p>
            <a:r>
              <a:rPr lang="en-IN" sz="1400" b="0" i="0" dirty="0" err="1">
                <a:solidFill>
                  <a:schemeClr val="bg1"/>
                </a:solidFill>
                <a:effectLst/>
                <a:latin typeface="Menlo"/>
              </a:rPr>
              <a:t>x_pos</a:t>
            </a:r>
            <a:r>
              <a:rPr lang="en-IN" sz="1400" b="0" i="0" dirty="0">
                <a:solidFill>
                  <a:schemeClr val="bg1"/>
                </a:solidFill>
                <a:effectLst/>
                <a:latin typeface="Menlo"/>
              </a:rPr>
              <a:t> = </a:t>
            </a:r>
            <a:r>
              <a:rPr lang="en-IN" sz="1400" b="0" i="0" dirty="0" err="1">
                <a:solidFill>
                  <a:schemeClr val="bg1"/>
                </a:solidFill>
                <a:effectLst/>
                <a:latin typeface="Menlo"/>
              </a:rPr>
              <a:t>length_values</a:t>
            </a:r>
            <a:r>
              <a:rPr lang="en-IN" sz="1400" b="0" i="0" dirty="0">
                <a:solidFill>
                  <a:schemeClr val="bg1"/>
                </a:solidFill>
                <a:effectLst/>
                <a:latin typeface="Menlo"/>
              </a:rPr>
              <a:t>(j);</a:t>
            </a:r>
          </a:p>
          <a:p>
            <a:r>
              <a:rPr lang="en-IN" sz="1400" b="0" i="0" dirty="0">
                <a:solidFill>
                  <a:schemeClr val="bg1"/>
                </a:solidFill>
                <a:effectLst/>
                <a:latin typeface="Menlo"/>
              </a:rPr>
              <a:t>if </a:t>
            </a:r>
            <a:r>
              <a:rPr lang="en-IN" sz="1400" b="0" i="0" dirty="0" err="1">
                <a:solidFill>
                  <a:schemeClr val="bg1"/>
                </a:solidFill>
                <a:effectLst/>
                <a:latin typeface="Menlo"/>
              </a:rPr>
              <a:t>strcmp</a:t>
            </a:r>
            <a:r>
              <a:rPr lang="en-IN" sz="1400" b="0" i="0" dirty="0">
                <a:solidFill>
                  <a:schemeClr val="bg1"/>
                </a:solidFill>
                <a:effectLst/>
                <a:latin typeface="Menlo"/>
              </a:rPr>
              <a:t>(</a:t>
            </a:r>
            <a:r>
              <a:rPr lang="en-IN" sz="1400" b="0" i="0" dirty="0" err="1">
                <a:solidFill>
                  <a:schemeClr val="bg1"/>
                </a:solidFill>
                <a:effectLst/>
                <a:latin typeface="Menlo"/>
              </a:rPr>
              <a:t>flow_type</a:t>
            </a:r>
            <a:r>
              <a:rPr lang="en-IN" sz="1400" b="0" i="0" dirty="0">
                <a:solidFill>
                  <a:schemeClr val="bg1"/>
                </a:solidFill>
                <a:effectLst/>
                <a:latin typeface="Menlo"/>
              </a:rPr>
              <a:t>, 'co-current')</a:t>
            </a:r>
          </a:p>
          <a:p>
            <a:r>
              <a:rPr lang="en-IN" sz="1400" b="0" i="0" dirty="0" err="1">
                <a:solidFill>
                  <a:schemeClr val="bg1"/>
                </a:solidFill>
                <a:effectLst/>
                <a:latin typeface="Menlo"/>
              </a:rPr>
              <a:t>temp_along_length_shell</a:t>
            </a:r>
            <a:r>
              <a:rPr lang="en-IN" sz="1400" b="0" i="0" dirty="0">
                <a:solidFill>
                  <a:schemeClr val="bg1"/>
                </a:solidFill>
                <a:effectLst/>
                <a:latin typeface="Menlo"/>
              </a:rPr>
              <a:t>(</a:t>
            </a:r>
            <a:r>
              <a:rPr lang="en-IN" sz="1400" b="0" i="0" dirty="0" err="1">
                <a:solidFill>
                  <a:schemeClr val="bg1"/>
                </a:solidFill>
                <a:effectLst/>
                <a:latin typeface="Menlo"/>
              </a:rPr>
              <a:t>i</a:t>
            </a:r>
            <a:r>
              <a:rPr lang="en-IN" sz="1400" b="0" i="0" dirty="0">
                <a:solidFill>
                  <a:schemeClr val="bg1"/>
                </a:solidFill>
                <a:effectLst/>
                <a:latin typeface="Menlo"/>
              </a:rPr>
              <a:t>, j) = </a:t>
            </a:r>
            <a:r>
              <a:rPr lang="en-IN" sz="1400" b="0" i="0" dirty="0" err="1">
                <a:solidFill>
                  <a:schemeClr val="bg1"/>
                </a:solidFill>
                <a:effectLst/>
                <a:latin typeface="Menlo"/>
              </a:rPr>
              <a:t>shell_temp_in</a:t>
            </a:r>
            <a:r>
              <a:rPr lang="en-IN" sz="1400" b="0" i="0" dirty="0">
                <a:solidFill>
                  <a:schemeClr val="bg1"/>
                </a:solidFill>
                <a:effectLst/>
                <a:latin typeface="Menlo"/>
              </a:rPr>
              <a:t> + (</a:t>
            </a:r>
            <a:r>
              <a:rPr lang="en-IN" sz="1400" b="0" i="0" dirty="0" err="1">
                <a:solidFill>
                  <a:schemeClr val="bg1"/>
                </a:solidFill>
                <a:effectLst/>
                <a:latin typeface="Menlo"/>
              </a:rPr>
              <a:t>tube_temp_in</a:t>
            </a:r>
            <a:r>
              <a:rPr lang="en-IN" sz="1400" b="0" i="0" dirty="0">
                <a:solidFill>
                  <a:schemeClr val="bg1"/>
                </a:solidFill>
                <a:effectLst/>
                <a:latin typeface="Menlo"/>
              </a:rPr>
              <a:t> - </a:t>
            </a:r>
            <a:r>
              <a:rPr lang="en-IN" sz="1400" b="0" i="0" dirty="0" err="1">
                <a:solidFill>
                  <a:schemeClr val="bg1"/>
                </a:solidFill>
                <a:effectLst/>
                <a:latin typeface="Menlo"/>
              </a:rPr>
              <a:t>shell_temp_in</a:t>
            </a:r>
            <a:r>
              <a:rPr lang="en-IN" sz="1400" b="0" i="0" dirty="0">
                <a:solidFill>
                  <a:schemeClr val="bg1"/>
                </a:solidFill>
                <a:effectLst/>
                <a:latin typeface="Menlo"/>
              </a:rPr>
              <a:t>) * exp(-</a:t>
            </a:r>
            <a:r>
              <a:rPr lang="en-IN" sz="1400" b="0" i="0" dirty="0" err="1">
                <a:solidFill>
                  <a:schemeClr val="bg1"/>
                </a:solidFill>
                <a:effectLst/>
                <a:latin typeface="Menlo"/>
              </a:rPr>
              <a:t>U_all</a:t>
            </a:r>
            <a:r>
              <a:rPr lang="en-IN" sz="1400" b="0" i="0" dirty="0">
                <a:solidFill>
                  <a:schemeClr val="bg1"/>
                </a:solidFill>
                <a:effectLst/>
                <a:latin typeface="Menlo"/>
              </a:rPr>
              <a:t>(</a:t>
            </a:r>
            <a:r>
              <a:rPr lang="en-IN" sz="1400" b="0" i="0" dirty="0" err="1">
                <a:solidFill>
                  <a:schemeClr val="bg1"/>
                </a:solidFill>
                <a:effectLst/>
                <a:latin typeface="Menlo"/>
              </a:rPr>
              <a:t>i</a:t>
            </a:r>
            <a:r>
              <a:rPr lang="en-IN" sz="1400" b="0" i="0" dirty="0">
                <a:solidFill>
                  <a:schemeClr val="bg1"/>
                </a:solidFill>
                <a:effectLst/>
                <a:latin typeface="Menlo"/>
              </a:rPr>
              <a:t>) * </a:t>
            </a:r>
            <a:r>
              <a:rPr lang="en-IN" sz="1400" b="0" i="0" dirty="0" err="1">
                <a:solidFill>
                  <a:schemeClr val="bg1"/>
                </a:solidFill>
                <a:effectLst/>
                <a:latin typeface="Menlo"/>
              </a:rPr>
              <a:t>x_pos</a:t>
            </a:r>
            <a:r>
              <a:rPr lang="en-IN" sz="1400" b="0" i="0" dirty="0">
                <a:solidFill>
                  <a:schemeClr val="bg1"/>
                </a:solidFill>
                <a:effectLst/>
                <a:latin typeface="Menlo"/>
              </a:rPr>
              <a:t> / </a:t>
            </a:r>
            <a:r>
              <a:rPr lang="en-IN" sz="1400" b="0" i="0" dirty="0" err="1">
                <a:solidFill>
                  <a:schemeClr val="bg1"/>
                </a:solidFill>
                <a:effectLst/>
                <a:latin typeface="Menlo"/>
              </a:rPr>
              <a:t>shell_flowrate</a:t>
            </a:r>
            <a:r>
              <a:rPr lang="en-IN" sz="1400" b="0" i="0" dirty="0">
                <a:solidFill>
                  <a:schemeClr val="bg1"/>
                </a:solidFill>
                <a:effectLst/>
                <a:latin typeface="Menlo"/>
              </a:rPr>
              <a:t>);</a:t>
            </a:r>
          </a:p>
          <a:p>
            <a:r>
              <a:rPr lang="en-IN" sz="1400" b="0" i="0" dirty="0" err="1">
                <a:solidFill>
                  <a:schemeClr val="bg1"/>
                </a:solidFill>
                <a:effectLst/>
                <a:latin typeface="Menlo"/>
              </a:rPr>
              <a:t>temp_along_length_tube</a:t>
            </a:r>
            <a:r>
              <a:rPr lang="en-IN" sz="1400" b="0" i="0" dirty="0">
                <a:solidFill>
                  <a:schemeClr val="bg1"/>
                </a:solidFill>
                <a:effectLst/>
                <a:latin typeface="Menlo"/>
              </a:rPr>
              <a:t>(</a:t>
            </a:r>
            <a:r>
              <a:rPr lang="en-IN" sz="1400" b="0" i="0" dirty="0" err="1">
                <a:solidFill>
                  <a:schemeClr val="bg1"/>
                </a:solidFill>
                <a:effectLst/>
                <a:latin typeface="Menlo"/>
              </a:rPr>
              <a:t>i</a:t>
            </a:r>
            <a:r>
              <a:rPr lang="en-IN" sz="1400" b="0" i="0" dirty="0">
                <a:solidFill>
                  <a:schemeClr val="bg1"/>
                </a:solidFill>
                <a:effectLst/>
                <a:latin typeface="Menlo"/>
              </a:rPr>
              <a:t>, j) = </a:t>
            </a:r>
            <a:r>
              <a:rPr lang="en-IN" sz="1400" b="0" i="0" dirty="0" err="1">
                <a:solidFill>
                  <a:schemeClr val="bg1"/>
                </a:solidFill>
                <a:effectLst/>
                <a:latin typeface="Menlo"/>
              </a:rPr>
              <a:t>tube_temp_in</a:t>
            </a:r>
            <a:r>
              <a:rPr lang="en-IN" sz="1400" b="0" i="0" dirty="0">
                <a:solidFill>
                  <a:schemeClr val="bg1"/>
                </a:solidFill>
                <a:effectLst/>
                <a:latin typeface="Menlo"/>
              </a:rPr>
              <a:t> + (</a:t>
            </a:r>
            <a:r>
              <a:rPr lang="en-IN" sz="1400" b="0" i="0" dirty="0" err="1">
                <a:solidFill>
                  <a:schemeClr val="bg1"/>
                </a:solidFill>
                <a:effectLst/>
                <a:latin typeface="Menlo"/>
              </a:rPr>
              <a:t>shell_temp_in</a:t>
            </a:r>
            <a:r>
              <a:rPr lang="en-IN" sz="1400" b="0" i="0" dirty="0">
                <a:solidFill>
                  <a:schemeClr val="bg1"/>
                </a:solidFill>
                <a:effectLst/>
                <a:latin typeface="Menlo"/>
              </a:rPr>
              <a:t> - </a:t>
            </a:r>
            <a:r>
              <a:rPr lang="en-IN" sz="1400" b="0" i="0" dirty="0" err="1">
                <a:solidFill>
                  <a:schemeClr val="bg1"/>
                </a:solidFill>
                <a:effectLst/>
                <a:latin typeface="Menlo"/>
              </a:rPr>
              <a:t>tube_temp_in</a:t>
            </a:r>
            <a:r>
              <a:rPr lang="en-IN" sz="1400" b="0" i="0" dirty="0">
                <a:solidFill>
                  <a:schemeClr val="bg1"/>
                </a:solidFill>
                <a:effectLst/>
                <a:latin typeface="Menlo"/>
              </a:rPr>
              <a:t>) * exp(-</a:t>
            </a:r>
            <a:r>
              <a:rPr lang="en-IN" sz="1400" b="0" i="0" dirty="0" err="1">
                <a:solidFill>
                  <a:schemeClr val="bg1"/>
                </a:solidFill>
                <a:effectLst/>
                <a:latin typeface="Menlo"/>
              </a:rPr>
              <a:t>U_all</a:t>
            </a:r>
            <a:r>
              <a:rPr lang="en-IN" sz="1400" b="0" i="0" dirty="0">
                <a:solidFill>
                  <a:schemeClr val="bg1"/>
                </a:solidFill>
                <a:effectLst/>
                <a:latin typeface="Menlo"/>
              </a:rPr>
              <a:t>(</a:t>
            </a:r>
            <a:r>
              <a:rPr lang="en-IN" sz="1400" b="0" i="0" dirty="0" err="1">
                <a:solidFill>
                  <a:schemeClr val="bg1"/>
                </a:solidFill>
                <a:effectLst/>
                <a:latin typeface="Menlo"/>
              </a:rPr>
              <a:t>i</a:t>
            </a:r>
            <a:r>
              <a:rPr lang="en-IN" sz="1400" b="0" i="0" dirty="0">
                <a:solidFill>
                  <a:schemeClr val="bg1"/>
                </a:solidFill>
                <a:effectLst/>
                <a:latin typeface="Menlo"/>
              </a:rPr>
              <a:t>) * </a:t>
            </a:r>
            <a:r>
              <a:rPr lang="en-IN" sz="1400" b="0" i="0" dirty="0" err="1">
                <a:solidFill>
                  <a:schemeClr val="bg1"/>
                </a:solidFill>
                <a:effectLst/>
                <a:latin typeface="Menlo"/>
              </a:rPr>
              <a:t>x_pos</a:t>
            </a:r>
            <a:r>
              <a:rPr lang="en-IN" sz="1400" b="0" i="0" dirty="0">
                <a:solidFill>
                  <a:schemeClr val="bg1"/>
                </a:solidFill>
                <a:effectLst/>
                <a:latin typeface="Menlo"/>
              </a:rPr>
              <a:t> / </a:t>
            </a:r>
            <a:r>
              <a:rPr lang="en-IN" sz="1400" b="0" i="0" dirty="0" err="1">
                <a:solidFill>
                  <a:schemeClr val="bg1"/>
                </a:solidFill>
                <a:effectLst/>
                <a:latin typeface="Menlo"/>
              </a:rPr>
              <a:t>tube_flowrate</a:t>
            </a:r>
            <a:r>
              <a:rPr lang="en-IN" sz="1400" b="0" i="0" dirty="0">
                <a:solidFill>
                  <a:schemeClr val="bg1"/>
                </a:solidFill>
                <a:effectLst/>
                <a:latin typeface="Menlo"/>
              </a:rPr>
              <a:t>);</a:t>
            </a:r>
          </a:p>
          <a:p>
            <a:r>
              <a:rPr lang="en-IN" sz="1400" b="0" i="0" dirty="0">
                <a:solidFill>
                  <a:schemeClr val="bg1"/>
                </a:solidFill>
                <a:effectLst/>
                <a:latin typeface="Menlo"/>
              </a:rPr>
              <a:t>elseif </a:t>
            </a:r>
            <a:r>
              <a:rPr lang="en-IN" sz="1400" b="0" i="0" dirty="0" err="1">
                <a:solidFill>
                  <a:schemeClr val="bg1"/>
                </a:solidFill>
                <a:effectLst/>
                <a:latin typeface="Menlo"/>
              </a:rPr>
              <a:t>strcmp</a:t>
            </a:r>
            <a:r>
              <a:rPr lang="en-IN" sz="1400" b="0" i="0" dirty="0">
                <a:solidFill>
                  <a:schemeClr val="bg1"/>
                </a:solidFill>
                <a:effectLst/>
                <a:latin typeface="Menlo"/>
              </a:rPr>
              <a:t>(</a:t>
            </a:r>
            <a:r>
              <a:rPr lang="en-IN" sz="1400" b="0" i="0" dirty="0" err="1">
                <a:solidFill>
                  <a:schemeClr val="bg1"/>
                </a:solidFill>
                <a:effectLst/>
                <a:latin typeface="Menlo"/>
              </a:rPr>
              <a:t>flow_type</a:t>
            </a:r>
            <a:r>
              <a:rPr lang="en-IN" sz="1400" b="0" i="0" dirty="0">
                <a:solidFill>
                  <a:schemeClr val="bg1"/>
                </a:solidFill>
                <a:effectLst/>
                <a:latin typeface="Menlo"/>
              </a:rPr>
              <a:t>, 'counter')</a:t>
            </a:r>
          </a:p>
          <a:p>
            <a:r>
              <a:rPr lang="en-IN" sz="1400" b="0" i="0" dirty="0" err="1">
                <a:solidFill>
                  <a:schemeClr val="bg1"/>
                </a:solidFill>
                <a:effectLst/>
                <a:latin typeface="Menlo"/>
              </a:rPr>
              <a:t>temp_along_length_shell</a:t>
            </a:r>
            <a:r>
              <a:rPr lang="en-IN" sz="1400" b="0" i="0" dirty="0">
                <a:solidFill>
                  <a:schemeClr val="bg1"/>
                </a:solidFill>
                <a:effectLst/>
                <a:latin typeface="Menlo"/>
              </a:rPr>
              <a:t>(</a:t>
            </a:r>
            <a:r>
              <a:rPr lang="en-IN" sz="1400" b="0" i="0" dirty="0" err="1">
                <a:solidFill>
                  <a:schemeClr val="bg1"/>
                </a:solidFill>
                <a:effectLst/>
                <a:latin typeface="Menlo"/>
              </a:rPr>
              <a:t>i</a:t>
            </a:r>
            <a:r>
              <a:rPr lang="en-IN" sz="1400" b="0" i="0" dirty="0">
                <a:solidFill>
                  <a:schemeClr val="bg1"/>
                </a:solidFill>
                <a:effectLst/>
                <a:latin typeface="Menlo"/>
              </a:rPr>
              <a:t>, j) = </a:t>
            </a:r>
            <a:r>
              <a:rPr lang="en-IN" sz="1400" b="0" i="0" dirty="0" err="1">
                <a:solidFill>
                  <a:schemeClr val="bg1"/>
                </a:solidFill>
                <a:effectLst/>
                <a:latin typeface="Menlo"/>
              </a:rPr>
              <a:t>shell_temp_in</a:t>
            </a:r>
            <a:r>
              <a:rPr lang="en-IN" sz="1400" b="0" i="0" dirty="0">
                <a:solidFill>
                  <a:schemeClr val="bg1"/>
                </a:solidFill>
                <a:effectLst/>
                <a:latin typeface="Menlo"/>
              </a:rPr>
              <a:t> + (</a:t>
            </a:r>
            <a:r>
              <a:rPr lang="en-IN" sz="1400" b="0" i="0" dirty="0" err="1">
                <a:solidFill>
                  <a:schemeClr val="bg1"/>
                </a:solidFill>
                <a:effectLst/>
                <a:latin typeface="Menlo"/>
              </a:rPr>
              <a:t>tube_temp_in</a:t>
            </a:r>
            <a:r>
              <a:rPr lang="en-IN" sz="1400" b="0" i="0" dirty="0">
                <a:solidFill>
                  <a:schemeClr val="bg1"/>
                </a:solidFill>
                <a:effectLst/>
                <a:latin typeface="Menlo"/>
              </a:rPr>
              <a:t> - </a:t>
            </a:r>
            <a:r>
              <a:rPr lang="en-IN" sz="1400" b="0" i="0" dirty="0" err="1">
                <a:solidFill>
                  <a:schemeClr val="bg1"/>
                </a:solidFill>
                <a:effectLst/>
                <a:latin typeface="Menlo"/>
              </a:rPr>
              <a:t>shell_temp_in</a:t>
            </a:r>
            <a:r>
              <a:rPr lang="en-IN" sz="1400" b="0" i="0" dirty="0">
                <a:solidFill>
                  <a:schemeClr val="bg1"/>
                </a:solidFill>
                <a:effectLst/>
                <a:latin typeface="Menlo"/>
              </a:rPr>
              <a:t>) * exp(-</a:t>
            </a:r>
            <a:r>
              <a:rPr lang="en-IN" sz="1400" b="0" i="0" dirty="0" err="1">
                <a:solidFill>
                  <a:schemeClr val="bg1"/>
                </a:solidFill>
                <a:effectLst/>
                <a:latin typeface="Menlo"/>
              </a:rPr>
              <a:t>U_all</a:t>
            </a:r>
            <a:r>
              <a:rPr lang="en-IN" sz="1400" b="0" i="0" dirty="0">
                <a:solidFill>
                  <a:schemeClr val="bg1"/>
                </a:solidFill>
                <a:effectLst/>
                <a:latin typeface="Menlo"/>
              </a:rPr>
              <a:t>(</a:t>
            </a:r>
            <a:r>
              <a:rPr lang="en-IN" sz="1400" b="0" i="0" dirty="0" err="1">
                <a:solidFill>
                  <a:schemeClr val="bg1"/>
                </a:solidFill>
                <a:effectLst/>
                <a:latin typeface="Menlo"/>
              </a:rPr>
              <a:t>i</a:t>
            </a:r>
            <a:r>
              <a:rPr lang="en-IN" sz="1400" b="0" i="0" dirty="0">
                <a:solidFill>
                  <a:schemeClr val="bg1"/>
                </a:solidFill>
                <a:effectLst/>
                <a:latin typeface="Menlo"/>
              </a:rPr>
              <a:t>) * </a:t>
            </a:r>
            <a:r>
              <a:rPr lang="en-IN" sz="1400" b="0" i="0" dirty="0" err="1">
                <a:solidFill>
                  <a:schemeClr val="bg1"/>
                </a:solidFill>
                <a:effectLst/>
                <a:latin typeface="Menlo"/>
              </a:rPr>
              <a:t>x_pos</a:t>
            </a:r>
            <a:r>
              <a:rPr lang="en-IN" sz="1400" b="0" i="0" dirty="0">
                <a:solidFill>
                  <a:schemeClr val="bg1"/>
                </a:solidFill>
                <a:effectLst/>
                <a:latin typeface="Menlo"/>
              </a:rPr>
              <a:t> / (</a:t>
            </a:r>
            <a:r>
              <a:rPr lang="en-IN" sz="1400" b="0" i="0" dirty="0" err="1">
                <a:solidFill>
                  <a:schemeClr val="bg1"/>
                </a:solidFill>
                <a:effectLst/>
                <a:latin typeface="Menlo"/>
              </a:rPr>
              <a:t>shell_flowrate</a:t>
            </a:r>
            <a:r>
              <a:rPr lang="en-IN" sz="1400" b="0" i="0" dirty="0">
                <a:solidFill>
                  <a:schemeClr val="bg1"/>
                </a:solidFill>
                <a:effectLst/>
                <a:latin typeface="Menlo"/>
              </a:rPr>
              <a:t> + </a:t>
            </a:r>
            <a:r>
              <a:rPr lang="en-IN" sz="1400" b="0" i="0" dirty="0" err="1">
                <a:solidFill>
                  <a:schemeClr val="bg1"/>
                </a:solidFill>
                <a:effectLst/>
                <a:latin typeface="Menlo"/>
              </a:rPr>
              <a:t>tube_flowrate</a:t>
            </a:r>
            <a:r>
              <a:rPr lang="en-IN" sz="1400" b="0" i="0" dirty="0">
                <a:solidFill>
                  <a:schemeClr val="bg1"/>
                </a:solidFill>
                <a:effectLst/>
                <a:latin typeface="Menlo"/>
              </a:rPr>
              <a:t>));</a:t>
            </a:r>
          </a:p>
          <a:p>
            <a:r>
              <a:rPr lang="en-IN" sz="1400" b="0" i="0" dirty="0" err="1">
                <a:solidFill>
                  <a:schemeClr val="bg1"/>
                </a:solidFill>
                <a:effectLst/>
                <a:latin typeface="Menlo"/>
              </a:rPr>
              <a:t>temp_along_length_tube</a:t>
            </a:r>
            <a:r>
              <a:rPr lang="en-IN" sz="1400" b="0" i="0" dirty="0">
                <a:solidFill>
                  <a:schemeClr val="bg1"/>
                </a:solidFill>
                <a:effectLst/>
                <a:latin typeface="Menlo"/>
              </a:rPr>
              <a:t>(</a:t>
            </a:r>
            <a:r>
              <a:rPr lang="en-IN" sz="1400" b="0" i="0" dirty="0" err="1">
                <a:solidFill>
                  <a:schemeClr val="bg1"/>
                </a:solidFill>
                <a:effectLst/>
                <a:latin typeface="Menlo"/>
              </a:rPr>
              <a:t>i</a:t>
            </a:r>
            <a:r>
              <a:rPr lang="en-IN" sz="1400" b="0" i="0" dirty="0">
                <a:solidFill>
                  <a:schemeClr val="bg1"/>
                </a:solidFill>
                <a:effectLst/>
                <a:latin typeface="Menlo"/>
              </a:rPr>
              <a:t>, j) = </a:t>
            </a:r>
            <a:r>
              <a:rPr lang="en-IN" sz="1400" b="0" i="0" dirty="0" err="1">
                <a:solidFill>
                  <a:schemeClr val="bg1"/>
                </a:solidFill>
                <a:effectLst/>
                <a:latin typeface="Menlo"/>
              </a:rPr>
              <a:t>tube_temp_in</a:t>
            </a:r>
            <a:r>
              <a:rPr lang="en-IN" sz="1400" b="0" i="0" dirty="0">
                <a:solidFill>
                  <a:schemeClr val="bg1"/>
                </a:solidFill>
                <a:effectLst/>
                <a:latin typeface="Menlo"/>
              </a:rPr>
              <a:t> + (</a:t>
            </a:r>
            <a:r>
              <a:rPr lang="en-IN" sz="1400" b="0" i="0" dirty="0" err="1">
                <a:solidFill>
                  <a:schemeClr val="bg1"/>
                </a:solidFill>
                <a:effectLst/>
                <a:latin typeface="Menlo"/>
              </a:rPr>
              <a:t>shell_temp_in</a:t>
            </a:r>
            <a:r>
              <a:rPr lang="en-IN" sz="1400" b="0" i="0" dirty="0">
                <a:solidFill>
                  <a:schemeClr val="bg1"/>
                </a:solidFill>
                <a:effectLst/>
                <a:latin typeface="Menlo"/>
              </a:rPr>
              <a:t> - </a:t>
            </a:r>
            <a:r>
              <a:rPr lang="en-IN" sz="1400" b="0" i="0" dirty="0" err="1">
                <a:solidFill>
                  <a:schemeClr val="bg1"/>
                </a:solidFill>
                <a:effectLst/>
                <a:latin typeface="Menlo"/>
              </a:rPr>
              <a:t>tube_temp_in</a:t>
            </a:r>
            <a:r>
              <a:rPr lang="en-IN" sz="1400" b="0" i="0" dirty="0">
                <a:solidFill>
                  <a:schemeClr val="bg1"/>
                </a:solidFill>
                <a:effectLst/>
                <a:latin typeface="Menlo"/>
              </a:rPr>
              <a:t>) * exp(-</a:t>
            </a:r>
            <a:r>
              <a:rPr lang="en-IN" sz="1400" b="0" i="0" dirty="0" err="1">
                <a:solidFill>
                  <a:schemeClr val="bg1"/>
                </a:solidFill>
                <a:effectLst/>
                <a:latin typeface="Menlo"/>
              </a:rPr>
              <a:t>U_all</a:t>
            </a:r>
            <a:r>
              <a:rPr lang="en-IN" sz="1400" b="0" i="0" dirty="0">
                <a:solidFill>
                  <a:schemeClr val="bg1"/>
                </a:solidFill>
                <a:effectLst/>
                <a:latin typeface="Menlo"/>
              </a:rPr>
              <a:t>(</a:t>
            </a:r>
            <a:r>
              <a:rPr lang="en-IN" sz="1400" b="0" i="0" dirty="0" err="1">
                <a:solidFill>
                  <a:schemeClr val="bg1"/>
                </a:solidFill>
                <a:effectLst/>
                <a:latin typeface="Menlo"/>
              </a:rPr>
              <a:t>i</a:t>
            </a:r>
            <a:r>
              <a:rPr lang="en-IN" sz="1400" b="0" i="0" dirty="0">
                <a:solidFill>
                  <a:schemeClr val="bg1"/>
                </a:solidFill>
                <a:effectLst/>
                <a:latin typeface="Menlo"/>
              </a:rPr>
              <a:t>) * </a:t>
            </a:r>
            <a:r>
              <a:rPr lang="en-IN" sz="1400" b="0" i="0" dirty="0" err="1">
                <a:solidFill>
                  <a:schemeClr val="bg1"/>
                </a:solidFill>
                <a:effectLst/>
                <a:latin typeface="Menlo"/>
              </a:rPr>
              <a:t>x_pos</a:t>
            </a:r>
            <a:r>
              <a:rPr lang="en-IN" sz="1400" b="0" i="0" dirty="0">
                <a:solidFill>
                  <a:schemeClr val="bg1"/>
                </a:solidFill>
                <a:effectLst/>
                <a:latin typeface="Menlo"/>
              </a:rPr>
              <a:t> / (</a:t>
            </a:r>
            <a:r>
              <a:rPr lang="en-IN" sz="1400" b="0" i="0" dirty="0" err="1">
                <a:solidFill>
                  <a:schemeClr val="bg1"/>
                </a:solidFill>
                <a:effectLst/>
                <a:latin typeface="Menlo"/>
              </a:rPr>
              <a:t>shell_flowrate</a:t>
            </a:r>
            <a:r>
              <a:rPr lang="en-IN" sz="1400" b="0" i="0" dirty="0">
                <a:solidFill>
                  <a:schemeClr val="bg1"/>
                </a:solidFill>
                <a:effectLst/>
                <a:latin typeface="Menlo"/>
              </a:rPr>
              <a:t> + </a:t>
            </a:r>
            <a:r>
              <a:rPr lang="en-IN" sz="1400" b="0" i="0" dirty="0" err="1">
                <a:solidFill>
                  <a:schemeClr val="bg1"/>
                </a:solidFill>
                <a:effectLst/>
                <a:latin typeface="Menlo"/>
              </a:rPr>
              <a:t>tube_flowrate</a:t>
            </a:r>
            <a:r>
              <a:rPr lang="en-IN" sz="1400" b="0" i="0" dirty="0">
                <a:solidFill>
                  <a:schemeClr val="bg1"/>
                </a:solidFill>
                <a:effectLst/>
                <a:latin typeface="Menlo"/>
              </a:rPr>
              <a:t>));</a:t>
            </a:r>
          </a:p>
          <a:p>
            <a:r>
              <a:rPr lang="en-IN" sz="1400" b="0" i="0" dirty="0">
                <a:solidFill>
                  <a:schemeClr val="bg1"/>
                </a:solidFill>
                <a:effectLst/>
                <a:latin typeface="Menlo"/>
              </a:rPr>
              <a:t>else</a:t>
            </a:r>
          </a:p>
          <a:p>
            <a:r>
              <a:rPr lang="en-IN" sz="1400" b="0" i="0" dirty="0">
                <a:solidFill>
                  <a:schemeClr val="bg1"/>
                </a:solidFill>
                <a:effectLst/>
                <a:latin typeface="Menlo"/>
              </a:rPr>
              <a:t>error('Invalid flow type. Please enter "co-current" or "counter".');</a:t>
            </a:r>
          </a:p>
          <a:p>
            <a:r>
              <a:rPr lang="en-IN" sz="1400" b="0" i="0" dirty="0">
                <a:solidFill>
                  <a:schemeClr val="bg1"/>
                </a:solidFill>
                <a:effectLst/>
                <a:latin typeface="Menlo"/>
              </a:rPr>
              <a:t>end</a:t>
            </a:r>
          </a:p>
          <a:p>
            <a:r>
              <a:rPr lang="en-IN" sz="1400" b="0" i="0" dirty="0">
                <a:solidFill>
                  <a:schemeClr val="bg1"/>
                </a:solidFill>
                <a:effectLst/>
                <a:latin typeface="Menlo"/>
              </a:rPr>
              <a:t>end</a:t>
            </a:r>
          </a:p>
          <a:p>
            <a:r>
              <a:rPr lang="en-IN" sz="1400" b="0" i="0" dirty="0">
                <a:solidFill>
                  <a:schemeClr val="bg1"/>
                </a:solidFill>
                <a:effectLst/>
                <a:latin typeface="Menlo"/>
              </a:rPr>
              <a:t>end</a:t>
            </a:r>
          </a:p>
          <a:p>
            <a:endParaRPr lang="en-IN" dirty="0">
              <a:solidFill>
                <a:schemeClr val="bg1"/>
              </a:solidFill>
            </a:endParaRPr>
          </a:p>
        </p:txBody>
      </p:sp>
    </p:spTree>
    <p:extLst>
      <p:ext uri="{BB962C8B-B14F-4D97-AF65-F5344CB8AC3E}">
        <p14:creationId xmlns:p14="http://schemas.microsoft.com/office/powerpoint/2010/main" val="251442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5360D7-495F-BF8D-DF7F-E180EDE25DD4}"/>
              </a:ext>
            </a:extLst>
          </p:cNvPr>
          <p:cNvPicPr>
            <a:picLocks noChangeAspect="1"/>
          </p:cNvPicPr>
          <p:nvPr/>
        </p:nvPicPr>
        <p:blipFill rotWithShape="1">
          <a:blip r:embed="rId2"/>
          <a:srcRect t="-1378" b="20486"/>
          <a:stretch/>
        </p:blipFill>
        <p:spPr>
          <a:xfrm>
            <a:off x="0" y="-122548"/>
            <a:ext cx="12191999" cy="6980548"/>
          </a:xfrm>
          <a:prstGeom prst="rect">
            <a:avLst/>
          </a:prstGeom>
        </p:spPr>
      </p:pic>
      <p:sp>
        <p:nvSpPr>
          <p:cNvPr id="2" name="TextBox 1">
            <a:extLst>
              <a:ext uri="{FF2B5EF4-FFF2-40B4-BE49-F238E27FC236}">
                <a16:creationId xmlns:a16="http://schemas.microsoft.com/office/drawing/2014/main" id="{93B1F813-93F7-A7CB-442A-DB1DDBA9F07B}"/>
              </a:ext>
            </a:extLst>
          </p:cNvPr>
          <p:cNvSpPr txBox="1"/>
          <p:nvPr/>
        </p:nvSpPr>
        <p:spPr>
          <a:xfrm>
            <a:off x="461914" y="258901"/>
            <a:ext cx="10765409" cy="6340197"/>
          </a:xfrm>
          <a:prstGeom prst="rect">
            <a:avLst/>
          </a:prstGeom>
          <a:noFill/>
        </p:spPr>
        <p:txBody>
          <a:bodyPr wrap="square" rtlCol="0">
            <a:spAutoFit/>
          </a:bodyPr>
          <a:lstStyle/>
          <a:p>
            <a:r>
              <a:rPr lang="en-IN" sz="1600" b="0" i="0" dirty="0">
                <a:solidFill>
                  <a:schemeClr val="bg1"/>
                </a:solidFill>
                <a:effectLst/>
                <a:latin typeface="Menlo"/>
              </a:rPr>
              <a:t>% Plot the temperature variation along the length of the heat exchanger</a:t>
            </a:r>
          </a:p>
          <a:p>
            <a:r>
              <a:rPr lang="en-IN" sz="1600" b="0" i="0" dirty="0">
                <a:solidFill>
                  <a:schemeClr val="bg1"/>
                </a:solidFill>
                <a:effectLst/>
                <a:latin typeface="Menlo"/>
              </a:rPr>
              <a:t>% Temperature variation for shell side</a:t>
            </a:r>
          </a:p>
          <a:p>
            <a:r>
              <a:rPr lang="en-IN" sz="1600" b="0" i="0" dirty="0">
                <a:solidFill>
                  <a:schemeClr val="bg1"/>
                </a:solidFill>
                <a:effectLst/>
                <a:latin typeface="Menlo"/>
              </a:rPr>
              <a:t>figure;</a:t>
            </a:r>
          </a:p>
          <a:p>
            <a:r>
              <a:rPr lang="en-IN" sz="1600" b="0" i="0" dirty="0">
                <a:solidFill>
                  <a:schemeClr val="bg1"/>
                </a:solidFill>
                <a:effectLst/>
                <a:latin typeface="Menlo"/>
              </a:rPr>
              <a:t>surf(</a:t>
            </a:r>
            <a:r>
              <a:rPr lang="en-IN" sz="1600" b="0" i="0" dirty="0" err="1">
                <a:solidFill>
                  <a:schemeClr val="bg1"/>
                </a:solidFill>
                <a:effectLst/>
                <a:latin typeface="Menlo"/>
              </a:rPr>
              <a:t>length_values</a:t>
            </a:r>
            <a:r>
              <a:rPr lang="en-IN" sz="1600" b="0" i="0" dirty="0">
                <a:solidFill>
                  <a:schemeClr val="bg1"/>
                </a:solidFill>
                <a:effectLst/>
                <a:latin typeface="Menlo"/>
              </a:rPr>
              <a:t>, inclinations, </a:t>
            </a:r>
            <a:r>
              <a:rPr lang="en-IN" sz="1600" b="0" i="0" dirty="0" err="1">
                <a:solidFill>
                  <a:schemeClr val="bg1"/>
                </a:solidFill>
                <a:effectLst/>
                <a:latin typeface="Menlo"/>
              </a:rPr>
              <a:t>temp_along_length_shell</a:t>
            </a:r>
            <a:r>
              <a:rPr lang="en-IN" sz="1600" b="0" i="0" dirty="0">
                <a:solidFill>
                  <a:schemeClr val="bg1"/>
                </a:solidFill>
                <a:effectLst/>
                <a:latin typeface="Menlo"/>
              </a:rPr>
              <a:t>, '</a:t>
            </a:r>
            <a:r>
              <a:rPr lang="en-IN" sz="1600" b="0" i="0" dirty="0" err="1">
                <a:solidFill>
                  <a:schemeClr val="bg1"/>
                </a:solidFill>
                <a:effectLst/>
                <a:latin typeface="Menlo"/>
              </a:rPr>
              <a:t>EdgeColor</a:t>
            </a:r>
            <a:r>
              <a:rPr lang="en-IN" sz="1600" b="0" i="0" dirty="0">
                <a:solidFill>
                  <a:schemeClr val="bg1"/>
                </a:solidFill>
                <a:effectLst/>
                <a:latin typeface="Menlo"/>
              </a:rPr>
              <a:t>', 'none');</a:t>
            </a:r>
          </a:p>
          <a:p>
            <a:r>
              <a:rPr lang="en-IN" sz="1600" b="0" i="0" dirty="0" err="1">
                <a:solidFill>
                  <a:schemeClr val="bg1"/>
                </a:solidFill>
                <a:effectLst/>
                <a:latin typeface="Menlo"/>
              </a:rPr>
              <a:t>xlabel</a:t>
            </a:r>
            <a:r>
              <a:rPr lang="en-IN" sz="1600" b="0" i="0" dirty="0">
                <a:solidFill>
                  <a:schemeClr val="bg1"/>
                </a:solidFill>
                <a:effectLst/>
                <a:latin typeface="Menlo"/>
              </a:rPr>
              <a:t>('Length (m)');</a:t>
            </a:r>
          </a:p>
          <a:p>
            <a:r>
              <a:rPr lang="en-IN" sz="1600" b="0" i="0" dirty="0" err="1">
                <a:solidFill>
                  <a:schemeClr val="bg1"/>
                </a:solidFill>
                <a:effectLst/>
                <a:latin typeface="Menlo"/>
              </a:rPr>
              <a:t>ylabel</a:t>
            </a:r>
            <a:r>
              <a:rPr lang="en-IN" sz="1600" b="0" i="0" dirty="0">
                <a:solidFill>
                  <a:schemeClr val="bg1"/>
                </a:solidFill>
                <a:effectLst/>
                <a:latin typeface="Menlo"/>
              </a:rPr>
              <a:t>('Baffle Angle (degrees)');</a:t>
            </a:r>
          </a:p>
          <a:p>
            <a:r>
              <a:rPr lang="en-IN" sz="1600" b="0" i="0" dirty="0" err="1">
                <a:solidFill>
                  <a:schemeClr val="bg1"/>
                </a:solidFill>
                <a:effectLst/>
                <a:latin typeface="Menlo"/>
              </a:rPr>
              <a:t>zlabel</a:t>
            </a:r>
            <a:r>
              <a:rPr lang="en-IN" sz="1600" b="0" i="0" dirty="0">
                <a:solidFill>
                  <a:schemeClr val="bg1"/>
                </a:solidFill>
                <a:effectLst/>
                <a:latin typeface="Menlo"/>
              </a:rPr>
              <a:t>('Temperature (C)');</a:t>
            </a:r>
          </a:p>
          <a:p>
            <a:r>
              <a:rPr lang="en-IN" sz="1600" b="0" i="0" dirty="0">
                <a:solidFill>
                  <a:schemeClr val="bg1"/>
                </a:solidFill>
                <a:effectLst/>
                <a:latin typeface="Menlo"/>
              </a:rPr>
              <a:t>title('Temperature Variation Along Length - Shell Side');</a:t>
            </a:r>
          </a:p>
          <a:p>
            <a:r>
              <a:rPr lang="en-IN" sz="1600" b="0" i="0" dirty="0" err="1">
                <a:solidFill>
                  <a:schemeClr val="bg1"/>
                </a:solidFill>
                <a:effectLst/>
                <a:latin typeface="Menlo"/>
              </a:rPr>
              <a:t>colorbar</a:t>
            </a:r>
            <a:r>
              <a:rPr lang="en-IN" sz="1600" b="0" i="0" dirty="0">
                <a:solidFill>
                  <a:schemeClr val="bg1"/>
                </a:solidFill>
                <a:effectLst/>
                <a:latin typeface="Menlo"/>
              </a:rPr>
              <a:t>;</a:t>
            </a:r>
          </a:p>
          <a:p>
            <a:r>
              <a:rPr lang="en-IN" sz="1600" b="0" i="0" dirty="0">
                <a:solidFill>
                  <a:schemeClr val="bg1"/>
                </a:solidFill>
                <a:effectLst/>
                <a:latin typeface="Menlo"/>
              </a:rPr>
              <a:t>view(3);</a:t>
            </a:r>
          </a:p>
          <a:p>
            <a:r>
              <a:rPr lang="en-IN" sz="1600" b="0" i="0" dirty="0">
                <a:solidFill>
                  <a:schemeClr val="bg1"/>
                </a:solidFill>
                <a:effectLst/>
                <a:latin typeface="Menlo"/>
              </a:rPr>
              <a:t>% Temperature variation for tube side</a:t>
            </a:r>
          </a:p>
          <a:p>
            <a:r>
              <a:rPr lang="en-IN" sz="1600" b="0" i="0" dirty="0">
                <a:solidFill>
                  <a:schemeClr val="bg1"/>
                </a:solidFill>
                <a:effectLst/>
                <a:latin typeface="Menlo"/>
              </a:rPr>
              <a:t>figure;</a:t>
            </a:r>
          </a:p>
          <a:p>
            <a:r>
              <a:rPr lang="en-IN" sz="1600" b="0" i="0" dirty="0">
                <a:solidFill>
                  <a:schemeClr val="bg1"/>
                </a:solidFill>
                <a:effectLst/>
                <a:latin typeface="Menlo"/>
              </a:rPr>
              <a:t>surf(</a:t>
            </a:r>
            <a:r>
              <a:rPr lang="en-IN" sz="1600" b="0" i="0" dirty="0" err="1">
                <a:solidFill>
                  <a:schemeClr val="bg1"/>
                </a:solidFill>
                <a:effectLst/>
                <a:latin typeface="Menlo"/>
              </a:rPr>
              <a:t>length_values</a:t>
            </a:r>
            <a:r>
              <a:rPr lang="en-IN" sz="1600" b="0" i="0" dirty="0">
                <a:solidFill>
                  <a:schemeClr val="bg1"/>
                </a:solidFill>
                <a:effectLst/>
                <a:latin typeface="Menlo"/>
              </a:rPr>
              <a:t>, inclinations, </a:t>
            </a:r>
            <a:r>
              <a:rPr lang="en-IN" sz="1600" b="0" i="0" dirty="0" err="1">
                <a:solidFill>
                  <a:schemeClr val="bg1"/>
                </a:solidFill>
                <a:effectLst/>
                <a:latin typeface="Menlo"/>
              </a:rPr>
              <a:t>temp_along_length_tube</a:t>
            </a:r>
            <a:r>
              <a:rPr lang="en-IN" sz="1600" b="0" i="0" dirty="0">
                <a:solidFill>
                  <a:schemeClr val="bg1"/>
                </a:solidFill>
                <a:effectLst/>
                <a:latin typeface="Menlo"/>
              </a:rPr>
              <a:t>, '</a:t>
            </a:r>
            <a:r>
              <a:rPr lang="en-IN" sz="1600" b="0" i="0" dirty="0" err="1">
                <a:solidFill>
                  <a:schemeClr val="bg1"/>
                </a:solidFill>
                <a:effectLst/>
                <a:latin typeface="Menlo"/>
              </a:rPr>
              <a:t>EdgeColor</a:t>
            </a:r>
            <a:r>
              <a:rPr lang="en-IN" sz="1600" b="0" i="0" dirty="0">
                <a:solidFill>
                  <a:schemeClr val="bg1"/>
                </a:solidFill>
                <a:effectLst/>
                <a:latin typeface="Menlo"/>
              </a:rPr>
              <a:t>', 'none');</a:t>
            </a:r>
          </a:p>
          <a:p>
            <a:r>
              <a:rPr lang="en-IN" sz="1600" b="0" i="0" dirty="0" err="1">
                <a:solidFill>
                  <a:schemeClr val="bg1"/>
                </a:solidFill>
                <a:effectLst/>
                <a:latin typeface="Menlo"/>
              </a:rPr>
              <a:t>xlabel</a:t>
            </a:r>
            <a:r>
              <a:rPr lang="en-IN" sz="1600" b="0" i="0" dirty="0">
                <a:solidFill>
                  <a:schemeClr val="bg1"/>
                </a:solidFill>
                <a:effectLst/>
                <a:latin typeface="Menlo"/>
              </a:rPr>
              <a:t>('Length (m)');</a:t>
            </a:r>
          </a:p>
          <a:p>
            <a:r>
              <a:rPr lang="en-IN" sz="1600" b="0" i="0" dirty="0" err="1">
                <a:solidFill>
                  <a:schemeClr val="bg1"/>
                </a:solidFill>
                <a:effectLst/>
                <a:latin typeface="Menlo"/>
              </a:rPr>
              <a:t>ylabel</a:t>
            </a:r>
            <a:r>
              <a:rPr lang="en-IN" sz="1600" b="0" i="0" dirty="0">
                <a:solidFill>
                  <a:schemeClr val="bg1"/>
                </a:solidFill>
                <a:effectLst/>
                <a:latin typeface="Menlo"/>
              </a:rPr>
              <a:t>('Baffle Angle (degrees)');</a:t>
            </a:r>
          </a:p>
          <a:p>
            <a:r>
              <a:rPr lang="en-IN" sz="1600" b="0" i="0" dirty="0" err="1">
                <a:solidFill>
                  <a:schemeClr val="bg1"/>
                </a:solidFill>
                <a:effectLst/>
                <a:latin typeface="Menlo"/>
              </a:rPr>
              <a:t>zlabel</a:t>
            </a:r>
            <a:r>
              <a:rPr lang="en-IN" sz="1600" b="0" i="0" dirty="0">
                <a:solidFill>
                  <a:schemeClr val="bg1"/>
                </a:solidFill>
                <a:effectLst/>
                <a:latin typeface="Menlo"/>
              </a:rPr>
              <a:t>('Temperature (C)');</a:t>
            </a:r>
          </a:p>
          <a:p>
            <a:r>
              <a:rPr lang="en-IN" sz="1600" b="0" i="0" dirty="0">
                <a:solidFill>
                  <a:schemeClr val="bg1"/>
                </a:solidFill>
                <a:effectLst/>
                <a:latin typeface="Menlo"/>
              </a:rPr>
              <a:t>title('Temperature Variation Along Length - Tube Side');</a:t>
            </a:r>
          </a:p>
          <a:p>
            <a:r>
              <a:rPr lang="en-IN" sz="1600" b="0" i="0" dirty="0" err="1">
                <a:solidFill>
                  <a:schemeClr val="bg1"/>
                </a:solidFill>
                <a:effectLst/>
                <a:latin typeface="Menlo"/>
              </a:rPr>
              <a:t>colorbar</a:t>
            </a:r>
            <a:r>
              <a:rPr lang="en-IN" sz="1600" b="0" i="0" dirty="0">
                <a:solidFill>
                  <a:schemeClr val="bg1"/>
                </a:solidFill>
                <a:effectLst/>
                <a:latin typeface="Menlo"/>
              </a:rPr>
              <a:t>;</a:t>
            </a:r>
          </a:p>
          <a:p>
            <a:r>
              <a:rPr lang="en-IN" sz="1600" b="0" i="0" dirty="0">
                <a:solidFill>
                  <a:schemeClr val="bg1"/>
                </a:solidFill>
                <a:effectLst/>
                <a:latin typeface="Menlo"/>
              </a:rPr>
              <a:t>view(3);</a:t>
            </a:r>
          </a:p>
          <a:p>
            <a:r>
              <a:rPr lang="en-IN" sz="1600" b="0" i="0" dirty="0">
                <a:solidFill>
                  <a:schemeClr val="bg1"/>
                </a:solidFill>
                <a:effectLst/>
                <a:latin typeface="Menlo"/>
              </a:rPr>
              <a:t>% Initialize arrays to store outlet temperatures for both shell and tube sides</a:t>
            </a:r>
          </a:p>
          <a:p>
            <a:r>
              <a:rPr lang="en-IN" sz="1600" b="0" i="0" dirty="0" err="1">
                <a:solidFill>
                  <a:schemeClr val="bg1"/>
                </a:solidFill>
                <a:effectLst/>
                <a:latin typeface="Menlo"/>
              </a:rPr>
              <a:t>outlet_temp_shell</a:t>
            </a:r>
            <a:r>
              <a:rPr lang="en-IN" sz="1600" b="0" i="0" dirty="0">
                <a:solidFill>
                  <a:schemeClr val="bg1"/>
                </a:solidFill>
                <a:effectLst/>
                <a:latin typeface="Menlo"/>
              </a:rPr>
              <a:t> = zeros(</a:t>
            </a:r>
            <a:r>
              <a:rPr lang="en-IN" sz="1600" b="0" i="0" dirty="0" err="1">
                <a:solidFill>
                  <a:schemeClr val="bg1"/>
                </a:solidFill>
                <a:effectLst/>
                <a:latin typeface="Menlo"/>
              </a:rPr>
              <a:t>num_inclinations</a:t>
            </a:r>
            <a:r>
              <a:rPr lang="en-IN" sz="1600" b="0" i="0" dirty="0">
                <a:solidFill>
                  <a:schemeClr val="bg1"/>
                </a:solidFill>
                <a:effectLst/>
                <a:latin typeface="Menlo"/>
              </a:rPr>
              <a:t>, 1);</a:t>
            </a:r>
          </a:p>
          <a:p>
            <a:r>
              <a:rPr lang="en-IN" sz="1600" b="0" i="0" dirty="0" err="1">
                <a:solidFill>
                  <a:schemeClr val="bg1"/>
                </a:solidFill>
                <a:effectLst/>
                <a:latin typeface="Menlo"/>
              </a:rPr>
              <a:t>outlet_temp_tube</a:t>
            </a:r>
            <a:r>
              <a:rPr lang="en-IN" sz="1600" b="0" i="0" dirty="0">
                <a:solidFill>
                  <a:schemeClr val="bg1"/>
                </a:solidFill>
                <a:effectLst/>
                <a:latin typeface="Menlo"/>
              </a:rPr>
              <a:t> = zeros(</a:t>
            </a:r>
            <a:r>
              <a:rPr lang="en-IN" sz="1600" b="0" i="0" dirty="0" err="1">
                <a:solidFill>
                  <a:schemeClr val="bg1"/>
                </a:solidFill>
                <a:effectLst/>
                <a:latin typeface="Menlo"/>
              </a:rPr>
              <a:t>num_inclinations</a:t>
            </a:r>
            <a:r>
              <a:rPr lang="en-IN" sz="1600" b="0" i="0" dirty="0">
                <a:solidFill>
                  <a:schemeClr val="bg1"/>
                </a:solidFill>
                <a:effectLst/>
                <a:latin typeface="Menlo"/>
              </a:rPr>
              <a:t>, 1);</a:t>
            </a:r>
          </a:p>
          <a:p>
            <a:br>
              <a:rPr lang="en-IN" sz="1800" b="0" i="0" dirty="0">
                <a:effectLst/>
                <a:latin typeface="Menlo"/>
              </a:rPr>
            </a:br>
            <a:endParaRPr lang="en-IN" sz="1800" b="0" i="0" dirty="0">
              <a:effectLst/>
              <a:latin typeface="Menlo"/>
            </a:endParaRPr>
          </a:p>
          <a:p>
            <a:endParaRPr lang="en-IN" dirty="0"/>
          </a:p>
        </p:txBody>
      </p:sp>
    </p:spTree>
    <p:extLst>
      <p:ext uri="{BB962C8B-B14F-4D97-AF65-F5344CB8AC3E}">
        <p14:creationId xmlns:p14="http://schemas.microsoft.com/office/powerpoint/2010/main" val="45203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5360D7-495F-BF8D-DF7F-E180EDE25DD4}"/>
              </a:ext>
            </a:extLst>
          </p:cNvPr>
          <p:cNvPicPr>
            <a:picLocks noChangeAspect="1"/>
          </p:cNvPicPr>
          <p:nvPr/>
        </p:nvPicPr>
        <p:blipFill rotWithShape="1">
          <a:blip r:embed="rId2"/>
          <a:srcRect t="-1378" b="20486"/>
          <a:stretch/>
        </p:blipFill>
        <p:spPr>
          <a:xfrm>
            <a:off x="0" y="-122548"/>
            <a:ext cx="12191999" cy="6980548"/>
          </a:xfrm>
          <a:prstGeom prst="rect">
            <a:avLst/>
          </a:prstGeom>
        </p:spPr>
      </p:pic>
      <p:sp>
        <p:nvSpPr>
          <p:cNvPr id="2" name="TextBox 1">
            <a:extLst>
              <a:ext uri="{FF2B5EF4-FFF2-40B4-BE49-F238E27FC236}">
                <a16:creationId xmlns:a16="http://schemas.microsoft.com/office/drawing/2014/main" id="{56787F48-F290-214B-35DD-EADCB650A1DA}"/>
              </a:ext>
            </a:extLst>
          </p:cNvPr>
          <p:cNvSpPr txBox="1"/>
          <p:nvPr/>
        </p:nvSpPr>
        <p:spPr>
          <a:xfrm>
            <a:off x="543611" y="120402"/>
            <a:ext cx="9671901" cy="6617196"/>
          </a:xfrm>
          <a:prstGeom prst="rect">
            <a:avLst/>
          </a:prstGeom>
          <a:noFill/>
        </p:spPr>
        <p:txBody>
          <a:bodyPr wrap="square" rtlCol="0">
            <a:spAutoFit/>
          </a:bodyPr>
          <a:lstStyle/>
          <a:p>
            <a:r>
              <a:rPr lang="en-IN" sz="1400" b="0" i="0" dirty="0">
                <a:solidFill>
                  <a:schemeClr val="bg1"/>
                </a:solidFill>
                <a:effectLst/>
                <a:latin typeface="Menlo"/>
              </a:rPr>
              <a:t>% Calculate outlet temperatures for each inclination</a:t>
            </a:r>
          </a:p>
          <a:p>
            <a:r>
              <a:rPr lang="en-IN" sz="1400" b="0" i="0" dirty="0">
                <a:solidFill>
                  <a:schemeClr val="bg1"/>
                </a:solidFill>
                <a:effectLst/>
                <a:latin typeface="Menlo"/>
              </a:rPr>
              <a:t>for </a:t>
            </a:r>
            <a:r>
              <a:rPr lang="en-IN" sz="1400" b="0" i="0" dirty="0" err="1">
                <a:solidFill>
                  <a:schemeClr val="bg1"/>
                </a:solidFill>
                <a:effectLst/>
                <a:latin typeface="Menlo"/>
              </a:rPr>
              <a:t>i</a:t>
            </a:r>
            <a:r>
              <a:rPr lang="en-IN" sz="1400" b="0" i="0" dirty="0">
                <a:solidFill>
                  <a:schemeClr val="bg1"/>
                </a:solidFill>
                <a:effectLst/>
                <a:latin typeface="Menlo"/>
              </a:rPr>
              <a:t> = 1:num_inclinations</a:t>
            </a:r>
          </a:p>
          <a:p>
            <a:r>
              <a:rPr lang="en-IN" sz="1400" b="0" i="0" dirty="0">
                <a:solidFill>
                  <a:schemeClr val="bg1"/>
                </a:solidFill>
                <a:effectLst/>
                <a:latin typeface="Menlo"/>
              </a:rPr>
              <a:t>inclination = inclinations(</a:t>
            </a:r>
            <a:r>
              <a:rPr lang="en-IN" sz="1400" b="0" i="0" dirty="0" err="1">
                <a:solidFill>
                  <a:schemeClr val="bg1"/>
                </a:solidFill>
                <a:effectLst/>
                <a:latin typeface="Menlo"/>
              </a:rPr>
              <a:t>i</a:t>
            </a:r>
            <a:r>
              <a:rPr lang="en-IN" sz="1400" b="0" i="0" dirty="0">
                <a:solidFill>
                  <a:schemeClr val="bg1"/>
                </a:solidFill>
                <a:effectLst/>
                <a:latin typeface="Menlo"/>
              </a:rPr>
              <a:t>);</a:t>
            </a:r>
          </a:p>
          <a:p>
            <a:r>
              <a:rPr lang="en-IN" sz="1400" b="0" i="0" dirty="0">
                <a:solidFill>
                  <a:schemeClr val="bg1"/>
                </a:solidFill>
                <a:effectLst/>
                <a:latin typeface="Menlo"/>
              </a:rPr>
              <a:t>% Assuming the heat exchanger is at steady state and using the effectiveness-NTU method</a:t>
            </a:r>
          </a:p>
          <a:p>
            <a:r>
              <a:rPr lang="en-IN" sz="1400" b="0" i="0" dirty="0">
                <a:solidFill>
                  <a:schemeClr val="bg1"/>
                </a:solidFill>
                <a:effectLst/>
                <a:latin typeface="Menlo"/>
              </a:rPr>
              <a:t>NTU = (</a:t>
            </a:r>
            <a:r>
              <a:rPr lang="en-IN" sz="1400" b="0" i="0" dirty="0" err="1">
                <a:solidFill>
                  <a:schemeClr val="bg1"/>
                </a:solidFill>
                <a:effectLst/>
                <a:latin typeface="Menlo"/>
              </a:rPr>
              <a:t>U_all</a:t>
            </a:r>
            <a:r>
              <a:rPr lang="en-IN" sz="1400" b="0" i="0" dirty="0">
                <a:solidFill>
                  <a:schemeClr val="bg1"/>
                </a:solidFill>
                <a:effectLst/>
                <a:latin typeface="Menlo"/>
              </a:rPr>
              <a:t>(</a:t>
            </a:r>
            <a:r>
              <a:rPr lang="en-IN" sz="1400" b="0" i="0" dirty="0" err="1">
                <a:solidFill>
                  <a:schemeClr val="bg1"/>
                </a:solidFill>
                <a:effectLst/>
                <a:latin typeface="Menlo"/>
              </a:rPr>
              <a:t>i</a:t>
            </a:r>
            <a:r>
              <a:rPr lang="en-IN" sz="1400" b="0" i="0" dirty="0">
                <a:solidFill>
                  <a:schemeClr val="bg1"/>
                </a:solidFill>
                <a:effectLst/>
                <a:latin typeface="Menlo"/>
              </a:rPr>
              <a:t>) * pi * </a:t>
            </a:r>
            <a:r>
              <a:rPr lang="en-IN" sz="1400" b="0" i="0" dirty="0" err="1">
                <a:solidFill>
                  <a:schemeClr val="bg1"/>
                </a:solidFill>
                <a:effectLst/>
                <a:latin typeface="Menlo"/>
              </a:rPr>
              <a:t>shell_diameter</a:t>
            </a:r>
            <a:r>
              <a:rPr lang="en-IN" sz="1400" b="0" i="0" dirty="0">
                <a:solidFill>
                  <a:schemeClr val="bg1"/>
                </a:solidFill>
                <a:effectLst/>
                <a:latin typeface="Menlo"/>
              </a:rPr>
              <a:t> * </a:t>
            </a:r>
            <a:r>
              <a:rPr lang="en-IN" sz="1400" b="0" i="0" dirty="0" err="1">
                <a:solidFill>
                  <a:schemeClr val="bg1"/>
                </a:solidFill>
                <a:effectLst/>
                <a:latin typeface="Menlo"/>
              </a:rPr>
              <a:t>length_shell</a:t>
            </a:r>
            <a:r>
              <a:rPr lang="en-IN" sz="1400" b="0" i="0" dirty="0">
                <a:solidFill>
                  <a:schemeClr val="bg1"/>
                </a:solidFill>
                <a:effectLst/>
                <a:latin typeface="Menlo"/>
              </a:rPr>
              <a:t>) / </a:t>
            </a:r>
            <a:r>
              <a:rPr lang="en-IN" sz="1400" b="0" i="0" dirty="0" err="1">
                <a:solidFill>
                  <a:schemeClr val="bg1"/>
                </a:solidFill>
                <a:effectLst/>
                <a:latin typeface="Menlo"/>
              </a:rPr>
              <a:t>C_min</a:t>
            </a:r>
            <a:r>
              <a:rPr lang="en-IN" sz="1400" b="0" i="0" dirty="0">
                <a:solidFill>
                  <a:schemeClr val="bg1"/>
                </a:solidFill>
                <a:effectLst/>
                <a:latin typeface="Menlo"/>
              </a:rPr>
              <a:t>;</a:t>
            </a:r>
          </a:p>
          <a:p>
            <a:r>
              <a:rPr lang="en-IN" sz="1400" b="0" i="0" dirty="0">
                <a:solidFill>
                  <a:schemeClr val="bg1"/>
                </a:solidFill>
                <a:effectLst/>
                <a:latin typeface="Menlo"/>
              </a:rPr>
              <a:t>if </a:t>
            </a:r>
            <a:r>
              <a:rPr lang="en-IN" sz="1400" b="0" i="0" dirty="0" err="1">
                <a:solidFill>
                  <a:schemeClr val="bg1"/>
                </a:solidFill>
                <a:effectLst/>
                <a:latin typeface="Menlo"/>
              </a:rPr>
              <a:t>strcmp</a:t>
            </a:r>
            <a:r>
              <a:rPr lang="en-IN" sz="1400" b="0" i="0" dirty="0">
                <a:solidFill>
                  <a:schemeClr val="bg1"/>
                </a:solidFill>
                <a:effectLst/>
                <a:latin typeface="Menlo"/>
              </a:rPr>
              <a:t>(</a:t>
            </a:r>
            <a:r>
              <a:rPr lang="en-IN" sz="1400" b="0" i="0" dirty="0" err="1">
                <a:solidFill>
                  <a:schemeClr val="bg1"/>
                </a:solidFill>
                <a:effectLst/>
                <a:latin typeface="Menlo"/>
              </a:rPr>
              <a:t>flow_type</a:t>
            </a:r>
            <a:r>
              <a:rPr lang="en-IN" sz="1400" b="0" i="0" dirty="0">
                <a:solidFill>
                  <a:schemeClr val="bg1"/>
                </a:solidFill>
                <a:effectLst/>
                <a:latin typeface="Menlo"/>
              </a:rPr>
              <a:t>, 'co-current')</a:t>
            </a:r>
          </a:p>
          <a:p>
            <a:r>
              <a:rPr lang="en-IN" sz="1400" b="0" i="0" dirty="0">
                <a:solidFill>
                  <a:schemeClr val="bg1"/>
                </a:solidFill>
                <a:effectLst/>
                <a:latin typeface="Menlo"/>
              </a:rPr>
              <a:t>effectiveness = (1 - exp(-NTU * (1 + </a:t>
            </a:r>
            <a:r>
              <a:rPr lang="en-IN" sz="1400" b="0" i="0" dirty="0" err="1">
                <a:solidFill>
                  <a:schemeClr val="bg1"/>
                </a:solidFill>
                <a:effectLst/>
                <a:latin typeface="Menlo"/>
              </a:rPr>
              <a:t>C_r</a:t>
            </a:r>
            <a:r>
              <a:rPr lang="en-IN" sz="1400" b="0" i="0" dirty="0">
                <a:solidFill>
                  <a:schemeClr val="bg1"/>
                </a:solidFill>
                <a:effectLst/>
                <a:latin typeface="Menlo"/>
              </a:rPr>
              <a:t>))) / (1 + </a:t>
            </a:r>
            <a:r>
              <a:rPr lang="en-IN" sz="1400" b="0" i="0" dirty="0" err="1">
                <a:solidFill>
                  <a:schemeClr val="bg1"/>
                </a:solidFill>
                <a:effectLst/>
                <a:latin typeface="Menlo"/>
              </a:rPr>
              <a:t>C_r</a:t>
            </a:r>
            <a:r>
              <a:rPr lang="en-IN" sz="1400" b="0" i="0" dirty="0">
                <a:solidFill>
                  <a:schemeClr val="bg1"/>
                </a:solidFill>
                <a:effectLst/>
                <a:latin typeface="Menlo"/>
              </a:rPr>
              <a:t>);</a:t>
            </a:r>
          </a:p>
          <a:p>
            <a:r>
              <a:rPr lang="en-IN" sz="1400" b="0" i="0" dirty="0">
                <a:solidFill>
                  <a:schemeClr val="bg1"/>
                </a:solidFill>
                <a:effectLst/>
                <a:latin typeface="Menlo"/>
              </a:rPr>
              <a:t>elseif </a:t>
            </a:r>
            <a:r>
              <a:rPr lang="en-IN" sz="1400" b="0" i="0" dirty="0" err="1">
                <a:solidFill>
                  <a:schemeClr val="bg1"/>
                </a:solidFill>
                <a:effectLst/>
                <a:latin typeface="Menlo"/>
              </a:rPr>
              <a:t>strcmp</a:t>
            </a:r>
            <a:r>
              <a:rPr lang="en-IN" sz="1400" b="0" i="0" dirty="0">
                <a:solidFill>
                  <a:schemeClr val="bg1"/>
                </a:solidFill>
                <a:effectLst/>
                <a:latin typeface="Menlo"/>
              </a:rPr>
              <a:t>(</a:t>
            </a:r>
            <a:r>
              <a:rPr lang="en-IN" sz="1400" b="0" i="0" dirty="0" err="1">
                <a:solidFill>
                  <a:schemeClr val="bg1"/>
                </a:solidFill>
                <a:effectLst/>
                <a:latin typeface="Menlo"/>
              </a:rPr>
              <a:t>flow_type</a:t>
            </a:r>
            <a:r>
              <a:rPr lang="en-IN" sz="1400" b="0" i="0" dirty="0">
                <a:solidFill>
                  <a:schemeClr val="bg1"/>
                </a:solidFill>
                <a:effectLst/>
                <a:latin typeface="Menlo"/>
              </a:rPr>
              <a:t>, 'counter')</a:t>
            </a:r>
          </a:p>
          <a:p>
            <a:r>
              <a:rPr lang="en-IN" sz="1400" b="0" i="0" dirty="0">
                <a:solidFill>
                  <a:schemeClr val="bg1"/>
                </a:solidFill>
                <a:effectLst/>
                <a:latin typeface="Menlo"/>
              </a:rPr>
              <a:t>effectiveness = (1 - exp(-NTU * (1 - </a:t>
            </a:r>
            <a:r>
              <a:rPr lang="en-IN" sz="1400" b="0" i="0" dirty="0" err="1">
                <a:solidFill>
                  <a:schemeClr val="bg1"/>
                </a:solidFill>
                <a:effectLst/>
                <a:latin typeface="Menlo"/>
              </a:rPr>
              <a:t>C_r</a:t>
            </a:r>
            <a:r>
              <a:rPr lang="en-IN" sz="1400" b="0" i="0" dirty="0">
                <a:solidFill>
                  <a:schemeClr val="bg1"/>
                </a:solidFill>
                <a:effectLst/>
                <a:latin typeface="Menlo"/>
              </a:rPr>
              <a:t>))) / (1 - </a:t>
            </a:r>
            <a:r>
              <a:rPr lang="en-IN" sz="1400" b="0" i="0" dirty="0" err="1">
                <a:solidFill>
                  <a:schemeClr val="bg1"/>
                </a:solidFill>
                <a:effectLst/>
                <a:latin typeface="Menlo"/>
              </a:rPr>
              <a:t>C_r</a:t>
            </a:r>
            <a:r>
              <a:rPr lang="en-IN" sz="1400" b="0" i="0" dirty="0">
                <a:solidFill>
                  <a:schemeClr val="bg1"/>
                </a:solidFill>
                <a:effectLst/>
                <a:latin typeface="Menlo"/>
              </a:rPr>
              <a:t> * exp(-NTU * (1 + </a:t>
            </a:r>
            <a:r>
              <a:rPr lang="en-IN" sz="1400" b="0" i="0" dirty="0" err="1">
                <a:solidFill>
                  <a:schemeClr val="bg1"/>
                </a:solidFill>
                <a:effectLst/>
                <a:latin typeface="Menlo"/>
              </a:rPr>
              <a:t>C_r</a:t>
            </a:r>
            <a:r>
              <a:rPr lang="en-IN" sz="1400" b="0" i="0" dirty="0">
                <a:solidFill>
                  <a:schemeClr val="bg1"/>
                </a:solidFill>
                <a:effectLst/>
                <a:latin typeface="Menlo"/>
              </a:rPr>
              <a:t>)));</a:t>
            </a:r>
          </a:p>
          <a:p>
            <a:r>
              <a:rPr lang="en-IN" sz="1400" b="0" i="0" dirty="0">
                <a:solidFill>
                  <a:schemeClr val="bg1"/>
                </a:solidFill>
                <a:effectLst/>
                <a:latin typeface="Menlo"/>
              </a:rPr>
              <a:t>else</a:t>
            </a:r>
          </a:p>
          <a:p>
            <a:r>
              <a:rPr lang="en-IN" sz="1400" b="0" i="0" dirty="0">
                <a:solidFill>
                  <a:schemeClr val="bg1"/>
                </a:solidFill>
                <a:effectLst/>
                <a:latin typeface="Menlo"/>
              </a:rPr>
              <a:t>error('Invalid flow type. Please enter "co-current" or "counter".');</a:t>
            </a:r>
          </a:p>
          <a:p>
            <a:r>
              <a:rPr lang="en-IN" sz="1400" b="0" i="0" dirty="0">
                <a:solidFill>
                  <a:schemeClr val="bg1"/>
                </a:solidFill>
                <a:effectLst/>
                <a:latin typeface="Menlo"/>
              </a:rPr>
              <a:t>end</a:t>
            </a:r>
          </a:p>
          <a:p>
            <a:r>
              <a:rPr lang="en-IN" sz="1400" b="0" i="0" dirty="0">
                <a:solidFill>
                  <a:schemeClr val="bg1"/>
                </a:solidFill>
                <a:effectLst/>
                <a:latin typeface="Menlo"/>
              </a:rPr>
              <a:t>% Heat transfer rate</a:t>
            </a:r>
          </a:p>
          <a:p>
            <a:r>
              <a:rPr lang="en-IN" sz="1400" b="0" i="0" dirty="0">
                <a:solidFill>
                  <a:schemeClr val="bg1"/>
                </a:solidFill>
                <a:effectLst/>
                <a:latin typeface="Menlo"/>
              </a:rPr>
              <a:t>Q = effectiveness * </a:t>
            </a:r>
            <a:r>
              <a:rPr lang="en-IN" sz="1400" b="0" i="0" dirty="0" err="1">
                <a:solidFill>
                  <a:schemeClr val="bg1"/>
                </a:solidFill>
                <a:effectLst/>
                <a:latin typeface="Menlo"/>
              </a:rPr>
              <a:t>C_min</a:t>
            </a:r>
            <a:r>
              <a:rPr lang="en-IN" sz="1400" b="0" i="0" dirty="0">
                <a:solidFill>
                  <a:schemeClr val="bg1"/>
                </a:solidFill>
                <a:effectLst/>
                <a:latin typeface="Menlo"/>
              </a:rPr>
              <a:t> * (</a:t>
            </a:r>
            <a:r>
              <a:rPr lang="en-IN" sz="1400" b="0" i="0" dirty="0" err="1">
                <a:solidFill>
                  <a:schemeClr val="bg1"/>
                </a:solidFill>
                <a:effectLst/>
                <a:latin typeface="Menlo"/>
              </a:rPr>
              <a:t>tube_temp_in</a:t>
            </a:r>
            <a:r>
              <a:rPr lang="en-IN" sz="1400" b="0" i="0" dirty="0">
                <a:solidFill>
                  <a:schemeClr val="bg1"/>
                </a:solidFill>
                <a:effectLst/>
                <a:latin typeface="Menlo"/>
              </a:rPr>
              <a:t> - </a:t>
            </a:r>
            <a:r>
              <a:rPr lang="en-IN" sz="1400" b="0" i="0" dirty="0" err="1">
                <a:solidFill>
                  <a:schemeClr val="bg1"/>
                </a:solidFill>
                <a:effectLst/>
                <a:latin typeface="Menlo"/>
              </a:rPr>
              <a:t>shell_temp_in</a:t>
            </a:r>
            <a:r>
              <a:rPr lang="en-IN" sz="1400" b="0" i="0" dirty="0">
                <a:solidFill>
                  <a:schemeClr val="bg1"/>
                </a:solidFill>
                <a:effectLst/>
                <a:latin typeface="Menlo"/>
              </a:rPr>
              <a:t>);</a:t>
            </a:r>
          </a:p>
          <a:p>
            <a:r>
              <a:rPr lang="en-IN" sz="1400" b="0" i="0" dirty="0">
                <a:solidFill>
                  <a:schemeClr val="bg1"/>
                </a:solidFill>
                <a:effectLst/>
                <a:latin typeface="Menlo"/>
              </a:rPr>
              <a:t>% Calculate outlet temperatures</a:t>
            </a:r>
          </a:p>
          <a:p>
            <a:r>
              <a:rPr lang="en-IN" sz="1400" b="0" i="0" dirty="0" err="1">
                <a:solidFill>
                  <a:schemeClr val="bg1"/>
                </a:solidFill>
                <a:effectLst/>
                <a:latin typeface="Menlo"/>
              </a:rPr>
              <a:t>outlet_temp_shell</a:t>
            </a:r>
            <a:r>
              <a:rPr lang="en-IN" sz="1400" b="0" i="0" dirty="0">
                <a:solidFill>
                  <a:schemeClr val="bg1"/>
                </a:solidFill>
                <a:effectLst/>
                <a:latin typeface="Menlo"/>
              </a:rPr>
              <a:t>(</a:t>
            </a:r>
            <a:r>
              <a:rPr lang="en-IN" sz="1400" b="0" i="0" dirty="0" err="1">
                <a:solidFill>
                  <a:schemeClr val="bg1"/>
                </a:solidFill>
                <a:effectLst/>
                <a:latin typeface="Menlo"/>
              </a:rPr>
              <a:t>i</a:t>
            </a:r>
            <a:r>
              <a:rPr lang="en-IN" sz="1400" b="0" i="0" dirty="0">
                <a:solidFill>
                  <a:schemeClr val="bg1"/>
                </a:solidFill>
                <a:effectLst/>
                <a:latin typeface="Menlo"/>
              </a:rPr>
              <a:t>) = </a:t>
            </a:r>
            <a:r>
              <a:rPr lang="en-IN" sz="1400" b="0" i="0" dirty="0" err="1">
                <a:solidFill>
                  <a:schemeClr val="bg1"/>
                </a:solidFill>
                <a:effectLst/>
                <a:latin typeface="Menlo"/>
              </a:rPr>
              <a:t>shell_temp_in</a:t>
            </a:r>
            <a:r>
              <a:rPr lang="en-IN" sz="1400" b="0" i="0" dirty="0">
                <a:solidFill>
                  <a:schemeClr val="bg1"/>
                </a:solidFill>
                <a:effectLst/>
                <a:latin typeface="Menlo"/>
              </a:rPr>
              <a:t> + Q / (</a:t>
            </a:r>
            <a:r>
              <a:rPr lang="en-IN" sz="1400" b="0" i="0" dirty="0" err="1">
                <a:solidFill>
                  <a:schemeClr val="bg1"/>
                </a:solidFill>
                <a:effectLst/>
                <a:latin typeface="Menlo"/>
              </a:rPr>
              <a:t>shell_flow</a:t>
            </a:r>
            <a:r>
              <a:rPr lang="en-IN" sz="1400" b="0" i="0" dirty="0">
                <a:solidFill>
                  <a:schemeClr val="bg1"/>
                </a:solidFill>
                <a:effectLst/>
                <a:latin typeface="Menlo"/>
              </a:rPr>
              <a:t> * </a:t>
            </a:r>
            <a:r>
              <a:rPr lang="en-IN" sz="1400" b="0" i="0" dirty="0" err="1">
                <a:solidFill>
                  <a:schemeClr val="bg1"/>
                </a:solidFill>
                <a:effectLst/>
                <a:latin typeface="Menlo"/>
              </a:rPr>
              <a:t>Cp_shell</a:t>
            </a:r>
            <a:r>
              <a:rPr lang="en-IN" sz="1400" b="0" i="0" dirty="0">
                <a:solidFill>
                  <a:schemeClr val="bg1"/>
                </a:solidFill>
                <a:effectLst/>
                <a:latin typeface="Menlo"/>
              </a:rPr>
              <a:t>);</a:t>
            </a:r>
          </a:p>
          <a:p>
            <a:r>
              <a:rPr lang="en-IN" sz="1400" b="0" i="0" dirty="0" err="1">
                <a:solidFill>
                  <a:schemeClr val="bg1"/>
                </a:solidFill>
                <a:effectLst/>
                <a:latin typeface="Menlo"/>
              </a:rPr>
              <a:t>outlet_temp_tube</a:t>
            </a:r>
            <a:r>
              <a:rPr lang="en-IN" sz="1400" b="0" i="0" dirty="0">
                <a:solidFill>
                  <a:schemeClr val="bg1"/>
                </a:solidFill>
                <a:effectLst/>
                <a:latin typeface="Menlo"/>
              </a:rPr>
              <a:t>(</a:t>
            </a:r>
            <a:r>
              <a:rPr lang="en-IN" sz="1400" b="0" i="0" dirty="0" err="1">
                <a:solidFill>
                  <a:schemeClr val="bg1"/>
                </a:solidFill>
                <a:effectLst/>
                <a:latin typeface="Menlo"/>
              </a:rPr>
              <a:t>i</a:t>
            </a:r>
            <a:r>
              <a:rPr lang="en-IN" sz="1400" b="0" i="0" dirty="0">
                <a:solidFill>
                  <a:schemeClr val="bg1"/>
                </a:solidFill>
                <a:effectLst/>
                <a:latin typeface="Menlo"/>
              </a:rPr>
              <a:t>) = </a:t>
            </a:r>
            <a:r>
              <a:rPr lang="en-IN" sz="1400" b="0" i="0" dirty="0" err="1">
                <a:solidFill>
                  <a:schemeClr val="bg1"/>
                </a:solidFill>
                <a:effectLst/>
                <a:latin typeface="Menlo"/>
              </a:rPr>
              <a:t>tube_temp_in</a:t>
            </a:r>
            <a:r>
              <a:rPr lang="en-IN" sz="1400" b="0" i="0" dirty="0">
                <a:solidFill>
                  <a:schemeClr val="bg1"/>
                </a:solidFill>
                <a:effectLst/>
                <a:latin typeface="Menlo"/>
              </a:rPr>
              <a:t> - Q / (</a:t>
            </a:r>
            <a:r>
              <a:rPr lang="en-IN" sz="1400" b="0" i="0" dirty="0" err="1">
                <a:solidFill>
                  <a:schemeClr val="bg1"/>
                </a:solidFill>
                <a:effectLst/>
                <a:latin typeface="Menlo"/>
              </a:rPr>
              <a:t>tube_flow</a:t>
            </a:r>
            <a:r>
              <a:rPr lang="en-IN" sz="1400" b="0" i="0" dirty="0">
                <a:solidFill>
                  <a:schemeClr val="bg1"/>
                </a:solidFill>
                <a:effectLst/>
                <a:latin typeface="Menlo"/>
              </a:rPr>
              <a:t> * </a:t>
            </a:r>
            <a:r>
              <a:rPr lang="en-IN" sz="1400" b="0" i="0" dirty="0" err="1">
                <a:solidFill>
                  <a:schemeClr val="bg1"/>
                </a:solidFill>
                <a:effectLst/>
                <a:latin typeface="Menlo"/>
              </a:rPr>
              <a:t>Cp_tube</a:t>
            </a:r>
            <a:r>
              <a:rPr lang="en-IN" sz="1400" b="0" i="0" dirty="0">
                <a:solidFill>
                  <a:schemeClr val="bg1"/>
                </a:solidFill>
                <a:effectLst/>
                <a:latin typeface="Menlo"/>
              </a:rPr>
              <a:t>);</a:t>
            </a:r>
          </a:p>
          <a:p>
            <a:r>
              <a:rPr lang="en-IN" sz="1400" b="0" i="0" dirty="0">
                <a:solidFill>
                  <a:schemeClr val="bg1"/>
                </a:solidFill>
                <a:effectLst/>
                <a:latin typeface="Menlo"/>
              </a:rPr>
              <a:t>end</a:t>
            </a:r>
          </a:p>
          <a:p>
            <a:r>
              <a:rPr lang="en-IN" sz="1400" b="0" i="0" dirty="0">
                <a:solidFill>
                  <a:schemeClr val="bg1"/>
                </a:solidFill>
                <a:effectLst/>
                <a:latin typeface="Menlo"/>
              </a:rPr>
              <a:t>% Plot outlet temperatures with respect to baffle angles</a:t>
            </a:r>
          </a:p>
          <a:p>
            <a:r>
              <a:rPr lang="en-IN" sz="1400" b="0" i="0" dirty="0">
                <a:solidFill>
                  <a:schemeClr val="bg1"/>
                </a:solidFill>
                <a:effectLst/>
                <a:latin typeface="Menlo"/>
              </a:rPr>
              <a:t>figure;</a:t>
            </a:r>
          </a:p>
          <a:p>
            <a:r>
              <a:rPr lang="en-IN" sz="1400" b="0" i="0" dirty="0">
                <a:solidFill>
                  <a:schemeClr val="bg1"/>
                </a:solidFill>
                <a:effectLst/>
                <a:latin typeface="Menlo"/>
              </a:rPr>
              <a:t>plot(inclinations, </a:t>
            </a:r>
            <a:r>
              <a:rPr lang="en-IN" sz="1400" b="0" i="0" dirty="0" err="1">
                <a:solidFill>
                  <a:schemeClr val="bg1"/>
                </a:solidFill>
                <a:effectLst/>
                <a:latin typeface="Menlo"/>
              </a:rPr>
              <a:t>outlet_temp_shell</a:t>
            </a:r>
            <a:r>
              <a:rPr lang="en-IN" sz="1400" b="0" i="0" dirty="0">
                <a:solidFill>
                  <a:schemeClr val="bg1"/>
                </a:solidFill>
                <a:effectLst/>
                <a:latin typeface="Menlo"/>
              </a:rPr>
              <a:t>, '-o', 'DisplayName', 'Shell Side');</a:t>
            </a:r>
          </a:p>
          <a:p>
            <a:r>
              <a:rPr lang="en-IN" sz="1400" b="0" i="0" dirty="0">
                <a:solidFill>
                  <a:schemeClr val="bg1"/>
                </a:solidFill>
                <a:effectLst/>
                <a:latin typeface="Menlo"/>
              </a:rPr>
              <a:t>hold on;</a:t>
            </a:r>
          </a:p>
          <a:p>
            <a:r>
              <a:rPr lang="en-IN" sz="1400" b="0" i="0" dirty="0">
                <a:solidFill>
                  <a:schemeClr val="bg1"/>
                </a:solidFill>
                <a:effectLst/>
                <a:latin typeface="Menlo"/>
              </a:rPr>
              <a:t>plot(inclinations, </a:t>
            </a:r>
            <a:r>
              <a:rPr lang="en-IN" sz="1400" b="0" i="0" dirty="0" err="1">
                <a:solidFill>
                  <a:schemeClr val="bg1"/>
                </a:solidFill>
                <a:effectLst/>
                <a:latin typeface="Menlo"/>
              </a:rPr>
              <a:t>outlet_temp_tube</a:t>
            </a:r>
            <a:r>
              <a:rPr lang="en-IN" sz="1400" b="0" i="0" dirty="0">
                <a:solidFill>
                  <a:schemeClr val="bg1"/>
                </a:solidFill>
                <a:effectLst/>
                <a:latin typeface="Menlo"/>
              </a:rPr>
              <a:t>, '-x', 'DisplayName', 'Tube Side');</a:t>
            </a:r>
          </a:p>
          <a:p>
            <a:r>
              <a:rPr lang="en-IN" sz="1400" b="0" i="0" dirty="0" err="1">
                <a:solidFill>
                  <a:schemeClr val="bg1"/>
                </a:solidFill>
                <a:effectLst/>
                <a:latin typeface="Menlo"/>
              </a:rPr>
              <a:t>xlabel</a:t>
            </a:r>
            <a:r>
              <a:rPr lang="en-IN" sz="1400" b="0" i="0" dirty="0">
                <a:solidFill>
                  <a:schemeClr val="bg1"/>
                </a:solidFill>
                <a:effectLst/>
                <a:latin typeface="Menlo"/>
              </a:rPr>
              <a:t>('Baffle Angle (degrees)');</a:t>
            </a:r>
          </a:p>
          <a:p>
            <a:r>
              <a:rPr lang="en-IN" sz="1400" b="0" i="0" dirty="0" err="1">
                <a:solidFill>
                  <a:schemeClr val="bg1"/>
                </a:solidFill>
                <a:effectLst/>
                <a:latin typeface="Menlo"/>
              </a:rPr>
              <a:t>ylabel</a:t>
            </a:r>
            <a:r>
              <a:rPr lang="en-IN" sz="1400" b="0" i="0" dirty="0">
                <a:solidFill>
                  <a:schemeClr val="bg1"/>
                </a:solidFill>
                <a:effectLst/>
                <a:latin typeface="Menlo"/>
              </a:rPr>
              <a:t>('Outlet Temperature (C)');</a:t>
            </a:r>
          </a:p>
          <a:p>
            <a:r>
              <a:rPr lang="en-IN" sz="1400" b="0" i="0" dirty="0">
                <a:solidFill>
                  <a:schemeClr val="bg1"/>
                </a:solidFill>
                <a:effectLst/>
                <a:latin typeface="Menlo"/>
              </a:rPr>
              <a:t>title('Outlet Temperature vs Baffle Angle');</a:t>
            </a:r>
          </a:p>
          <a:p>
            <a:r>
              <a:rPr lang="en-IN" sz="1400" b="0" i="0" dirty="0">
                <a:solidFill>
                  <a:schemeClr val="bg1"/>
                </a:solidFill>
                <a:effectLst/>
                <a:latin typeface="Menlo"/>
              </a:rPr>
              <a:t>legend;</a:t>
            </a:r>
          </a:p>
          <a:p>
            <a:r>
              <a:rPr lang="en-IN" sz="1400" b="0" i="0" dirty="0">
                <a:solidFill>
                  <a:schemeClr val="bg1"/>
                </a:solidFill>
                <a:effectLst/>
                <a:latin typeface="Menlo"/>
              </a:rPr>
              <a:t>grid on;</a:t>
            </a:r>
          </a:p>
          <a:p>
            <a:endParaRPr lang="en-IN" sz="1400" b="0" i="0" dirty="0">
              <a:solidFill>
                <a:schemeClr val="bg1"/>
              </a:solidFill>
              <a:effectLst/>
              <a:latin typeface="Menlo"/>
            </a:endParaRPr>
          </a:p>
          <a:p>
            <a:endParaRPr lang="en-IN" dirty="0">
              <a:solidFill>
                <a:schemeClr val="bg1"/>
              </a:solidFill>
            </a:endParaRPr>
          </a:p>
        </p:txBody>
      </p:sp>
    </p:spTree>
    <p:extLst>
      <p:ext uri="{BB962C8B-B14F-4D97-AF65-F5344CB8AC3E}">
        <p14:creationId xmlns:p14="http://schemas.microsoft.com/office/powerpoint/2010/main" val="575535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5360D7-495F-BF8D-DF7F-E180EDE25DD4}"/>
              </a:ext>
            </a:extLst>
          </p:cNvPr>
          <p:cNvPicPr>
            <a:picLocks noChangeAspect="1"/>
          </p:cNvPicPr>
          <p:nvPr/>
        </p:nvPicPr>
        <p:blipFill rotWithShape="1">
          <a:blip r:embed="rId2"/>
          <a:srcRect t="-1378" b="20486"/>
          <a:stretch/>
        </p:blipFill>
        <p:spPr>
          <a:xfrm>
            <a:off x="1" y="-122548"/>
            <a:ext cx="12191999" cy="6980548"/>
          </a:xfrm>
          <a:prstGeom prst="rect">
            <a:avLst/>
          </a:prstGeom>
        </p:spPr>
      </p:pic>
      <p:sp>
        <p:nvSpPr>
          <p:cNvPr id="2" name="TextBox 1">
            <a:extLst>
              <a:ext uri="{FF2B5EF4-FFF2-40B4-BE49-F238E27FC236}">
                <a16:creationId xmlns:a16="http://schemas.microsoft.com/office/drawing/2014/main" id="{5E2B9438-EDF5-D59A-A161-3D570C7A5634}"/>
              </a:ext>
            </a:extLst>
          </p:cNvPr>
          <p:cNvSpPr txBox="1"/>
          <p:nvPr/>
        </p:nvSpPr>
        <p:spPr>
          <a:xfrm>
            <a:off x="4308050" y="424206"/>
            <a:ext cx="4062952" cy="707886"/>
          </a:xfrm>
          <a:prstGeom prst="rect">
            <a:avLst/>
          </a:prstGeom>
          <a:noFill/>
        </p:spPr>
        <p:txBody>
          <a:bodyPr wrap="square" rtlCol="0">
            <a:spAutoFit/>
          </a:bodyPr>
          <a:lstStyle/>
          <a:p>
            <a:pPr algn="ctr"/>
            <a:r>
              <a:rPr lang="en-US" sz="4000" b="1" u="sng" dirty="0">
                <a:solidFill>
                  <a:schemeClr val="bg1"/>
                </a:solidFill>
              </a:rPr>
              <a:t>RESULT</a:t>
            </a:r>
            <a:endParaRPr lang="en-IN" sz="4000" b="1" u="sng" dirty="0">
              <a:solidFill>
                <a:schemeClr val="bg1"/>
              </a:solidFill>
            </a:endParaRPr>
          </a:p>
        </p:txBody>
      </p:sp>
      <p:pic>
        <p:nvPicPr>
          <p:cNvPr id="5" name="Picture 4">
            <a:extLst>
              <a:ext uri="{FF2B5EF4-FFF2-40B4-BE49-F238E27FC236}">
                <a16:creationId xmlns:a16="http://schemas.microsoft.com/office/drawing/2014/main" id="{1803D8B8-DF1F-61A9-C567-F80E536581BA}"/>
              </a:ext>
            </a:extLst>
          </p:cNvPr>
          <p:cNvPicPr>
            <a:picLocks noChangeAspect="1"/>
          </p:cNvPicPr>
          <p:nvPr/>
        </p:nvPicPr>
        <p:blipFill rotWithShape="1">
          <a:blip r:embed="rId3"/>
          <a:srcRect t="4825"/>
          <a:stretch/>
        </p:blipFill>
        <p:spPr>
          <a:xfrm>
            <a:off x="694551" y="1395167"/>
            <a:ext cx="4694327" cy="3699010"/>
          </a:xfrm>
          <a:prstGeom prst="rect">
            <a:avLst/>
          </a:prstGeom>
        </p:spPr>
      </p:pic>
      <p:sp>
        <p:nvSpPr>
          <p:cNvPr id="6" name="TextBox 5">
            <a:extLst>
              <a:ext uri="{FF2B5EF4-FFF2-40B4-BE49-F238E27FC236}">
                <a16:creationId xmlns:a16="http://schemas.microsoft.com/office/drawing/2014/main" id="{FF9F477B-C954-3E59-DAD3-3A32000E3710}"/>
              </a:ext>
            </a:extLst>
          </p:cNvPr>
          <p:cNvSpPr txBox="1"/>
          <p:nvPr/>
        </p:nvSpPr>
        <p:spPr>
          <a:xfrm>
            <a:off x="8974319" y="2062783"/>
            <a:ext cx="2253006" cy="369332"/>
          </a:xfrm>
          <a:prstGeom prst="rect">
            <a:avLst/>
          </a:prstGeom>
          <a:noFill/>
        </p:spPr>
        <p:txBody>
          <a:bodyPr wrap="square" rtlCol="0">
            <a:spAutoFit/>
          </a:bodyPr>
          <a:lstStyle/>
          <a:p>
            <a:pPr algn="ctr"/>
            <a:r>
              <a:rPr lang="en-US" b="1" u="sng" dirty="0">
                <a:solidFill>
                  <a:schemeClr val="bg1"/>
                </a:solidFill>
              </a:rPr>
              <a:t>Materials Selected</a:t>
            </a:r>
            <a:endParaRPr lang="en-IN" b="1" u="sng" dirty="0">
              <a:solidFill>
                <a:schemeClr val="bg1"/>
              </a:solidFill>
            </a:endParaRPr>
          </a:p>
        </p:txBody>
      </p:sp>
      <p:sp>
        <p:nvSpPr>
          <p:cNvPr id="7" name="TextBox 6">
            <a:extLst>
              <a:ext uri="{FF2B5EF4-FFF2-40B4-BE49-F238E27FC236}">
                <a16:creationId xmlns:a16="http://schemas.microsoft.com/office/drawing/2014/main" id="{CCEF6990-A269-A3F5-D725-68C933B5D751}"/>
              </a:ext>
            </a:extLst>
          </p:cNvPr>
          <p:cNvSpPr txBox="1"/>
          <p:nvPr/>
        </p:nvSpPr>
        <p:spPr>
          <a:xfrm>
            <a:off x="8719794" y="2543550"/>
            <a:ext cx="2947337" cy="1200329"/>
          </a:xfrm>
          <a:prstGeom prst="rect">
            <a:avLst/>
          </a:prstGeom>
          <a:noFill/>
        </p:spPr>
        <p:txBody>
          <a:bodyPr wrap="square" rtlCol="0">
            <a:spAutoFit/>
          </a:bodyPr>
          <a:lstStyle/>
          <a:p>
            <a:r>
              <a:rPr lang="en-US" dirty="0">
                <a:solidFill>
                  <a:schemeClr val="bg1"/>
                </a:solidFill>
              </a:rPr>
              <a:t>Shell Material: Stainless Steel </a:t>
            </a:r>
          </a:p>
          <a:p>
            <a:r>
              <a:rPr lang="en-US" dirty="0">
                <a:solidFill>
                  <a:schemeClr val="bg1"/>
                </a:solidFill>
              </a:rPr>
              <a:t>Tube Material: Carbon Steel </a:t>
            </a:r>
          </a:p>
          <a:p>
            <a:r>
              <a:rPr lang="en-US" dirty="0">
                <a:solidFill>
                  <a:schemeClr val="bg1"/>
                </a:solidFill>
              </a:rPr>
              <a:t>Shell Fluid: Cooling Water </a:t>
            </a:r>
          </a:p>
          <a:p>
            <a:r>
              <a:rPr lang="en-US" dirty="0">
                <a:solidFill>
                  <a:schemeClr val="bg1"/>
                </a:solidFill>
              </a:rPr>
              <a:t>Tube Fluid: Oil</a:t>
            </a:r>
            <a:endParaRPr lang="en-IN" dirty="0">
              <a:solidFill>
                <a:schemeClr val="bg1"/>
              </a:solidFill>
            </a:endParaRPr>
          </a:p>
        </p:txBody>
      </p:sp>
    </p:spTree>
    <p:extLst>
      <p:ext uri="{BB962C8B-B14F-4D97-AF65-F5344CB8AC3E}">
        <p14:creationId xmlns:p14="http://schemas.microsoft.com/office/powerpoint/2010/main" val="3301999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5360D7-495F-BF8D-DF7F-E180EDE25DD4}"/>
              </a:ext>
            </a:extLst>
          </p:cNvPr>
          <p:cNvPicPr>
            <a:picLocks noChangeAspect="1"/>
          </p:cNvPicPr>
          <p:nvPr/>
        </p:nvPicPr>
        <p:blipFill rotWithShape="1">
          <a:blip r:embed="rId2"/>
          <a:srcRect t="-1378" b="20486"/>
          <a:stretch/>
        </p:blipFill>
        <p:spPr>
          <a:xfrm>
            <a:off x="0" y="-122548"/>
            <a:ext cx="12191999" cy="6980548"/>
          </a:xfrm>
          <a:prstGeom prst="rect">
            <a:avLst/>
          </a:prstGeom>
        </p:spPr>
      </p:pic>
      <p:pic>
        <p:nvPicPr>
          <p:cNvPr id="4" name="Picture 3">
            <a:extLst>
              <a:ext uri="{FF2B5EF4-FFF2-40B4-BE49-F238E27FC236}">
                <a16:creationId xmlns:a16="http://schemas.microsoft.com/office/drawing/2014/main" id="{90EE2A59-549C-891C-B7AA-E123858441AB}"/>
              </a:ext>
            </a:extLst>
          </p:cNvPr>
          <p:cNvPicPr>
            <a:picLocks noChangeAspect="1"/>
          </p:cNvPicPr>
          <p:nvPr/>
        </p:nvPicPr>
        <p:blipFill>
          <a:blip r:embed="rId3"/>
          <a:stretch>
            <a:fillRect/>
          </a:stretch>
        </p:blipFill>
        <p:spPr>
          <a:xfrm>
            <a:off x="226243" y="230974"/>
            <a:ext cx="11679811" cy="6396052"/>
          </a:xfrm>
          <a:prstGeom prst="rect">
            <a:avLst/>
          </a:prstGeom>
        </p:spPr>
      </p:pic>
    </p:spTree>
    <p:extLst>
      <p:ext uri="{BB962C8B-B14F-4D97-AF65-F5344CB8AC3E}">
        <p14:creationId xmlns:p14="http://schemas.microsoft.com/office/powerpoint/2010/main" val="1794953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5360D7-495F-BF8D-DF7F-E180EDE25DD4}"/>
              </a:ext>
            </a:extLst>
          </p:cNvPr>
          <p:cNvPicPr>
            <a:picLocks noChangeAspect="1"/>
          </p:cNvPicPr>
          <p:nvPr/>
        </p:nvPicPr>
        <p:blipFill rotWithShape="1">
          <a:blip r:embed="rId2"/>
          <a:srcRect t="-1378" b="20486"/>
          <a:stretch/>
        </p:blipFill>
        <p:spPr>
          <a:xfrm>
            <a:off x="0" y="-122548"/>
            <a:ext cx="12191999" cy="6980548"/>
          </a:xfrm>
          <a:prstGeom prst="rect">
            <a:avLst/>
          </a:prstGeom>
        </p:spPr>
      </p:pic>
      <p:pic>
        <p:nvPicPr>
          <p:cNvPr id="4" name="Picture 3">
            <a:extLst>
              <a:ext uri="{FF2B5EF4-FFF2-40B4-BE49-F238E27FC236}">
                <a16:creationId xmlns:a16="http://schemas.microsoft.com/office/drawing/2014/main" id="{408B594E-D21D-DE91-9A79-17200ADCCD7B}"/>
              </a:ext>
            </a:extLst>
          </p:cNvPr>
          <p:cNvPicPr>
            <a:picLocks noChangeAspect="1"/>
          </p:cNvPicPr>
          <p:nvPr/>
        </p:nvPicPr>
        <p:blipFill>
          <a:blip r:embed="rId3"/>
          <a:stretch>
            <a:fillRect/>
          </a:stretch>
        </p:blipFill>
        <p:spPr>
          <a:xfrm>
            <a:off x="490192" y="125943"/>
            <a:ext cx="10944521" cy="6483566"/>
          </a:xfrm>
          <a:prstGeom prst="rect">
            <a:avLst/>
          </a:prstGeom>
        </p:spPr>
      </p:pic>
    </p:spTree>
    <p:extLst>
      <p:ext uri="{BB962C8B-B14F-4D97-AF65-F5344CB8AC3E}">
        <p14:creationId xmlns:p14="http://schemas.microsoft.com/office/powerpoint/2010/main" val="2930694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5360D7-495F-BF8D-DF7F-E180EDE25DD4}"/>
              </a:ext>
            </a:extLst>
          </p:cNvPr>
          <p:cNvPicPr>
            <a:picLocks noChangeAspect="1"/>
          </p:cNvPicPr>
          <p:nvPr/>
        </p:nvPicPr>
        <p:blipFill rotWithShape="1">
          <a:blip r:embed="rId2"/>
          <a:srcRect t="-1378" b="20486"/>
          <a:stretch/>
        </p:blipFill>
        <p:spPr>
          <a:xfrm>
            <a:off x="0" y="-122548"/>
            <a:ext cx="12191999" cy="6980548"/>
          </a:xfrm>
          <a:prstGeom prst="rect">
            <a:avLst/>
          </a:prstGeom>
        </p:spPr>
      </p:pic>
      <p:pic>
        <p:nvPicPr>
          <p:cNvPr id="4" name="Picture 3">
            <a:extLst>
              <a:ext uri="{FF2B5EF4-FFF2-40B4-BE49-F238E27FC236}">
                <a16:creationId xmlns:a16="http://schemas.microsoft.com/office/drawing/2014/main" id="{E05680C8-706E-4570-1ED0-95AA8B979680}"/>
              </a:ext>
            </a:extLst>
          </p:cNvPr>
          <p:cNvPicPr>
            <a:picLocks noChangeAspect="1"/>
          </p:cNvPicPr>
          <p:nvPr/>
        </p:nvPicPr>
        <p:blipFill>
          <a:blip r:embed="rId3"/>
          <a:stretch>
            <a:fillRect/>
          </a:stretch>
        </p:blipFill>
        <p:spPr>
          <a:xfrm>
            <a:off x="739309" y="1241847"/>
            <a:ext cx="4973334" cy="4016088"/>
          </a:xfrm>
          <a:prstGeom prst="rect">
            <a:avLst/>
          </a:prstGeom>
        </p:spPr>
      </p:pic>
      <p:pic>
        <p:nvPicPr>
          <p:cNvPr id="6" name="Picture 5">
            <a:extLst>
              <a:ext uri="{FF2B5EF4-FFF2-40B4-BE49-F238E27FC236}">
                <a16:creationId xmlns:a16="http://schemas.microsoft.com/office/drawing/2014/main" id="{8A6BE554-3F00-7B34-D490-89E0EADF6148}"/>
              </a:ext>
            </a:extLst>
          </p:cNvPr>
          <p:cNvPicPr>
            <a:picLocks noChangeAspect="1"/>
          </p:cNvPicPr>
          <p:nvPr/>
        </p:nvPicPr>
        <p:blipFill>
          <a:blip r:embed="rId4"/>
          <a:stretch>
            <a:fillRect/>
          </a:stretch>
        </p:blipFill>
        <p:spPr>
          <a:xfrm>
            <a:off x="6095999" y="1249468"/>
            <a:ext cx="5227773" cy="4008467"/>
          </a:xfrm>
          <a:prstGeom prst="rect">
            <a:avLst/>
          </a:prstGeom>
        </p:spPr>
      </p:pic>
    </p:spTree>
    <p:extLst>
      <p:ext uri="{BB962C8B-B14F-4D97-AF65-F5344CB8AC3E}">
        <p14:creationId xmlns:p14="http://schemas.microsoft.com/office/powerpoint/2010/main" val="748246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5360D7-495F-BF8D-DF7F-E180EDE25DD4}"/>
              </a:ext>
            </a:extLst>
          </p:cNvPr>
          <p:cNvPicPr>
            <a:picLocks noChangeAspect="1"/>
          </p:cNvPicPr>
          <p:nvPr/>
        </p:nvPicPr>
        <p:blipFill rotWithShape="1">
          <a:blip r:embed="rId2"/>
          <a:srcRect t="-1378" b="20486"/>
          <a:stretch/>
        </p:blipFill>
        <p:spPr>
          <a:xfrm>
            <a:off x="0" y="-122548"/>
            <a:ext cx="12191999" cy="6980548"/>
          </a:xfrm>
          <a:prstGeom prst="rect">
            <a:avLst/>
          </a:prstGeom>
        </p:spPr>
      </p:pic>
      <p:pic>
        <p:nvPicPr>
          <p:cNvPr id="4" name="Picture 3">
            <a:extLst>
              <a:ext uri="{FF2B5EF4-FFF2-40B4-BE49-F238E27FC236}">
                <a16:creationId xmlns:a16="http://schemas.microsoft.com/office/drawing/2014/main" id="{3B42A8EF-B59A-1899-F3CC-F20EDCEF4751}"/>
              </a:ext>
            </a:extLst>
          </p:cNvPr>
          <p:cNvPicPr>
            <a:picLocks noChangeAspect="1"/>
          </p:cNvPicPr>
          <p:nvPr/>
        </p:nvPicPr>
        <p:blipFill>
          <a:blip r:embed="rId3"/>
          <a:stretch>
            <a:fillRect/>
          </a:stretch>
        </p:blipFill>
        <p:spPr>
          <a:xfrm>
            <a:off x="161731" y="100381"/>
            <a:ext cx="11752178" cy="3453524"/>
          </a:xfrm>
          <a:prstGeom prst="rect">
            <a:avLst/>
          </a:prstGeom>
        </p:spPr>
      </p:pic>
      <p:pic>
        <p:nvPicPr>
          <p:cNvPr id="6" name="Picture 5">
            <a:extLst>
              <a:ext uri="{FF2B5EF4-FFF2-40B4-BE49-F238E27FC236}">
                <a16:creationId xmlns:a16="http://schemas.microsoft.com/office/drawing/2014/main" id="{AF41E9C5-625F-CD46-FD3B-686FF0ED901F}"/>
              </a:ext>
            </a:extLst>
          </p:cNvPr>
          <p:cNvPicPr>
            <a:picLocks noChangeAspect="1"/>
          </p:cNvPicPr>
          <p:nvPr/>
        </p:nvPicPr>
        <p:blipFill>
          <a:blip r:embed="rId4"/>
          <a:stretch>
            <a:fillRect/>
          </a:stretch>
        </p:blipFill>
        <p:spPr>
          <a:xfrm>
            <a:off x="161731" y="3695307"/>
            <a:ext cx="11752178" cy="3062312"/>
          </a:xfrm>
          <a:prstGeom prst="rect">
            <a:avLst/>
          </a:prstGeom>
        </p:spPr>
      </p:pic>
    </p:spTree>
    <p:extLst>
      <p:ext uri="{BB962C8B-B14F-4D97-AF65-F5344CB8AC3E}">
        <p14:creationId xmlns:p14="http://schemas.microsoft.com/office/powerpoint/2010/main" val="19139587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5360D7-495F-BF8D-DF7F-E180EDE25DD4}"/>
              </a:ext>
            </a:extLst>
          </p:cNvPr>
          <p:cNvPicPr>
            <a:picLocks noChangeAspect="1"/>
          </p:cNvPicPr>
          <p:nvPr/>
        </p:nvPicPr>
        <p:blipFill rotWithShape="1">
          <a:blip r:embed="rId2"/>
          <a:srcRect t="-1378" b="20486"/>
          <a:stretch/>
        </p:blipFill>
        <p:spPr>
          <a:xfrm>
            <a:off x="0" y="-122548"/>
            <a:ext cx="12191999" cy="6980548"/>
          </a:xfrm>
          <a:prstGeom prst="rect">
            <a:avLst/>
          </a:prstGeom>
        </p:spPr>
      </p:pic>
      <p:pic>
        <p:nvPicPr>
          <p:cNvPr id="4" name="Picture 3">
            <a:extLst>
              <a:ext uri="{FF2B5EF4-FFF2-40B4-BE49-F238E27FC236}">
                <a16:creationId xmlns:a16="http://schemas.microsoft.com/office/drawing/2014/main" id="{A93326DA-A0FF-B9A1-8696-C415345A4581}"/>
              </a:ext>
            </a:extLst>
          </p:cNvPr>
          <p:cNvPicPr>
            <a:picLocks noChangeAspect="1"/>
          </p:cNvPicPr>
          <p:nvPr/>
        </p:nvPicPr>
        <p:blipFill>
          <a:blip r:embed="rId3"/>
          <a:stretch>
            <a:fillRect/>
          </a:stretch>
        </p:blipFill>
        <p:spPr>
          <a:xfrm>
            <a:off x="193248" y="69072"/>
            <a:ext cx="11805501" cy="3298654"/>
          </a:xfrm>
          <a:prstGeom prst="rect">
            <a:avLst/>
          </a:prstGeom>
        </p:spPr>
      </p:pic>
      <p:pic>
        <p:nvPicPr>
          <p:cNvPr id="6" name="Picture 5">
            <a:extLst>
              <a:ext uri="{FF2B5EF4-FFF2-40B4-BE49-F238E27FC236}">
                <a16:creationId xmlns:a16="http://schemas.microsoft.com/office/drawing/2014/main" id="{AFD57710-B151-259C-1651-7C3F0B7AA62E}"/>
              </a:ext>
            </a:extLst>
          </p:cNvPr>
          <p:cNvPicPr>
            <a:picLocks noChangeAspect="1"/>
          </p:cNvPicPr>
          <p:nvPr/>
        </p:nvPicPr>
        <p:blipFill>
          <a:blip r:embed="rId4"/>
          <a:stretch>
            <a:fillRect/>
          </a:stretch>
        </p:blipFill>
        <p:spPr>
          <a:xfrm>
            <a:off x="193248" y="3429000"/>
            <a:ext cx="11805501" cy="3299146"/>
          </a:xfrm>
          <a:prstGeom prst="rect">
            <a:avLst/>
          </a:prstGeom>
        </p:spPr>
      </p:pic>
    </p:spTree>
    <p:extLst>
      <p:ext uri="{BB962C8B-B14F-4D97-AF65-F5344CB8AC3E}">
        <p14:creationId xmlns:p14="http://schemas.microsoft.com/office/powerpoint/2010/main" val="28280499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5360D7-495F-BF8D-DF7F-E180EDE25DD4}"/>
              </a:ext>
            </a:extLst>
          </p:cNvPr>
          <p:cNvPicPr>
            <a:picLocks noChangeAspect="1"/>
          </p:cNvPicPr>
          <p:nvPr/>
        </p:nvPicPr>
        <p:blipFill rotWithShape="1">
          <a:blip r:embed="rId2"/>
          <a:srcRect t="-1378" b="20486"/>
          <a:stretch/>
        </p:blipFill>
        <p:spPr>
          <a:xfrm>
            <a:off x="1" y="-122548"/>
            <a:ext cx="12191999" cy="6980548"/>
          </a:xfrm>
          <a:prstGeom prst="rect">
            <a:avLst/>
          </a:prstGeom>
        </p:spPr>
      </p:pic>
      <p:sp>
        <p:nvSpPr>
          <p:cNvPr id="4" name="TextBox 3">
            <a:extLst>
              <a:ext uri="{FF2B5EF4-FFF2-40B4-BE49-F238E27FC236}">
                <a16:creationId xmlns:a16="http://schemas.microsoft.com/office/drawing/2014/main" id="{69EE252E-F058-8249-1B94-1192727BF75E}"/>
              </a:ext>
            </a:extLst>
          </p:cNvPr>
          <p:cNvSpPr txBox="1"/>
          <p:nvPr/>
        </p:nvSpPr>
        <p:spPr>
          <a:xfrm>
            <a:off x="1960775" y="1781666"/>
            <a:ext cx="1706252" cy="1310326"/>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779A0B27-E3F9-C339-A7A1-6C8BE82FA355}"/>
              </a:ext>
            </a:extLst>
          </p:cNvPr>
          <p:cNvPicPr>
            <a:picLocks noChangeAspect="1"/>
          </p:cNvPicPr>
          <p:nvPr/>
        </p:nvPicPr>
        <p:blipFill>
          <a:blip r:embed="rId3"/>
          <a:stretch>
            <a:fillRect/>
          </a:stretch>
        </p:blipFill>
        <p:spPr>
          <a:xfrm>
            <a:off x="83299" y="72099"/>
            <a:ext cx="12025402" cy="3491233"/>
          </a:xfrm>
          <a:prstGeom prst="rect">
            <a:avLst/>
          </a:prstGeom>
        </p:spPr>
      </p:pic>
      <p:pic>
        <p:nvPicPr>
          <p:cNvPr id="8" name="Picture 7">
            <a:extLst>
              <a:ext uri="{FF2B5EF4-FFF2-40B4-BE49-F238E27FC236}">
                <a16:creationId xmlns:a16="http://schemas.microsoft.com/office/drawing/2014/main" id="{8468DEB9-E05D-9860-393E-EE2646F55B4A}"/>
              </a:ext>
            </a:extLst>
          </p:cNvPr>
          <p:cNvPicPr>
            <a:picLocks noChangeAspect="1"/>
          </p:cNvPicPr>
          <p:nvPr/>
        </p:nvPicPr>
        <p:blipFill>
          <a:blip r:embed="rId4"/>
          <a:stretch>
            <a:fillRect/>
          </a:stretch>
        </p:blipFill>
        <p:spPr>
          <a:xfrm>
            <a:off x="83299" y="3667027"/>
            <a:ext cx="12025402" cy="3118874"/>
          </a:xfrm>
          <a:prstGeom prst="rect">
            <a:avLst/>
          </a:prstGeom>
        </p:spPr>
      </p:pic>
    </p:spTree>
    <p:extLst>
      <p:ext uri="{BB962C8B-B14F-4D97-AF65-F5344CB8AC3E}">
        <p14:creationId xmlns:p14="http://schemas.microsoft.com/office/powerpoint/2010/main" val="3368879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A1B4DC-9A9B-4C73-D47E-0AD57AC6A6F4}"/>
              </a:ext>
            </a:extLst>
          </p:cNvPr>
          <p:cNvPicPr>
            <a:picLocks noChangeAspect="1"/>
          </p:cNvPicPr>
          <p:nvPr/>
        </p:nvPicPr>
        <p:blipFill rotWithShape="1">
          <a:blip r:embed="rId2"/>
          <a:srcRect t="-1378" b="20486"/>
          <a:stretch/>
        </p:blipFill>
        <p:spPr>
          <a:xfrm>
            <a:off x="0" y="-113122"/>
            <a:ext cx="12192000" cy="6971121"/>
          </a:xfrm>
          <a:prstGeom prst="rect">
            <a:avLst/>
          </a:prstGeom>
        </p:spPr>
      </p:pic>
      <p:sp>
        <p:nvSpPr>
          <p:cNvPr id="5" name="TextBox 4">
            <a:extLst>
              <a:ext uri="{FF2B5EF4-FFF2-40B4-BE49-F238E27FC236}">
                <a16:creationId xmlns:a16="http://schemas.microsoft.com/office/drawing/2014/main" id="{83570DD3-B7F4-956A-7B1A-B990F8D390C3}"/>
              </a:ext>
            </a:extLst>
          </p:cNvPr>
          <p:cNvSpPr txBox="1"/>
          <p:nvPr/>
        </p:nvSpPr>
        <p:spPr>
          <a:xfrm>
            <a:off x="575035" y="621281"/>
            <a:ext cx="10294070" cy="4832092"/>
          </a:xfrm>
          <a:prstGeom prst="rect">
            <a:avLst/>
          </a:prstGeom>
          <a:noFill/>
        </p:spPr>
        <p:txBody>
          <a:bodyPr wrap="square" rtlCol="0">
            <a:spAutoFit/>
          </a:bodyPr>
          <a:lstStyle/>
          <a:p>
            <a:r>
              <a:rPr lang="en-US" sz="1600" b="1" u="sng" dirty="0">
                <a:solidFill>
                  <a:schemeClr val="bg1"/>
                </a:solidFill>
              </a:rPr>
              <a:t>Comprehensive Mathematical and Statistical Tools</a:t>
            </a:r>
            <a:r>
              <a:rPr lang="en-US" sz="1600" dirty="0">
                <a:solidFill>
                  <a:schemeClr val="bg1"/>
                </a:solidFill>
              </a:rPr>
              <a:t>: MATLAB offers a wide range of built-in functions and toolboxes that are specifically designed for mathematical, statistical, and engineering calculations. This is particularly beneficial for performing complex calculations involved in heat transfer and fluid dynamics.</a:t>
            </a:r>
          </a:p>
          <a:p>
            <a:endParaRPr lang="en-US" sz="1600" dirty="0">
              <a:solidFill>
                <a:schemeClr val="bg1"/>
              </a:solidFill>
            </a:endParaRPr>
          </a:p>
          <a:p>
            <a:r>
              <a:rPr lang="en-US" sz="1600" b="1" u="sng" dirty="0">
                <a:solidFill>
                  <a:schemeClr val="bg1"/>
                </a:solidFill>
              </a:rPr>
              <a:t>Visualization Capabilities</a:t>
            </a:r>
            <a:r>
              <a:rPr lang="en-US" sz="1600" dirty="0">
                <a:solidFill>
                  <a:schemeClr val="bg1"/>
                </a:solidFill>
              </a:rPr>
              <a:t>: MATLAB excels in data visualization, allowing you to create high-quality plots and graphical representations of data. This is useful for visualizing temperature profiles, pressure drops, heat transfer coefficients, and other key metrics in the heat exchanger.</a:t>
            </a:r>
          </a:p>
          <a:p>
            <a:endParaRPr lang="en-US" sz="1600" dirty="0">
              <a:solidFill>
                <a:schemeClr val="bg1"/>
              </a:solidFill>
            </a:endParaRPr>
          </a:p>
          <a:p>
            <a:r>
              <a:rPr lang="en-US" sz="1600" b="1" u="sng" dirty="0">
                <a:solidFill>
                  <a:schemeClr val="bg1"/>
                </a:solidFill>
              </a:rPr>
              <a:t>Ease of Use</a:t>
            </a:r>
            <a:r>
              <a:rPr lang="en-US" sz="1600" dirty="0">
                <a:solidFill>
                  <a:schemeClr val="bg1"/>
                </a:solidFill>
              </a:rPr>
              <a:t>: MATLAB's user-friendly interface and programming environment make it easier to develop, test, and debug code. Its extensive documentation and community support further simplify the learning process.</a:t>
            </a:r>
          </a:p>
          <a:p>
            <a:endParaRPr lang="en-US" sz="1600" dirty="0">
              <a:solidFill>
                <a:schemeClr val="bg1"/>
              </a:solidFill>
            </a:endParaRPr>
          </a:p>
          <a:p>
            <a:r>
              <a:rPr lang="en-US" sz="1600" b="1" u="sng" dirty="0">
                <a:solidFill>
                  <a:schemeClr val="bg1"/>
                </a:solidFill>
              </a:rPr>
              <a:t>Simulation and Modeling: </a:t>
            </a:r>
            <a:r>
              <a:rPr lang="en-US" sz="1600" dirty="0">
                <a:solidFill>
                  <a:schemeClr val="bg1"/>
                </a:solidFill>
              </a:rPr>
              <a:t>MATLAB provides powerful simulation and modeling tools, such as Simulink, which can be used to model and simulate the behavior of the heat exchanger under various conditions.</a:t>
            </a:r>
          </a:p>
          <a:p>
            <a:r>
              <a:rPr lang="en-US" sz="1600" b="1" dirty="0">
                <a:solidFill>
                  <a:schemeClr val="bg1"/>
                </a:solidFill>
              </a:rPr>
              <a:t>Integration with Other Tools</a:t>
            </a:r>
            <a:r>
              <a:rPr lang="en-US" sz="1600" dirty="0">
                <a:solidFill>
                  <a:schemeClr val="bg1"/>
                </a:solidFill>
              </a:rPr>
              <a:t>: MATLAB can easily integrate with other software and tools, allowing you to import and export data, interface with hardware, and use MATLAB in conjunction with other programming languages like Python or C++.</a:t>
            </a:r>
          </a:p>
          <a:p>
            <a:endParaRPr lang="en-US" sz="1600" dirty="0"/>
          </a:p>
          <a:p>
            <a:endParaRPr lang="en-IN" dirty="0"/>
          </a:p>
          <a:p>
            <a:endParaRPr lang="en-IN" dirty="0"/>
          </a:p>
        </p:txBody>
      </p:sp>
      <p:sp>
        <p:nvSpPr>
          <p:cNvPr id="10" name="Rectangle 5">
            <a:extLst>
              <a:ext uri="{FF2B5EF4-FFF2-40B4-BE49-F238E27FC236}">
                <a16:creationId xmlns:a16="http://schemas.microsoft.com/office/drawing/2014/main" id="{77A3978A-7A1B-8331-A0FD-69AAB1DD9A61}"/>
              </a:ext>
            </a:extLst>
          </p:cNvPr>
          <p:cNvSpPr>
            <a:spLocks noChangeArrowheads="1"/>
          </p:cNvSpPr>
          <p:nvPr/>
        </p:nvSpPr>
        <p:spPr bwMode="auto">
          <a:xfrm>
            <a:off x="575035" y="4601071"/>
            <a:ext cx="1120847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sng" strike="noStrike" cap="none" normalizeH="0" baseline="0" dirty="0">
                <a:ln>
                  <a:noFill/>
                </a:ln>
                <a:solidFill>
                  <a:schemeClr val="bg1"/>
                </a:solidFill>
                <a:effectLst/>
                <a:latin typeface="Arial" panose="020B0604020202020204" pitchFamily="34" charset="0"/>
              </a:rPr>
              <a:t>Parallel Computing: </a:t>
            </a:r>
            <a:r>
              <a:rPr kumimoji="0" lang="en-US" altLang="en-US" sz="1400" b="0" i="0" u="none" strike="noStrike" cap="none" normalizeH="0" baseline="0" dirty="0">
                <a:ln>
                  <a:noFill/>
                </a:ln>
                <a:solidFill>
                  <a:schemeClr val="bg1"/>
                </a:solidFill>
                <a:effectLst/>
                <a:latin typeface="Arial" panose="020B0604020202020204" pitchFamily="34" charset="0"/>
              </a:rPr>
              <a:t>MATLAB supports parallel computing, enabling you to perform computations faster by utilizing multiple processors. This is advantageous when dealing with large datasets or complex simulations.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sng" strike="noStrike" cap="none" normalizeH="0" baseline="0" dirty="0">
                <a:ln>
                  <a:noFill/>
                </a:ln>
                <a:solidFill>
                  <a:schemeClr val="bg1"/>
                </a:solidFill>
                <a:effectLst/>
                <a:latin typeface="Arial" panose="020B0604020202020204" pitchFamily="34" charset="0"/>
              </a:rPr>
              <a:t>Versatility: </a:t>
            </a:r>
            <a:r>
              <a:rPr kumimoji="0" lang="en-US" altLang="en-US" sz="1400" b="0" i="0" u="none" strike="noStrike" cap="none" normalizeH="0" baseline="0" dirty="0">
                <a:ln>
                  <a:noFill/>
                </a:ln>
                <a:solidFill>
                  <a:schemeClr val="bg1"/>
                </a:solidFill>
                <a:effectLst/>
                <a:latin typeface="Arial" panose="020B0604020202020204" pitchFamily="34" charset="0"/>
              </a:rPr>
              <a:t>MATLAB can handle various types of data and perform a wide range of operations, making it suitable for multidisciplinary projects that require numerical analysis, data processing, and visualization.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i="0" u="sng" strike="noStrike" cap="none" normalizeH="0" baseline="0" dirty="0">
                <a:ln>
                  <a:noFill/>
                </a:ln>
                <a:solidFill>
                  <a:schemeClr val="bg1"/>
                </a:solidFill>
                <a:effectLst/>
                <a:latin typeface="Arial" panose="020B0604020202020204" pitchFamily="34" charset="0"/>
              </a:rPr>
              <a:t>Pre-built Functions and Toolboxes: </a:t>
            </a:r>
            <a:r>
              <a:rPr kumimoji="0" lang="en-US" altLang="en-US" sz="1400" b="0" i="0" u="none" strike="noStrike" cap="none" normalizeH="0" baseline="0" dirty="0">
                <a:ln>
                  <a:noFill/>
                </a:ln>
                <a:solidFill>
                  <a:schemeClr val="bg1"/>
                </a:solidFill>
                <a:effectLst/>
                <a:latin typeface="Arial" panose="020B0604020202020204" pitchFamily="34" charset="0"/>
              </a:rPr>
              <a:t>MATLAB's extensive library of pre-built functions and specialized toolboxes (such as the Control System Toolbox, Optimization Toolbox, and Fluid Dynamics Toolbox) can significantly reduce the time and effort required to develop and implement complex algorithms</a:t>
            </a:r>
            <a:r>
              <a:rPr kumimoji="0" lang="en-US" altLang="en-US" sz="1800" b="0" i="0" u="none" strike="noStrike" cap="none" normalizeH="0" baseline="0" dirty="0">
                <a:ln>
                  <a:noFill/>
                </a:ln>
                <a:solidFill>
                  <a:schemeClr val="bg1"/>
                </a:solidFill>
                <a:effectLst/>
                <a:latin typeface="Arial" panose="020B0604020202020204" pitchFamily="34" charset="0"/>
              </a:rPr>
              <a:t>.</a:t>
            </a:r>
          </a:p>
        </p:txBody>
      </p:sp>
      <p:sp>
        <p:nvSpPr>
          <p:cNvPr id="11" name="TextBox 10">
            <a:extLst>
              <a:ext uri="{FF2B5EF4-FFF2-40B4-BE49-F238E27FC236}">
                <a16:creationId xmlns:a16="http://schemas.microsoft.com/office/drawing/2014/main" id="{A80E1D22-0F92-62C9-C8D5-A06E1AB9648E}"/>
              </a:ext>
            </a:extLst>
          </p:cNvPr>
          <p:cNvSpPr txBox="1"/>
          <p:nvPr/>
        </p:nvSpPr>
        <p:spPr>
          <a:xfrm>
            <a:off x="4656841" y="158414"/>
            <a:ext cx="2488676" cy="369332"/>
          </a:xfrm>
          <a:prstGeom prst="rect">
            <a:avLst/>
          </a:prstGeom>
          <a:noFill/>
        </p:spPr>
        <p:txBody>
          <a:bodyPr wrap="square" rtlCol="0">
            <a:spAutoFit/>
          </a:bodyPr>
          <a:lstStyle/>
          <a:p>
            <a:r>
              <a:rPr lang="en-US" b="1" u="sng" dirty="0">
                <a:solidFill>
                  <a:schemeClr val="bg1"/>
                </a:solidFill>
              </a:rPr>
              <a:t>Why MATLAB </a:t>
            </a:r>
            <a:r>
              <a:rPr lang="en-US" dirty="0">
                <a:solidFill>
                  <a:schemeClr val="bg1"/>
                </a:solidFill>
              </a:rPr>
              <a:t>? </a:t>
            </a:r>
            <a:endParaRPr lang="en-IN" dirty="0">
              <a:solidFill>
                <a:schemeClr val="bg1"/>
              </a:solidFill>
            </a:endParaRPr>
          </a:p>
        </p:txBody>
      </p:sp>
    </p:spTree>
    <p:extLst>
      <p:ext uri="{BB962C8B-B14F-4D97-AF65-F5344CB8AC3E}">
        <p14:creationId xmlns:p14="http://schemas.microsoft.com/office/powerpoint/2010/main" val="25031386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5360D7-495F-BF8D-DF7F-E180EDE25DD4}"/>
              </a:ext>
            </a:extLst>
          </p:cNvPr>
          <p:cNvPicPr>
            <a:picLocks noChangeAspect="1"/>
          </p:cNvPicPr>
          <p:nvPr/>
        </p:nvPicPr>
        <p:blipFill rotWithShape="1">
          <a:blip r:embed="rId2"/>
          <a:srcRect t="-1378" b="20486"/>
          <a:stretch/>
        </p:blipFill>
        <p:spPr>
          <a:xfrm>
            <a:off x="1" y="-122548"/>
            <a:ext cx="12191999" cy="6980548"/>
          </a:xfrm>
          <a:prstGeom prst="rect">
            <a:avLst/>
          </a:prstGeom>
        </p:spPr>
      </p:pic>
      <p:sp>
        <p:nvSpPr>
          <p:cNvPr id="4" name="TextBox 3">
            <a:extLst>
              <a:ext uri="{FF2B5EF4-FFF2-40B4-BE49-F238E27FC236}">
                <a16:creationId xmlns:a16="http://schemas.microsoft.com/office/drawing/2014/main" id="{69EE252E-F058-8249-1B94-1192727BF75E}"/>
              </a:ext>
            </a:extLst>
          </p:cNvPr>
          <p:cNvSpPr txBox="1"/>
          <p:nvPr/>
        </p:nvSpPr>
        <p:spPr>
          <a:xfrm>
            <a:off x="1960775" y="1781666"/>
            <a:ext cx="1706252" cy="1310326"/>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3A89CA9A-3C0B-C2A0-437D-7E40C588BCB1}"/>
              </a:ext>
            </a:extLst>
          </p:cNvPr>
          <p:cNvPicPr>
            <a:picLocks noChangeAspect="1"/>
          </p:cNvPicPr>
          <p:nvPr/>
        </p:nvPicPr>
        <p:blipFill>
          <a:blip r:embed="rId3"/>
          <a:stretch>
            <a:fillRect/>
          </a:stretch>
        </p:blipFill>
        <p:spPr>
          <a:xfrm>
            <a:off x="345648" y="169228"/>
            <a:ext cx="11461421" cy="2819069"/>
          </a:xfrm>
          <a:prstGeom prst="rect">
            <a:avLst/>
          </a:prstGeom>
        </p:spPr>
      </p:pic>
      <p:pic>
        <p:nvPicPr>
          <p:cNvPr id="8" name="Picture 7">
            <a:extLst>
              <a:ext uri="{FF2B5EF4-FFF2-40B4-BE49-F238E27FC236}">
                <a16:creationId xmlns:a16="http://schemas.microsoft.com/office/drawing/2014/main" id="{BA55DB8F-9FA8-299F-3A47-AC606D7D6FDF}"/>
              </a:ext>
            </a:extLst>
          </p:cNvPr>
          <p:cNvPicPr>
            <a:picLocks noChangeAspect="1"/>
          </p:cNvPicPr>
          <p:nvPr/>
        </p:nvPicPr>
        <p:blipFill>
          <a:blip r:embed="rId4"/>
          <a:stretch>
            <a:fillRect/>
          </a:stretch>
        </p:blipFill>
        <p:spPr>
          <a:xfrm>
            <a:off x="362933" y="3280073"/>
            <a:ext cx="11461421" cy="3455606"/>
          </a:xfrm>
          <a:prstGeom prst="rect">
            <a:avLst/>
          </a:prstGeom>
        </p:spPr>
      </p:pic>
    </p:spTree>
    <p:extLst>
      <p:ext uri="{BB962C8B-B14F-4D97-AF65-F5344CB8AC3E}">
        <p14:creationId xmlns:p14="http://schemas.microsoft.com/office/powerpoint/2010/main" val="973370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5360D7-495F-BF8D-DF7F-E180EDE25DD4}"/>
              </a:ext>
            </a:extLst>
          </p:cNvPr>
          <p:cNvPicPr>
            <a:picLocks noChangeAspect="1"/>
          </p:cNvPicPr>
          <p:nvPr/>
        </p:nvPicPr>
        <p:blipFill rotWithShape="1">
          <a:blip r:embed="rId2"/>
          <a:srcRect t="-1378" b="20486"/>
          <a:stretch/>
        </p:blipFill>
        <p:spPr>
          <a:xfrm>
            <a:off x="0" y="-122548"/>
            <a:ext cx="12191999" cy="6980548"/>
          </a:xfrm>
          <a:prstGeom prst="rect">
            <a:avLst/>
          </a:prstGeom>
        </p:spPr>
      </p:pic>
      <p:pic>
        <p:nvPicPr>
          <p:cNvPr id="5" name="Picture 4">
            <a:extLst>
              <a:ext uri="{FF2B5EF4-FFF2-40B4-BE49-F238E27FC236}">
                <a16:creationId xmlns:a16="http://schemas.microsoft.com/office/drawing/2014/main" id="{CD10DF83-0CF0-1D63-8938-6A652B9DB6CA}"/>
              </a:ext>
            </a:extLst>
          </p:cNvPr>
          <p:cNvPicPr>
            <a:picLocks noChangeAspect="1"/>
          </p:cNvPicPr>
          <p:nvPr/>
        </p:nvPicPr>
        <p:blipFill>
          <a:blip r:embed="rId3"/>
          <a:stretch>
            <a:fillRect/>
          </a:stretch>
        </p:blipFill>
        <p:spPr>
          <a:xfrm>
            <a:off x="398282" y="280913"/>
            <a:ext cx="4539007" cy="4000847"/>
          </a:xfrm>
          <a:prstGeom prst="rect">
            <a:avLst/>
          </a:prstGeom>
        </p:spPr>
      </p:pic>
    </p:spTree>
    <p:extLst>
      <p:ext uri="{BB962C8B-B14F-4D97-AF65-F5344CB8AC3E}">
        <p14:creationId xmlns:p14="http://schemas.microsoft.com/office/powerpoint/2010/main" val="6524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5360D7-495F-BF8D-DF7F-E180EDE25DD4}"/>
              </a:ext>
            </a:extLst>
          </p:cNvPr>
          <p:cNvPicPr>
            <a:picLocks noChangeAspect="1"/>
          </p:cNvPicPr>
          <p:nvPr/>
        </p:nvPicPr>
        <p:blipFill rotWithShape="1">
          <a:blip r:embed="rId2"/>
          <a:srcRect t="-1378" b="20486"/>
          <a:stretch/>
        </p:blipFill>
        <p:spPr>
          <a:xfrm>
            <a:off x="1" y="-122548"/>
            <a:ext cx="12191999" cy="6980548"/>
          </a:xfrm>
          <a:prstGeom prst="rect">
            <a:avLst/>
          </a:prstGeom>
        </p:spPr>
      </p:pic>
      <p:sp>
        <p:nvSpPr>
          <p:cNvPr id="4" name="TextBox 3">
            <a:extLst>
              <a:ext uri="{FF2B5EF4-FFF2-40B4-BE49-F238E27FC236}">
                <a16:creationId xmlns:a16="http://schemas.microsoft.com/office/drawing/2014/main" id="{69EE252E-F058-8249-1B94-1192727BF75E}"/>
              </a:ext>
            </a:extLst>
          </p:cNvPr>
          <p:cNvSpPr txBox="1"/>
          <p:nvPr/>
        </p:nvSpPr>
        <p:spPr>
          <a:xfrm>
            <a:off x="1960775" y="1781666"/>
            <a:ext cx="1706252" cy="1310326"/>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73062EFD-9221-D31F-0BEC-DD736713AB4C}"/>
              </a:ext>
            </a:extLst>
          </p:cNvPr>
          <p:cNvSpPr txBox="1"/>
          <p:nvPr/>
        </p:nvSpPr>
        <p:spPr>
          <a:xfrm>
            <a:off x="2113175" y="1934066"/>
            <a:ext cx="1706252" cy="1310326"/>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5555F7C2-E8A6-7108-2DB6-0E4CB5977F2D}"/>
              </a:ext>
            </a:extLst>
          </p:cNvPr>
          <p:cNvSpPr txBox="1"/>
          <p:nvPr/>
        </p:nvSpPr>
        <p:spPr>
          <a:xfrm>
            <a:off x="1293829" y="781236"/>
            <a:ext cx="9669543" cy="2031325"/>
          </a:xfrm>
          <a:prstGeom prst="rect">
            <a:avLst/>
          </a:prstGeom>
          <a:noFill/>
        </p:spPr>
        <p:txBody>
          <a:bodyPr wrap="square">
            <a:spAutoFit/>
          </a:bodyPr>
          <a:lstStyle/>
          <a:p>
            <a:r>
              <a:rPr lang="en-US" b="1" u="sng" dirty="0">
                <a:solidFill>
                  <a:schemeClr val="bg1"/>
                </a:solidFill>
              </a:rPr>
              <a:t>Conclusion</a:t>
            </a:r>
          </a:p>
          <a:p>
            <a:endParaRPr lang="en-US" b="1" u="sng" dirty="0">
              <a:solidFill>
                <a:schemeClr val="bg1"/>
              </a:solidFill>
            </a:endParaRPr>
          </a:p>
          <a:p>
            <a:r>
              <a:rPr lang="en-US" dirty="0">
                <a:solidFill>
                  <a:schemeClr val="bg1"/>
                </a:solidFill>
              </a:rPr>
              <a:t>The analysis and design of shell and tube heat exchangers involve understanding the complex interactions between fluid dynamics and heat transfer. By optimizing parameters such as baffle spacing and fluid velocities, the efficiency of the heat exchanger can be significantly improved. MATLAB and its toolboxes provide robust tools for performing the necessary calculations and visualizations to design and analyze these heat exchangers effectively.</a:t>
            </a:r>
          </a:p>
        </p:txBody>
      </p:sp>
    </p:spTree>
    <p:extLst>
      <p:ext uri="{BB962C8B-B14F-4D97-AF65-F5344CB8AC3E}">
        <p14:creationId xmlns:p14="http://schemas.microsoft.com/office/powerpoint/2010/main" val="3147457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5360D7-495F-BF8D-DF7F-E180EDE25DD4}"/>
              </a:ext>
            </a:extLst>
          </p:cNvPr>
          <p:cNvPicPr>
            <a:picLocks noChangeAspect="1"/>
          </p:cNvPicPr>
          <p:nvPr/>
        </p:nvPicPr>
        <p:blipFill rotWithShape="1">
          <a:blip r:embed="rId2"/>
          <a:srcRect t="-1378" b="20486"/>
          <a:stretch/>
        </p:blipFill>
        <p:spPr>
          <a:xfrm>
            <a:off x="1" y="-122548"/>
            <a:ext cx="12191999" cy="6980548"/>
          </a:xfrm>
          <a:prstGeom prst="rect">
            <a:avLst/>
          </a:prstGeom>
        </p:spPr>
      </p:pic>
      <p:sp>
        <p:nvSpPr>
          <p:cNvPr id="2" name="TextBox 1">
            <a:extLst>
              <a:ext uri="{FF2B5EF4-FFF2-40B4-BE49-F238E27FC236}">
                <a16:creationId xmlns:a16="http://schemas.microsoft.com/office/drawing/2014/main" id="{5EDEC25C-55FD-2D37-A104-DCDDA8CD10E4}"/>
              </a:ext>
            </a:extLst>
          </p:cNvPr>
          <p:cNvSpPr txBox="1"/>
          <p:nvPr/>
        </p:nvSpPr>
        <p:spPr>
          <a:xfrm>
            <a:off x="4440025" y="537327"/>
            <a:ext cx="2950590" cy="769441"/>
          </a:xfrm>
          <a:prstGeom prst="rect">
            <a:avLst/>
          </a:prstGeom>
          <a:noFill/>
        </p:spPr>
        <p:txBody>
          <a:bodyPr wrap="square" rtlCol="0">
            <a:spAutoFit/>
          </a:bodyPr>
          <a:lstStyle/>
          <a:p>
            <a:pPr algn="ctr"/>
            <a:r>
              <a:rPr lang="en-US" sz="4400" b="1" u="sng" dirty="0">
                <a:solidFill>
                  <a:schemeClr val="bg1"/>
                </a:solidFill>
              </a:rPr>
              <a:t>THEORY</a:t>
            </a:r>
            <a:endParaRPr lang="en-IN" sz="4400" b="1" u="sng" dirty="0">
              <a:solidFill>
                <a:schemeClr val="bg1"/>
              </a:solidFill>
            </a:endParaRPr>
          </a:p>
        </p:txBody>
      </p:sp>
      <p:sp>
        <p:nvSpPr>
          <p:cNvPr id="4" name="TextBox 3">
            <a:extLst>
              <a:ext uri="{FF2B5EF4-FFF2-40B4-BE49-F238E27FC236}">
                <a16:creationId xmlns:a16="http://schemas.microsoft.com/office/drawing/2014/main" id="{69EE252E-F058-8249-1B94-1192727BF75E}"/>
              </a:ext>
            </a:extLst>
          </p:cNvPr>
          <p:cNvSpPr txBox="1"/>
          <p:nvPr/>
        </p:nvSpPr>
        <p:spPr>
          <a:xfrm>
            <a:off x="895545" y="1470581"/>
            <a:ext cx="11029361" cy="4247317"/>
          </a:xfrm>
          <a:prstGeom prst="rect">
            <a:avLst/>
          </a:prstGeom>
          <a:noFill/>
        </p:spPr>
        <p:txBody>
          <a:bodyPr wrap="square" rtlCol="0">
            <a:spAutoFit/>
          </a:bodyPr>
          <a:lstStyle/>
          <a:p>
            <a:r>
              <a:rPr lang="en-US" dirty="0">
                <a:solidFill>
                  <a:schemeClr val="bg1"/>
                </a:solidFill>
              </a:rPr>
              <a:t>A shell and tube heat exchanger is a type of heat exchanger that consists of a series of tubes, one set carrying the hot fluid and the other carrying the cold fluid. Heat is transferred between the fluids through the tube walls, either from the shell side to the tube side or vice versa.</a:t>
            </a:r>
          </a:p>
          <a:p>
            <a:endParaRPr lang="en-US" dirty="0">
              <a:solidFill>
                <a:schemeClr val="bg1"/>
              </a:solidFill>
            </a:endParaRPr>
          </a:p>
          <a:p>
            <a:r>
              <a:rPr lang="en-US" b="1" u="sng" dirty="0">
                <a:solidFill>
                  <a:schemeClr val="bg1"/>
                </a:solidFill>
              </a:rPr>
              <a:t>Structure and Components</a:t>
            </a:r>
          </a:p>
          <a:p>
            <a:endParaRPr lang="en-US" b="1" dirty="0">
              <a:solidFill>
                <a:schemeClr val="bg1"/>
              </a:solidFill>
            </a:endParaRPr>
          </a:p>
          <a:p>
            <a:r>
              <a:rPr lang="en-US" dirty="0">
                <a:solidFill>
                  <a:schemeClr val="bg1"/>
                </a:solidFill>
              </a:rPr>
              <a:t>The main components of a shell and tube heat exchanger include:</a:t>
            </a:r>
          </a:p>
          <a:p>
            <a:pPr>
              <a:buFont typeface="+mj-lt"/>
              <a:buAutoNum type="arabicPeriod"/>
            </a:pPr>
            <a:r>
              <a:rPr lang="en-US" b="1" dirty="0">
                <a:solidFill>
                  <a:schemeClr val="bg1"/>
                </a:solidFill>
              </a:rPr>
              <a:t>Shell:</a:t>
            </a:r>
            <a:r>
              <a:rPr lang="en-US" dirty="0">
                <a:solidFill>
                  <a:schemeClr val="bg1"/>
                </a:solidFill>
              </a:rPr>
              <a:t> A large pressure vessel that contains the tube bundle.</a:t>
            </a:r>
          </a:p>
          <a:p>
            <a:pPr>
              <a:buFont typeface="+mj-lt"/>
              <a:buAutoNum type="arabicPeriod"/>
            </a:pPr>
            <a:r>
              <a:rPr lang="en-US" b="1" dirty="0">
                <a:solidFill>
                  <a:schemeClr val="bg1"/>
                </a:solidFill>
              </a:rPr>
              <a:t>Tubes:</a:t>
            </a:r>
            <a:r>
              <a:rPr lang="en-US" dirty="0">
                <a:solidFill>
                  <a:schemeClr val="bg1"/>
                </a:solidFill>
              </a:rPr>
              <a:t> Thin-walled tubes that carry one of the fluids. They are usually made of materials with high thermal conductivity.</a:t>
            </a:r>
          </a:p>
          <a:p>
            <a:pPr>
              <a:buFont typeface="+mj-lt"/>
              <a:buAutoNum type="arabicPeriod"/>
            </a:pPr>
            <a:r>
              <a:rPr lang="en-US" b="1" dirty="0">
                <a:solidFill>
                  <a:schemeClr val="bg1"/>
                </a:solidFill>
              </a:rPr>
              <a:t>Tube Sheets:</a:t>
            </a:r>
            <a:r>
              <a:rPr lang="en-US" dirty="0">
                <a:solidFill>
                  <a:schemeClr val="bg1"/>
                </a:solidFill>
              </a:rPr>
              <a:t> Plates to which the tubes are fixed at both ends.</a:t>
            </a:r>
          </a:p>
          <a:p>
            <a:pPr>
              <a:buFont typeface="+mj-lt"/>
              <a:buAutoNum type="arabicPeriod"/>
            </a:pPr>
            <a:r>
              <a:rPr lang="en-US" b="1" dirty="0">
                <a:solidFill>
                  <a:schemeClr val="bg1"/>
                </a:solidFill>
              </a:rPr>
              <a:t>Baffles:</a:t>
            </a:r>
            <a:r>
              <a:rPr lang="en-US" dirty="0">
                <a:solidFill>
                  <a:schemeClr val="bg1"/>
                </a:solidFill>
              </a:rPr>
              <a:t> Plates that direct the flow of the fluid within the shell, enhancing heat transfer by increasing turbulence.</a:t>
            </a:r>
          </a:p>
          <a:p>
            <a:pPr>
              <a:buFont typeface="+mj-lt"/>
              <a:buAutoNum type="arabicPeriod"/>
            </a:pPr>
            <a:r>
              <a:rPr lang="en-US" b="1" dirty="0">
                <a:solidFill>
                  <a:schemeClr val="bg1"/>
                </a:solidFill>
              </a:rPr>
              <a:t>End Caps (Heads):</a:t>
            </a:r>
            <a:r>
              <a:rPr lang="en-US" dirty="0">
                <a:solidFill>
                  <a:schemeClr val="bg1"/>
                </a:solidFill>
              </a:rPr>
              <a:t> These are fitted to the ends of the shell and tube heat exchanger to direct the flow into and out of the tubes.</a:t>
            </a:r>
          </a:p>
          <a:p>
            <a:endParaRPr lang="en-US" dirty="0">
              <a:solidFill>
                <a:schemeClr val="bg1"/>
              </a:solidFill>
            </a:endParaRPr>
          </a:p>
        </p:txBody>
      </p:sp>
    </p:spTree>
    <p:extLst>
      <p:ext uri="{BB962C8B-B14F-4D97-AF65-F5344CB8AC3E}">
        <p14:creationId xmlns:p14="http://schemas.microsoft.com/office/powerpoint/2010/main" val="2288763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5360D7-495F-BF8D-DF7F-E180EDE25DD4}"/>
              </a:ext>
            </a:extLst>
          </p:cNvPr>
          <p:cNvPicPr>
            <a:picLocks noChangeAspect="1"/>
          </p:cNvPicPr>
          <p:nvPr/>
        </p:nvPicPr>
        <p:blipFill rotWithShape="1">
          <a:blip r:embed="rId2"/>
          <a:srcRect t="-1378" b="20486"/>
          <a:stretch/>
        </p:blipFill>
        <p:spPr>
          <a:xfrm>
            <a:off x="1" y="-122548"/>
            <a:ext cx="12191999" cy="6980548"/>
          </a:xfrm>
          <a:prstGeom prst="rect">
            <a:avLst/>
          </a:prstGeom>
        </p:spPr>
      </p:pic>
      <p:sp>
        <p:nvSpPr>
          <p:cNvPr id="4" name="TextBox 3">
            <a:extLst>
              <a:ext uri="{FF2B5EF4-FFF2-40B4-BE49-F238E27FC236}">
                <a16:creationId xmlns:a16="http://schemas.microsoft.com/office/drawing/2014/main" id="{69EE252E-F058-8249-1B94-1192727BF75E}"/>
              </a:ext>
            </a:extLst>
          </p:cNvPr>
          <p:cNvSpPr txBox="1"/>
          <p:nvPr/>
        </p:nvSpPr>
        <p:spPr>
          <a:xfrm>
            <a:off x="1960775" y="1781666"/>
            <a:ext cx="1706252" cy="1310326"/>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7302D04F-2569-580B-7ACE-B0D9B5635C97}"/>
              </a:ext>
            </a:extLst>
          </p:cNvPr>
          <p:cNvSpPr txBox="1"/>
          <p:nvPr/>
        </p:nvSpPr>
        <p:spPr>
          <a:xfrm>
            <a:off x="378643" y="459287"/>
            <a:ext cx="11434713" cy="6340197"/>
          </a:xfrm>
          <a:prstGeom prst="rect">
            <a:avLst/>
          </a:prstGeom>
          <a:noFill/>
        </p:spPr>
        <p:txBody>
          <a:bodyPr wrap="square">
            <a:spAutoFit/>
          </a:bodyPr>
          <a:lstStyle/>
          <a:p>
            <a:r>
              <a:rPr lang="en-US" sz="2800" u="sng" dirty="0">
                <a:solidFill>
                  <a:schemeClr val="bg1"/>
                </a:solidFill>
              </a:rPr>
              <a:t>Working Principle</a:t>
            </a:r>
          </a:p>
          <a:p>
            <a:endParaRPr lang="en-US" u="sng" dirty="0">
              <a:solidFill>
                <a:schemeClr val="bg1"/>
              </a:solidFill>
            </a:endParaRPr>
          </a:p>
          <a:p>
            <a:r>
              <a:rPr lang="en-US" dirty="0">
                <a:solidFill>
                  <a:schemeClr val="bg1"/>
                </a:solidFill>
              </a:rPr>
              <a:t>The basic operation of a shell and tube heat exchanger involves two fluids at different temperatures flowing through the exchanger. One fluid flows through the tubes (tube side) while the other fluid flows outside the tubes but inside the shell (shell side). The fluids can flow in either a parallel (co-current) or opposite (counter-current) direction.</a:t>
            </a:r>
          </a:p>
          <a:p>
            <a:endParaRPr lang="en-US" dirty="0">
              <a:solidFill>
                <a:schemeClr val="bg1"/>
              </a:solidFill>
            </a:endParaRPr>
          </a:p>
          <a:p>
            <a:pPr>
              <a:buFont typeface="+mj-lt"/>
              <a:buAutoNum type="arabicPeriod"/>
            </a:pPr>
            <a:r>
              <a:rPr lang="en-US" b="1" dirty="0">
                <a:solidFill>
                  <a:schemeClr val="bg1"/>
                </a:solidFill>
              </a:rPr>
              <a:t> </a:t>
            </a:r>
            <a:r>
              <a:rPr lang="en-US" b="1" u="sng" dirty="0">
                <a:solidFill>
                  <a:schemeClr val="bg1"/>
                </a:solidFill>
              </a:rPr>
              <a:t>Heat Transfer Mechanism:</a:t>
            </a:r>
            <a:r>
              <a:rPr lang="en-US" u="sng" dirty="0">
                <a:solidFill>
                  <a:schemeClr val="bg1"/>
                </a:solidFill>
              </a:rPr>
              <a:t> </a:t>
            </a:r>
            <a:r>
              <a:rPr lang="en-US" dirty="0">
                <a:solidFill>
                  <a:schemeClr val="bg1"/>
                </a:solidFill>
              </a:rPr>
              <a:t>Heat transfer in a shell and tube heat exchanger occurs by conduction through the tube walls, followed by convection to the shell-side and tube-side fluids.</a:t>
            </a:r>
          </a:p>
          <a:p>
            <a:endParaRPr lang="en-US" dirty="0">
              <a:solidFill>
                <a:schemeClr val="bg1"/>
              </a:solidFill>
            </a:endParaRPr>
          </a:p>
          <a:p>
            <a:r>
              <a:rPr lang="en-US" b="1" dirty="0">
                <a:solidFill>
                  <a:schemeClr val="bg1"/>
                </a:solidFill>
              </a:rPr>
              <a:t>2. </a:t>
            </a:r>
            <a:r>
              <a:rPr lang="en-US" b="1" u="sng" dirty="0">
                <a:solidFill>
                  <a:schemeClr val="bg1"/>
                </a:solidFill>
              </a:rPr>
              <a:t>Heat Transfer Coefficient:</a:t>
            </a:r>
            <a:r>
              <a:rPr lang="en-US" u="sng" dirty="0">
                <a:solidFill>
                  <a:schemeClr val="bg1"/>
                </a:solidFill>
              </a:rPr>
              <a:t> </a:t>
            </a:r>
            <a:r>
              <a:rPr lang="en-US" dirty="0">
                <a:solidFill>
                  <a:schemeClr val="bg1"/>
                </a:solidFill>
              </a:rPr>
              <a:t>The overall heat transfer coefficient (U) is a measure of the heat exchanger’s ability to transfer heat. It depends on the heat transfer coefficients of both fluids, the thermal conductivity of the tube material, and the geometry of the heat exchanger.</a:t>
            </a:r>
          </a:p>
          <a:p>
            <a:endParaRPr lang="en-US" dirty="0">
              <a:solidFill>
                <a:schemeClr val="bg1"/>
              </a:solidFill>
            </a:endParaRPr>
          </a:p>
          <a:p>
            <a:r>
              <a:rPr lang="en-US" sz="2000" b="1" u="sng" dirty="0">
                <a:solidFill>
                  <a:schemeClr val="bg1"/>
                </a:solidFill>
              </a:rPr>
              <a:t>Types of Shell and Tube Heat Exchangers</a:t>
            </a:r>
          </a:p>
          <a:p>
            <a:endParaRPr lang="en-US" b="1" u="sng" dirty="0">
              <a:solidFill>
                <a:schemeClr val="bg1"/>
              </a:solidFill>
            </a:endParaRPr>
          </a:p>
          <a:p>
            <a:pPr>
              <a:buFont typeface="+mj-lt"/>
              <a:buAutoNum type="arabicPeriod"/>
            </a:pPr>
            <a:r>
              <a:rPr lang="en-US" b="1" dirty="0">
                <a:solidFill>
                  <a:schemeClr val="bg1"/>
                </a:solidFill>
              </a:rPr>
              <a:t>Fixed Tube Sheet Design:</a:t>
            </a:r>
            <a:r>
              <a:rPr lang="en-US" dirty="0">
                <a:solidFill>
                  <a:schemeClr val="bg1"/>
                </a:solidFill>
              </a:rPr>
              <a:t> Tubes are fixed to tube sheets at both ends. It is simple but not suitable for handling high-temperature differences due to thermal expansion issues.</a:t>
            </a:r>
          </a:p>
          <a:p>
            <a:pPr>
              <a:buFont typeface="+mj-lt"/>
              <a:buAutoNum type="arabicPeriod"/>
            </a:pPr>
            <a:r>
              <a:rPr lang="en-US" b="1" dirty="0">
                <a:solidFill>
                  <a:schemeClr val="bg1"/>
                </a:solidFill>
              </a:rPr>
              <a:t>Floating Head Design:</a:t>
            </a:r>
            <a:r>
              <a:rPr lang="en-US" dirty="0">
                <a:solidFill>
                  <a:schemeClr val="bg1"/>
                </a:solidFill>
              </a:rPr>
              <a:t> One end of the tubes is fixed, and the other end is free to move. This design accommodates differential thermal expansion.</a:t>
            </a:r>
          </a:p>
          <a:p>
            <a:pPr>
              <a:buFont typeface="+mj-lt"/>
              <a:buAutoNum type="arabicPeriod"/>
            </a:pPr>
            <a:r>
              <a:rPr lang="en-US" b="1" dirty="0">
                <a:solidFill>
                  <a:schemeClr val="bg1"/>
                </a:solidFill>
              </a:rPr>
              <a:t>U-tube Design:</a:t>
            </a:r>
            <a:r>
              <a:rPr lang="en-US" dirty="0">
                <a:solidFill>
                  <a:schemeClr val="bg1"/>
                </a:solidFill>
              </a:rPr>
              <a:t> Tubes are bent into a U-shape, allowing for differential thermal expansion. Suitable for high-pressure applications.</a:t>
            </a:r>
          </a:p>
          <a:p>
            <a:endParaRPr lang="en-US" dirty="0">
              <a:solidFill>
                <a:schemeClr val="bg1"/>
              </a:solidFill>
            </a:endParaRPr>
          </a:p>
        </p:txBody>
      </p:sp>
    </p:spTree>
    <p:extLst>
      <p:ext uri="{BB962C8B-B14F-4D97-AF65-F5344CB8AC3E}">
        <p14:creationId xmlns:p14="http://schemas.microsoft.com/office/powerpoint/2010/main" val="3908975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5360D7-495F-BF8D-DF7F-E180EDE25DD4}"/>
              </a:ext>
            </a:extLst>
          </p:cNvPr>
          <p:cNvPicPr>
            <a:picLocks noChangeAspect="1"/>
          </p:cNvPicPr>
          <p:nvPr/>
        </p:nvPicPr>
        <p:blipFill rotWithShape="1">
          <a:blip r:embed="rId2"/>
          <a:srcRect t="-1378" b="20486"/>
          <a:stretch/>
        </p:blipFill>
        <p:spPr>
          <a:xfrm>
            <a:off x="1" y="-122548"/>
            <a:ext cx="12191999" cy="6980548"/>
          </a:xfrm>
          <a:prstGeom prst="rect">
            <a:avLst/>
          </a:prstGeom>
        </p:spPr>
      </p:pic>
      <p:sp>
        <p:nvSpPr>
          <p:cNvPr id="4" name="TextBox 3">
            <a:extLst>
              <a:ext uri="{FF2B5EF4-FFF2-40B4-BE49-F238E27FC236}">
                <a16:creationId xmlns:a16="http://schemas.microsoft.com/office/drawing/2014/main" id="{69EE252E-F058-8249-1B94-1192727BF75E}"/>
              </a:ext>
            </a:extLst>
          </p:cNvPr>
          <p:cNvSpPr txBox="1"/>
          <p:nvPr/>
        </p:nvSpPr>
        <p:spPr>
          <a:xfrm>
            <a:off x="1960775" y="1781666"/>
            <a:ext cx="1706252" cy="1310326"/>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6DEBB2F4-7498-7BCD-2186-54352C4F5518}"/>
              </a:ext>
            </a:extLst>
          </p:cNvPr>
          <p:cNvSpPr txBox="1"/>
          <p:nvPr/>
        </p:nvSpPr>
        <p:spPr>
          <a:xfrm>
            <a:off x="556180" y="358495"/>
            <a:ext cx="10369485" cy="3139321"/>
          </a:xfrm>
          <a:prstGeom prst="rect">
            <a:avLst/>
          </a:prstGeom>
          <a:noFill/>
        </p:spPr>
        <p:txBody>
          <a:bodyPr wrap="square">
            <a:spAutoFit/>
          </a:bodyPr>
          <a:lstStyle/>
          <a:p>
            <a:r>
              <a:rPr lang="en-US" b="1" u="sng" dirty="0">
                <a:solidFill>
                  <a:schemeClr val="bg1"/>
                </a:solidFill>
              </a:rPr>
              <a:t>Performance Parameters</a:t>
            </a:r>
          </a:p>
          <a:p>
            <a:endParaRPr lang="en-US" b="1" u="sng" dirty="0">
              <a:solidFill>
                <a:schemeClr val="bg1"/>
              </a:solidFill>
            </a:endParaRPr>
          </a:p>
          <a:p>
            <a:pPr>
              <a:buFont typeface="+mj-lt"/>
              <a:buAutoNum type="arabicPeriod"/>
            </a:pPr>
            <a:r>
              <a:rPr lang="en-US" b="1" u="sng" dirty="0">
                <a:solidFill>
                  <a:schemeClr val="bg1"/>
                </a:solidFill>
              </a:rPr>
              <a:t> Effectiveness (ε): </a:t>
            </a:r>
            <a:r>
              <a:rPr lang="en-US" u="sng" dirty="0">
                <a:solidFill>
                  <a:schemeClr val="bg1"/>
                </a:solidFill>
              </a:rPr>
              <a:t> </a:t>
            </a:r>
            <a:r>
              <a:rPr lang="en-US" dirty="0">
                <a:solidFill>
                  <a:schemeClr val="bg1"/>
                </a:solidFill>
              </a:rPr>
              <a:t>The ratio of the actual heat transfer to the maximum possible heat transfer.</a:t>
            </a:r>
          </a:p>
          <a:p>
            <a:pPr>
              <a:buFont typeface="+mj-lt"/>
              <a:buAutoNum type="arabicPeriod"/>
            </a:pPr>
            <a:r>
              <a:rPr lang="en-US" b="1" u="sng" dirty="0">
                <a:solidFill>
                  <a:schemeClr val="bg1"/>
                </a:solidFill>
              </a:rPr>
              <a:t> Number of Transfer Units (NTU):</a:t>
            </a:r>
            <a:r>
              <a:rPr lang="en-US" u="sng" dirty="0">
                <a:solidFill>
                  <a:schemeClr val="bg1"/>
                </a:solidFill>
              </a:rPr>
              <a:t>  </a:t>
            </a:r>
            <a:r>
              <a:rPr lang="en-US" dirty="0">
                <a:solidFill>
                  <a:schemeClr val="bg1"/>
                </a:solidFill>
              </a:rPr>
              <a:t>A dimensionless parameter used to describe the heat exchanger’s performance, defined as NTU=​UA/</a:t>
            </a:r>
            <a:r>
              <a:rPr lang="en-US" dirty="0" err="1">
                <a:solidFill>
                  <a:schemeClr val="bg1"/>
                </a:solidFill>
              </a:rPr>
              <a:t>Cmin</a:t>
            </a:r>
            <a:r>
              <a:rPr lang="en-US" dirty="0">
                <a:solidFill>
                  <a:schemeClr val="bg1"/>
                </a:solidFill>
              </a:rPr>
              <a:t> ​.</a:t>
            </a:r>
          </a:p>
          <a:p>
            <a:pPr>
              <a:buFont typeface="+mj-lt"/>
              <a:buAutoNum type="arabicPeriod"/>
            </a:pPr>
            <a:r>
              <a:rPr lang="en-US" b="1" u="sng" dirty="0">
                <a:solidFill>
                  <a:schemeClr val="bg1"/>
                </a:solidFill>
              </a:rPr>
              <a:t> Pressure Drop:</a:t>
            </a:r>
            <a:r>
              <a:rPr lang="en-US" u="sng" dirty="0">
                <a:solidFill>
                  <a:schemeClr val="bg1"/>
                </a:solidFill>
              </a:rPr>
              <a:t> </a:t>
            </a:r>
            <a:r>
              <a:rPr lang="en-US" dirty="0">
                <a:solidFill>
                  <a:schemeClr val="bg1"/>
                </a:solidFill>
              </a:rPr>
              <a:t>The pressure loss that occurs as fluid flows through the heat exchanger, influenced by factors such as fluid velocity, fluid viscosity, and the geometry of the exchanger.</a:t>
            </a:r>
          </a:p>
          <a:p>
            <a:pPr>
              <a:buFont typeface="+mj-lt"/>
              <a:buAutoNum type="arabicPeriod"/>
            </a:pPr>
            <a:r>
              <a:rPr lang="en-US" b="1" u="sng" dirty="0">
                <a:solidFill>
                  <a:schemeClr val="bg1"/>
                </a:solidFill>
              </a:rPr>
              <a:t> Reynolds Number (Re):</a:t>
            </a:r>
            <a:r>
              <a:rPr lang="en-US" u="sng" dirty="0">
                <a:solidFill>
                  <a:schemeClr val="bg1"/>
                </a:solidFill>
              </a:rPr>
              <a:t> </a:t>
            </a:r>
            <a:r>
              <a:rPr lang="en-US" dirty="0">
                <a:solidFill>
                  <a:schemeClr val="bg1"/>
                </a:solidFill>
              </a:rPr>
              <a:t>A dimensionless number that characterizes the flow regime (laminar or turbulent) within the heat exchanger.</a:t>
            </a:r>
          </a:p>
          <a:p>
            <a:pPr>
              <a:buFont typeface="+mj-lt"/>
              <a:buAutoNum type="arabicPeriod"/>
            </a:pPr>
            <a:r>
              <a:rPr lang="en-US" b="1" u="sng" dirty="0">
                <a:solidFill>
                  <a:schemeClr val="bg1"/>
                </a:solidFill>
              </a:rPr>
              <a:t> Nusselt Number (Nu):</a:t>
            </a:r>
            <a:r>
              <a:rPr lang="en-US" u="sng" dirty="0">
                <a:solidFill>
                  <a:schemeClr val="bg1"/>
                </a:solidFill>
              </a:rPr>
              <a:t> </a:t>
            </a:r>
            <a:r>
              <a:rPr lang="en-US" dirty="0">
                <a:solidFill>
                  <a:schemeClr val="bg1"/>
                </a:solidFill>
              </a:rPr>
              <a:t>A dimensionless number that correlates the convective heat transfer to the conductive heat transfer across the fluid boundary layer.</a:t>
            </a:r>
          </a:p>
        </p:txBody>
      </p:sp>
    </p:spTree>
    <p:extLst>
      <p:ext uri="{BB962C8B-B14F-4D97-AF65-F5344CB8AC3E}">
        <p14:creationId xmlns:p14="http://schemas.microsoft.com/office/powerpoint/2010/main" val="2925265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5360D7-495F-BF8D-DF7F-E180EDE25DD4}"/>
              </a:ext>
            </a:extLst>
          </p:cNvPr>
          <p:cNvPicPr>
            <a:picLocks noChangeAspect="1"/>
          </p:cNvPicPr>
          <p:nvPr/>
        </p:nvPicPr>
        <p:blipFill rotWithShape="1">
          <a:blip r:embed="rId2"/>
          <a:srcRect t="-1378" b="20486"/>
          <a:stretch/>
        </p:blipFill>
        <p:spPr>
          <a:xfrm>
            <a:off x="1" y="-122548"/>
            <a:ext cx="12191999" cy="6980548"/>
          </a:xfrm>
          <a:prstGeom prst="rect">
            <a:avLst/>
          </a:prstGeom>
        </p:spPr>
      </p:pic>
      <p:sp>
        <p:nvSpPr>
          <p:cNvPr id="2" name="TextBox 1">
            <a:extLst>
              <a:ext uri="{FF2B5EF4-FFF2-40B4-BE49-F238E27FC236}">
                <a16:creationId xmlns:a16="http://schemas.microsoft.com/office/drawing/2014/main" id="{5EDEC25C-55FD-2D37-A104-DCDDA8CD10E4}"/>
              </a:ext>
            </a:extLst>
          </p:cNvPr>
          <p:cNvSpPr txBox="1"/>
          <p:nvPr/>
        </p:nvSpPr>
        <p:spPr>
          <a:xfrm>
            <a:off x="4506012" y="0"/>
            <a:ext cx="3337088" cy="769441"/>
          </a:xfrm>
          <a:prstGeom prst="rect">
            <a:avLst/>
          </a:prstGeom>
          <a:noFill/>
        </p:spPr>
        <p:txBody>
          <a:bodyPr wrap="square" rtlCol="0">
            <a:spAutoFit/>
          </a:bodyPr>
          <a:lstStyle/>
          <a:p>
            <a:pPr algn="ctr"/>
            <a:r>
              <a:rPr lang="en-US" sz="4400" b="1" u="sng" dirty="0">
                <a:solidFill>
                  <a:schemeClr val="bg1"/>
                </a:solidFill>
              </a:rPr>
              <a:t>Assumptions</a:t>
            </a:r>
            <a:endParaRPr lang="en-IN" sz="4400" b="1" u="sng" dirty="0">
              <a:solidFill>
                <a:schemeClr val="bg1"/>
              </a:solidFill>
            </a:endParaRPr>
          </a:p>
        </p:txBody>
      </p:sp>
      <p:sp>
        <p:nvSpPr>
          <p:cNvPr id="4" name="TextBox 3">
            <a:extLst>
              <a:ext uri="{FF2B5EF4-FFF2-40B4-BE49-F238E27FC236}">
                <a16:creationId xmlns:a16="http://schemas.microsoft.com/office/drawing/2014/main" id="{69EE252E-F058-8249-1B94-1192727BF75E}"/>
              </a:ext>
            </a:extLst>
          </p:cNvPr>
          <p:cNvSpPr txBox="1"/>
          <p:nvPr/>
        </p:nvSpPr>
        <p:spPr>
          <a:xfrm>
            <a:off x="1960775" y="1781666"/>
            <a:ext cx="1706252" cy="1310326"/>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05F338CE-CD20-1E84-6593-D4980E59643A}"/>
              </a:ext>
            </a:extLst>
          </p:cNvPr>
          <p:cNvSpPr txBox="1"/>
          <p:nvPr/>
        </p:nvSpPr>
        <p:spPr>
          <a:xfrm>
            <a:off x="452486" y="1033391"/>
            <a:ext cx="11444140" cy="5047536"/>
          </a:xfrm>
          <a:prstGeom prst="rect">
            <a:avLst/>
          </a:prstGeom>
          <a:noFill/>
        </p:spPr>
        <p:txBody>
          <a:bodyPr wrap="square">
            <a:spAutoFit/>
          </a:bodyPr>
          <a:lstStyle/>
          <a:p>
            <a:r>
              <a:rPr lang="en-US" sz="1400" dirty="0">
                <a:solidFill>
                  <a:schemeClr val="bg1"/>
                </a:solidFill>
              </a:rPr>
              <a:t>1. Constant Fluid Properties: - Specific Heat, Viscosity, Density, and Thermal Conductivity: These properties of both shell and tube side fluids are assumed to be constant and not vary with temperature.</a:t>
            </a:r>
          </a:p>
          <a:p>
            <a:r>
              <a:rPr lang="en-US" sz="1400" dirty="0">
                <a:solidFill>
                  <a:schemeClr val="bg1"/>
                </a:solidFill>
              </a:rPr>
              <a:t>2. Flow Rate:  - The flow rates for both shell and tube sides are assumed to be constant and uniform across the heat exchanger.</a:t>
            </a:r>
          </a:p>
          <a:p>
            <a:r>
              <a:rPr lang="en-US" sz="1400" dirty="0">
                <a:solidFill>
                  <a:schemeClr val="bg1"/>
                </a:solidFill>
              </a:rPr>
              <a:t>3. Steady State Operation: - The heat exchanger is assumed to be operating under steady-state conditions, meaning that all temperatures, flow rates, and heat transfer rates are constant over time.</a:t>
            </a:r>
          </a:p>
          <a:p>
            <a:r>
              <a:rPr lang="en-US" sz="1400" dirty="0">
                <a:solidFill>
                  <a:schemeClr val="bg1"/>
                </a:solidFill>
              </a:rPr>
              <a:t>4. Ideal Baffle Impact: - The impact of baffle inclination on fluid flow and heat transfer is simplified, with the baffle spacing adjusted by the cosine of the inclination angle.</a:t>
            </a:r>
          </a:p>
          <a:p>
            <a:r>
              <a:rPr lang="en-US" sz="1400" dirty="0">
                <a:solidFill>
                  <a:schemeClr val="bg1"/>
                </a:solidFill>
              </a:rPr>
              <a:t>5. Simplified Heat Transfer Coefficient Calculations:  - The overall heat transfer coefficient ( U ) is calculated using simplified empirical correlations for Nusselt numbers (Nu)  based on Reynolds number (Re) and Prandtl number ( </a:t>
            </a:r>
            <a:r>
              <a:rPr lang="en-US" sz="1400" dirty="0" err="1">
                <a:solidFill>
                  <a:schemeClr val="bg1"/>
                </a:solidFill>
              </a:rPr>
              <a:t>Pr</a:t>
            </a:r>
            <a:r>
              <a:rPr lang="en-US" sz="1400" dirty="0">
                <a:solidFill>
                  <a:schemeClr val="bg1"/>
                </a:solidFill>
              </a:rPr>
              <a:t>).</a:t>
            </a:r>
          </a:p>
          <a:p>
            <a:r>
              <a:rPr lang="en-US" sz="1400" dirty="0">
                <a:solidFill>
                  <a:schemeClr val="bg1"/>
                </a:solidFill>
              </a:rPr>
              <a:t>6. Simplified Pressure Drop Calculations:  - The pressure drop calculations for both shell and tube sides are based on simplified formulas assuming ideal fluid flow behavior.</a:t>
            </a:r>
          </a:p>
          <a:p>
            <a:r>
              <a:rPr lang="en-US" sz="1400" dirty="0">
                <a:solidFill>
                  <a:schemeClr val="bg1"/>
                </a:solidFill>
              </a:rPr>
              <a:t>7. Flow Type:  - The code supports two flow types: "co-current" and "counter-current," with calculations for effectiveness and temperature profiles tailored to these types.</a:t>
            </a:r>
          </a:p>
          <a:p>
            <a:r>
              <a:rPr lang="en-US" sz="1400" dirty="0">
                <a:solidFill>
                  <a:schemeClr val="bg1"/>
                </a:solidFill>
              </a:rPr>
              <a:t>8. Effectiveness-NTU Method: - The effectiveness-NTU method is used for calculating the effectiveness of the heat exchanger, assuming ideal heat exchanger behavior.</a:t>
            </a:r>
          </a:p>
          <a:p>
            <a:r>
              <a:rPr lang="en-US" sz="1400" dirty="0">
                <a:solidFill>
                  <a:schemeClr val="bg1"/>
                </a:solidFill>
              </a:rPr>
              <a:t>9. Heat Capacity Rates: - Heat capacity rates for both shell and tube sides are calculated assuming specific heats and flow rates are known and constant.</a:t>
            </a:r>
          </a:p>
          <a:p>
            <a:r>
              <a:rPr lang="en-US" sz="1400" dirty="0">
                <a:solidFill>
                  <a:schemeClr val="bg1"/>
                </a:solidFill>
              </a:rPr>
              <a:t>10. Geometric Simplifications: - Geometric parameters such as diameters, lengths, and baffle spacing are used directly in calculations without accounting for potential variations or manufacturing tolerances.</a:t>
            </a:r>
          </a:p>
          <a:p>
            <a:r>
              <a:rPr lang="en-US" sz="1400" dirty="0">
                <a:solidFill>
                  <a:schemeClr val="bg1"/>
                </a:solidFill>
              </a:rPr>
              <a:t>11. Uniform Temperature Distribution:  - The temperature profiles are calculated assuming a uniform distribution along the heat exchanger’s cross-section and length, without considering potential variations or localized effects.</a:t>
            </a:r>
          </a:p>
          <a:p>
            <a:r>
              <a:rPr lang="en-US" sz="1400" dirty="0">
                <a:solidFill>
                  <a:schemeClr val="bg1"/>
                </a:solidFill>
              </a:rPr>
              <a:t>12. Neglecting Heat Losses:  - The calculations assume no heat losses to the surroundings, i.e., all heat transfer occurs between the shell and tube sides.</a:t>
            </a:r>
          </a:p>
          <a:p>
            <a:r>
              <a:rPr lang="en-US" sz="1400" dirty="0">
                <a:solidFill>
                  <a:schemeClr val="bg1"/>
                </a:solidFill>
              </a:rPr>
              <a:t>13. Neglecting Fouling:  - The effects of fouling on heat transfer and pressure drop are not considered, assuming clean heat exchanger surfaces.</a:t>
            </a:r>
          </a:p>
          <a:p>
            <a:r>
              <a:rPr lang="en-US" sz="1400" dirty="0">
                <a:solidFill>
                  <a:schemeClr val="bg1"/>
                </a:solidFill>
              </a:rPr>
              <a:t>These assumptions simplify the problem to make it tractable for calculation and analysis but may introduce inaccuracies compared to real-world behavior</a:t>
            </a:r>
            <a:r>
              <a:rPr lang="en-US" sz="1200" dirty="0">
                <a:solidFill>
                  <a:schemeClr val="bg1"/>
                </a:solidFill>
              </a:rPr>
              <a:t>.</a:t>
            </a:r>
          </a:p>
        </p:txBody>
      </p:sp>
    </p:spTree>
    <p:extLst>
      <p:ext uri="{BB962C8B-B14F-4D97-AF65-F5344CB8AC3E}">
        <p14:creationId xmlns:p14="http://schemas.microsoft.com/office/powerpoint/2010/main" val="4276869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5360D7-495F-BF8D-DF7F-E180EDE25DD4}"/>
              </a:ext>
            </a:extLst>
          </p:cNvPr>
          <p:cNvPicPr>
            <a:picLocks noChangeAspect="1"/>
          </p:cNvPicPr>
          <p:nvPr/>
        </p:nvPicPr>
        <p:blipFill rotWithShape="1">
          <a:blip r:embed="rId2"/>
          <a:srcRect t="-1378" b="20486"/>
          <a:stretch/>
        </p:blipFill>
        <p:spPr>
          <a:xfrm>
            <a:off x="1" y="-122548"/>
            <a:ext cx="12191999" cy="6980548"/>
          </a:xfrm>
          <a:prstGeom prst="rect">
            <a:avLst/>
          </a:prstGeom>
        </p:spPr>
      </p:pic>
      <p:sp>
        <p:nvSpPr>
          <p:cNvPr id="2" name="TextBox 1">
            <a:extLst>
              <a:ext uri="{FF2B5EF4-FFF2-40B4-BE49-F238E27FC236}">
                <a16:creationId xmlns:a16="http://schemas.microsoft.com/office/drawing/2014/main" id="{C74A0D63-BA85-C402-DCF8-ED65CC1E25E8}"/>
              </a:ext>
            </a:extLst>
          </p:cNvPr>
          <p:cNvSpPr txBox="1"/>
          <p:nvPr/>
        </p:nvSpPr>
        <p:spPr>
          <a:xfrm>
            <a:off x="4496586" y="697583"/>
            <a:ext cx="3657600" cy="584775"/>
          </a:xfrm>
          <a:prstGeom prst="rect">
            <a:avLst/>
          </a:prstGeom>
          <a:noFill/>
        </p:spPr>
        <p:txBody>
          <a:bodyPr wrap="square" rtlCol="0">
            <a:spAutoFit/>
          </a:bodyPr>
          <a:lstStyle/>
          <a:p>
            <a:r>
              <a:rPr lang="en-US" sz="3200" b="1" u="sng" dirty="0">
                <a:solidFill>
                  <a:schemeClr val="bg1"/>
                </a:solidFill>
              </a:rPr>
              <a:t>CALCULATIONS</a:t>
            </a:r>
            <a:r>
              <a:rPr lang="en-US" dirty="0"/>
              <a:t> </a:t>
            </a:r>
            <a:endParaRPr lang="en-IN" dirty="0"/>
          </a:p>
        </p:txBody>
      </p:sp>
      <p:sp>
        <p:nvSpPr>
          <p:cNvPr id="4" name="TextBox 3">
            <a:extLst>
              <a:ext uri="{FF2B5EF4-FFF2-40B4-BE49-F238E27FC236}">
                <a16:creationId xmlns:a16="http://schemas.microsoft.com/office/drawing/2014/main" id="{09D0299C-908F-EF12-7C9B-43B368B9C4E4}"/>
              </a:ext>
            </a:extLst>
          </p:cNvPr>
          <p:cNvSpPr txBox="1"/>
          <p:nvPr/>
        </p:nvSpPr>
        <p:spPr>
          <a:xfrm>
            <a:off x="933253" y="1424286"/>
            <a:ext cx="2234152" cy="338554"/>
          </a:xfrm>
          <a:prstGeom prst="rect">
            <a:avLst/>
          </a:prstGeom>
          <a:noFill/>
        </p:spPr>
        <p:txBody>
          <a:bodyPr wrap="square" rtlCol="0">
            <a:spAutoFit/>
          </a:bodyPr>
          <a:lstStyle/>
          <a:p>
            <a:r>
              <a:rPr lang="en-US" sz="1600" u="sng" dirty="0">
                <a:solidFill>
                  <a:schemeClr val="bg1"/>
                </a:solidFill>
              </a:rPr>
              <a:t>Heat Capacity Rates</a:t>
            </a:r>
            <a:endParaRPr lang="en-IN" sz="1600" u="sng" dirty="0">
              <a:solidFill>
                <a:schemeClr val="bg1"/>
              </a:solidFill>
            </a:endParaRPr>
          </a:p>
        </p:txBody>
      </p:sp>
      <p:pic>
        <p:nvPicPr>
          <p:cNvPr id="6" name="Picture 5">
            <a:extLst>
              <a:ext uri="{FF2B5EF4-FFF2-40B4-BE49-F238E27FC236}">
                <a16:creationId xmlns:a16="http://schemas.microsoft.com/office/drawing/2014/main" id="{F7F1E833-2DC4-4A5C-4C02-91F537A8861D}"/>
              </a:ext>
            </a:extLst>
          </p:cNvPr>
          <p:cNvPicPr>
            <a:picLocks noChangeAspect="1"/>
          </p:cNvPicPr>
          <p:nvPr/>
        </p:nvPicPr>
        <p:blipFill>
          <a:blip r:embed="rId3"/>
          <a:stretch>
            <a:fillRect/>
          </a:stretch>
        </p:blipFill>
        <p:spPr>
          <a:xfrm>
            <a:off x="933253" y="1911056"/>
            <a:ext cx="2065199" cy="342930"/>
          </a:xfrm>
          <a:prstGeom prst="rect">
            <a:avLst/>
          </a:prstGeom>
        </p:spPr>
      </p:pic>
      <p:pic>
        <p:nvPicPr>
          <p:cNvPr id="8" name="Picture 7">
            <a:extLst>
              <a:ext uri="{FF2B5EF4-FFF2-40B4-BE49-F238E27FC236}">
                <a16:creationId xmlns:a16="http://schemas.microsoft.com/office/drawing/2014/main" id="{14C83F98-A48C-285A-0723-7A19D7CF340E}"/>
              </a:ext>
            </a:extLst>
          </p:cNvPr>
          <p:cNvPicPr>
            <a:picLocks noChangeAspect="1"/>
          </p:cNvPicPr>
          <p:nvPr/>
        </p:nvPicPr>
        <p:blipFill>
          <a:blip r:embed="rId4"/>
          <a:stretch>
            <a:fillRect/>
          </a:stretch>
        </p:blipFill>
        <p:spPr>
          <a:xfrm>
            <a:off x="933253" y="2356775"/>
            <a:ext cx="2065199" cy="369332"/>
          </a:xfrm>
          <a:prstGeom prst="rect">
            <a:avLst/>
          </a:prstGeom>
        </p:spPr>
      </p:pic>
      <p:sp>
        <p:nvSpPr>
          <p:cNvPr id="9" name="TextBox 8">
            <a:extLst>
              <a:ext uri="{FF2B5EF4-FFF2-40B4-BE49-F238E27FC236}">
                <a16:creationId xmlns:a16="http://schemas.microsoft.com/office/drawing/2014/main" id="{FB59DB37-CC9A-14D1-2C16-15A139858418}"/>
              </a:ext>
            </a:extLst>
          </p:cNvPr>
          <p:cNvSpPr txBox="1"/>
          <p:nvPr/>
        </p:nvSpPr>
        <p:spPr>
          <a:xfrm>
            <a:off x="194821" y="2973562"/>
            <a:ext cx="5740923" cy="338554"/>
          </a:xfrm>
          <a:prstGeom prst="rect">
            <a:avLst/>
          </a:prstGeom>
          <a:noFill/>
        </p:spPr>
        <p:txBody>
          <a:bodyPr wrap="square" rtlCol="0">
            <a:spAutoFit/>
          </a:bodyPr>
          <a:lstStyle/>
          <a:p>
            <a:r>
              <a:rPr lang="en-US" sz="1600" b="1" u="sng" dirty="0">
                <a:solidFill>
                  <a:schemeClr val="bg1"/>
                </a:solidFill>
              </a:rPr>
              <a:t>Minimum and Maximum Heat Capacity Rates</a:t>
            </a:r>
            <a:endParaRPr lang="en-IN" sz="1600" b="1" u="sng" dirty="0">
              <a:solidFill>
                <a:schemeClr val="bg1"/>
              </a:solidFill>
            </a:endParaRPr>
          </a:p>
        </p:txBody>
      </p:sp>
      <p:pic>
        <p:nvPicPr>
          <p:cNvPr id="11" name="Picture 10">
            <a:extLst>
              <a:ext uri="{FF2B5EF4-FFF2-40B4-BE49-F238E27FC236}">
                <a16:creationId xmlns:a16="http://schemas.microsoft.com/office/drawing/2014/main" id="{642EE502-4BE6-9AE6-0120-F7D6DD6FFFC8}"/>
              </a:ext>
            </a:extLst>
          </p:cNvPr>
          <p:cNvPicPr>
            <a:picLocks noChangeAspect="1"/>
          </p:cNvPicPr>
          <p:nvPr/>
        </p:nvPicPr>
        <p:blipFill>
          <a:blip r:embed="rId5"/>
          <a:stretch>
            <a:fillRect/>
          </a:stretch>
        </p:blipFill>
        <p:spPr>
          <a:xfrm>
            <a:off x="960575" y="3396740"/>
            <a:ext cx="2179509" cy="320068"/>
          </a:xfrm>
          <a:prstGeom prst="rect">
            <a:avLst/>
          </a:prstGeom>
        </p:spPr>
      </p:pic>
      <p:pic>
        <p:nvPicPr>
          <p:cNvPr id="13" name="Picture 12">
            <a:extLst>
              <a:ext uri="{FF2B5EF4-FFF2-40B4-BE49-F238E27FC236}">
                <a16:creationId xmlns:a16="http://schemas.microsoft.com/office/drawing/2014/main" id="{C0B6B6A6-54B9-18D3-2C02-E6D05CFBBB34}"/>
              </a:ext>
            </a:extLst>
          </p:cNvPr>
          <p:cNvPicPr>
            <a:picLocks noChangeAspect="1"/>
          </p:cNvPicPr>
          <p:nvPr/>
        </p:nvPicPr>
        <p:blipFill>
          <a:blip r:embed="rId6"/>
          <a:stretch>
            <a:fillRect/>
          </a:stretch>
        </p:blipFill>
        <p:spPr>
          <a:xfrm>
            <a:off x="960575" y="3857218"/>
            <a:ext cx="2179509" cy="320068"/>
          </a:xfrm>
          <a:prstGeom prst="rect">
            <a:avLst/>
          </a:prstGeom>
        </p:spPr>
      </p:pic>
      <p:sp>
        <p:nvSpPr>
          <p:cNvPr id="15" name="TextBox 14">
            <a:extLst>
              <a:ext uri="{FF2B5EF4-FFF2-40B4-BE49-F238E27FC236}">
                <a16:creationId xmlns:a16="http://schemas.microsoft.com/office/drawing/2014/main" id="{4E45C755-56D5-BDEC-C2F6-FB7B34205552}"/>
              </a:ext>
            </a:extLst>
          </p:cNvPr>
          <p:cNvSpPr txBox="1"/>
          <p:nvPr/>
        </p:nvSpPr>
        <p:spPr>
          <a:xfrm>
            <a:off x="-1034592" y="4458394"/>
            <a:ext cx="6169842" cy="338554"/>
          </a:xfrm>
          <a:prstGeom prst="rect">
            <a:avLst/>
          </a:prstGeom>
          <a:noFill/>
        </p:spPr>
        <p:txBody>
          <a:bodyPr wrap="square">
            <a:spAutoFit/>
          </a:bodyPr>
          <a:lstStyle/>
          <a:p>
            <a:pPr algn="ctr"/>
            <a:r>
              <a:rPr lang="en-US" sz="1600" b="1" u="sng" dirty="0">
                <a:solidFill>
                  <a:schemeClr val="bg1"/>
                </a:solidFill>
              </a:rPr>
              <a:t>Calculation of heat capacity rate ratio</a:t>
            </a:r>
            <a:endParaRPr lang="en-IN" sz="1600" u="sng" dirty="0"/>
          </a:p>
        </p:txBody>
      </p:sp>
      <p:pic>
        <p:nvPicPr>
          <p:cNvPr id="17" name="Picture 16">
            <a:extLst>
              <a:ext uri="{FF2B5EF4-FFF2-40B4-BE49-F238E27FC236}">
                <a16:creationId xmlns:a16="http://schemas.microsoft.com/office/drawing/2014/main" id="{84EDD9BC-00B7-11C2-96E9-2656819EF947}"/>
              </a:ext>
            </a:extLst>
          </p:cNvPr>
          <p:cNvPicPr>
            <a:picLocks noChangeAspect="1"/>
          </p:cNvPicPr>
          <p:nvPr/>
        </p:nvPicPr>
        <p:blipFill>
          <a:blip r:embed="rId7"/>
          <a:stretch>
            <a:fillRect/>
          </a:stretch>
        </p:blipFill>
        <p:spPr>
          <a:xfrm>
            <a:off x="1306665" y="4818953"/>
            <a:ext cx="1318374" cy="518205"/>
          </a:xfrm>
          <a:prstGeom prst="rect">
            <a:avLst/>
          </a:prstGeom>
        </p:spPr>
      </p:pic>
      <p:sp>
        <p:nvSpPr>
          <p:cNvPr id="18" name="TextBox 17">
            <a:extLst>
              <a:ext uri="{FF2B5EF4-FFF2-40B4-BE49-F238E27FC236}">
                <a16:creationId xmlns:a16="http://schemas.microsoft.com/office/drawing/2014/main" id="{1C974FFC-1210-0A14-A1CA-BC138ED2A124}"/>
              </a:ext>
            </a:extLst>
          </p:cNvPr>
          <p:cNvSpPr txBox="1"/>
          <p:nvPr/>
        </p:nvSpPr>
        <p:spPr>
          <a:xfrm>
            <a:off x="4496586" y="1280425"/>
            <a:ext cx="2790334" cy="338554"/>
          </a:xfrm>
          <a:prstGeom prst="rect">
            <a:avLst/>
          </a:prstGeom>
          <a:noFill/>
        </p:spPr>
        <p:txBody>
          <a:bodyPr wrap="square" rtlCol="0">
            <a:spAutoFit/>
          </a:bodyPr>
          <a:lstStyle/>
          <a:p>
            <a:r>
              <a:rPr lang="en-US" sz="1600" b="1" u="sng" dirty="0">
                <a:solidFill>
                  <a:schemeClr val="bg1"/>
                </a:solidFill>
              </a:rPr>
              <a:t>Heat Transfer Coefficients</a:t>
            </a:r>
            <a:endParaRPr lang="en-IN" sz="1600" b="1" u="sng" dirty="0">
              <a:solidFill>
                <a:schemeClr val="bg1"/>
              </a:solidFill>
            </a:endParaRPr>
          </a:p>
        </p:txBody>
      </p:sp>
      <p:sp>
        <p:nvSpPr>
          <p:cNvPr id="19" name="TextBox 18">
            <a:extLst>
              <a:ext uri="{FF2B5EF4-FFF2-40B4-BE49-F238E27FC236}">
                <a16:creationId xmlns:a16="http://schemas.microsoft.com/office/drawing/2014/main" id="{5AEB0E9F-CAA1-3D15-857E-DB11F15A03EF}"/>
              </a:ext>
            </a:extLst>
          </p:cNvPr>
          <p:cNvSpPr txBox="1"/>
          <p:nvPr/>
        </p:nvSpPr>
        <p:spPr>
          <a:xfrm>
            <a:off x="4550003" y="1568677"/>
            <a:ext cx="2648932" cy="307777"/>
          </a:xfrm>
          <a:prstGeom prst="rect">
            <a:avLst/>
          </a:prstGeom>
          <a:noFill/>
        </p:spPr>
        <p:txBody>
          <a:bodyPr wrap="square" rtlCol="0">
            <a:spAutoFit/>
          </a:bodyPr>
          <a:lstStyle/>
          <a:p>
            <a:r>
              <a:rPr lang="en-IN" sz="1400" b="1" u="sng" dirty="0">
                <a:solidFill>
                  <a:schemeClr val="bg1"/>
                </a:solidFill>
              </a:rPr>
              <a:t>For each baffle inclination</a:t>
            </a:r>
          </a:p>
        </p:txBody>
      </p:sp>
      <p:sp>
        <p:nvSpPr>
          <p:cNvPr id="21" name="TextBox 20">
            <a:extLst>
              <a:ext uri="{FF2B5EF4-FFF2-40B4-BE49-F238E27FC236}">
                <a16:creationId xmlns:a16="http://schemas.microsoft.com/office/drawing/2014/main" id="{C7D730FC-8FB2-26E2-640C-CA10871780FE}"/>
              </a:ext>
            </a:extLst>
          </p:cNvPr>
          <p:cNvSpPr txBox="1"/>
          <p:nvPr/>
        </p:nvSpPr>
        <p:spPr>
          <a:xfrm>
            <a:off x="2373987" y="1815754"/>
            <a:ext cx="6650610" cy="307777"/>
          </a:xfrm>
          <a:prstGeom prst="rect">
            <a:avLst/>
          </a:prstGeom>
          <a:noFill/>
        </p:spPr>
        <p:txBody>
          <a:bodyPr wrap="square">
            <a:spAutoFit/>
          </a:bodyPr>
          <a:lstStyle/>
          <a:p>
            <a:pPr algn="ctr"/>
            <a:r>
              <a:rPr lang="en-US" sz="1400" b="1" u="sng" dirty="0">
                <a:solidFill>
                  <a:schemeClr val="bg1"/>
                </a:solidFill>
              </a:rPr>
              <a:t>Calculation of shell side properties</a:t>
            </a:r>
            <a:endParaRPr lang="en-IN" sz="1400" b="1" u="sng" dirty="0">
              <a:solidFill>
                <a:schemeClr val="bg1"/>
              </a:solidFill>
            </a:endParaRPr>
          </a:p>
        </p:txBody>
      </p:sp>
      <p:pic>
        <p:nvPicPr>
          <p:cNvPr id="23" name="Picture 22">
            <a:extLst>
              <a:ext uri="{FF2B5EF4-FFF2-40B4-BE49-F238E27FC236}">
                <a16:creationId xmlns:a16="http://schemas.microsoft.com/office/drawing/2014/main" id="{F2C41F4E-4A3A-2BC4-9389-0075E2ED5119}"/>
              </a:ext>
            </a:extLst>
          </p:cNvPr>
          <p:cNvPicPr>
            <a:picLocks noChangeAspect="1"/>
          </p:cNvPicPr>
          <p:nvPr/>
        </p:nvPicPr>
        <p:blipFill>
          <a:blip r:embed="rId8"/>
          <a:stretch>
            <a:fillRect/>
          </a:stretch>
        </p:blipFill>
        <p:spPr>
          <a:xfrm>
            <a:off x="4331212" y="2134496"/>
            <a:ext cx="2979678" cy="472481"/>
          </a:xfrm>
          <a:prstGeom prst="rect">
            <a:avLst/>
          </a:prstGeom>
        </p:spPr>
      </p:pic>
      <p:pic>
        <p:nvPicPr>
          <p:cNvPr id="25" name="Picture 24">
            <a:extLst>
              <a:ext uri="{FF2B5EF4-FFF2-40B4-BE49-F238E27FC236}">
                <a16:creationId xmlns:a16="http://schemas.microsoft.com/office/drawing/2014/main" id="{E4A6506E-AA11-8CD7-6997-307DA1E20722}"/>
              </a:ext>
            </a:extLst>
          </p:cNvPr>
          <p:cNvPicPr>
            <a:picLocks noChangeAspect="1"/>
          </p:cNvPicPr>
          <p:nvPr/>
        </p:nvPicPr>
        <p:blipFill>
          <a:blip r:embed="rId9"/>
          <a:stretch>
            <a:fillRect/>
          </a:stretch>
        </p:blipFill>
        <p:spPr>
          <a:xfrm>
            <a:off x="4803798" y="2659352"/>
            <a:ext cx="2065199" cy="548688"/>
          </a:xfrm>
          <a:prstGeom prst="rect">
            <a:avLst/>
          </a:prstGeom>
        </p:spPr>
      </p:pic>
      <p:pic>
        <p:nvPicPr>
          <p:cNvPr id="27" name="Picture 26">
            <a:extLst>
              <a:ext uri="{FF2B5EF4-FFF2-40B4-BE49-F238E27FC236}">
                <a16:creationId xmlns:a16="http://schemas.microsoft.com/office/drawing/2014/main" id="{A8FA5A69-57ED-D23F-5F04-73B0033B0969}"/>
              </a:ext>
            </a:extLst>
          </p:cNvPr>
          <p:cNvPicPr>
            <a:picLocks noChangeAspect="1"/>
          </p:cNvPicPr>
          <p:nvPr/>
        </p:nvPicPr>
        <p:blipFill>
          <a:blip r:embed="rId10"/>
          <a:stretch>
            <a:fillRect/>
          </a:stretch>
        </p:blipFill>
        <p:spPr>
          <a:xfrm>
            <a:off x="4803642" y="3299963"/>
            <a:ext cx="2217612" cy="472481"/>
          </a:xfrm>
          <a:prstGeom prst="rect">
            <a:avLst/>
          </a:prstGeom>
        </p:spPr>
      </p:pic>
      <p:pic>
        <p:nvPicPr>
          <p:cNvPr id="29" name="Picture 28">
            <a:extLst>
              <a:ext uri="{FF2B5EF4-FFF2-40B4-BE49-F238E27FC236}">
                <a16:creationId xmlns:a16="http://schemas.microsoft.com/office/drawing/2014/main" id="{E3497EFB-798C-6E34-76D1-268D252F398A}"/>
              </a:ext>
            </a:extLst>
          </p:cNvPr>
          <p:cNvPicPr>
            <a:picLocks noChangeAspect="1"/>
          </p:cNvPicPr>
          <p:nvPr/>
        </p:nvPicPr>
        <p:blipFill>
          <a:blip r:embed="rId11"/>
          <a:stretch>
            <a:fillRect/>
          </a:stretch>
        </p:blipFill>
        <p:spPr>
          <a:xfrm>
            <a:off x="3965539" y="3821327"/>
            <a:ext cx="3741715" cy="624894"/>
          </a:xfrm>
          <a:prstGeom prst="rect">
            <a:avLst/>
          </a:prstGeom>
        </p:spPr>
      </p:pic>
      <p:pic>
        <p:nvPicPr>
          <p:cNvPr id="31" name="Picture 30">
            <a:extLst>
              <a:ext uri="{FF2B5EF4-FFF2-40B4-BE49-F238E27FC236}">
                <a16:creationId xmlns:a16="http://schemas.microsoft.com/office/drawing/2014/main" id="{D89FD491-EFFE-C089-47EF-847ED36E2539}"/>
              </a:ext>
            </a:extLst>
          </p:cNvPr>
          <p:cNvPicPr>
            <a:picLocks noChangeAspect="1"/>
          </p:cNvPicPr>
          <p:nvPr/>
        </p:nvPicPr>
        <p:blipFill>
          <a:blip r:embed="rId12"/>
          <a:stretch>
            <a:fillRect/>
          </a:stretch>
        </p:blipFill>
        <p:spPr>
          <a:xfrm>
            <a:off x="4872228" y="4567471"/>
            <a:ext cx="2149026" cy="502964"/>
          </a:xfrm>
          <a:prstGeom prst="rect">
            <a:avLst/>
          </a:prstGeom>
        </p:spPr>
      </p:pic>
      <p:sp>
        <p:nvSpPr>
          <p:cNvPr id="32" name="TextBox 31">
            <a:extLst>
              <a:ext uri="{FF2B5EF4-FFF2-40B4-BE49-F238E27FC236}">
                <a16:creationId xmlns:a16="http://schemas.microsoft.com/office/drawing/2014/main" id="{D97CE3BC-F107-08BC-FA83-07F6B2570D0C}"/>
              </a:ext>
            </a:extLst>
          </p:cNvPr>
          <p:cNvSpPr txBox="1"/>
          <p:nvPr/>
        </p:nvSpPr>
        <p:spPr>
          <a:xfrm>
            <a:off x="4237163" y="5110199"/>
            <a:ext cx="3566475" cy="338554"/>
          </a:xfrm>
          <a:prstGeom prst="rect">
            <a:avLst/>
          </a:prstGeom>
          <a:noFill/>
        </p:spPr>
        <p:txBody>
          <a:bodyPr wrap="square" rtlCol="0">
            <a:spAutoFit/>
          </a:bodyPr>
          <a:lstStyle/>
          <a:p>
            <a:r>
              <a:rPr lang="en-US" sz="1600" b="1" u="sng" dirty="0">
                <a:solidFill>
                  <a:schemeClr val="bg1"/>
                </a:solidFill>
              </a:rPr>
              <a:t>Similar calculations is used for tube side</a:t>
            </a:r>
            <a:endParaRPr lang="en-IN" sz="1600" b="1" u="sng" dirty="0">
              <a:solidFill>
                <a:schemeClr val="bg1"/>
              </a:solidFill>
            </a:endParaRPr>
          </a:p>
        </p:txBody>
      </p:sp>
      <p:pic>
        <p:nvPicPr>
          <p:cNvPr id="34" name="Picture 33">
            <a:extLst>
              <a:ext uri="{FF2B5EF4-FFF2-40B4-BE49-F238E27FC236}">
                <a16:creationId xmlns:a16="http://schemas.microsoft.com/office/drawing/2014/main" id="{811DCB49-E856-39F9-626A-3CE204D5E20E}"/>
              </a:ext>
            </a:extLst>
          </p:cNvPr>
          <p:cNvPicPr>
            <a:picLocks noChangeAspect="1"/>
          </p:cNvPicPr>
          <p:nvPr/>
        </p:nvPicPr>
        <p:blipFill>
          <a:blip r:embed="rId13"/>
          <a:stretch>
            <a:fillRect/>
          </a:stretch>
        </p:blipFill>
        <p:spPr>
          <a:xfrm>
            <a:off x="931497" y="5461682"/>
            <a:ext cx="2133785" cy="731583"/>
          </a:xfrm>
          <a:prstGeom prst="rect">
            <a:avLst/>
          </a:prstGeom>
        </p:spPr>
      </p:pic>
      <p:sp>
        <p:nvSpPr>
          <p:cNvPr id="35" name="TextBox 34">
            <a:extLst>
              <a:ext uri="{FF2B5EF4-FFF2-40B4-BE49-F238E27FC236}">
                <a16:creationId xmlns:a16="http://schemas.microsoft.com/office/drawing/2014/main" id="{B8890816-EDAC-E305-520F-30D5C0D05A69}"/>
              </a:ext>
            </a:extLst>
          </p:cNvPr>
          <p:cNvSpPr txBox="1"/>
          <p:nvPr/>
        </p:nvSpPr>
        <p:spPr>
          <a:xfrm>
            <a:off x="8154186" y="1219465"/>
            <a:ext cx="2545237" cy="338554"/>
          </a:xfrm>
          <a:prstGeom prst="rect">
            <a:avLst/>
          </a:prstGeom>
          <a:noFill/>
        </p:spPr>
        <p:txBody>
          <a:bodyPr wrap="square" rtlCol="0">
            <a:spAutoFit/>
          </a:bodyPr>
          <a:lstStyle/>
          <a:p>
            <a:r>
              <a:rPr lang="en-IN" sz="1600" b="1" u="sng" dirty="0">
                <a:solidFill>
                  <a:schemeClr val="bg1"/>
                </a:solidFill>
              </a:rPr>
              <a:t>Pressure Drop Calculations</a:t>
            </a:r>
          </a:p>
        </p:txBody>
      </p:sp>
      <p:sp>
        <p:nvSpPr>
          <p:cNvPr id="37" name="TextBox 36">
            <a:extLst>
              <a:ext uri="{FF2B5EF4-FFF2-40B4-BE49-F238E27FC236}">
                <a16:creationId xmlns:a16="http://schemas.microsoft.com/office/drawing/2014/main" id="{7520262D-3BBE-789E-7DD8-6B61EE8514AA}"/>
              </a:ext>
            </a:extLst>
          </p:cNvPr>
          <p:cNvSpPr txBox="1"/>
          <p:nvPr/>
        </p:nvSpPr>
        <p:spPr>
          <a:xfrm>
            <a:off x="6116647" y="1483277"/>
            <a:ext cx="6650610" cy="338554"/>
          </a:xfrm>
          <a:prstGeom prst="rect">
            <a:avLst/>
          </a:prstGeom>
          <a:noFill/>
        </p:spPr>
        <p:txBody>
          <a:bodyPr wrap="square">
            <a:spAutoFit/>
          </a:bodyPr>
          <a:lstStyle/>
          <a:p>
            <a:pPr algn="ctr"/>
            <a:r>
              <a:rPr lang="en-US" sz="1600" u="sng" dirty="0">
                <a:solidFill>
                  <a:schemeClr val="bg1"/>
                </a:solidFill>
              </a:rPr>
              <a:t>Pressure drop across the shell and tube</a:t>
            </a:r>
            <a:endParaRPr lang="en-IN" sz="1600" u="sng" dirty="0">
              <a:solidFill>
                <a:schemeClr val="bg1"/>
              </a:solidFill>
            </a:endParaRPr>
          </a:p>
        </p:txBody>
      </p:sp>
      <p:pic>
        <p:nvPicPr>
          <p:cNvPr id="39" name="Picture 38">
            <a:extLst>
              <a:ext uri="{FF2B5EF4-FFF2-40B4-BE49-F238E27FC236}">
                <a16:creationId xmlns:a16="http://schemas.microsoft.com/office/drawing/2014/main" id="{B622816A-5758-0432-7885-65AC346EBC77}"/>
              </a:ext>
            </a:extLst>
          </p:cNvPr>
          <p:cNvPicPr>
            <a:picLocks noChangeAspect="1"/>
          </p:cNvPicPr>
          <p:nvPr/>
        </p:nvPicPr>
        <p:blipFill>
          <a:blip r:embed="rId14"/>
          <a:stretch>
            <a:fillRect/>
          </a:stretch>
        </p:blipFill>
        <p:spPr>
          <a:xfrm>
            <a:off x="7677684" y="1890321"/>
            <a:ext cx="3787468" cy="571550"/>
          </a:xfrm>
          <a:prstGeom prst="rect">
            <a:avLst/>
          </a:prstGeom>
        </p:spPr>
      </p:pic>
      <p:pic>
        <p:nvPicPr>
          <p:cNvPr id="41" name="Picture 40">
            <a:extLst>
              <a:ext uri="{FF2B5EF4-FFF2-40B4-BE49-F238E27FC236}">
                <a16:creationId xmlns:a16="http://schemas.microsoft.com/office/drawing/2014/main" id="{F3CB1033-9E8D-31C4-C3A3-AD88B41F40C4}"/>
              </a:ext>
            </a:extLst>
          </p:cNvPr>
          <p:cNvPicPr>
            <a:picLocks noChangeAspect="1"/>
          </p:cNvPicPr>
          <p:nvPr/>
        </p:nvPicPr>
        <p:blipFill>
          <a:blip r:embed="rId15"/>
          <a:stretch>
            <a:fillRect/>
          </a:stretch>
        </p:blipFill>
        <p:spPr>
          <a:xfrm>
            <a:off x="7693918" y="2557060"/>
            <a:ext cx="3771233" cy="609653"/>
          </a:xfrm>
          <a:prstGeom prst="rect">
            <a:avLst/>
          </a:prstGeom>
        </p:spPr>
      </p:pic>
      <p:sp>
        <p:nvSpPr>
          <p:cNvPr id="43" name="TextBox 42">
            <a:extLst>
              <a:ext uri="{FF2B5EF4-FFF2-40B4-BE49-F238E27FC236}">
                <a16:creationId xmlns:a16="http://schemas.microsoft.com/office/drawing/2014/main" id="{ED050796-8064-6362-EFA7-7923B82B0842}"/>
              </a:ext>
            </a:extLst>
          </p:cNvPr>
          <p:cNvSpPr txBox="1"/>
          <p:nvPr/>
        </p:nvSpPr>
        <p:spPr>
          <a:xfrm>
            <a:off x="5976594" y="3232251"/>
            <a:ext cx="6900420" cy="307777"/>
          </a:xfrm>
          <a:prstGeom prst="rect">
            <a:avLst/>
          </a:prstGeom>
          <a:noFill/>
        </p:spPr>
        <p:txBody>
          <a:bodyPr wrap="square">
            <a:spAutoFit/>
          </a:bodyPr>
          <a:lstStyle/>
          <a:p>
            <a:pPr algn="ctr"/>
            <a:r>
              <a:rPr lang="en-IN" sz="1400" b="1" u="sng" dirty="0">
                <a:solidFill>
                  <a:schemeClr val="bg1"/>
                </a:solidFill>
              </a:rPr>
              <a:t>Effectiveness and NTU Calculations</a:t>
            </a:r>
          </a:p>
        </p:txBody>
      </p:sp>
      <p:pic>
        <p:nvPicPr>
          <p:cNvPr id="45" name="Picture 44">
            <a:extLst>
              <a:ext uri="{FF2B5EF4-FFF2-40B4-BE49-F238E27FC236}">
                <a16:creationId xmlns:a16="http://schemas.microsoft.com/office/drawing/2014/main" id="{7B5A7898-7FB2-1D49-7E26-0E7BDDCC2CCE}"/>
              </a:ext>
            </a:extLst>
          </p:cNvPr>
          <p:cNvPicPr>
            <a:picLocks noChangeAspect="1"/>
          </p:cNvPicPr>
          <p:nvPr/>
        </p:nvPicPr>
        <p:blipFill>
          <a:blip r:embed="rId16"/>
          <a:stretch>
            <a:fillRect/>
          </a:stretch>
        </p:blipFill>
        <p:spPr>
          <a:xfrm>
            <a:off x="8146439" y="3654702"/>
            <a:ext cx="2591025" cy="407131"/>
          </a:xfrm>
          <a:prstGeom prst="rect">
            <a:avLst/>
          </a:prstGeom>
        </p:spPr>
      </p:pic>
      <p:pic>
        <p:nvPicPr>
          <p:cNvPr id="47" name="Picture 46">
            <a:extLst>
              <a:ext uri="{FF2B5EF4-FFF2-40B4-BE49-F238E27FC236}">
                <a16:creationId xmlns:a16="http://schemas.microsoft.com/office/drawing/2014/main" id="{9524C042-C3EE-004C-261C-EFE926091556}"/>
              </a:ext>
            </a:extLst>
          </p:cNvPr>
          <p:cNvPicPr>
            <a:picLocks noChangeAspect="1"/>
          </p:cNvPicPr>
          <p:nvPr/>
        </p:nvPicPr>
        <p:blipFill>
          <a:blip r:embed="rId17"/>
          <a:stretch>
            <a:fillRect/>
          </a:stretch>
        </p:blipFill>
        <p:spPr>
          <a:xfrm>
            <a:off x="7803638" y="4228035"/>
            <a:ext cx="3869154" cy="502964"/>
          </a:xfrm>
          <a:prstGeom prst="rect">
            <a:avLst/>
          </a:prstGeom>
        </p:spPr>
      </p:pic>
      <p:pic>
        <p:nvPicPr>
          <p:cNvPr id="49" name="Picture 48">
            <a:extLst>
              <a:ext uri="{FF2B5EF4-FFF2-40B4-BE49-F238E27FC236}">
                <a16:creationId xmlns:a16="http://schemas.microsoft.com/office/drawing/2014/main" id="{9E3894F3-7F7A-D1E8-4286-CB3AF16A02DB}"/>
              </a:ext>
            </a:extLst>
          </p:cNvPr>
          <p:cNvPicPr>
            <a:picLocks noChangeAspect="1"/>
          </p:cNvPicPr>
          <p:nvPr/>
        </p:nvPicPr>
        <p:blipFill>
          <a:blip r:embed="rId18"/>
          <a:stretch>
            <a:fillRect/>
          </a:stretch>
        </p:blipFill>
        <p:spPr>
          <a:xfrm>
            <a:off x="7803638" y="4834778"/>
            <a:ext cx="3869154" cy="510584"/>
          </a:xfrm>
          <a:prstGeom prst="rect">
            <a:avLst/>
          </a:prstGeom>
        </p:spPr>
      </p:pic>
      <p:pic>
        <p:nvPicPr>
          <p:cNvPr id="51" name="Picture 50">
            <a:extLst>
              <a:ext uri="{FF2B5EF4-FFF2-40B4-BE49-F238E27FC236}">
                <a16:creationId xmlns:a16="http://schemas.microsoft.com/office/drawing/2014/main" id="{DEEC1BAB-4A9B-23B0-D546-F4BF2A64F023}"/>
              </a:ext>
            </a:extLst>
          </p:cNvPr>
          <p:cNvPicPr>
            <a:picLocks noChangeAspect="1"/>
          </p:cNvPicPr>
          <p:nvPr/>
        </p:nvPicPr>
        <p:blipFill>
          <a:blip r:embed="rId19"/>
          <a:stretch>
            <a:fillRect/>
          </a:stretch>
        </p:blipFill>
        <p:spPr>
          <a:xfrm>
            <a:off x="7747189" y="5488517"/>
            <a:ext cx="4081785" cy="586791"/>
          </a:xfrm>
          <a:prstGeom prst="rect">
            <a:avLst/>
          </a:prstGeom>
        </p:spPr>
      </p:pic>
      <p:pic>
        <p:nvPicPr>
          <p:cNvPr id="53" name="Picture 52">
            <a:extLst>
              <a:ext uri="{FF2B5EF4-FFF2-40B4-BE49-F238E27FC236}">
                <a16:creationId xmlns:a16="http://schemas.microsoft.com/office/drawing/2014/main" id="{AEE353C6-2100-918E-9559-8371880FBAEB}"/>
              </a:ext>
            </a:extLst>
          </p:cNvPr>
          <p:cNvPicPr>
            <a:picLocks noChangeAspect="1"/>
          </p:cNvPicPr>
          <p:nvPr/>
        </p:nvPicPr>
        <p:blipFill>
          <a:blip r:embed="rId20"/>
          <a:stretch>
            <a:fillRect/>
          </a:stretch>
        </p:blipFill>
        <p:spPr>
          <a:xfrm>
            <a:off x="7729319" y="6160417"/>
            <a:ext cx="4081785" cy="586791"/>
          </a:xfrm>
          <a:prstGeom prst="rect">
            <a:avLst/>
          </a:prstGeom>
        </p:spPr>
      </p:pic>
    </p:spTree>
    <p:extLst>
      <p:ext uri="{BB962C8B-B14F-4D97-AF65-F5344CB8AC3E}">
        <p14:creationId xmlns:p14="http://schemas.microsoft.com/office/powerpoint/2010/main" val="1382501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5360D7-495F-BF8D-DF7F-E180EDE25DD4}"/>
              </a:ext>
            </a:extLst>
          </p:cNvPr>
          <p:cNvPicPr>
            <a:picLocks noChangeAspect="1"/>
          </p:cNvPicPr>
          <p:nvPr/>
        </p:nvPicPr>
        <p:blipFill rotWithShape="1">
          <a:blip r:embed="rId2"/>
          <a:srcRect t="-1378" b="20486"/>
          <a:stretch/>
        </p:blipFill>
        <p:spPr>
          <a:xfrm>
            <a:off x="0" y="-122548"/>
            <a:ext cx="12191999" cy="6980548"/>
          </a:xfrm>
          <a:prstGeom prst="rect">
            <a:avLst/>
          </a:prstGeom>
        </p:spPr>
      </p:pic>
      <p:sp>
        <p:nvSpPr>
          <p:cNvPr id="2" name="TextBox 1">
            <a:extLst>
              <a:ext uri="{FF2B5EF4-FFF2-40B4-BE49-F238E27FC236}">
                <a16:creationId xmlns:a16="http://schemas.microsoft.com/office/drawing/2014/main" id="{C74A0D63-BA85-C402-DCF8-ED65CC1E25E8}"/>
              </a:ext>
            </a:extLst>
          </p:cNvPr>
          <p:cNvSpPr txBox="1"/>
          <p:nvPr/>
        </p:nvSpPr>
        <p:spPr>
          <a:xfrm>
            <a:off x="5288438" y="2564090"/>
            <a:ext cx="3657600" cy="1015663"/>
          </a:xfrm>
          <a:prstGeom prst="rect">
            <a:avLst/>
          </a:prstGeom>
          <a:noFill/>
        </p:spPr>
        <p:txBody>
          <a:bodyPr wrap="square" rtlCol="0">
            <a:spAutoFit/>
          </a:bodyPr>
          <a:lstStyle/>
          <a:p>
            <a:r>
              <a:rPr lang="en-US" sz="6000" b="1" u="sng" dirty="0">
                <a:solidFill>
                  <a:schemeClr val="bg1"/>
                </a:solidFill>
              </a:rPr>
              <a:t>CODE</a:t>
            </a:r>
            <a:r>
              <a:rPr lang="en-US" sz="3200" b="1" u="sng" dirty="0">
                <a:solidFill>
                  <a:schemeClr val="bg1"/>
                </a:solidFill>
              </a:rPr>
              <a:t> </a:t>
            </a:r>
            <a:r>
              <a:rPr lang="en-US" dirty="0"/>
              <a:t> </a:t>
            </a:r>
            <a:endParaRPr lang="en-IN" dirty="0"/>
          </a:p>
        </p:txBody>
      </p:sp>
    </p:spTree>
    <p:extLst>
      <p:ext uri="{BB962C8B-B14F-4D97-AF65-F5344CB8AC3E}">
        <p14:creationId xmlns:p14="http://schemas.microsoft.com/office/powerpoint/2010/main" val="39098344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TotalTime>
  <Words>5663</Words>
  <Application>Microsoft Office PowerPoint</Application>
  <PresentationFormat>Widescreen</PresentationFormat>
  <Paragraphs>430</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Menlo</vt:lpstr>
      <vt:lpstr>Sitka Small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Tanya Shambhawi</dc:creator>
  <cp:lastModifiedBy>Ms. TANYA SHAMBHAWI</cp:lastModifiedBy>
  <cp:revision>4</cp:revision>
  <dcterms:created xsi:type="dcterms:W3CDTF">2024-07-02T12:13:09Z</dcterms:created>
  <dcterms:modified xsi:type="dcterms:W3CDTF">2024-12-05T18:09:02Z</dcterms:modified>
</cp:coreProperties>
</file>