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3" r:id="rId1"/>
  </p:sldMasterIdLst>
  <p:notesMasterIdLst>
    <p:notesMasterId r:id="rId38"/>
  </p:notesMasterIdLst>
  <p:sldIdLst>
    <p:sldId id="256" r:id="rId2"/>
    <p:sldId id="257" r:id="rId3"/>
    <p:sldId id="305" r:id="rId4"/>
    <p:sldId id="306" r:id="rId5"/>
    <p:sldId id="307" r:id="rId6"/>
    <p:sldId id="294" r:id="rId7"/>
    <p:sldId id="296" r:id="rId8"/>
    <p:sldId id="297" r:id="rId9"/>
    <p:sldId id="265" r:id="rId10"/>
    <p:sldId id="281" r:id="rId11"/>
    <p:sldId id="274" r:id="rId12"/>
    <p:sldId id="283" r:id="rId13"/>
    <p:sldId id="278" r:id="rId14"/>
    <p:sldId id="298" r:id="rId15"/>
    <p:sldId id="299" r:id="rId16"/>
    <p:sldId id="300" r:id="rId17"/>
    <p:sldId id="310" r:id="rId18"/>
    <p:sldId id="311" r:id="rId19"/>
    <p:sldId id="309" r:id="rId20"/>
    <p:sldId id="308" r:id="rId21"/>
    <p:sldId id="293" r:id="rId22"/>
    <p:sldId id="313" r:id="rId23"/>
    <p:sldId id="322" r:id="rId24"/>
    <p:sldId id="331" r:id="rId25"/>
    <p:sldId id="312" r:id="rId26"/>
    <p:sldId id="325" r:id="rId27"/>
    <p:sldId id="330" r:id="rId28"/>
    <p:sldId id="314" r:id="rId29"/>
    <p:sldId id="324" r:id="rId30"/>
    <p:sldId id="329" r:id="rId31"/>
    <p:sldId id="315" r:id="rId32"/>
    <p:sldId id="323" r:id="rId33"/>
    <p:sldId id="327" r:id="rId34"/>
    <p:sldId id="328" r:id="rId35"/>
    <p:sldId id="326" r:id="rId36"/>
    <p:sldId id="26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362" autoAdjust="0"/>
    <p:restoredTop sz="94660" autoAdjust="0"/>
  </p:normalViewPr>
  <p:slideViewPr>
    <p:cSldViewPr snapToGrid="0">
      <p:cViewPr varScale="1">
        <p:scale>
          <a:sx n="73" d="100"/>
          <a:sy n="73" d="100"/>
        </p:scale>
        <p:origin x="-558" y="-102"/>
      </p:cViewPr>
      <p:guideLst>
        <p:guide orient="horz" pos="2160"/>
        <p:guide pos="3840"/>
      </p:guideLst>
    </p:cSldViewPr>
  </p:slideViewPr>
  <p:outlineViewPr>
    <p:cViewPr>
      <p:scale>
        <a:sx n="33" d="100"/>
        <a:sy n="33" d="100"/>
      </p:scale>
      <p:origin x="0" y="13276"/>
    </p:cViewPr>
  </p:outlin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380766-57C7-4B21-AD1D-B37DA38DE5AF}" type="datetimeFigureOut">
              <a:rPr lang="en-US" smtClean="0"/>
              <a:pPr/>
              <a:t>10-Feb-21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7080E1-83AA-4220-9DE4-76DF2E37A1C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93F9E113-49EC-48DD-98C6-BA5E7D392BFD}"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9169BDF-C6E6-4007-8D5A-D55AB7EF5FC4}" type="datetimeFigureOut">
              <a:rPr lang="en-IN" smtClean="0"/>
              <a:pPr/>
              <a:t>10-02-2021</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A6C05C31-AB90-4FC0-9A63-37EFF872B1B1}" type="slidenum">
              <a:rPr lang="en-IN" smtClean="0"/>
              <a:pPr/>
              <a:t>‹#›</a:t>
            </a:fld>
            <a:endParaRPr lang="en-IN"/>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169BDF-C6E6-4007-8D5A-D55AB7EF5FC4}" type="datetimeFigureOut">
              <a:rPr lang="en-IN" smtClean="0"/>
              <a:pPr/>
              <a:t>10-02-2021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6C05C31-AB90-4FC0-9A63-37EFF872B1B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8"/>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9"/>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169BDF-C6E6-4007-8D5A-D55AB7EF5FC4}" type="datetimeFigureOut">
              <a:rPr lang="en-IN" smtClean="0"/>
              <a:pPr/>
              <a:t>10-02-2021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6C05C31-AB90-4FC0-9A63-37EFF872B1B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9169BDF-C6E6-4007-8D5A-D55AB7EF5FC4}" type="datetimeFigureOut">
              <a:rPr lang="en-IN" smtClean="0"/>
              <a:pPr/>
              <a:t>10-02-2021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6C05C31-AB90-4FC0-9A63-37EFF872B1B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9169BDF-C6E6-4007-8D5A-D55AB7EF5FC4}" type="datetimeFigureOut">
              <a:rPr lang="en-IN" smtClean="0"/>
              <a:pPr/>
              <a:t>10-02-2021</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A6C05C31-AB90-4FC0-9A63-37EFF872B1B1}" type="slidenum">
              <a:rPr lang="en-IN" smtClean="0"/>
              <a:pPr/>
              <a:t>‹#›</a:t>
            </a:fld>
            <a:endParaRPr lang="en-IN"/>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9169BDF-C6E6-4007-8D5A-D55AB7EF5FC4}" type="datetimeFigureOut">
              <a:rPr lang="en-IN" smtClean="0"/>
              <a:pPr/>
              <a:t>10-02-2021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6C05C31-AB90-4FC0-9A63-37EFF872B1B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9169BDF-C6E6-4007-8D5A-D55AB7EF5FC4}" type="datetimeFigureOut">
              <a:rPr lang="en-IN" smtClean="0"/>
              <a:pPr/>
              <a:t>10-02-2021</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A6C05C31-AB90-4FC0-9A63-37EFF872B1B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9169BDF-C6E6-4007-8D5A-D55AB7EF5FC4}" type="datetimeFigureOut">
              <a:rPr lang="en-IN" smtClean="0"/>
              <a:pPr/>
              <a:t>10-02-2021</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A6C05C31-AB90-4FC0-9A63-37EFF872B1B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9169BDF-C6E6-4007-8D5A-D55AB7EF5FC4}" type="datetimeFigureOut">
              <a:rPr lang="en-IN" smtClean="0"/>
              <a:pPr/>
              <a:t>10-02-2021</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A6C05C31-AB90-4FC0-9A63-37EFF872B1B1}" type="slidenum">
              <a:rPr lang="en-IN" smtClean="0"/>
              <a:pPr/>
              <a:t>‹#›</a:t>
            </a:fld>
            <a:endParaRPr lang="en-IN"/>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3"/>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9169BDF-C6E6-4007-8D5A-D55AB7EF5FC4}" type="datetimeFigureOut">
              <a:rPr lang="en-IN" smtClean="0"/>
              <a:pPr/>
              <a:t>10-02-2021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6C05C31-AB90-4FC0-9A63-37EFF872B1B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9169BDF-C6E6-4007-8D5A-D55AB7EF5FC4}" type="datetimeFigureOut">
              <a:rPr lang="en-IN" smtClean="0"/>
              <a:pPr/>
              <a:t>10-02-2021</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A6C05C31-AB90-4FC0-9A63-37EFF872B1B1}" type="slidenum">
              <a:rPr lang="en-IN" smtClean="0"/>
              <a:pPr/>
              <a:t>‹#›</a:t>
            </a:fld>
            <a:endParaRPr lang="en-IN"/>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12"/>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0"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91" y="21106"/>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3"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503"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9169BDF-C6E6-4007-8D5A-D55AB7EF5FC4}" type="datetimeFigureOut">
              <a:rPr lang="en-IN" smtClean="0"/>
              <a:pPr/>
              <a:t>10-02-2021</a:t>
            </a:fld>
            <a:endParaRPr lang="en-IN"/>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6C05C31-AB90-4FC0-9A63-37EFF872B1B1}" type="slidenum">
              <a:rPr lang="en-IN" smtClean="0"/>
              <a:pPr/>
              <a:t>‹#›</a:t>
            </a:fld>
            <a:endParaRPr lang="en-IN"/>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avikasliwal/used-cars-price-prediction?select=train-data.cs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25195" y="1508998"/>
            <a:ext cx="8125097" cy="523220"/>
          </a:xfrm>
          <a:prstGeom prst="rect">
            <a:avLst/>
          </a:prstGeom>
          <a:noFill/>
        </p:spPr>
        <p:txBody>
          <a:bodyPr wrap="square" rtlCol="0">
            <a:spAutoFit/>
          </a:bodyPr>
          <a:lstStyle/>
          <a:p>
            <a:pPr algn="ctr"/>
            <a:r>
              <a:rPr lang="en-IN" sz="2800" b="1" dirty="0" smtClean="0">
                <a:solidFill>
                  <a:schemeClr val="accent5"/>
                </a:solidFill>
                <a:latin typeface="Times New Roman" panose="02020603050405020304" pitchFamily="18" charset="0"/>
                <a:cs typeface="Times New Roman" panose="02020603050405020304" pitchFamily="18" charset="0"/>
              </a:rPr>
              <a:t>Predicting the price of old car.</a:t>
            </a:r>
            <a:endParaRPr lang="en-IN" sz="2800" b="1" dirty="0">
              <a:solidFill>
                <a:schemeClr val="accent5"/>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730527" y="4767123"/>
            <a:ext cx="4059252" cy="646331"/>
          </a:xfrm>
          <a:prstGeom prst="rect">
            <a:avLst/>
          </a:prstGeom>
          <a:noFill/>
        </p:spPr>
        <p:txBody>
          <a:bodyPr wrap="square" rtlCol="0">
            <a:spAutoFit/>
          </a:bodyPr>
          <a:lstStyle/>
          <a:p>
            <a:r>
              <a:rPr lang="en-IN" b="1" smtClean="0">
                <a:latin typeface="Times New Roman" panose="02020603050405020304" pitchFamily="18" charset="0"/>
                <a:cs typeface="Times New Roman" panose="02020603050405020304" pitchFamily="18" charset="0"/>
              </a:rPr>
              <a:t>Presented By:</a:t>
            </a:r>
            <a:endParaRPr lang="en-IN" b="1" dirty="0" smtClean="0">
              <a:latin typeface="Times New Roman" panose="02020603050405020304" pitchFamily="18" charset="0"/>
              <a:cs typeface="Times New Roman" panose="02020603050405020304" pitchFamily="18" charset="0"/>
            </a:endParaRPr>
          </a:p>
          <a:p>
            <a:r>
              <a:rPr lang="en-IN" b="1" dirty="0" err="1" smtClean="0">
                <a:latin typeface="Times New Roman" panose="02020603050405020304" pitchFamily="18" charset="0"/>
                <a:cs typeface="Times New Roman" panose="02020603050405020304" pitchFamily="18" charset="0"/>
              </a:rPr>
              <a:t>Swapnil</a:t>
            </a:r>
            <a:r>
              <a:rPr lang="en-IN" b="1"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Gupta</a:t>
            </a:r>
          </a:p>
        </p:txBody>
      </p:sp>
      <p:sp>
        <p:nvSpPr>
          <p:cNvPr id="9" name="TextBox 8"/>
          <p:cNvSpPr txBox="1"/>
          <p:nvPr/>
        </p:nvSpPr>
        <p:spPr>
          <a:xfrm>
            <a:off x="2281728" y="525520"/>
            <a:ext cx="8229600" cy="461665"/>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Data Analysis &amp; Machine Learning Using Python </a:t>
            </a:r>
            <a:endParaRPr lang="en-IN" sz="2400" b="1" dirty="0">
              <a:latin typeface="Times New Roman" panose="02020603050405020304" pitchFamily="18" charset="0"/>
              <a:cs typeface="Times New Roman" panose="02020603050405020304" pitchFamily="18" charset="0"/>
            </a:endParaRPr>
          </a:p>
        </p:txBody>
      </p:sp>
      <p:pic>
        <p:nvPicPr>
          <p:cNvPr id="20483" name="Picture 3" descr="C:\Users\pc\AppData\Local\Microsoft\Windows\INetCache\IE\CJNIKD1C\car-3189771_960_720[1].jpg"/>
          <p:cNvPicPr>
            <a:picLocks noChangeAspect="1" noChangeArrowheads="1"/>
          </p:cNvPicPr>
          <p:nvPr/>
        </p:nvPicPr>
        <p:blipFill>
          <a:blip r:embed="rId2" cstate="print"/>
          <a:srcRect/>
          <a:stretch>
            <a:fillRect/>
          </a:stretch>
        </p:blipFill>
        <p:spPr bwMode="auto">
          <a:xfrm>
            <a:off x="4964757" y="2318659"/>
            <a:ext cx="2889504" cy="2194560"/>
          </a:xfrm>
          <a:prstGeom prst="rect">
            <a:avLst/>
          </a:prstGeom>
          <a:noFill/>
        </p:spPr>
      </p:pic>
    </p:spTree>
    <p:extLst>
      <p:ext uri="{BB962C8B-B14F-4D97-AF65-F5344CB8AC3E}">
        <p14:creationId xmlns="" xmlns:p14="http://schemas.microsoft.com/office/powerpoint/2010/main" val="2719229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solidFill>
                  <a:schemeClr val="tx1"/>
                </a:solidFill>
              </a:rPr>
              <a:t>Steps in Data Preprocessing:</a:t>
            </a:r>
            <a:endParaRPr lang="en-US" sz="2800" b="1" u="sng" dirty="0">
              <a:solidFill>
                <a:schemeClr val="tx1"/>
              </a:solidFill>
            </a:endParaRPr>
          </a:p>
        </p:txBody>
      </p:sp>
      <p:sp>
        <p:nvSpPr>
          <p:cNvPr id="3" name="Content Placeholder 2"/>
          <p:cNvSpPr>
            <a:spLocks noGrp="1"/>
          </p:cNvSpPr>
          <p:nvPr>
            <p:ph idx="1"/>
          </p:nvPr>
        </p:nvSpPr>
        <p:spPr/>
        <p:txBody>
          <a:bodyPr>
            <a:normAutofit/>
          </a:bodyPr>
          <a:lstStyle/>
          <a:p>
            <a:r>
              <a:rPr lang="en-US" sz="2000" dirty="0" err="1" smtClean="0">
                <a:latin typeface="Times New Roman" pitchFamily="18" charset="0"/>
                <a:cs typeface="Times New Roman" pitchFamily="18" charset="0"/>
              </a:rPr>
              <a:t>Acquring</a:t>
            </a:r>
            <a:r>
              <a:rPr lang="en-US" sz="2000" dirty="0" smtClean="0">
                <a:latin typeface="Times New Roman" pitchFamily="18" charset="0"/>
                <a:cs typeface="Times New Roman" pitchFamily="18" charset="0"/>
              </a:rPr>
              <a:t> ,importing and reading of dataset</a:t>
            </a:r>
            <a:r>
              <a:rPr lang="en-US" sz="2400" dirty="0" smtClean="0"/>
              <a:t>.</a:t>
            </a:r>
          </a:p>
          <a:p>
            <a:endParaRPr lang="en-US" sz="2400" dirty="0" smtClean="0"/>
          </a:p>
          <a:p>
            <a:r>
              <a:rPr lang="en-US" sz="2400" b="1" dirty="0" smtClean="0"/>
              <a:t>Changing the Data Attributes Name:</a:t>
            </a:r>
          </a:p>
          <a:p>
            <a:r>
              <a:rPr lang="en-US" sz="2000" dirty="0" smtClean="0"/>
              <a:t>If it is required to change the names of the attribute if they are inappropriate then we need to change the names of our attributes</a:t>
            </a:r>
            <a:r>
              <a:rPr lang="en-US" sz="2400" dirty="0" smtClean="0"/>
              <a:t>.</a:t>
            </a:r>
          </a:p>
          <a:p>
            <a:pPr>
              <a:buNone/>
            </a:pPr>
            <a:endParaRPr lang="en-US" sz="2400" dirty="0"/>
          </a:p>
        </p:txBody>
      </p:sp>
      <p:pic>
        <p:nvPicPr>
          <p:cNvPr id="6147" name="Picture 3"/>
          <p:cNvPicPr>
            <a:picLocks noChangeAspect="1" noChangeArrowheads="1"/>
          </p:cNvPicPr>
          <p:nvPr/>
        </p:nvPicPr>
        <p:blipFill>
          <a:blip r:embed="rId2"/>
          <a:srcRect/>
          <a:stretch>
            <a:fillRect/>
          </a:stretch>
        </p:blipFill>
        <p:spPr bwMode="auto">
          <a:xfrm>
            <a:off x="2007755" y="3888365"/>
            <a:ext cx="8712200" cy="250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0080" y="359905"/>
            <a:ext cx="9875520" cy="2050793"/>
          </a:xfrm>
        </p:spPr>
        <p:txBody>
          <a:bodyPr>
            <a:normAutofit/>
          </a:bodyPr>
          <a:lstStyle/>
          <a:p>
            <a:r>
              <a:rPr lang="en-US" sz="2800" b="1" u="sng" dirty="0" smtClean="0">
                <a:solidFill>
                  <a:schemeClr val="tx1"/>
                </a:solidFill>
                <a:effectLst/>
              </a:rPr>
              <a:t>Identifying and handling missing values </a:t>
            </a:r>
            <a:r>
              <a:rPr lang="en-US" sz="3100" b="1" dirty="0" smtClean="0">
                <a:solidFill>
                  <a:schemeClr val="tx1"/>
                </a:solidFill>
                <a:effectLst/>
              </a:rPr>
              <a:t>:</a:t>
            </a:r>
            <a:r>
              <a:rPr lang="en-US" dirty="0" smtClean="0">
                <a:effectLst/>
              </a:rPr>
              <a:t/>
            </a:r>
            <a:br>
              <a:rPr lang="en-US" dirty="0" smtClean="0">
                <a:effectLst/>
              </a:rPr>
            </a:br>
            <a:r>
              <a:rPr lang="en-US" sz="2400" dirty="0" smtClean="0">
                <a:solidFill>
                  <a:schemeClr val="tx1"/>
                </a:solidFill>
                <a:effectLst/>
              </a:rPr>
              <a:t>In data preprocessing, it is pivotal to identify and correctly handle the missing values, failing to do this, you might draw inaccurate and faulty conclusions and inferences from the data.</a:t>
            </a:r>
            <a:endParaRPr lang="en-US" sz="2400" dirty="0"/>
          </a:p>
        </p:txBody>
      </p:sp>
      <p:pic>
        <p:nvPicPr>
          <p:cNvPr id="3076" name="Picture 4"/>
          <p:cNvPicPr>
            <a:picLocks noChangeAspect="1" noChangeArrowheads="1"/>
          </p:cNvPicPr>
          <p:nvPr/>
        </p:nvPicPr>
        <p:blipFill>
          <a:blip r:embed="rId2"/>
          <a:srcRect/>
          <a:stretch>
            <a:fillRect/>
          </a:stretch>
        </p:blipFill>
        <p:spPr bwMode="auto">
          <a:xfrm>
            <a:off x="1710749" y="2641598"/>
            <a:ext cx="9010651" cy="39677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0080" y="775862"/>
            <a:ext cx="9875520" cy="1056227"/>
          </a:xfrm>
        </p:spPr>
        <p:txBody>
          <a:bodyPr>
            <a:normAutofit fontScale="90000"/>
          </a:bodyPr>
          <a:lstStyle/>
          <a:p>
            <a:r>
              <a:rPr lang="en-US" sz="2400" dirty="0" smtClean="0">
                <a:solidFill>
                  <a:schemeClr val="tx1"/>
                </a:solidFill>
                <a:effectLst/>
              </a:rPr>
              <a:t/>
            </a:r>
            <a:br>
              <a:rPr lang="en-US" sz="2400" dirty="0" smtClean="0">
                <a:solidFill>
                  <a:schemeClr val="tx1"/>
                </a:solidFill>
                <a:effectLst/>
              </a:rPr>
            </a:br>
            <a:r>
              <a:rPr lang="en-US" sz="2800" b="1" dirty="0" smtClean="0"/>
              <a:t> </a:t>
            </a:r>
            <a:r>
              <a:rPr lang="en-US" sz="3100" b="1" u="sng" dirty="0" smtClean="0">
                <a:solidFill>
                  <a:schemeClr val="tx1"/>
                </a:solidFill>
              </a:rPr>
              <a:t>Encoding the categorical data:</a:t>
            </a:r>
            <a:r>
              <a:rPr lang="en-US" sz="3100" b="1" u="sng" dirty="0" smtClean="0">
                <a:solidFill>
                  <a:schemeClr val="tx1"/>
                </a:solidFill>
                <a:effectLst/>
              </a:rPr>
              <a:t>.</a:t>
            </a:r>
            <a:r>
              <a:rPr lang="en-US" sz="2400" dirty="0" smtClean="0">
                <a:solidFill>
                  <a:schemeClr val="tx1"/>
                </a:solidFill>
                <a:effectLst/>
              </a:rPr>
              <a:t/>
            </a:r>
            <a:br>
              <a:rPr lang="en-US" sz="2400" dirty="0" smtClean="0">
                <a:solidFill>
                  <a:schemeClr val="tx1"/>
                </a:solidFill>
                <a:effectLst/>
              </a:rPr>
            </a:br>
            <a:r>
              <a:rPr lang="en-US" sz="2200" dirty="0" smtClean="0">
                <a:solidFill>
                  <a:schemeClr val="tx1"/>
                </a:solidFill>
                <a:effectLst/>
                <a:latin typeface="Times New Roman" pitchFamily="18" charset="0"/>
                <a:cs typeface="Times New Roman" pitchFamily="18" charset="0"/>
              </a:rPr>
              <a:t>Categorical data refers to the information that has specific categories within the dataset</a:t>
            </a:r>
            <a:r>
              <a:rPr lang="en-US" sz="2400" dirty="0" smtClean="0">
                <a:solidFill>
                  <a:schemeClr val="tx1"/>
                </a:solidFill>
                <a:effectLst/>
              </a:rPr>
              <a:t>. </a:t>
            </a:r>
            <a:r>
              <a:rPr lang="en-US" sz="2800" b="1" dirty="0" smtClean="0">
                <a:solidFill>
                  <a:schemeClr val="tx1"/>
                </a:solidFill>
                <a:effectLst/>
              </a:rPr>
              <a:t/>
            </a:r>
            <a:br>
              <a:rPr lang="en-US" sz="2800" b="1" dirty="0" smtClean="0">
                <a:solidFill>
                  <a:schemeClr val="tx1"/>
                </a:solidFill>
                <a:effectLst/>
              </a:rPr>
            </a:br>
            <a:r>
              <a:rPr lang="en-US" sz="2800" dirty="0" smtClean="0"/>
              <a:t/>
            </a:r>
            <a:br>
              <a:rPr lang="en-US" sz="2800" dirty="0" smtClean="0"/>
            </a:br>
            <a:endParaRPr lang="en-US" sz="2800" dirty="0"/>
          </a:p>
        </p:txBody>
      </p:sp>
      <p:pic>
        <p:nvPicPr>
          <p:cNvPr id="7170" name="Picture 2"/>
          <p:cNvPicPr>
            <a:picLocks noChangeAspect="1" noChangeArrowheads="1"/>
          </p:cNvPicPr>
          <p:nvPr/>
        </p:nvPicPr>
        <p:blipFill>
          <a:blip r:embed="rId2"/>
          <a:srcRect/>
          <a:stretch>
            <a:fillRect/>
          </a:stretch>
        </p:blipFill>
        <p:spPr bwMode="auto">
          <a:xfrm>
            <a:off x="1844677" y="1302327"/>
            <a:ext cx="8502651" cy="37218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3219449" y="3288150"/>
            <a:ext cx="8972551" cy="2890981"/>
          </a:xfrm>
          <a:prstGeom prst="rect">
            <a:avLst/>
          </a:prstGeom>
          <a:noFill/>
          <a:ln w="9525">
            <a:noFill/>
            <a:miter lim="800000"/>
            <a:headEnd/>
            <a:tailEnd/>
          </a:ln>
          <a:effectLst/>
        </p:spPr>
      </p:pic>
      <p:sp>
        <p:nvSpPr>
          <p:cNvPr id="5" name="TextBox 4"/>
          <p:cNvSpPr txBox="1"/>
          <p:nvPr/>
        </p:nvSpPr>
        <p:spPr>
          <a:xfrm>
            <a:off x="3749964" y="701968"/>
            <a:ext cx="6622472" cy="2246769"/>
          </a:xfrm>
          <a:prstGeom prst="rect">
            <a:avLst/>
          </a:prstGeom>
          <a:noFill/>
        </p:spPr>
        <p:txBody>
          <a:bodyPr wrap="square" rtlCol="0">
            <a:spAutoFit/>
          </a:bodyPr>
          <a:lstStyle/>
          <a:p>
            <a:pPr marL="342900" indent="-342900">
              <a:buFont typeface="Arial" pitchFamily="34" charset="0"/>
              <a:buChar char="•"/>
            </a:pPr>
            <a:r>
              <a:rPr lang="en-US" sz="2000" dirty="0" smtClean="0">
                <a:latin typeface="Times New Roman" pitchFamily="18" charset="0"/>
                <a:cs typeface="Times New Roman" pitchFamily="18" charset="0"/>
              </a:rPr>
              <a:t>For </a:t>
            </a:r>
            <a:r>
              <a:rPr lang="en-US" sz="2000" dirty="0" err="1" smtClean="0">
                <a:latin typeface="Times New Roman" pitchFamily="18" charset="0"/>
                <a:cs typeface="Times New Roman" pitchFamily="18" charset="0"/>
              </a:rPr>
              <a:t>Fuel_Type</a:t>
            </a:r>
            <a:r>
              <a:rPr lang="en-US" sz="2000" dirty="0" smtClean="0">
                <a:latin typeface="Times New Roman" pitchFamily="18" charset="0"/>
                <a:cs typeface="Times New Roman" pitchFamily="18" charset="0"/>
              </a:rPr>
              <a:t>, create new column "</a:t>
            </a:r>
            <a:r>
              <a:rPr lang="en-US" sz="2000" dirty="0" err="1" smtClean="0">
                <a:latin typeface="Times New Roman" pitchFamily="18" charset="0"/>
                <a:cs typeface="Times New Roman" pitchFamily="18" charset="0"/>
              </a:rPr>
              <a:t>Fuel_Type_id</a:t>
            </a:r>
            <a:r>
              <a:rPr lang="en-US" sz="2000" dirty="0" smtClean="0">
                <a:latin typeface="Times New Roman" pitchFamily="18" charset="0"/>
                <a:cs typeface="Times New Roman" pitchFamily="18" charset="0"/>
              </a:rPr>
              <a:t>" which handles categorical data as numerical data.</a:t>
            </a:r>
          </a:p>
          <a:p>
            <a:pPr marL="342900" indent="-342900">
              <a:buFont typeface="Arial" pitchFamily="34" charset="0"/>
              <a:buChar char="•"/>
            </a:pPr>
            <a:r>
              <a:rPr lang="en-US" sz="2000" dirty="0" smtClean="0">
                <a:latin typeface="Times New Roman" pitchFamily="18" charset="0"/>
                <a:cs typeface="Times New Roman" pitchFamily="18" charset="0"/>
              </a:rPr>
              <a:t> 0 &lt;- CNG 1 &lt;- Diesel 2 &lt;- Electric 3 &lt;- LPG 4 &lt;- Petrol</a:t>
            </a:r>
          </a:p>
          <a:p>
            <a:pPr marL="342900" indent="-342900">
              <a:buFont typeface="Arial" pitchFamily="34" charset="0"/>
              <a:buChar char="•"/>
            </a:pPr>
            <a:r>
              <a:rPr lang="en-US" sz="2000" dirty="0" smtClean="0">
                <a:latin typeface="Times New Roman" pitchFamily="18" charset="0"/>
                <a:cs typeface="Times New Roman" pitchFamily="18" charset="0"/>
              </a:rPr>
              <a:t> 2. For </a:t>
            </a:r>
            <a:r>
              <a:rPr lang="en-US" sz="2000" dirty="0" err="1" smtClean="0">
                <a:latin typeface="Times New Roman" pitchFamily="18" charset="0"/>
                <a:cs typeface="Times New Roman" pitchFamily="18" charset="0"/>
              </a:rPr>
              <a:t>Transmission_Type</a:t>
            </a:r>
            <a:r>
              <a:rPr lang="en-US" sz="2000" dirty="0" smtClean="0">
                <a:latin typeface="Times New Roman" pitchFamily="18" charset="0"/>
                <a:cs typeface="Times New Roman" pitchFamily="18" charset="0"/>
              </a:rPr>
              <a:t>, create new column "</a:t>
            </a:r>
            <a:r>
              <a:rPr lang="en-US" sz="2000" dirty="0" err="1" smtClean="0">
                <a:latin typeface="Times New Roman" pitchFamily="18" charset="0"/>
                <a:cs typeface="Times New Roman" pitchFamily="18" charset="0"/>
              </a:rPr>
              <a:t>Transmission_Type_id</a:t>
            </a:r>
            <a:r>
              <a:rPr lang="en-US" sz="2000" dirty="0" smtClean="0">
                <a:latin typeface="Times New Roman" pitchFamily="18" charset="0"/>
                <a:cs typeface="Times New Roman" pitchFamily="18" charset="0"/>
              </a:rPr>
              <a:t>" which handles categorical data as numerical data. </a:t>
            </a:r>
          </a:p>
          <a:p>
            <a:pPr marL="342900" indent="-342900">
              <a:buFont typeface="Arial" pitchFamily="34" charset="0"/>
              <a:buChar char="•"/>
            </a:pPr>
            <a:r>
              <a:rPr lang="en-US" sz="2000" dirty="0" smtClean="0">
                <a:latin typeface="Times New Roman" pitchFamily="18" charset="0"/>
                <a:cs typeface="Times New Roman" pitchFamily="18" charset="0"/>
              </a:rPr>
              <a:t>0 &lt;- Automatic 1 &lt;- Manual</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19"/>
            <a:ext cx="9997440" cy="1434407"/>
          </a:xfrm>
        </p:spPr>
        <p:txBody>
          <a:bodyPr>
            <a:normAutofit fontScale="90000"/>
          </a:bodyPr>
          <a:lstStyle/>
          <a:p>
            <a:r>
              <a:rPr lang="en-US" sz="2800" b="1" u="sng" dirty="0" smtClean="0">
                <a:solidFill>
                  <a:schemeClr val="tx1"/>
                </a:solidFill>
              </a:rPr>
              <a:t/>
            </a:r>
            <a:br>
              <a:rPr lang="en-US" sz="2800" b="1" u="sng" dirty="0" smtClean="0">
                <a:solidFill>
                  <a:schemeClr val="tx1"/>
                </a:solidFill>
              </a:rPr>
            </a:br>
            <a:r>
              <a:rPr lang="en-US" sz="2800" b="1" u="sng" dirty="0" smtClean="0">
                <a:solidFill>
                  <a:schemeClr val="tx1"/>
                </a:solidFill>
              </a:rPr>
              <a:t/>
            </a:r>
            <a:br>
              <a:rPr lang="en-US" sz="2800" b="1" u="sng" dirty="0" smtClean="0">
                <a:solidFill>
                  <a:schemeClr val="tx1"/>
                </a:solidFill>
              </a:rPr>
            </a:br>
            <a:r>
              <a:rPr lang="en-US" sz="2800" b="1" u="sng" dirty="0" smtClean="0">
                <a:solidFill>
                  <a:schemeClr val="tx1"/>
                </a:solidFill>
              </a:rPr>
              <a:t/>
            </a:r>
            <a:br>
              <a:rPr lang="en-US" sz="2800" b="1" u="sng" dirty="0" smtClean="0">
                <a:solidFill>
                  <a:schemeClr val="tx1"/>
                </a:solidFill>
              </a:rPr>
            </a:br>
            <a:r>
              <a:rPr lang="en-US" sz="3100" b="1" u="sng" dirty="0" smtClean="0">
                <a:solidFill>
                  <a:schemeClr val="tx1"/>
                </a:solidFill>
              </a:rPr>
              <a:t>Data </a:t>
            </a:r>
            <a:r>
              <a:rPr lang="en-US" sz="3100" b="1" u="sng" dirty="0" err="1" smtClean="0">
                <a:solidFill>
                  <a:schemeClr val="tx1"/>
                </a:solidFill>
              </a:rPr>
              <a:t>Visualisation</a:t>
            </a:r>
            <a:r>
              <a:rPr lang="en-US" sz="2800" b="1" u="sng" dirty="0" smtClean="0">
                <a:solidFill>
                  <a:schemeClr val="tx1"/>
                </a:solidFill>
              </a:rPr>
              <a:t>:</a:t>
            </a:r>
            <a:br>
              <a:rPr lang="en-US" sz="2800" b="1" u="sng" dirty="0" smtClean="0">
                <a:solidFill>
                  <a:schemeClr val="tx1"/>
                </a:solidFill>
              </a:rPr>
            </a:br>
            <a:r>
              <a:rPr lang="en-US" sz="2800" b="1" u="sng" dirty="0" smtClean="0">
                <a:solidFill>
                  <a:schemeClr val="tx1"/>
                </a:solidFill>
              </a:rPr>
              <a:t/>
            </a:r>
            <a:br>
              <a:rPr lang="en-US" sz="2800" b="1" u="sng" dirty="0" smtClean="0">
                <a:solidFill>
                  <a:schemeClr val="tx1"/>
                </a:solidFill>
              </a:rPr>
            </a:br>
            <a:r>
              <a:rPr lang="en-US" sz="2200" dirty="0" smtClean="0">
                <a:solidFill>
                  <a:schemeClr val="tx1"/>
                </a:solidFill>
                <a:effectLst/>
                <a:latin typeface="Times New Roman" pitchFamily="18" charset="0"/>
                <a:cs typeface="Times New Roman" pitchFamily="18" charset="0"/>
              </a:rPr>
              <a:t>Data visualization refers to the techniques used to communicate data or information by encoding it as visual objects (e.g., points, lines or bars) contained in graphics. Few of the observation we made are listed below</a:t>
            </a:r>
            <a:r>
              <a:rPr lang="en-US" sz="2000" dirty="0" smtClean="0">
                <a:effectLst/>
              </a:rPr>
              <a:t/>
            </a:r>
            <a:br>
              <a:rPr lang="en-US" sz="2000" dirty="0" smtClean="0">
                <a:effectLst/>
              </a:rPr>
            </a:br>
            <a:r>
              <a:rPr lang="en-US" sz="2800" b="1" u="sng" dirty="0" smtClean="0">
                <a:solidFill>
                  <a:schemeClr val="tx1"/>
                </a:solidFill>
              </a:rPr>
              <a:t/>
            </a:r>
            <a:br>
              <a:rPr lang="en-US" sz="2800" b="1" u="sng" dirty="0" smtClean="0">
                <a:solidFill>
                  <a:schemeClr val="tx1"/>
                </a:solidFill>
              </a:rPr>
            </a:br>
            <a:r>
              <a:rPr lang="en-US" sz="2800" b="1" u="sng" dirty="0" smtClean="0">
                <a:solidFill>
                  <a:schemeClr val="tx1"/>
                </a:solidFill>
              </a:rPr>
              <a:t/>
            </a:r>
            <a:br>
              <a:rPr lang="en-US" sz="2800" b="1" u="sng" dirty="0" smtClean="0">
                <a:solidFill>
                  <a:schemeClr val="tx1"/>
                </a:solidFill>
              </a:rPr>
            </a:br>
            <a:endParaRPr lang="en-US" sz="2800" dirty="0">
              <a:effectLst/>
            </a:endParaRPr>
          </a:p>
        </p:txBody>
      </p:sp>
      <p:pic>
        <p:nvPicPr>
          <p:cNvPr id="1026" name="Picture 2"/>
          <p:cNvPicPr>
            <a:picLocks noGrp="1" noChangeAspect="1" noChangeArrowheads="1"/>
          </p:cNvPicPr>
          <p:nvPr>
            <p:ph sz="half" idx="1"/>
          </p:nvPr>
        </p:nvPicPr>
        <p:blipFill>
          <a:blip r:embed="rId2"/>
          <a:srcRect/>
          <a:stretch>
            <a:fillRect/>
          </a:stretch>
        </p:blipFill>
        <p:spPr bwMode="auto">
          <a:xfrm>
            <a:off x="1702089" y="2336800"/>
            <a:ext cx="4876800" cy="2854037"/>
          </a:xfrm>
          <a:prstGeom prst="rect">
            <a:avLst/>
          </a:prstGeom>
          <a:noFill/>
          <a:ln w="9525">
            <a:noFill/>
            <a:miter lim="800000"/>
            <a:headEnd/>
            <a:tailEnd/>
          </a:ln>
          <a:effectLst/>
        </p:spPr>
      </p:pic>
      <p:pic>
        <p:nvPicPr>
          <p:cNvPr id="1027" name="Picture 3"/>
          <p:cNvPicPr>
            <a:picLocks noGrp="1" noChangeAspect="1" noChangeArrowheads="1"/>
          </p:cNvPicPr>
          <p:nvPr>
            <p:ph sz="half" idx="2"/>
          </p:nvPr>
        </p:nvPicPr>
        <p:blipFill>
          <a:blip r:embed="rId3"/>
          <a:srcRect/>
          <a:stretch>
            <a:fillRect/>
          </a:stretch>
        </p:blipFill>
        <p:spPr bwMode="auto">
          <a:xfrm>
            <a:off x="7527636" y="2222879"/>
            <a:ext cx="2736182" cy="3115739"/>
          </a:xfrm>
          <a:prstGeom prst="rect">
            <a:avLst/>
          </a:prstGeom>
          <a:noFill/>
          <a:ln w="9525">
            <a:noFill/>
            <a:miter lim="800000"/>
            <a:headEnd/>
            <a:tailEnd/>
          </a:ln>
          <a:effectLst/>
        </p:spPr>
      </p:pic>
      <p:sp>
        <p:nvSpPr>
          <p:cNvPr id="7" name="TextBox 6"/>
          <p:cNvSpPr txBox="1"/>
          <p:nvPr/>
        </p:nvSpPr>
        <p:spPr>
          <a:xfrm>
            <a:off x="7112001" y="5089236"/>
            <a:ext cx="4682837" cy="1600438"/>
          </a:xfrm>
          <a:prstGeom prst="rect">
            <a:avLst/>
          </a:prstGeom>
          <a:noFill/>
        </p:spPr>
        <p:txBody>
          <a:bodyPr wrap="square" rtlCol="0">
            <a:spAutoFit/>
          </a:bodyPr>
          <a:lstStyle/>
          <a:p>
            <a:pPr>
              <a:buFont typeface="Arial" pitchFamily="34" charset="0"/>
              <a:buChar char="•"/>
            </a:pPr>
            <a:r>
              <a:rPr lang="en-US" sz="2000" dirty="0" smtClean="0">
                <a:latin typeface="Times New Roman" pitchFamily="18" charset="0"/>
                <a:cs typeface="Times New Roman" pitchFamily="18" charset="0"/>
              </a:rPr>
              <a:t>As we can see from figure, in our dataset, in attributes Transmission most of car are manual. It implies people do not prefer automatic cars.</a:t>
            </a:r>
          </a:p>
          <a:p>
            <a:pPr>
              <a:buFont typeface="Arial" pitchFamily="34" charset="0"/>
              <a:buChar char="•"/>
            </a:pPr>
            <a:endParaRPr lang="en-US" dirty="0"/>
          </a:p>
        </p:txBody>
      </p:sp>
      <p:sp>
        <p:nvSpPr>
          <p:cNvPr id="8" name="TextBox 7"/>
          <p:cNvSpPr txBox="1"/>
          <p:nvPr/>
        </p:nvSpPr>
        <p:spPr>
          <a:xfrm>
            <a:off x="1995055" y="5440218"/>
            <a:ext cx="4442690" cy="707886"/>
          </a:xfrm>
          <a:prstGeom prst="rect">
            <a:avLst/>
          </a:prstGeom>
          <a:noFill/>
        </p:spPr>
        <p:txBody>
          <a:bodyPr wrap="square" rtlCol="0">
            <a:spAutoFit/>
          </a:bodyPr>
          <a:lstStyle/>
          <a:p>
            <a:pPr>
              <a:buFont typeface="Arial" pitchFamily="34" charset="0"/>
              <a:buChar char="•"/>
            </a:pPr>
            <a:r>
              <a:rPr lang="en-US" sz="2000" dirty="0" smtClean="0">
                <a:latin typeface="Times New Roman" pitchFamily="18" charset="0"/>
                <a:cs typeface="Times New Roman" pitchFamily="18" charset="0"/>
              </a:rPr>
              <a:t>Here we are performing  the </a:t>
            </a:r>
            <a:r>
              <a:rPr lang="en-US" sz="2000" dirty="0" err="1" smtClean="0">
                <a:latin typeface="Times New Roman" pitchFamily="18" charset="0"/>
                <a:cs typeface="Times New Roman" pitchFamily="18" charset="0"/>
              </a:rPr>
              <a:t>univariate</a:t>
            </a:r>
            <a:r>
              <a:rPr lang="en-US" sz="2000" dirty="0" smtClean="0">
                <a:latin typeface="Times New Roman" pitchFamily="18" charset="0"/>
                <a:cs typeface="Times New Roman" pitchFamily="18" charset="0"/>
              </a:rPr>
              <a:t> analysis on Transmission Type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err="1" smtClean="0">
                <a:solidFill>
                  <a:schemeClr val="tx1"/>
                </a:solidFill>
                <a:effectLst/>
              </a:rPr>
              <a:t>Univariate</a:t>
            </a:r>
            <a:r>
              <a:rPr lang="en-US" sz="3100" dirty="0" smtClean="0">
                <a:solidFill>
                  <a:schemeClr val="tx1"/>
                </a:solidFill>
                <a:effectLst/>
              </a:rPr>
              <a:t> analysis of </a:t>
            </a:r>
            <a:r>
              <a:rPr lang="en-US" sz="3100" dirty="0" err="1" smtClean="0">
                <a:solidFill>
                  <a:schemeClr val="tx1"/>
                </a:solidFill>
                <a:effectLst/>
              </a:rPr>
              <a:t>Fuel_Type</a:t>
            </a:r>
            <a:r>
              <a:rPr lang="en-US" b="1" dirty="0" smtClean="0"/>
              <a:t/>
            </a:r>
            <a:br>
              <a:rPr lang="en-US" b="1" dirty="0" smtClean="0"/>
            </a:br>
            <a:endParaRPr lang="en-US" dirty="0"/>
          </a:p>
        </p:txBody>
      </p:sp>
      <p:pic>
        <p:nvPicPr>
          <p:cNvPr id="2051" name="Picture 3"/>
          <p:cNvPicPr>
            <a:picLocks noGrp="1" noChangeAspect="1" noChangeArrowheads="1"/>
          </p:cNvPicPr>
          <p:nvPr>
            <p:ph sz="half" idx="2"/>
          </p:nvPr>
        </p:nvPicPr>
        <p:blipFill>
          <a:blip r:embed="rId2"/>
          <a:srcRect/>
          <a:stretch>
            <a:fillRect/>
          </a:stretch>
        </p:blipFill>
        <p:spPr bwMode="auto">
          <a:xfrm>
            <a:off x="4224184" y="2478645"/>
            <a:ext cx="4279736" cy="3384684"/>
          </a:xfrm>
          <a:prstGeom prst="rect">
            <a:avLst/>
          </a:prstGeom>
          <a:noFill/>
          <a:ln w="9525">
            <a:noFill/>
            <a:miter lim="800000"/>
            <a:headEnd/>
            <a:tailEnd/>
          </a:ln>
          <a:effectLst/>
        </p:spPr>
      </p:pic>
      <p:sp>
        <p:nvSpPr>
          <p:cNvPr id="7" name="TextBox 6"/>
          <p:cNvSpPr txBox="1"/>
          <p:nvPr/>
        </p:nvSpPr>
        <p:spPr>
          <a:xfrm>
            <a:off x="1724297" y="5799910"/>
            <a:ext cx="9483634" cy="984885"/>
          </a:xfrm>
          <a:prstGeom prst="rect">
            <a:avLst/>
          </a:prstGeom>
          <a:noFill/>
        </p:spPr>
        <p:txBody>
          <a:bodyPr wrap="square" rtlCol="0">
            <a:spAutoFit/>
          </a:bodyPr>
          <a:lstStyle/>
          <a:p>
            <a:pPr>
              <a:buFont typeface="Arial" pitchFamily="34" charset="0"/>
              <a:buChar char="•"/>
            </a:pPr>
            <a:r>
              <a:rPr lang="en-US" sz="2000" dirty="0" smtClean="0">
                <a:latin typeface="Times New Roman" pitchFamily="18" charset="0"/>
                <a:cs typeface="Times New Roman" pitchFamily="18" charset="0"/>
              </a:rPr>
              <a:t>. In attributes </a:t>
            </a:r>
            <a:r>
              <a:rPr lang="en-US" sz="2000" dirty="0" err="1" smtClean="0">
                <a:latin typeface="Times New Roman" pitchFamily="18" charset="0"/>
                <a:cs typeface="Times New Roman" pitchFamily="18" charset="0"/>
              </a:rPr>
              <a:t>Fuel_Type</a:t>
            </a:r>
            <a:r>
              <a:rPr lang="en-US" sz="2000" dirty="0" smtClean="0">
                <a:latin typeface="Times New Roman" pitchFamily="18" charset="0"/>
                <a:cs typeface="Times New Roman" pitchFamily="18" charset="0"/>
              </a:rPr>
              <a:t> we can see that diesel car is most preferred type followed closely by petrol cars.</a:t>
            </a:r>
          </a:p>
          <a:p>
            <a:pPr>
              <a:buFont typeface="Arial" pitchFamily="34" charset="0"/>
              <a:buChar char="•"/>
            </a:pPr>
            <a:endParaRPr lang="en-US" dirty="0"/>
          </a:p>
        </p:txBody>
      </p:sp>
      <p:pic>
        <p:nvPicPr>
          <p:cNvPr id="3074" name="Picture 2"/>
          <p:cNvPicPr>
            <a:picLocks noChangeAspect="1" noChangeArrowheads="1"/>
          </p:cNvPicPr>
          <p:nvPr/>
        </p:nvPicPr>
        <p:blipFill>
          <a:blip r:embed="rId3"/>
          <a:srcRect/>
          <a:stretch>
            <a:fillRect/>
          </a:stretch>
        </p:blipFill>
        <p:spPr bwMode="auto">
          <a:xfrm>
            <a:off x="1594440" y="914400"/>
            <a:ext cx="9900874" cy="16589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err="1" smtClean="0">
                <a:solidFill>
                  <a:schemeClr val="tx1"/>
                </a:solidFill>
                <a:effectLst/>
              </a:rPr>
              <a:t>Univariate</a:t>
            </a:r>
            <a:r>
              <a:rPr lang="en-US" sz="2800" b="1" u="sng" dirty="0" smtClean="0">
                <a:solidFill>
                  <a:schemeClr val="tx1"/>
                </a:solidFill>
                <a:effectLst/>
              </a:rPr>
              <a:t> Analysis of odometer reading and mileage in </a:t>
            </a:r>
            <a:r>
              <a:rPr lang="en-US" sz="2800" b="1" u="sng" dirty="0" err="1" smtClean="0">
                <a:solidFill>
                  <a:schemeClr val="tx1"/>
                </a:solidFill>
                <a:effectLst/>
              </a:rPr>
              <a:t>kmpl</a:t>
            </a:r>
            <a:r>
              <a:rPr lang="en-US" sz="2800" b="1" u="sng" dirty="0" smtClean="0">
                <a:solidFill>
                  <a:schemeClr val="tx2"/>
                </a:solidFill>
                <a:effectLst/>
              </a:rPr>
              <a:t>:</a:t>
            </a:r>
            <a:endParaRPr lang="en-US" sz="2800" b="1" u="sng" dirty="0">
              <a:solidFill>
                <a:schemeClr val="tx2"/>
              </a:solidFill>
              <a:effectLst/>
            </a:endParaRPr>
          </a:p>
        </p:txBody>
      </p:sp>
      <p:pic>
        <p:nvPicPr>
          <p:cNvPr id="3074" name="Picture 2"/>
          <p:cNvPicPr>
            <a:picLocks noGrp="1" noChangeAspect="1" noChangeArrowheads="1"/>
          </p:cNvPicPr>
          <p:nvPr>
            <p:ph sz="half" idx="1"/>
          </p:nvPr>
        </p:nvPicPr>
        <p:blipFill>
          <a:blip r:embed="rId2"/>
          <a:srcRect/>
          <a:stretch>
            <a:fillRect/>
          </a:stretch>
        </p:blipFill>
        <p:spPr bwMode="auto">
          <a:xfrm>
            <a:off x="1898239" y="1348509"/>
            <a:ext cx="4724643" cy="2743200"/>
          </a:xfrm>
          <a:prstGeom prst="rect">
            <a:avLst/>
          </a:prstGeom>
          <a:noFill/>
          <a:ln w="9525">
            <a:noFill/>
            <a:miter lim="800000"/>
            <a:headEnd/>
            <a:tailEnd/>
          </a:ln>
          <a:effectLst/>
        </p:spPr>
      </p:pic>
      <p:sp>
        <p:nvSpPr>
          <p:cNvPr id="7" name="TextBox 6"/>
          <p:cNvSpPr txBox="1"/>
          <p:nvPr/>
        </p:nvSpPr>
        <p:spPr>
          <a:xfrm>
            <a:off x="2068945" y="4673599"/>
            <a:ext cx="3823855" cy="2154436"/>
          </a:xfrm>
          <a:prstGeom prst="rect">
            <a:avLst/>
          </a:prstGeom>
          <a:noFill/>
        </p:spPr>
        <p:txBody>
          <a:bodyPr wrap="square" rtlCol="0">
            <a:spAutoFit/>
          </a:bodyPr>
          <a:lstStyle/>
          <a:p>
            <a:pPr marL="0" lvl="8"/>
            <a:endParaRPr lang="en-US" dirty="0" smtClean="0"/>
          </a:p>
          <a:p>
            <a:pPr marL="0" lvl="8">
              <a:buFont typeface="Arial" pitchFamily="34" charset="0"/>
              <a:buChar char="•"/>
            </a:pPr>
            <a:r>
              <a:rPr lang="en-US" sz="2000" dirty="0" smtClean="0">
                <a:latin typeface="Times New Roman" pitchFamily="18" charset="0"/>
                <a:cs typeface="Times New Roman" pitchFamily="18" charset="0"/>
              </a:rPr>
              <a:t>Car </a:t>
            </a:r>
            <a:r>
              <a:rPr lang="en-US" sz="2000" dirty="0" err="1" smtClean="0">
                <a:latin typeface="Times New Roman" pitchFamily="18" charset="0"/>
                <a:cs typeface="Times New Roman" pitchFamily="18" charset="0"/>
              </a:rPr>
              <a:t>milage</a:t>
            </a:r>
            <a:r>
              <a:rPr lang="en-US" sz="2000" dirty="0" smtClean="0">
                <a:latin typeface="Times New Roman" pitchFamily="18" charset="0"/>
                <a:cs typeface="Times New Roman" pitchFamily="18" charset="0"/>
              </a:rPr>
              <a:t> ranges from 7 to 28.</a:t>
            </a:r>
          </a:p>
          <a:p>
            <a:pPr marL="0" lvl="8"/>
            <a:r>
              <a:rPr lang="en-US" sz="2000" dirty="0" smtClean="0">
                <a:latin typeface="Times New Roman" pitchFamily="18" charset="0"/>
                <a:cs typeface="Times New Roman" pitchFamily="18" charset="0"/>
              </a:rPr>
              <a:t> </a:t>
            </a:r>
          </a:p>
          <a:p>
            <a:pPr marL="0" lvl="8">
              <a:buFont typeface="Arial" pitchFamily="34" charset="0"/>
              <a:buChar char="•"/>
            </a:pPr>
            <a:r>
              <a:rPr lang="en-US" sz="2000" dirty="0" smtClean="0">
                <a:latin typeface="Times New Roman" pitchFamily="18" charset="0"/>
                <a:cs typeface="Times New Roman" pitchFamily="18" charset="0"/>
              </a:rPr>
              <a:t>Maximum cars have </a:t>
            </a:r>
            <a:r>
              <a:rPr lang="en-US" sz="2000" dirty="0" err="1" smtClean="0">
                <a:latin typeface="Times New Roman" pitchFamily="18" charset="0"/>
                <a:cs typeface="Times New Roman" pitchFamily="18" charset="0"/>
              </a:rPr>
              <a:t>milage</a:t>
            </a:r>
            <a:r>
              <a:rPr lang="en-US" sz="2000" dirty="0" smtClean="0">
                <a:latin typeface="Times New Roman" pitchFamily="18" charset="0"/>
                <a:cs typeface="Times New Roman" pitchFamily="18" charset="0"/>
              </a:rPr>
              <a:t> of </a:t>
            </a:r>
          </a:p>
          <a:p>
            <a:pPr marL="0" lvl="8"/>
            <a:r>
              <a:rPr lang="en-US" sz="2000" dirty="0" smtClean="0">
                <a:latin typeface="Times New Roman" pitchFamily="18" charset="0"/>
                <a:cs typeface="Times New Roman" pitchFamily="18" charset="0"/>
              </a:rPr>
              <a:t>  17-19</a:t>
            </a:r>
          </a:p>
          <a:p>
            <a:pPr marL="0" lvl="8"/>
            <a:endParaRPr lang="en-US" dirty="0" smtClean="0"/>
          </a:p>
          <a:p>
            <a:endParaRPr lang="en-US" dirty="0"/>
          </a:p>
        </p:txBody>
      </p:sp>
      <p:pic>
        <p:nvPicPr>
          <p:cNvPr id="3075" name="Picture 3"/>
          <p:cNvPicPr>
            <a:picLocks noChangeAspect="1" noChangeArrowheads="1"/>
          </p:cNvPicPr>
          <p:nvPr/>
        </p:nvPicPr>
        <p:blipFill>
          <a:blip r:embed="rId3"/>
          <a:srcRect/>
          <a:stretch>
            <a:fillRect/>
          </a:stretch>
        </p:blipFill>
        <p:spPr bwMode="auto">
          <a:xfrm>
            <a:off x="6745720" y="3860800"/>
            <a:ext cx="4356389" cy="2766723"/>
          </a:xfrm>
          <a:prstGeom prst="rect">
            <a:avLst/>
          </a:prstGeom>
          <a:noFill/>
          <a:ln w="9525">
            <a:noFill/>
            <a:miter lim="800000"/>
            <a:headEnd/>
            <a:tailEnd/>
          </a:ln>
          <a:effectLst/>
        </p:spPr>
      </p:pic>
      <p:pic>
        <p:nvPicPr>
          <p:cNvPr id="3076" name="Picture 4"/>
          <p:cNvPicPr>
            <a:picLocks noGrp="1" noChangeAspect="1" noChangeArrowheads="1"/>
          </p:cNvPicPr>
          <p:nvPr>
            <p:ph sz="half" idx="2"/>
          </p:nvPr>
        </p:nvPicPr>
        <p:blipFill>
          <a:blip r:embed="rId4"/>
          <a:srcRect/>
          <a:stretch>
            <a:fillRect/>
          </a:stretch>
        </p:blipFill>
        <p:spPr bwMode="auto">
          <a:xfrm>
            <a:off x="7010400" y="1357841"/>
            <a:ext cx="4015456" cy="2373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sz="half" idx="1"/>
          </p:nvPr>
        </p:nvPicPr>
        <p:blipFill>
          <a:blip r:embed="rId2"/>
          <a:srcRect/>
          <a:stretch>
            <a:fillRect/>
          </a:stretch>
        </p:blipFill>
        <p:spPr bwMode="auto">
          <a:xfrm>
            <a:off x="1785216" y="1525852"/>
            <a:ext cx="4876800" cy="3757348"/>
          </a:xfrm>
          <a:prstGeom prst="rect">
            <a:avLst/>
          </a:prstGeom>
          <a:noFill/>
          <a:ln w="9525">
            <a:noFill/>
            <a:miter lim="800000"/>
            <a:headEnd/>
            <a:tailEnd/>
          </a:ln>
          <a:effectLst/>
        </p:spPr>
      </p:pic>
      <p:pic>
        <p:nvPicPr>
          <p:cNvPr id="8195" name="Picture 3"/>
          <p:cNvPicPr>
            <a:picLocks noGrp="1" noChangeAspect="1" noChangeArrowheads="1"/>
          </p:cNvPicPr>
          <p:nvPr>
            <p:ph sz="half" idx="2"/>
          </p:nvPr>
        </p:nvPicPr>
        <p:blipFill>
          <a:blip r:embed="rId3"/>
          <a:srcRect/>
          <a:stretch>
            <a:fillRect/>
          </a:stretch>
        </p:blipFill>
        <p:spPr bwMode="auto">
          <a:xfrm>
            <a:off x="7089631" y="1632931"/>
            <a:ext cx="4876800" cy="3169978"/>
          </a:xfrm>
          <a:prstGeom prst="rect">
            <a:avLst/>
          </a:prstGeom>
          <a:noFill/>
          <a:ln w="9525">
            <a:noFill/>
            <a:miter lim="800000"/>
            <a:headEnd/>
            <a:tailEnd/>
          </a:ln>
          <a:effectLst/>
        </p:spPr>
      </p:pic>
      <p:sp>
        <p:nvSpPr>
          <p:cNvPr id="7" name="TextBox 6"/>
          <p:cNvSpPr txBox="1"/>
          <p:nvPr/>
        </p:nvSpPr>
        <p:spPr>
          <a:xfrm>
            <a:off x="2107210" y="646941"/>
            <a:ext cx="3833091" cy="707886"/>
          </a:xfrm>
          <a:prstGeom prst="rect">
            <a:avLst/>
          </a:prstGeom>
          <a:noFill/>
        </p:spPr>
        <p:txBody>
          <a:bodyPr wrap="square" rtlCol="0">
            <a:spAutoFit/>
          </a:bodyPr>
          <a:lstStyle/>
          <a:p>
            <a:r>
              <a:rPr lang="en-US" sz="2000" b="1" dirty="0" err="1" smtClean="0"/>
              <a:t>Bivariate</a:t>
            </a:r>
            <a:r>
              <a:rPr lang="en-US" sz="2000" b="1" dirty="0" smtClean="0"/>
              <a:t> Analysis with respect o miles in </a:t>
            </a:r>
            <a:r>
              <a:rPr lang="en-US" sz="2000" b="1" dirty="0" err="1" smtClean="0"/>
              <a:t>kmpl</a:t>
            </a:r>
            <a:r>
              <a:rPr lang="en-US" sz="2000" b="1" dirty="0" smtClean="0"/>
              <a:t>.</a:t>
            </a:r>
            <a:endParaRPr lang="en-US" sz="2000" b="1" dirty="0"/>
          </a:p>
        </p:txBody>
      </p:sp>
      <p:sp>
        <p:nvSpPr>
          <p:cNvPr id="8" name="TextBox 7"/>
          <p:cNvSpPr txBox="1"/>
          <p:nvPr/>
        </p:nvSpPr>
        <p:spPr>
          <a:xfrm>
            <a:off x="7056582" y="572655"/>
            <a:ext cx="3980873" cy="707886"/>
          </a:xfrm>
          <a:prstGeom prst="rect">
            <a:avLst/>
          </a:prstGeom>
          <a:noFill/>
        </p:spPr>
        <p:txBody>
          <a:bodyPr wrap="square" rtlCol="0">
            <a:spAutoFit/>
          </a:bodyPr>
          <a:lstStyle/>
          <a:p>
            <a:r>
              <a:rPr lang="en-US" sz="2000" b="1" dirty="0" err="1" smtClean="0"/>
              <a:t>Bivariate</a:t>
            </a:r>
            <a:r>
              <a:rPr lang="en-US" sz="2000" b="1" dirty="0" smtClean="0"/>
              <a:t> Analysis with respect to </a:t>
            </a:r>
            <a:r>
              <a:rPr lang="en-US" sz="2000" b="1" dirty="0" err="1" smtClean="0"/>
              <a:t>Fuel_Type</a:t>
            </a:r>
            <a:r>
              <a:rPr lang="en-US" dirty="0" smtClean="0"/>
              <a:t>.</a:t>
            </a:r>
            <a:endParaRPr lang="en-US" dirty="0"/>
          </a:p>
        </p:txBody>
      </p:sp>
      <p:sp>
        <p:nvSpPr>
          <p:cNvPr id="9" name="TextBox 8"/>
          <p:cNvSpPr txBox="1"/>
          <p:nvPr/>
        </p:nvSpPr>
        <p:spPr>
          <a:xfrm>
            <a:off x="7278255" y="5190836"/>
            <a:ext cx="4433454" cy="984885"/>
          </a:xfrm>
          <a:prstGeom prst="rect">
            <a:avLst/>
          </a:prstGeom>
          <a:noFill/>
        </p:spPr>
        <p:txBody>
          <a:bodyPr wrap="square" rtlCol="0">
            <a:spAutoFit/>
          </a:bodyPr>
          <a:lstStyle/>
          <a:p>
            <a:pPr>
              <a:buFont typeface="Arial" pitchFamily="34" charset="0"/>
              <a:buChar char="•"/>
            </a:pPr>
            <a:r>
              <a:rPr lang="en-US" sz="2000" dirty="0" smtClean="0">
                <a:latin typeface="Times New Roman" pitchFamily="18" charset="0"/>
                <a:cs typeface="Times New Roman" pitchFamily="18" charset="0"/>
              </a:rPr>
              <a:t>In this graph automatic transmission type  doesn’t have </a:t>
            </a:r>
            <a:r>
              <a:rPr lang="en-US" sz="2000" dirty="0" err="1" smtClean="0">
                <a:latin typeface="Times New Roman" pitchFamily="18" charset="0"/>
                <a:cs typeface="Times New Roman" pitchFamily="18" charset="0"/>
              </a:rPr>
              <a:t>fuel_type</a:t>
            </a:r>
            <a:r>
              <a:rPr lang="en-US" sz="2000" dirty="0" smtClean="0">
                <a:latin typeface="Times New Roman" pitchFamily="18" charset="0"/>
                <a:cs typeface="Times New Roman" pitchFamily="18" charset="0"/>
              </a:rPr>
              <a:t> as CNG.</a:t>
            </a:r>
          </a:p>
          <a:p>
            <a:pPr>
              <a:buFont typeface="Arial" pitchFamily="34" charset="0"/>
              <a:buChar char="•"/>
            </a:pPr>
            <a:endParaRPr lang="en-US" dirty="0"/>
          </a:p>
        </p:txBody>
      </p:sp>
      <p:sp>
        <p:nvSpPr>
          <p:cNvPr id="10" name="TextBox 9"/>
          <p:cNvSpPr txBox="1"/>
          <p:nvPr/>
        </p:nvSpPr>
        <p:spPr>
          <a:xfrm>
            <a:off x="2207491" y="5504873"/>
            <a:ext cx="4091709" cy="1323439"/>
          </a:xfrm>
          <a:prstGeom prst="rect">
            <a:avLst/>
          </a:prstGeom>
          <a:noFill/>
        </p:spPr>
        <p:txBody>
          <a:bodyPr wrap="square" rtlCol="0">
            <a:spAutoFit/>
          </a:bodyPr>
          <a:lstStyle/>
          <a:p>
            <a:pPr>
              <a:buFont typeface="Arial" pitchFamily="34" charset="0"/>
              <a:buChar char="•"/>
            </a:pPr>
            <a:r>
              <a:rPr lang="en-US" sz="2000" dirty="0" smtClean="0">
                <a:latin typeface="Times New Roman" pitchFamily="18" charset="0"/>
                <a:cs typeface="Times New Roman" pitchFamily="18" charset="0"/>
              </a:rPr>
              <a:t>In this graph for manual it ranges from 10 to 30 and for automatic transmission type it ranges from 10 but is more than 20 but less than 30</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smtClean="0">
                <a:solidFill>
                  <a:schemeClr val="tx1"/>
                </a:solidFill>
                <a:effectLst/>
              </a:rPr>
              <a:t>Percentile based outliers detection :    </a:t>
            </a:r>
            <a:br>
              <a:rPr lang="en-US" sz="2700" dirty="0" smtClean="0">
                <a:solidFill>
                  <a:schemeClr val="tx1"/>
                </a:solidFill>
                <a:effectLst/>
              </a:rPr>
            </a:br>
            <a:r>
              <a:rPr lang="en-US" sz="2800" dirty="0" smtClean="0">
                <a:solidFill>
                  <a:schemeClr val="tx1"/>
                </a:solidFill>
                <a:effectLst/>
              </a:rPr>
              <a:t/>
            </a:r>
            <a:br>
              <a:rPr lang="en-US" sz="2800" dirty="0" smtClean="0">
                <a:solidFill>
                  <a:schemeClr val="tx1"/>
                </a:solidFill>
                <a:effectLst/>
              </a:rPr>
            </a:br>
            <a:endParaRPr lang="en-US" sz="2800" dirty="0">
              <a:effectLst/>
            </a:endParaRPr>
          </a:p>
        </p:txBody>
      </p:sp>
      <p:pic>
        <p:nvPicPr>
          <p:cNvPr id="7170" name="Picture 2"/>
          <p:cNvPicPr>
            <a:picLocks noGrp="1" noChangeAspect="1" noChangeArrowheads="1"/>
          </p:cNvPicPr>
          <p:nvPr>
            <p:ph sz="half" idx="1"/>
          </p:nvPr>
        </p:nvPicPr>
        <p:blipFill>
          <a:blip r:embed="rId2"/>
          <a:srcRect/>
          <a:stretch>
            <a:fillRect/>
          </a:stretch>
        </p:blipFill>
        <p:spPr bwMode="auto">
          <a:xfrm>
            <a:off x="1726895" y="842220"/>
            <a:ext cx="4876800" cy="2467563"/>
          </a:xfrm>
          <a:prstGeom prst="rect">
            <a:avLst/>
          </a:prstGeom>
          <a:noFill/>
          <a:ln w="9525">
            <a:noFill/>
            <a:miter lim="800000"/>
            <a:headEnd/>
            <a:tailEnd/>
          </a:ln>
          <a:effectLst/>
        </p:spPr>
      </p:pic>
      <p:pic>
        <p:nvPicPr>
          <p:cNvPr id="6" name="Picture 2"/>
          <p:cNvPicPr>
            <a:picLocks noGrp="1" noChangeAspect="1" noChangeArrowheads="1"/>
          </p:cNvPicPr>
          <p:nvPr>
            <p:ph sz="half" idx="2"/>
          </p:nvPr>
        </p:nvPicPr>
        <p:blipFill>
          <a:blip r:embed="rId3"/>
          <a:srcRect/>
          <a:stretch>
            <a:fillRect/>
          </a:stretch>
        </p:blipFill>
        <p:spPr bwMode="auto">
          <a:xfrm>
            <a:off x="7289920" y="3655029"/>
            <a:ext cx="3892750" cy="2889462"/>
          </a:xfrm>
          <a:prstGeom prst="rect">
            <a:avLst/>
          </a:prstGeom>
          <a:noFill/>
          <a:ln w="9525">
            <a:noFill/>
            <a:miter lim="800000"/>
            <a:headEnd/>
            <a:tailEnd/>
          </a:ln>
          <a:effectLst/>
        </p:spPr>
      </p:pic>
      <p:pic>
        <p:nvPicPr>
          <p:cNvPr id="7" name="Picture 2"/>
          <p:cNvPicPr>
            <a:picLocks noChangeAspect="1" noChangeArrowheads="1"/>
          </p:cNvPicPr>
          <p:nvPr/>
        </p:nvPicPr>
        <p:blipFill>
          <a:blip r:embed="rId4"/>
          <a:srcRect/>
          <a:stretch>
            <a:fillRect/>
          </a:stretch>
        </p:blipFill>
        <p:spPr bwMode="auto">
          <a:xfrm>
            <a:off x="7130211" y="235132"/>
            <a:ext cx="4700268" cy="3181927"/>
          </a:xfrm>
          <a:prstGeom prst="rect">
            <a:avLst/>
          </a:prstGeom>
          <a:noFill/>
          <a:ln w="9525">
            <a:noFill/>
            <a:miter lim="800000"/>
            <a:headEnd/>
            <a:tailEnd/>
          </a:ln>
          <a:effectLst/>
        </p:spPr>
      </p:pic>
      <p:sp>
        <p:nvSpPr>
          <p:cNvPr id="8" name="Title 1"/>
          <p:cNvSpPr txBox="1">
            <a:spLocks/>
          </p:cNvSpPr>
          <p:nvPr/>
        </p:nvSpPr>
        <p:spPr>
          <a:xfrm>
            <a:off x="1776549" y="4036424"/>
            <a:ext cx="5185954" cy="1397726"/>
          </a:xfrm>
          <a:prstGeom prst="rect">
            <a:avLst/>
          </a:prstGeom>
        </p:spPr>
        <p:txBody>
          <a:bodyPr anchor="ctr">
            <a:normAutofit fontScale="85000" lnSpcReduction="20000"/>
          </a:bodyPr>
          <a:lstStyle/>
          <a:p>
            <a:pPr marL="0" marR="0" lvl="0" indent="0" defTabSz="914400" rtl="0" eaLnBrk="1" fontAlgn="auto" latinLnBrk="0" hangingPunct="1">
              <a:lnSpc>
                <a:spcPct val="100000"/>
              </a:lnSpc>
              <a:spcBef>
                <a:spcPct val="0"/>
              </a:spcBef>
              <a:spcAft>
                <a:spcPts val="0"/>
              </a:spcAft>
              <a:buClrTx/>
              <a:buSzTx/>
              <a:buFont typeface="Arial" pitchFamily="34" charset="0"/>
              <a:buChar char="•"/>
              <a:tabLst/>
              <a:defRPr/>
            </a:pPr>
            <a:r>
              <a:rPr lang="en-US" sz="3400" dirty="0" smtClean="0">
                <a:latin typeface="+mj-lt"/>
                <a:ea typeface="+mj-ea"/>
                <a:cs typeface="+mj-cs"/>
              </a:rPr>
              <a:t> </a:t>
            </a:r>
            <a:r>
              <a:rPr lang="en-US" sz="2400" dirty="0" smtClean="0">
                <a:latin typeface="Times New Roman" pitchFamily="18" charset="0"/>
                <a:ea typeface="+mj-ea"/>
                <a:cs typeface="Times New Roman" pitchFamily="18" charset="0"/>
              </a:rPr>
              <a:t>Red points highlights the outliners.</a:t>
            </a:r>
          </a:p>
          <a:p>
            <a:pPr marL="0" marR="0" lvl="0" indent="0" algn="just" defTabSz="914400" rtl="0" eaLnBrk="1" fontAlgn="auto" latinLnBrk="0" hangingPunct="1">
              <a:lnSpc>
                <a:spcPct val="100000"/>
              </a:lnSpc>
              <a:spcBef>
                <a:spcPct val="0"/>
              </a:spcBef>
              <a:spcAft>
                <a:spcPts val="0"/>
              </a:spcAft>
              <a:buClrTx/>
              <a:buSzTx/>
              <a:tabLst/>
              <a:defRPr/>
            </a:pPr>
            <a:endParaRPr lang="en-US" sz="2800" dirty="0" smtClean="0">
              <a:latin typeface="+mj-lt"/>
              <a:ea typeface="+mj-ea"/>
              <a:cs typeface="+mj-cs"/>
            </a:endParaRPr>
          </a:p>
          <a:p>
            <a:pPr marL="0" marR="0" lvl="0" indent="0" algn="just" defTabSz="914400" rtl="0" eaLnBrk="1" fontAlgn="auto" latinLnBrk="0" hangingPunct="1">
              <a:lnSpc>
                <a:spcPct val="100000"/>
              </a:lnSpc>
              <a:spcBef>
                <a:spcPct val="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mj-lt"/>
                <a:ea typeface="+mj-ea"/>
                <a:cs typeface="+mj-cs"/>
              </a:rPr>
              <a:t/>
            </a:r>
            <a:br>
              <a:rPr kumimoji="0" lang="en-US" sz="2800" b="0" i="0" u="none" strike="noStrike" kern="1200" cap="none" spc="0" normalizeH="0" baseline="0" noProof="0" dirty="0" smtClean="0">
                <a:ln>
                  <a:noFill/>
                </a:ln>
                <a:solidFill>
                  <a:schemeClr val="tx1"/>
                </a:solidFill>
                <a:effectLst/>
                <a:uLnTx/>
                <a:uFillTx/>
                <a:latin typeface="+mj-lt"/>
                <a:ea typeface="+mj-ea"/>
                <a:cs typeface="+mj-cs"/>
              </a:rPr>
            </a:br>
            <a:endParaRPr kumimoji="0" lang="en-US" sz="2800" b="0" i="0" u="none" strike="noStrike" kern="1200" cap="none" spc="0" normalizeH="0" baseline="0" noProof="0" dirty="0">
              <a:ln>
                <a:noFill/>
              </a:ln>
              <a:solidFill>
                <a:schemeClr val="tx2">
                  <a:satMod val="130000"/>
                </a:schemeClr>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2399" y="265083"/>
            <a:ext cx="9997440" cy="1143000"/>
          </a:xfrm>
        </p:spPr>
        <p:txBody>
          <a:bodyPr>
            <a:normAutofit/>
          </a:bodyPr>
          <a:lstStyle/>
          <a:p>
            <a:r>
              <a:rPr lang="en-US" sz="2800" b="1" u="sng" dirty="0" smtClean="0">
                <a:solidFill>
                  <a:schemeClr val="tx1"/>
                </a:solidFill>
                <a:effectLst/>
              </a:rPr>
              <a:t>Outliners detection using </a:t>
            </a:r>
            <a:r>
              <a:rPr lang="en-US" sz="2800" b="1" u="sng" dirty="0" err="1" smtClean="0">
                <a:solidFill>
                  <a:schemeClr val="tx1"/>
                </a:solidFill>
                <a:effectLst/>
              </a:rPr>
              <a:t>boxplot</a:t>
            </a:r>
            <a:r>
              <a:rPr lang="en-US" sz="2800" b="1" u="sng" dirty="0" smtClean="0">
                <a:solidFill>
                  <a:schemeClr val="tx1"/>
                </a:solidFill>
                <a:effectLst/>
              </a:rPr>
              <a:t> :</a:t>
            </a:r>
            <a:endParaRPr lang="en-US" sz="2800" b="1" u="sng" dirty="0">
              <a:solidFill>
                <a:schemeClr val="tx1"/>
              </a:solidFill>
              <a:effectLst/>
            </a:endParaRPr>
          </a:p>
        </p:txBody>
      </p:sp>
      <p:pic>
        <p:nvPicPr>
          <p:cNvPr id="5" name="Content Placeholder 4"/>
          <p:cNvPicPr>
            <a:picLocks noGrp="1"/>
          </p:cNvPicPr>
          <p:nvPr>
            <p:ph sz="half" idx="1"/>
          </p:nvPr>
        </p:nvPicPr>
        <p:blipFill>
          <a:blip r:embed="rId2" cstate="print"/>
          <a:srcRect/>
          <a:stretch>
            <a:fillRect/>
          </a:stretch>
        </p:blipFill>
        <p:spPr bwMode="auto">
          <a:xfrm>
            <a:off x="7445829" y="3566160"/>
            <a:ext cx="3949337" cy="2965269"/>
          </a:xfrm>
          <a:prstGeom prst="rect">
            <a:avLst/>
          </a:prstGeom>
          <a:noFill/>
          <a:ln w="9525">
            <a:noFill/>
            <a:miter lim="800000"/>
            <a:headEnd/>
            <a:tailEnd/>
          </a:ln>
        </p:spPr>
      </p:pic>
      <p:pic>
        <p:nvPicPr>
          <p:cNvPr id="6146" name="Picture 2"/>
          <p:cNvPicPr>
            <a:picLocks noGrp="1" noChangeAspect="1" noChangeArrowheads="1"/>
          </p:cNvPicPr>
          <p:nvPr>
            <p:ph sz="half" idx="2"/>
          </p:nvPr>
        </p:nvPicPr>
        <p:blipFill>
          <a:blip r:embed="rId3"/>
          <a:srcRect/>
          <a:stretch>
            <a:fillRect/>
          </a:stretch>
        </p:blipFill>
        <p:spPr bwMode="auto">
          <a:xfrm>
            <a:off x="2037340" y="1442033"/>
            <a:ext cx="4876800" cy="2751276"/>
          </a:xfrm>
          <a:prstGeom prst="rect">
            <a:avLst/>
          </a:prstGeom>
          <a:noFill/>
          <a:ln w="9525">
            <a:noFill/>
            <a:miter lim="800000"/>
            <a:headEnd/>
            <a:tailEnd/>
          </a:ln>
          <a:effectLst/>
        </p:spPr>
      </p:pic>
      <p:sp>
        <p:nvSpPr>
          <p:cNvPr id="7" name="TextBox 6"/>
          <p:cNvSpPr txBox="1"/>
          <p:nvPr/>
        </p:nvSpPr>
        <p:spPr>
          <a:xfrm>
            <a:off x="2392218" y="4590473"/>
            <a:ext cx="4331855" cy="1323439"/>
          </a:xfrm>
          <a:prstGeom prst="rect">
            <a:avLst/>
          </a:prstGeom>
          <a:noFill/>
        </p:spPr>
        <p:txBody>
          <a:bodyPr wrap="square" rtlCol="0">
            <a:spAutoFit/>
          </a:bodyPr>
          <a:lstStyle/>
          <a:p>
            <a:pPr>
              <a:buFont typeface="Arial" pitchFamily="34" charset="0"/>
              <a:buChar char="•"/>
            </a:pPr>
            <a:r>
              <a:rPr lang="en-US" sz="2000" dirty="0" smtClean="0">
                <a:latin typeface="Times New Roman" pitchFamily="18" charset="0"/>
                <a:cs typeface="Times New Roman" pitchFamily="18" charset="0"/>
              </a:rPr>
              <a:t>It is based on outlier detection analysis.</a:t>
            </a:r>
          </a:p>
          <a:p>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From this box plot we come to know that outliers are in range 30 to 35.</a:t>
            </a:r>
            <a:endParaRPr lang="en-US"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4"/>
          <a:srcRect/>
          <a:stretch>
            <a:fillRect/>
          </a:stretch>
        </p:blipFill>
        <p:spPr bwMode="auto">
          <a:xfrm>
            <a:off x="7564166" y="512984"/>
            <a:ext cx="3748269" cy="28702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9163" y="769119"/>
            <a:ext cx="4822268" cy="5016758"/>
          </a:xfrm>
          <a:prstGeom prst="rect">
            <a:avLst/>
          </a:prstGeom>
          <a:noFill/>
        </p:spPr>
        <p:txBody>
          <a:bodyPr wrap="square" rtlCol="0">
            <a:spAutoFit/>
          </a:bodyPr>
          <a:lstStyle/>
          <a:p>
            <a:r>
              <a:rPr lang="en-IN" sz="2800" b="1" u="sng" dirty="0" smtClean="0">
                <a:latin typeface="Times New Roman" panose="02020603050405020304" pitchFamily="18" charset="0"/>
                <a:cs typeface="Times New Roman" panose="02020603050405020304" pitchFamily="18" charset="0"/>
              </a:rPr>
              <a:t>Outline:</a:t>
            </a:r>
          </a:p>
          <a:p>
            <a:endParaRPr lang="en-IN" sz="2800" b="1" u="sng" dirty="0" smtClean="0">
              <a:latin typeface="Times New Roman" panose="02020603050405020304" pitchFamily="18" charset="0"/>
              <a:cs typeface="Times New Roman" panose="02020603050405020304" pitchFamily="18" charset="0"/>
            </a:endParaRPr>
          </a:p>
          <a:p>
            <a:pPr marL="514350" indent="-514350">
              <a:buAutoNum type="arabicPeriod"/>
            </a:pPr>
            <a:r>
              <a:rPr lang="en-IN" sz="2400" dirty="0" smtClean="0">
                <a:latin typeface="Times New Roman" panose="02020603050405020304" pitchFamily="18" charset="0"/>
                <a:cs typeface="Times New Roman" panose="02020603050405020304" pitchFamily="18" charset="0"/>
              </a:rPr>
              <a:t>Problem Statement</a:t>
            </a:r>
          </a:p>
          <a:p>
            <a:pPr marL="514350" indent="-514350">
              <a:buAutoNum type="arabicPeriod"/>
            </a:pPr>
            <a:r>
              <a:rPr lang="en-IN" sz="2400" dirty="0" smtClean="0">
                <a:latin typeface="Times New Roman" panose="02020603050405020304" pitchFamily="18" charset="0"/>
                <a:cs typeface="Times New Roman" panose="02020603050405020304" pitchFamily="18" charset="0"/>
              </a:rPr>
              <a:t>Objective</a:t>
            </a:r>
          </a:p>
          <a:p>
            <a:pPr marL="514350" indent="-514350">
              <a:buAutoNum type="arabicPeriod"/>
            </a:pPr>
            <a:r>
              <a:rPr lang="en-IN" sz="2400" dirty="0" smtClean="0">
                <a:latin typeface="Times New Roman" panose="02020603050405020304" pitchFamily="18" charset="0"/>
                <a:cs typeface="Times New Roman" panose="02020603050405020304" pitchFamily="18" charset="0"/>
              </a:rPr>
              <a:t>Motivation</a:t>
            </a:r>
          </a:p>
          <a:p>
            <a:pPr marL="514350" indent="-514350">
              <a:buAutoNum type="arabicPeriod"/>
            </a:pPr>
            <a:r>
              <a:rPr lang="en-IN" sz="2400" dirty="0" smtClean="0">
                <a:latin typeface="Times New Roman" panose="02020603050405020304" pitchFamily="18" charset="0"/>
                <a:cs typeface="Times New Roman" panose="02020603050405020304" pitchFamily="18" charset="0"/>
              </a:rPr>
              <a:t>Dataset Description</a:t>
            </a:r>
          </a:p>
          <a:p>
            <a:pPr marL="514350" indent="-514350">
              <a:buAutoNum type="arabicPeriod"/>
            </a:pPr>
            <a:r>
              <a:rPr lang="en-IN" sz="2400" dirty="0" smtClean="0">
                <a:latin typeface="Times New Roman" panose="02020603050405020304" pitchFamily="18" charset="0"/>
                <a:cs typeface="Times New Roman" panose="02020603050405020304" pitchFamily="18" charset="0"/>
              </a:rPr>
              <a:t>Data </a:t>
            </a:r>
            <a:r>
              <a:rPr lang="en-IN" sz="2400" dirty="0" err="1" smtClean="0">
                <a:latin typeface="Times New Roman" panose="02020603050405020304" pitchFamily="18" charset="0"/>
                <a:cs typeface="Times New Roman" panose="02020603050405020304" pitchFamily="18" charset="0"/>
              </a:rPr>
              <a:t>Preprocessing</a:t>
            </a:r>
            <a:endParaRPr lang="en-IN" sz="2400" dirty="0" smtClean="0">
              <a:latin typeface="Times New Roman" panose="02020603050405020304" pitchFamily="18" charset="0"/>
              <a:cs typeface="Times New Roman" panose="02020603050405020304" pitchFamily="18" charset="0"/>
            </a:endParaRPr>
          </a:p>
          <a:p>
            <a:pPr marL="514350" indent="-514350">
              <a:buAutoNum type="arabicPeriod"/>
            </a:pPr>
            <a:r>
              <a:rPr lang="en-IN" sz="2400" dirty="0" smtClean="0">
                <a:latin typeface="Times New Roman" panose="02020603050405020304" pitchFamily="18" charset="0"/>
                <a:cs typeface="Times New Roman" panose="02020603050405020304" pitchFamily="18" charset="0"/>
              </a:rPr>
              <a:t>Data Visualization</a:t>
            </a:r>
          </a:p>
          <a:p>
            <a:pPr marL="514350" indent="-514350">
              <a:buAutoNum type="arabicPeriod"/>
            </a:pPr>
            <a:r>
              <a:rPr lang="en-IN" sz="2400" dirty="0" smtClean="0">
                <a:latin typeface="Times New Roman" panose="02020603050405020304" pitchFamily="18" charset="0"/>
                <a:cs typeface="Times New Roman" panose="02020603050405020304" pitchFamily="18" charset="0"/>
              </a:rPr>
              <a:t>Regression Analysis</a:t>
            </a:r>
          </a:p>
          <a:p>
            <a:pPr marL="514350" indent="-514350">
              <a:buAutoNum type="arabicPeriod"/>
            </a:pPr>
            <a:r>
              <a:rPr lang="en-IN" sz="2400" dirty="0" smtClean="0">
                <a:latin typeface="Times New Roman" panose="02020603050405020304" pitchFamily="18" charset="0"/>
                <a:cs typeface="Times New Roman" panose="02020603050405020304" pitchFamily="18" charset="0"/>
              </a:rPr>
              <a:t>GUI</a:t>
            </a:r>
          </a:p>
          <a:p>
            <a:pPr marL="514350" indent="-514350">
              <a:buAutoNum type="arabicPeriod"/>
            </a:pPr>
            <a:r>
              <a:rPr lang="en-IN" sz="2400" dirty="0" smtClean="0">
                <a:latin typeface="Times New Roman" panose="02020603050405020304" pitchFamily="18" charset="0"/>
                <a:cs typeface="Times New Roman" panose="02020603050405020304" pitchFamily="18" charset="0"/>
              </a:rPr>
              <a:t>Conclusion</a:t>
            </a:r>
          </a:p>
          <a:p>
            <a:pPr marL="514350" indent="-514350">
              <a:buAutoNum type="arabicPeriod"/>
            </a:pPr>
            <a:endParaRPr lang="en-IN" sz="2800" dirty="0" smtClean="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pic>
        <p:nvPicPr>
          <p:cNvPr id="1049" name="Picture 25" descr="C:\Users\pc\AppData\Local\Microsoft\Windows\INetCache\IE\JY3TS9W9\Notepad_icon.svg[1].png"/>
          <p:cNvPicPr>
            <a:picLocks noChangeAspect="1" noChangeArrowheads="1"/>
          </p:cNvPicPr>
          <p:nvPr/>
        </p:nvPicPr>
        <p:blipFill>
          <a:blip r:embed="rId2" cstate="print"/>
          <a:srcRect/>
          <a:stretch>
            <a:fillRect/>
          </a:stretch>
        </p:blipFill>
        <p:spPr bwMode="auto">
          <a:xfrm>
            <a:off x="5668191" y="532311"/>
            <a:ext cx="5715000" cy="5715000"/>
          </a:xfrm>
          <a:prstGeom prst="rect">
            <a:avLst/>
          </a:prstGeom>
          <a:noFill/>
        </p:spPr>
      </p:pic>
    </p:spTree>
    <p:extLst>
      <p:ext uri="{BB962C8B-B14F-4D97-AF65-F5344CB8AC3E}">
        <p14:creationId xmlns="" xmlns:p14="http://schemas.microsoft.com/office/powerpoint/2010/main" val="3068774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927463"/>
          </a:xfrm>
        </p:spPr>
        <p:txBody>
          <a:bodyPr>
            <a:normAutofit/>
          </a:bodyPr>
          <a:lstStyle/>
          <a:p>
            <a:r>
              <a:rPr lang="en-US" sz="2800" b="1" u="sng" dirty="0" smtClean="0">
                <a:solidFill>
                  <a:schemeClr val="tx1"/>
                </a:solidFill>
                <a:effectLst/>
              </a:rPr>
              <a:t>Removal of outliers </a:t>
            </a:r>
            <a:r>
              <a:rPr lang="en-US" sz="2800" dirty="0" smtClean="0">
                <a:solidFill>
                  <a:schemeClr val="tx1"/>
                </a:solidFill>
                <a:effectLst/>
              </a:rPr>
              <a:t>:</a:t>
            </a:r>
            <a:endParaRPr lang="en-US" sz="2800" dirty="0"/>
          </a:p>
        </p:txBody>
      </p:sp>
      <p:pic>
        <p:nvPicPr>
          <p:cNvPr id="1026" name="Picture 2"/>
          <p:cNvPicPr>
            <a:picLocks noChangeAspect="1" noChangeArrowheads="1"/>
          </p:cNvPicPr>
          <p:nvPr/>
        </p:nvPicPr>
        <p:blipFill>
          <a:blip r:embed="rId2"/>
          <a:srcRect/>
          <a:stretch>
            <a:fillRect/>
          </a:stretch>
        </p:blipFill>
        <p:spPr bwMode="auto">
          <a:xfrm>
            <a:off x="1960200" y="1077334"/>
            <a:ext cx="9182417" cy="220685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816509" y="3369945"/>
            <a:ext cx="4276725" cy="33051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6715080" y="3380831"/>
            <a:ext cx="4218531" cy="337283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Arial" pitchFamily="34" charset="0"/>
              <a:buChar char="•"/>
            </a:pPr>
            <a:r>
              <a:rPr lang="en-US" sz="2800" b="1" u="sng" dirty="0" smtClean="0">
                <a:solidFill>
                  <a:schemeClr val="tx1"/>
                </a:solidFill>
                <a:effectLst/>
              </a:rPr>
              <a:t>Building a correlation matrix and correlation graph:</a:t>
            </a:r>
            <a:endParaRPr lang="en-US" sz="2800" b="1" u="sng" dirty="0">
              <a:solidFill>
                <a:schemeClr val="tx1"/>
              </a:solidFill>
              <a:effectLst/>
            </a:endParaRPr>
          </a:p>
        </p:txBody>
      </p:sp>
      <p:pic>
        <p:nvPicPr>
          <p:cNvPr id="4098" name="Picture 2"/>
          <p:cNvPicPr>
            <a:picLocks noGrp="1" noChangeAspect="1" noChangeArrowheads="1"/>
          </p:cNvPicPr>
          <p:nvPr>
            <p:ph sz="half" idx="1"/>
          </p:nvPr>
        </p:nvPicPr>
        <p:blipFill>
          <a:blip r:embed="rId2"/>
          <a:srcRect/>
          <a:stretch>
            <a:fillRect/>
          </a:stretch>
        </p:blipFill>
        <p:spPr bwMode="auto">
          <a:xfrm>
            <a:off x="1585447" y="3243647"/>
            <a:ext cx="4876800" cy="2637278"/>
          </a:xfrm>
          <a:prstGeom prst="rect">
            <a:avLst/>
          </a:prstGeom>
          <a:noFill/>
          <a:ln w="9525">
            <a:noFill/>
            <a:miter lim="800000"/>
            <a:headEnd/>
            <a:tailEnd/>
          </a:ln>
          <a:effectLst/>
        </p:spPr>
      </p:pic>
      <p:pic>
        <p:nvPicPr>
          <p:cNvPr id="4099" name="Picture 3"/>
          <p:cNvPicPr>
            <a:picLocks noGrp="1" noChangeAspect="1" noChangeArrowheads="1"/>
          </p:cNvPicPr>
          <p:nvPr>
            <p:ph sz="half" idx="2"/>
          </p:nvPr>
        </p:nvPicPr>
        <p:blipFill>
          <a:blip r:embed="rId3"/>
          <a:srcRect/>
          <a:stretch>
            <a:fillRect/>
          </a:stretch>
        </p:blipFill>
        <p:spPr bwMode="auto">
          <a:xfrm>
            <a:off x="7075979" y="3220315"/>
            <a:ext cx="4146500" cy="3092609"/>
          </a:xfrm>
          <a:prstGeom prst="rect">
            <a:avLst/>
          </a:prstGeom>
          <a:noFill/>
          <a:ln w="9525">
            <a:noFill/>
            <a:miter lim="800000"/>
            <a:headEnd/>
            <a:tailEnd/>
          </a:ln>
          <a:effectLst/>
        </p:spPr>
      </p:pic>
      <p:sp>
        <p:nvSpPr>
          <p:cNvPr id="5" name="TextBox 4"/>
          <p:cNvSpPr txBox="1"/>
          <p:nvPr/>
        </p:nvSpPr>
        <p:spPr>
          <a:xfrm>
            <a:off x="1843578" y="1436913"/>
            <a:ext cx="9272913" cy="1569660"/>
          </a:xfrm>
          <a:prstGeom prst="rect">
            <a:avLst/>
          </a:prstGeom>
          <a:noFill/>
        </p:spPr>
        <p:txBody>
          <a:bodyPr wrap="square" rtlCol="0">
            <a:spAutoFit/>
          </a:bodyPr>
          <a:lstStyle/>
          <a:p>
            <a:pPr>
              <a:buFont typeface="Arial" pitchFamily="34" charset="0"/>
              <a:buChar char="•"/>
            </a:pPr>
            <a:r>
              <a:rPr lang="en-US" sz="1600" dirty="0" smtClean="0"/>
              <a:t>Figure below tells the overall distribution of every attribute with respect to that of another.</a:t>
            </a:r>
          </a:p>
          <a:p>
            <a:endParaRPr lang="en-US" sz="1600" dirty="0" smtClean="0"/>
          </a:p>
          <a:p>
            <a:pPr>
              <a:buFont typeface="Arial" pitchFamily="34" charset="0"/>
              <a:buChar char="•"/>
            </a:pPr>
            <a:r>
              <a:rPr lang="en-US" sz="1600" dirty="0" smtClean="0"/>
              <a:t> The lighter the color,  the larger the correlation magnitude.</a:t>
            </a:r>
          </a:p>
          <a:p>
            <a:endParaRPr lang="en-US" sz="1600" dirty="0" smtClean="0"/>
          </a:p>
          <a:p>
            <a:pPr>
              <a:buFont typeface="Arial" pitchFamily="34" charset="0"/>
              <a:buChar char="•"/>
            </a:pPr>
            <a:r>
              <a:rPr lang="en-US" sz="1600" dirty="0" smtClean="0"/>
              <a:t> The below </a:t>
            </a:r>
            <a:r>
              <a:rPr lang="en-US" sz="1600" dirty="0" err="1" smtClean="0"/>
              <a:t>heatmap</a:t>
            </a:r>
            <a:r>
              <a:rPr lang="en-US" sz="1600" dirty="0" smtClean="0"/>
              <a:t> shows dependency between </a:t>
            </a:r>
            <a:r>
              <a:rPr lang="en-US" sz="1600" dirty="0" err="1" smtClean="0"/>
              <a:t>Mileage_in_kmpl</a:t>
            </a:r>
            <a:r>
              <a:rPr lang="en-US" sz="1600" dirty="0" smtClean="0"/>
              <a:t> and </a:t>
            </a:r>
            <a:r>
              <a:rPr lang="en-US" sz="1600" dirty="0" err="1" smtClean="0"/>
              <a:t>Transmission_Type_id</a:t>
            </a:r>
            <a:r>
              <a:rPr lang="en-US" sz="1600" dirty="0" smtClean="0"/>
              <a:t>   and the correlation value is approximate to 0.33</a:t>
            </a:r>
            <a:endParaRPr lang="en-US"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solidFill>
                  <a:schemeClr val="tx1"/>
                </a:solidFill>
                <a:effectLst/>
              </a:rPr>
              <a:t>Regression Analysis:</a:t>
            </a:r>
            <a:endParaRPr lang="en-US" sz="2800" dirty="0"/>
          </a:p>
        </p:txBody>
      </p:sp>
      <p:sp>
        <p:nvSpPr>
          <p:cNvPr id="3" name="Content Placeholder 2"/>
          <p:cNvSpPr>
            <a:spLocks noGrp="1"/>
          </p:cNvSpPr>
          <p:nvPr>
            <p:ph idx="1"/>
          </p:nvPr>
        </p:nvSpPr>
        <p:spPr>
          <a:xfrm>
            <a:off x="1914144" y="1447800"/>
            <a:ext cx="9997440" cy="3087255"/>
          </a:xfrm>
        </p:spPr>
        <p:txBody>
          <a:bodyPr>
            <a:normAutofit/>
          </a:bodyPr>
          <a:lstStyle/>
          <a:p>
            <a:r>
              <a:rPr lang="en-US" sz="2000" dirty="0" smtClean="0">
                <a:latin typeface="Times New Roman" pitchFamily="18" charset="0"/>
                <a:cs typeface="Times New Roman" pitchFamily="18" charset="0"/>
              </a:rPr>
              <a:t>Regression analysis is a form of predictive </a:t>
            </a:r>
            <a:r>
              <a:rPr lang="en-US" sz="2000" dirty="0" err="1" smtClean="0">
                <a:latin typeface="Times New Roman" pitchFamily="18" charset="0"/>
                <a:cs typeface="Times New Roman" pitchFamily="18" charset="0"/>
              </a:rPr>
              <a:t>modelling</a:t>
            </a:r>
            <a:r>
              <a:rPr lang="en-US" sz="2000" dirty="0" smtClean="0">
                <a:latin typeface="Times New Roman" pitchFamily="18" charset="0"/>
                <a:cs typeface="Times New Roman" pitchFamily="18" charset="0"/>
              </a:rPr>
              <a:t> technique which investigates the relationship between a dependent (target) and independent variable (s) (predictor).</a:t>
            </a:r>
          </a:p>
          <a:p>
            <a:r>
              <a:rPr lang="en-US" sz="2000" dirty="0" smtClean="0">
                <a:latin typeface="Times New Roman" pitchFamily="18" charset="0"/>
                <a:cs typeface="Times New Roman" pitchFamily="18" charset="0"/>
              </a:rPr>
              <a:t>This technique is used for forecasting, time series </a:t>
            </a:r>
            <a:r>
              <a:rPr lang="en-US" sz="2000" dirty="0" err="1" smtClean="0">
                <a:latin typeface="Times New Roman" pitchFamily="18" charset="0"/>
                <a:cs typeface="Times New Roman" pitchFamily="18" charset="0"/>
              </a:rPr>
              <a:t>modelling</a:t>
            </a:r>
            <a:r>
              <a:rPr lang="en-US" sz="2000" dirty="0" smtClean="0">
                <a:latin typeface="Times New Roman" pitchFamily="18" charset="0"/>
                <a:cs typeface="Times New Roman" pitchFamily="18" charset="0"/>
              </a:rPr>
              <a:t> and finding the causal effect relationship between the variables.</a:t>
            </a:r>
          </a:p>
          <a:p>
            <a:r>
              <a:rPr lang="en-US" sz="2000" dirty="0" smtClean="0">
                <a:latin typeface="Times New Roman" pitchFamily="18" charset="0"/>
                <a:cs typeface="Times New Roman" pitchFamily="18" charset="0"/>
              </a:rPr>
              <a:t>Here  in our model we are using  four types of regression models:</a:t>
            </a:r>
          </a:p>
          <a:p>
            <a:r>
              <a:rPr lang="en-US" sz="2000" dirty="0" smtClean="0">
                <a:latin typeface="Times New Roman" pitchFamily="18" charset="0"/>
                <a:cs typeface="Times New Roman" pitchFamily="18" charset="0"/>
              </a:rPr>
              <a:t>Multiple Linear Regression</a:t>
            </a:r>
          </a:p>
          <a:p>
            <a:r>
              <a:rPr lang="en-US" sz="2000" dirty="0" smtClean="0">
                <a:latin typeface="Times New Roman" pitchFamily="18" charset="0"/>
                <a:cs typeface="Times New Roman" pitchFamily="18" charset="0"/>
              </a:rPr>
              <a:t>Decision Tree Regression</a:t>
            </a:r>
          </a:p>
          <a:p>
            <a:r>
              <a:rPr lang="en-US" sz="2000" dirty="0" smtClean="0">
                <a:latin typeface="Times New Roman" pitchFamily="18" charset="0"/>
                <a:cs typeface="Times New Roman" pitchFamily="18" charset="0"/>
              </a:rPr>
              <a:t>Random Forest Algorithm</a:t>
            </a:r>
          </a:p>
          <a:p>
            <a:pPr>
              <a:buNone/>
            </a:pPr>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6326909" y="3269673"/>
            <a:ext cx="4726133" cy="32973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4689" y="681182"/>
            <a:ext cx="9997440" cy="1849582"/>
          </a:xfrm>
        </p:spPr>
        <p:txBody>
          <a:bodyPr>
            <a:normAutofit/>
          </a:bodyPr>
          <a:lstStyle/>
          <a:p>
            <a:r>
              <a:rPr lang="en-US" sz="2000" dirty="0" smtClean="0">
                <a:latin typeface="Times New Roman" pitchFamily="18" charset="0"/>
                <a:cs typeface="Times New Roman" pitchFamily="18" charset="0"/>
              </a:rPr>
              <a:t>To perform regression analysis we first need to separate the dataset into input and target variables.</a:t>
            </a:r>
          </a:p>
          <a:p>
            <a:r>
              <a:rPr lang="en-US" sz="2000" dirty="0" smtClean="0">
                <a:latin typeface="Times New Roman" pitchFamily="18" charset="0"/>
                <a:cs typeface="Times New Roman" pitchFamily="18" charset="0"/>
              </a:rPr>
              <a:t>Split the dataset into test and train.</a:t>
            </a:r>
          </a:p>
          <a:p>
            <a:r>
              <a:rPr lang="en-US" sz="2000" dirty="0" smtClean="0">
                <a:latin typeface="Times New Roman" pitchFamily="18" charset="0"/>
                <a:cs typeface="Times New Roman" pitchFamily="18" charset="0"/>
              </a:rPr>
              <a:t>In our model we have </a:t>
            </a:r>
            <a:r>
              <a:rPr lang="en-US" sz="2000" dirty="0" err="1" smtClean="0">
                <a:latin typeface="Times New Roman" pitchFamily="18" charset="0"/>
                <a:cs typeface="Times New Roman" pitchFamily="18" charset="0"/>
              </a:rPr>
              <a:t>splitted</a:t>
            </a:r>
            <a:r>
              <a:rPr lang="en-US" sz="2000" dirty="0" smtClean="0">
                <a:latin typeface="Times New Roman" pitchFamily="18" charset="0"/>
                <a:cs typeface="Times New Roman" pitchFamily="18" charset="0"/>
              </a:rPr>
              <a:t> them into test size of 0.3 and random state of 42.</a:t>
            </a:r>
          </a:p>
          <a:p>
            <a:pPr>
              <a:buNone/>
            </a:pPr>
            <a:endParaRPr lang="en-US" sz="2000" dirty="0">
              <a:latin typeface="Times New Roman" pitchFamily="18" charset="0"/>
              <a:cs typeface="Times New Roman" pitchFamily="18" charset="0"/>
            </a:endParaRPr>
          </a:p>
        </p:txBody>
      </p:sp>
      <p:pic>
        <p:nvPicPr>
          <p:cNvPr id="7171" name="Picture 3"/>
          <p:cNvPicPr>
            <a:picLocks noChangeAspect="1" noChangeArrowheads="1"/>
          </p:cNvPicPr>
          <p:nvPr/>
        </p:nvPicPr>
        <p:blipFill>
          <a:blip r:embed="rId2"/>
          <a:srcRect/>
          <a:stretch>
            <a:fillRect/>
          </a:stretch>
        </p:blipFill>
        <p:spPr bwMode="auto">
          <a:xfrm>
            <a:off x="1840997" y="2478888"/>
            <a:ext cx="9201150" cy="261259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solidFill>
                  <a:schemeClr val="tx1"/>
                </a:solidFill>
                <a:effectLst/>
              </a:rPr>
              <a:t>Description of Multiple Linear Regression:</a:t>
            </a:r>
            <a:endParaRPr lang="en-US" sz="2800" b="1" u="sng" dirty="0">
              <a:solidFill>
                <a:schemeClr val="tx1"/>
              </a:solidFill>
              <a:effectLst/>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Multiple </a:t>
            </a:r>
            <a:r>
              <a:rPr lang="en-US" sz="2000" smtClean="0">
                <a:latin typeface="Times New Roman" pitchFamily="18" charset="0"/>
                <a:cs typeface="Times New Roman" pitchFamily="18" charset="0"/>
              </a:rPr>
              <a:t>Linear Regression</a:t>
            </a:r>
            <a:r>
              <a:rPr lang="en-US" sz="2000" dirty="0" smtClean="0">
                <a:latin typeface="Times New Roman" pitchFamily="18" charset="0"/>
                <a:cs typeface="Times New Roman" pitchFamily="18" charset="0"/>
              </a:rPr>
              <a:t> is the most common form of linear regression analysis.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As a predictive analysis, the multiple linear regression is used to explain the relationship between one continuous dependent variable and two or more independent variables.</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The independent variables can be continuous or categorical (dummy coded as appropriate).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solidFill>
                  <a:schemeClr val="tx1"/>
                </a:solidFill>
                <a:effectLst/>
              </a:rPr>
              <a:t>Multiple Linear Regression:</a:t>
            </a:r>
            <a:br>
              <a:rPr lang="en-US" sz="2800" b="1" u="sng" dirty="0" smtClean="0">
                <a:solidFill>
                  <a:schemeClr val="tx1"/>
                </a:solidFill>
                <a:effectLst/>
              </a:rPr>
            </a:br>
            <a:endParaRPr lang="en-US" sz="2200" b="1" u="sng" dirty="0">
              <a:solidFill>
                <a:schemeClr val="tx1"/>
              </a:solidFill>
              <a:effectLst/>
              <a:latin typeface="Times New Roman" pitchFamily="18" charset="0"/>
              <a:cs typeface="Times New Roman" pitchFamily="18" charset="0"/>
            </a:endParaRPr>
          </a:p>
        </p:txBody>
      </p:sp>
      <p:sp>
        <p:nvSpPr>
          <p:cNvPr id="4" name="Content Placeholder 3"/>
          <p:cNvSpPr>
            <a:spLocks noGrp="1"/>
          </p:cNvSpPr>
          <p:nvPr>
            <p:ph sz="half" idx="2"/>
          </p:nvPr>
        </p:nvSpPr>
        <p:spPr/>
        <p:txBody>
          <a:bodyPr>
            <a:normAutofit/>
          </a:bodyPr>
          <a:lstStyle/>
          <a:p>
            <a:r>
              <a:rPr lang="en-US" sz="2000" dirty="0" smtClean="0">
                <a:latin typeface="Times New Roman" pitchFamily="18" charset="0"/>
                <a:cs typeface="Times New Roman" pitchFamily="18" charset="0"/>
              </a:rPr>
              <a:t>Separate the dataset into input and target variables.</a:t>
            </a:r>
          </a:p>
          <a:p>
            <a:r>
              <a:rPr lang="en-US" sz="2000" dirty="0" smtClean="0">
                <a:latin typeface="Times New Roman" pitchFamily="18" charset="0"/>
                <a:cs typeface="Times New Roman" pitchFamily="18" charset="0"/>
              </a:rPr>
              <a:t>Split the dataset into test and train.</a:t>
            </a:r>
          </a:p>
          <a:p>
            <a:r>
              <a:rPr lang="en-US" sz="2000" dirty="0" smtClean="0">
                <a:latin typeface="Times New Roman" pitchFamily="18" charset="0"/>
                <a:cs typeface="Times New Roman" pitchFamily="18" charset="0"/>
              </a:rPr>
              <a:t>Apply Linear regression model.</a:t>
            </a:r>
          </a:p>
          <a:p>
            <a:r>
              <a:rPr lang="en-US" sz="2000" dirty="0" smtClean="0">
                <a:latin typeface="Times New Roman" pitchFamily="18" charset="0"/>
                <a:cs typeface="Times New Roman" pitchFamily="18" charset="0"/>
              </a:rPr>
              <a:t>Fit the Regression Model</a:t>
            </a:r>
          </a:p>
          <a:p>
            <a:r>
              <a:rPr lang="en-US" sz="2000" dirty="0" smtClean="0">
                <a:latin typeface="Times New Roman" pitchFamily="18" charset="0"/>
                <a:cs typeface="Times New Roman" pitchFamily="18" charset="0"/>
              </a:rPr>
              <a:t>After fitting the regression model we obtained  67% accuracy.</a:t>
            </a:r>
          </a:p>
          <a:p>
            <a:r>
              <a:rPr lang="en-US" sz="2000" dirty="0" smtClean="0">
                <a:latin typeface="Times New Roman" pitchFamily="18" charset="0"/>
                <a:cs typeface="Times New Roman" pitchFamily="18" charset="0"/>
              </a:rPr>
              <a:t>R square value of multiple linear regression is 0.67</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p:txBody>
      </p:sp>
      <p:pic>
        <p:nvPicPr>
          <p:cNvPr id="1026" name="Picture 2"/>
          <p:cNvPicPr>
            <a:picLocks noGrp="1" noChangeAspect="1" noChangeArrowheads="1"/>
          </p:cNvPicPr>
          <p:nvPr>
            <p:ph sz="half" idx="1"/>
          </p:nvPr>
        </p:nvPicPr>
        <p:blipFill>
          <a:blip r:embed="rId2"/>
          <a:srcRect/>
          <a:stretch>
            <a:fillRect/>
          </a:stretch>
        </p:blipFill>
        <p:spPr bwMode="auto">
          <a:xfrm>
            <a:off x="2063632" y="1827108"/>
            <a:ext cx="4578585" cy="40578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3853" y="2327563"/>
            <a:ext cx="5327165" cy="4147128"/>
          </a:xfrm>
        </p:spPr>
        <p:txBody>
          <a:bodyPr>
            <a:normAutofit/>
          </a:bodyPr>
          <a:lstStyle/>
          <a:p>
            <a:r>
              <a:rPr lang="en-US" sz="2200" dirty="0" smtClean="0">
                <a:latin typeface="Times New Roman" pitchFamily="18" charset="0"/>
                <a:cs typeface="Times New Roman" pitchFamily="18" charset="0"/>
              </a:rPr>
              <a:t>Values obtained:</a:t>
            </a:r>
          </a:p>
          <a:p>
            <a:r>
              <a:rPr lang="en-US" sz="2200" dirty="0" smtClean="0">
                <a:latin typeface="Times New Roman" pitchFamily="18" charset="0"/>
                <a:cs typeface="Times New Roman" pitchFamily="18" charset="0"/>
              </a:rPr>
              <a:t>Mean absolute error- : 3.891964177917602 </a:t>
            </a:r>
          </a:p>
          <a:p>
            <a:r>
              <a:rPr lang="en-US" sz="2200" dirty="0" smtClean="0">
                <a:latin typeface="Times New Roman" pitchFamily="18" charset="0"/>
                <a:cs typeface="Times New Roman" pitchFamily="18" charset="0"/>
              </a:rPr>
              <a:t>Mean squared error- 3.833959996139587</a:t>
            </a:r>
          </a:p>
          <a:p>
            <a:r>
              <a:rPr lang="en-US" sz="2200" dirty="0" smtClean="0">
                <a:latin typeface="Times New Roman" pitchFamily="18" charset="0"/>
                <a:cs typeface="Times New Roman" pitchFamily="18" charset="0"/>
              </a:rPr>
              <a:t>Root mean squared error-6.19189792885799</a:t>
            </a:r>
          </a:p>
          <a:p>
            <a:r>
              <a:rPr lang="en-US" sz="2200" dirty="0" smtClean="0">
                <a:latin typeface="Times New Roman" pitchFamily="18" charset="0"/>
                <a:cs typeface="Times New Roman" pitchFamily="18" charset="0"/>
              </a:rPr>
              <a:t>Most of the graph is </a:t>
            </a:r>
            <a:r>
              <a:rPr lang="en-US" sz="2200" dirty="0" err="1" smtClean="0">
                <a:latin typeface="Times New Roman" pitchFamily="18" charset="0"/>
                <a:cs typeface="Times New Roman" pitchFamily="18" charset="0"/>
              </a:rPr>
              <a:t>scatered</a:t>
            </a:r>
            <a:r>
              <a:rPr lang="en-US" sz="2200" dirty="0" smtClean="0">
                <a:latin typeface="Times New Roman" pitchFamily="18" charset="0"/>
                <a:cs typeface="Times New Roman" pitchFamily="18" charset="0"/>
              </a:rPr>
              <a:t> in the region from 0 to 2000000.</a:t>
            </a:r>
          </a:p>
          <a:p>
            <a:endParaRPr lang="en-US"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1429905" y="191222"/>
            <a:ext cx="4860059" cy="2034742"/>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6705023" y="121084"/>
            <a:ext cx="5283777" cy="1947862"/>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6912264" y="2273877"/>
            <a:ext cx="5054600" cy="3244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solidFill>
                  <a:schemeClr val="tx1"/>
                </a:solidFill>
                <a:effectLst/>
              </a:rPr>
              <a:t>Description of Decision Tree:</a:t>
            </a:r>
            <a:endParaRPr lang="en-US" sz="2800" b="1" u="sng" dirty="0">
              <a:solidFill>
                <a:schemeClr val="tx1"/>
              </a:solidFill>
              <a:effectLst/>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Decision tree builds classification or regression models in the form of a tree structure.</a:t>
            </a:r>
          </a:p>
          <a:p>
            <a:r>
              <a:rPr lang="en-US" sz="2000" dirty="0" smtClean="0">
                <a:latin typeface="Times New Roman" pitchFamily="18" charset="0"/>
                <a:cs typeface="Times New Roman" pitchFamily="18" charset="0"/>
              </a:rPr>
              <a:t> It breaks down a data set into smaller and smaller subsets while at the same time an associated decision tree is incrementally developed. </a:t>
            </a:r>
          </a:p>
          <a:p>
            <a:r>
              <a:rPr lang="en-US" sz="2000" dirty="0" smtClean="0">
                <a:latin typeface="Times New Roman" pitchFamily="18" charset="0"/>
                <a:cs typeface="Times New Roman" pitchFamily="18" charset="0"/>
              </a:rPr>
              <a:t>The final result is a tree with decision nodes and leaf nodes. A decision node has two or more branches. Leaf node represents a classification or decision. The topmost decision node in a tree which corresponds to the best predictor called root node</a:t>
            </a:r>
          </a:p>
          <a:p>
            <a:r>
              <a:rPr lang="en-US" sz="2000" dirty="0" smtClean="0">
                <a:latin typeface="Times New Roman" pitchFamily="18" charset="0"/>
                <a:cs typeface="Times New Roman" pitchFamily="18" charset="0"/>
              </a:rPr>
              <a:t>Decision trees can handle both categorical and numerical data.</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solidFill>
                  <a:schemeClr val="tx1"/>
                </a:solidFill>
                <a:effectLst/>
              </a:rPr>
              <a:t>Decision Tree Model:</a:t>
            </a:r>
            <a:endParaRPr lang="en-US" sz="2800" b="1" u="sng" dirty="0">
              <a:solidFill>
                <a:schemeClr val="tx1"/>
              </a:solidFill>
              <a:effectLst/>
            </a:endParaRPr>
          </a:p>
        </p:txBody>
      </p:sp>
      <p:sp>
        <p:nvSpPr>
          <p:cNvPr id="4" name="Content Placeholder 3"/>
          <p:cNvSpPr>
            <a:spLocks noGrp="1"/>
          </p:cNvSpPr>
          <p:nvPr>
            <p:ph sz="half" idx="2"/>
          </p:nvPr>
        </p:nvSpPr>
        <p:spPr/>
        <p:txBody>
          <a:bodyPr>
            <a:normAutofit/>
          </a:bodyPr>
          <a:lstStyle/>
          <a:p>
            <a:r>
              <a:rPr lang="en-US" sz="2000" dirty="0" smtClean="0">
                <a:latin typeface="Times New Roman" pitchFamily="18" charset="0"/>
                <a:cs typeface="Times New Roman" pitchFamily="18" charset="0"/>
              </a:rPr>
              <a:t>Import Decision Tree </a:t>
            </a:r>
            <a:r>
              <a:rPr lang="en-US" sz="2000" dirty="0" err="1" smtClean="0">
                <a:latin typeface="Times New Roman" pitchFamily="18" charset="0"/>
                <a:cs typeface="Times New Roman" pitchFamily="18" charset="0"/>
              </a:rPr>
              <a:t>Regressor</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Apply Decision Tree </a:t>
            </a:r>
            <a:r>
              <a:rPr lang="en-US" sz="2000" dirty="0" err="1" smtClean="0">
                <a:latin typeface="Times New Roman" pitchFamily="18" charset="0"/>
                <a:cs typeface="Times New Roman" pitchFamily="18" charset="0"/>
              </a:rPr>
              <a:t>Regressor</a:t>
            </a:r>
            <a:r>
              <a:rPr lang="en-US" sz="2000" dirty="0" smtClean="0">
                <a:latin typeface="Times New Roman" pitchFamily="18" charset="0"/>
                <a:cs typeface="Times New Roman" pitchFamily="18" charset="0"/>
              </a:rPr>
              <a:t> model</a:t>
            </a:r>
          </a:p>
          <a:p>
            <a:r>
              <a:rPr lang="en-US" sz="2000" dirty="0" smtClean="0">
                <a:latin typeface="Times New Roman" pitchFamily="18" charset="0"/>
                <a:cs typeface="Times New Roman" pitchFamily="18" charset="0"/>
              </a:rPr>
              <a:t>Fit the model.</a:t>
            </a:r>
          </a:p>
          <a:p>
            <a:r>
              <a:rPr lang="en-US" sz="2000" dirty="0" smtClean="0">
                <a:latin typeface="Times New Roman" pitchFamily="18" charset="0"/>
                <a:cs typeface="Times New Roman" pitchFamily="18" charset="0"/>
              </a:rPr>
              <a:t>After fitting the model score obtained is 0.76.. i.e.,  76% accuracy</a:t>
            </a:r>
          </a:p>
          <a:p>
            <a:r>
              <a:rPr lang="en-US" sz="2000" dirty="0" smtClean="0">
                <a:latin typeface="Times New Roman" pitchFamily="18" charset="0"/>
                <a:cs typeface="Times New Roman" pitchFamily="18" charset="0"/>
              </a:rPr>
              <a:t>Predict the values providing the test data to Regression Model</a:t>
            </a:r>
          </a:p>
          <a:p>
            <a:r>
              <a:rPr lang="en-US" sz="2000" dirty="0" err="1" smtClean="0">
                <a:latin typeface="Times New Roman" pitchFamily="18" charset="0"/>
                <a:cs typeface="Times New Roman" pitchFamily="18" charset="0"/>
              </a:rPr>
              <a:t>R_Square</a:t>
            </a:r>
            <a:r>
              <a:rPr lang="en-US" sz="2000" dirty="0" smtClean="0">
                <a:latin typeface="Times New Roman" pitchFamily="18" charset="0"/>
                <a:cs typeface="Times New Roman" pitchFamily="18" charset="0"/>
              </a:rPr>
              <a:t> value is 0.77</a:t>
            </a:r>
          </a:p>
          <a:p>
            <a:pPr>
              <a:buNone/>
            </a:pPr>
            <a:endParaRPr lang="en-US" sz="2000" dirty="0" smtClean="0">
              <a:latin typeface="Times New Roman" pitchFamily="18" charset="0"/>
              <a:cs typeface="Times New Roman" pitchFamily="18" charset="0"/>
            </a:endParaRPr>
          </a:p>
        </p:txBody>
      </p:sp>
      <p:pic>
        <p:nvPicPr>
          <p:cNvPr id="2050" name="Picture 2"/>
          <p:cNvPicPr>
            <a:picLocks noGrp="1" noChangeAspect="1" noChangeArrowheads="1"/>
          </p:cNvPicPr>
          <p:nvPr>
            <p:ph sz="half" idx="1"/>
          </p:nvPr>
        </p:nvPicPr>
        <p:blipFill>
          <a:blip r:embed="rId2"/>
          <a:srcRect/>
          <a:stretch>
            <a:fillRect/>
          </a:stretch>
        </p:blipFill>
        <p:spPr bwMode="auto">
          <a:xfrm>
            <a:off x="1514764" y="1348509"/>
            <a:ext cx="5248852" cy="3610249"/>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5599" y="3066472"/>
            <a:ext cx="4246511" cy="2526145"/>
          </a:xfrm>
        </p:spPr>
        <p:txBody>
          <a:bodyPr>
            <a:normAutofit/>
          </a:bodyPr>
          <a:lstStyle/>
          <a:p>
            <a:r>
              <a:rPr lang="en-US" sz="2000" dirty="0" smtClean="0">
                <a:latin typeface="Times New Roman" pitchFamily="18" charset="0"/>
                <a:cs typeface="Times New Roman" pitchFamily="18" charset="0"/>
              </a:rPr>
              <a:t>Values Obtained:</a:t>
            </a:r>
          </a:p>
          <a:p>
            <a:r>
              <a:rPr lang="en-US" sz="2000" dirty="0" smtClean="0">
                <a:latin typeface="Times New Roman" pitchFamily="18" charset="0"/>
                <a:cs typeface="Times New Roman" pitchFamily="18" charset="0"/>
              </a:rPr>
              <a:t>Mean absolute error- 2.317905172413793</a:t>
            </a:r>
          </a:p>
          <a:p>
            <a:r>
              <a:rPr lang="en-US" sz="2000" dirty="0" smtClean="0">
                <a:latin typeface="Times New Roman" pitchFamily="18" charset="0"/>
                <a:cs typeface="Times New Roman" pitchFamily="18" charset="0"/>
              </a:rPr>
              <a:t>Mean squared error- 1.7949274999999998</a:t>
            </a:r>
          </a:p>
          <a:p>
            <a:r>
              <a:rPr lang="en-US" sz="2000" dirty="0" smtClean="0">
                <a:latin typeface="Times New Roman" pitchFamily="18" charset="0"/>
                <a:cs typeface="Times New Roman" pitchFamily="18" charset="0"/>
              </a:rPr>
              <a:t>Root mean squared error-4.273482708540924</a:t>
            </a:r>
          </a:p>
          <a:p>
            <a:endParaRPr lang="en-US" sz="2000" dirty="0">
              <a:latin typeface="Times New Roman" pitchFamily="18" charset="0"/>
              <a:cs typeface="Times New Roman" pitchFamily="18" charset="0"/>
            </a:endParaRPr>
          </a:p>
        </p:txBody>
      </p:sp>
      <p:pic>
        <p:nvPicPr>
          <p:cNvPr id="4" name="Picture 6"/>
          <p:cNvPicPr>
            <a:picLocks noChangeAspect="1" noChangeArrowheads="1"/>
          </p:cNvPicPr>
          <p:nvPr/>
        </p:nvPicPr>
        <p:blipFill>
          <a:blip r:embed="rId2"/>
          <a:srcRect/>
          <a:stretch>
            <a:fillRect/>
          </a:stretch>
        </p:blipFill>
        <p:spPr bwMode="auto">
          <a:xfrm>
            <a:off x="1568739" y="467736"/>
            <a:ext cx="4915188" cy="2072264"/>
          </a:xfrm>
          <a:prstGeom prst="rect">
            <a:avLst/>
          </a:prstGeom>
          <a:noFill/>
          <a:ln w="9525">
            <a:noFill/>
            <a:miter lim="800000"/>
            <a:headEnd/>
            <a:tailEnd/>
          </a:ln>
          <a:effectLst/>
        </p:spPr>
      </p:pic>
      <p:pic>
        <p:nvPicPr>
          <p:cNvPr id="5" name="Picture 5"/>
          <p:cNvPicPr>
            <a:picLocks noChangeAspect="1" noChangeArrowheads="1"/>
          </p:cNvPicPr>
          <p:nvPr/>
        </p:nvPicPr>
        <p:blipFill>
          <a:blip r:embed="rId3"/>
          <a:srcRect/>
          <a:stretch>
            <a:fillRect/>
          </a:stretch>
        </p:blipFill>
        <p:spPr bwMode="auto">
          <a:xfrm>
            <a:off x="6742545" y="635145"/>
            <a:ext cx="5269923" cy="1738600"/>
          </a:xfrm>
          <a:prstGeom prst="rect">
            <a:avLst/>
          </a:prstGeom>
          <a:noFill/>
          <a:ln w="9525">
            <a:noFill/>
            <a:miter lim="800000"/>
            <a:headEnd/>
            <a:tailEnd/>
          </a:ln>
          <a:effectLst/>
        </p:spPr>
      </p:pic>
      <p:pic>
        <p:nvPicPr>
          <p:cNvPr id="6" name="Picture 4"/>
          <p:cNvPicPr>
            <a:picLocks noChangeAspect="1" noChangeArrowheads="1"/>
          </p:cNvPicPr>
          <p:nvPr/>
        </p:nvPicPr>
        <p:blipFill>
          <a:blip r:embed="rId4"/>
          <a:srcRect/>
          <a:stretch>
            <a:fillRect/>
          </a:stretch>
        </p:blipFill>
        <p:spPr bwMode="auto">
          <a:xfrm>
            <a:off x="6803304" y="2859242"/>
            <a:ext cx="4876800" cy="3301411"/>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5855" y="692211"/>
            <a:ext cx="9805688" cy="4154984"/>
          </a:xfrm>
          <a:prstGeom prst="rect">
            <a:avLst/>
          </a:prstGeom>
          <a:noFill/>
        </p:spPr>
        <p:txBody>
          <a:bodyPr wrap="square" rtlCol="0">
            <a:spAutoFit/>
          </a:bodyPr>
          <a:lstStyle/>
          <a:p>
            <a:r>
              <a:rPr lang="en-IN" sz="2800" b="1" u="sng" dirty="0" smtClean="0">
                <a:cs typeface="Times New Roman" panose="02020603050405020304" pitchFamily="18" charset="0"/>
              </a:rPr>
              <a:t>Problem Statement :</a:t>
            </a:r>
          </a:p>
          <a:p>
            <a:pPr algn="just"/>
            <a:endParaRPr lang="en-IN" sz="2800" b="1"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itchFamily="18" charset="0"/>
                <a:cs typeface="Times New Roman" pitchFamily="18" charset="0"/>
              </a:rPr>
              <a:t>       The  prices  of  new  cars  in  the  industry  is  fixed  by  the  manufacturer  with  some</a:t>
            </a:r>
          </a:p>
          <a:p>
            <a:pPr algn="just"/>
            <a:r>
              <a:rPr lang="en-US" sz="2000" dirty="0" smtClean="0">
                <a:latin typeface="Times New Roman" pitchFamily="18" charset="0"/>
                <a:cs typeface="Times New Roman" pitchFamily="18" charset="0"/>
              </a:rPr>
              <a:t>       additional  costs  incurred  by  the  Government  in  the  form  of  taxes.  So,  customers </a:t>
            </a:r>
          </a:p>
          <a:p>
            <a:pPr algn="just"/>
            <a:r>
              <a:rPr lang="en-US" sz="2000" dirty="0" smtClean="0">
                <a:latin typeface="Times New Roman" pitchFamily="18" charset="0"/>
                <a:cs typeface="Times New Roman" pitchFamily="18" charset="0"/>
              </a:rPr>
              <a:t>       buying  a  new  car  can  be  assured  of  the  money  they  invest  to  be  worthy.  </a:t>
            </a:r>
          </a:p>
          <a:p>
            <a:pPr algn="just"/>
            <a:r>
              <a:rPr lang="en-US" sz="2000" dirty="0" smtClean="0">
                <a:latin typeface="Times New Roman" pitchFamily="18" charset="0"/>
                <a:cs typeface="Times New Roman" pitchFamily="18" charset="0"/>
              </a:rPr>
              <a:t>       But  due  to the  increased  price  of  new  cars  and  the  incapability  of  customers to buy</a:t>
            </a:r>
          </a:p>
          <a:p>
            <a:pPr algn="just"/>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new cars  due the  lack  of  funds,  used  cars  sales  are on  a  global  increase. There  is  a</a:t>
            </a:r>
          </a:p>
          <a:p>
            <a:pPr algn="just"/>
            <a:r>
              <a:rPr lang="en-US" sz="2000" dirty="0" smtClean="0">
                <a:latin typeface="Times New Roman" pitchFamily="18" charset="0"/>
                <a:cs typeface="Times New Roman" pitchFamily="18" charset="0"/>
              </a:rPr>
              <a:t>       need for  a used  car  price  prediction  system  to  effectively  determine  the  worthiness  </a:t>
            </a:r>
          </a:p>
          <a:p>
            <a:pPr algn="just"/>
            <a:r>
              <a:rPr lang="en-US" sz="2000" dirty="0" smtClean="0">
                <a:latin typeface="Times New Roman" pitchFamily="18" charset="0"/>
                <a:cs typeface="Times New Roman" pitchFamily="18" charset="0"/>
              </a:rPr>
              <a:t>       of  the car using  a  variety of  features. It  is  important  to  know  their  actual  market</a:t>
            </a:r>
          </a:p>
          <a:p>
            <a:pPr algn="just"/>
            <a:r>
              <a:rPr lang="en-US" sz="2000" dirty="0" smtClean="0">
                <a:latin typeface="Times New Roman" pitchFamily="18" charset="0"/>
                <a:cs typeface="Times New Roman" pitchFamily="18" charset="0"/>
              </a:rPr>
              <a:t>       value  while both  buying  and  selling.</a:t>
            </a:r>
          </a:p>
          <a:p>
            <a:r>
              <a:rPr lang="en-US" sz="2000" b="1" dirty="0" smtClean="0">
                <a:latin typeface="Times New Roman" pitchFamily="18" charset="0"/>
                <a:cs typeface="Times New Roman" pitchFamily="18" charset="0"/>
              </a:rPr>
              <a:t> </a:t>
            </a:r>
            <a:endParaRPr lang="en-IN" sz="20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pic>
        <p:nvPicPr>
          <p:cNvPr id="19461" name="Picture 5" descr="C:\Users\pc\AppData\Local\Microsoft\Windows\INetCache\IE\X6YHBIJG\1024px-Emojione_1F914.svg[1].png"/>
          <p:cNvPicPr>
            <a:picLocks noChangeAspect="1" noChangeArrowheads="1"/>
          </p:cNvPicPr>
          <p:nvPr/>
        </p:nvPicPr>
        <p:blipFill>
          <a:blip r:embed="rId2" cstate="print"/>
          <a:srcRect/>
          <a:stretch>
            <a:fillRect/>
          </a:stretch>
        </p:blipFill>
        <p:spPr bwMode="auto">
          <a:xfrm>
            <a:off x="8791307" y="4062560"/>
            <a:ext cx="2403567" cy="2345297"/>
          </a:xfrm>
          <a:prstGeom prst="rect">
            <a:avLst/>
          </a:prstGeom>
          <a:noFill/>
        </p:spPr>
      </p:pic>
    </p:spTree>
    <p:extLst>
      <p:ext uri="{BB962C8B-B14F-4D97-AF65-F5344CB8AC3E}">
        <p14:creationId xmlns:p14="http://schemas.microsoft.com/office/powerpoint/2010/main" xmlns="" val="33604623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solidFill>
                  <a:schemeClr val="tx1"/>
                </a:solidFill>
                <a:effectLst/>
              </a:rPr>
              <a:t>Description of Random Forest Algorithm:</a:t>
            </a:r>
            <a:br>
              <a:rPr lang="en-US" sz="2800" b="1" u="sng" dirty="0" smtClean="0">
                <a:solidFill>
                  <a:schemeClr val="tx1"/>
                </a:solidFill>
                <a:effectLst/>
              </a:rPr>
            </a:br>
            <a:endParaRPr lang="en-US" sz="2800" b="1" u="sng" dirty="0">
              <a:solidFill>
                <a:schemeClr val="tx1"/>
              </a:solidFill>
              <a:effectLst/>
            </a:endParaRPr>
          </a:p>
        </p:txBody>
      </p:sp>
      <p:sp>
        <p:nvSpPr>
          <p:cNvPr id="3" name="Content Placeholder 2"/>
          <p:cNvSpPr>
            <a:spLocks noGrp="1"/>
          </p:cNvSpPr>
          <p:nvPr>
            <p:ph idx="1"/>
          </p:nvPr>
        </p:nvSpPr>
        <p:spPr>
          <a:xfrm>
            <a:off x="1692471" y="939800"/>
            <a:ext cx="9997440" cy="3031836"/>
          </a:xfrm>
        </p:spPr>
        <p:txBody>
          <a:bodyPr>
            <a:normAutofit/>
          </a:bodyPr>
          <a:lstStyle/>
          <a:p>
            <a:r>
              <a:rPr lang="en-US" sz="2000" dirty="0" smtClean="0">
                <a:latin typeface="Times New Roman" pitchFamily="18" charset="0"/>
                <a:cs typeface="Times New Roman" pitchFamily="18" charset="0"/>
              </a:rPr>
              <a:t>It is based on the concept of ensemble learning, which is a process of combining multiple classifiers to solve a complex problem and to improve the performance of the model.</a:t>
            </a:r>
          </a:p>
          <a:p>
            <a:r>
              <a:rPr lang="en-US" sz="2000" dirty="0" smtClean="0">
                <a:latin typeface="Times New Roman" pitchFamily="18" charset="0"/>
                <a:cs typeface="Times New Roman" pitchFamily="18" charset="0"/>
              </a:rPr>
              <a:t>As the name suggests, "Random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a:t>
            </a:r>
          </a:p>
          <a:p>
            <a:r>
              <a:rPr lang="en-US" sz="2000" dirty="0" smtClean="0">
                <a:latin typeface="Times New Roman" pitchFamily="18" charset="0"/>
                <a:cs typeface="Times New Roman" pitchFamily="18" charset="0"/>
              </a:rPr>
              <a:t>The greater number of trees in the forest leads to higher accuracy and prevents the problem of </a:t>
            </a:r>
            <a:r>
              <a:rPr lang="en-US" sz="2000" dirty="0" err="1" smtClean="0">
                <a:latin typeface="Times New Roman" pitchFamily="18" charset="0"/>
                <a:cs typeface="Times New Roman" pitchFamily="18" charset="0"/>
              </a:rPr>
              <a:t>overfitting</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3081770" y="4054764"/>
            <a:ext cx="6305550" cy="2803236"/>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solidFill>
                  <a:schemeClr val="tx1"/>
                </a:solidFill>
                <a:effectLst/>
              </a:rPr>
              <a:t>Random Forest Algorithm</a:t>
            </a:r>
            <a:r>
              <a:rPr lang="en-US" sz="2800" dirty="0" smtClean="0">
                <a:solidFill>
                  <a:schemeClr val="tx1"/>
                </a:solidFill>
                <a:effectLst/>
              </a:rPr>
              <a:t>:</a:t>
            </a:r>
            <a:endParaRPr lang="en-US" sz="2800" dirty="0">
              <a:solidFill>
                <a:schemeClr val="tx1"/>
              </a:solidFill>
              <a:effectLst/>
            </a:endParaRPr>
          </a:p>
        </p:txBody>
      </p:sp>
      <p:sp>
        <p:nvSpPr>
          <p:cNvPr id="4" name="Content Placeholder 3"/>
          <p:cNvSpPr>
            <a:spLocks noGrp="1"/>
          </p:cNvSpPr>
          <p:nvPr>
            <p:ph sz="half" idx="2"/>
          </p:nvPr>
        </p:nvSpPr>
        <p:spPr/>
        <p:txBody>
          <a:bodyPr>
            <a:normAutofit fontScale="85000" lnSpcReduction="20000"/>
          </a:bodyPr>
          <a:lstStyle/>
          <a:p>
            <a:r>
              <a:rPr lang="en-US" sz="2200" dirty="0" smtClean="0">
                <a:latin typeface="Times New Roman" pitchFamily="18" charset="0"/>
                <a:cs typeface="Times New Roman" pitchFamily="18" charset="0"/>
              </a:rPr>
              <a:t>Importing the Random Forest </a:t>
            </a:r>
            <a:r>
              <a:rPr lang="en-US" sz="2200" dirty="0" err="1" smtClean="0">
                <a:latin typeface="Times New Roman" pitchFamily="18" charset="0"/>
                <a:cs typeface="Times New Roman" pitchFamily="18" charset="0"/>
              </a:rPr>
              <a:t>Regressor</a:t>
            </a:r>
            <a:r>
              <a:rPr lang="en-US" sz="22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Applying Random Forest  Regression.</a:t>
            </a:r>
          </a:p>
          <a:p>
            <a:r>
              <a:rPr lang="en-US" sz="2200" dirty="0" smtClean="0">
                <a:latin typeface="Times New Roman" pitchFamily="18" charset="0"/>
                <a:cs typeface="Times New Roman" pitchFamily="18" charset="0"/>
              </a:rPr>
              <a:t>Fit the model</a:t>
            </a:r>
          </a:p>
          <a:p>
            <a:r>
              <a:rPr lang="en-US" sz="2200" dirty="0" smtClean="0">
                <a:latin typeface="Times New Roman" pitchFamily="18" charset="0"/>
                <a:cs typeface="Times New Roman" pitchFamily="18" charset="0"/>
              </a:rPr>
              <a:t>After fitting the model score obtained is  0.847..i.e., accuracy of 84%.</a:t>
            </a:r>
          </a:p>
          <a:p>
            <a:r>
              <a:rPr lang="en-US" sz="2200" dirty="0" smtClean="0">
                <a:latin typeface="Times New Roman" pitchFamily="18" charset="0"/>
                <a:cs typeface="Times New Roman" pitchFamily="18" charset="0"/>
              </a:rPr>
              <a:t>Predict the test  data to  Random Forest </a:t>
            </a:r>
            <a:r>
              <a:rPr lang="en-US" sz="2200" dirty="0" err="1" smtClean="0">
                <a:latin typeface="Times New Roman" pitchFamily="18" charset="0"/>
                <a:cs typeface="Times New Roman" pitchFamily="18" charset="0"/>
              </a:rPr>
              <a:t>Regressor</a:t>
            </a:r>
            <a:r>
              <a:rPr lang="en-US" sz="2200" dirty="0" smtClean="0">
                <a:latin typeface="Times New Roman" pitchFamily="18" charset="0"/>
                <a:cs typeface="Times New Roman" pitchFamily="18" charset="0"/>
              </a:rPr>
              <a:t> model.</a:t>
            </a:r>
          </a:p>
          <a:p>
            <a:r>
              <a:rPr lang="en-US" sz="2200" dirty="0" smtClean="0">
                <a:latin typeface="Times New Roman" pitchFamily="18" charset="0"/>
                <a:cs typeface="Times New Roman" pitchFamily="18" charset="0"/>
              </a:rPr>
              <a:t>Values Obtained:</a:t>
            </a:r>
          </a:p>
          <a:p>
            <a:r>
              <a:rPr lang="en-US" sz="2200" dirty="0" smtClean="0">
                <a:latin typeface="Times New Roman" pitchFamily="18" charset="0"/>
                <a:cs typeface="Times New Roman" pitchFamily="18" charset="0"/>
              </a:rPr>
              <a:t>Mean absolute error-1.7949274999999998</a:t>
            </a:r>
          </a:p>
          <a:p>
            <a:r>
              <a:rPr lang="en-US" sz="2200" dirty="0" smtClean="0">
                <a:latin typeface="Times New Roman" pitchFamily="18" charset="0"/>
                <a:cs typeface="Times New Roman" pitchFamily="18" charset="0"/>
              </a:rPr>
              <a:t>Mean squared error-</a:t>
            </a:r>
            <a:r>
              <a:rPr lang="en-US" sz="2200" dirty="0" smtClean="0"/>
              <a:t> </a:t>
            </a:r>
            <a:r>
              <a:rPr lang="en-US" sz="2200" dirty="0" smtClean="0">
                <a:latin typeface="Times New Roman" pitchFamily="18" charset="0"/>
                <a:cs typeface="Times New Roman" pitchFamily="18" charset="0"/>
              </a:rPr>
              <a:t>1.7949274999999998</a:t>
            </a:r>
          </a:p>
          <a:p>
            <a:r>
              <a:rPr lang="en-US" sz="2200" dirty="0" smtClean="0">
                <a:latin typeface="Times New Roman" pitchFamily="18" charset="0"/>
                <a:cs typeface="Times New Roman" pitchFamily="18" charset="0"/>
              </a:rPr>
              <a:t>Root mean squared error-4.273482708540924</a:t>
            </a:r>
          </a:p>
          <a:p>
            <a:endParaRPr lang="en-US" sz="22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3074" name="Picture 2"/>
          <p:cNvPicPr>
            <a:picLocks noGrp="1" noChangeAspect="1" noChangeArrowheads="1"/>
          </p:cNvPicPr>
          <p:nvPr>
            <p:ph sz="half" idx="1"/>
          </p:nvPr>
        </p:nvPicPr>
        <p:blipFill>
          <a:blip r:embed="rId2"/>
          <a:srcRect/>
          <a:stretch>
            <a:fillRect/>
          </a:stretch>
        </p:blipFill>
        <p:spPr bwMode="auto">
          <a:xfrm>
            <a:off x="1914525" y="2254837"/>
            <a:ext cx="4876800" cy="3202401"/>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4144" y="3398982"/>
            <a:ext cx="4514365" cy="2849418"/>
          </a:xfrm>
        </p:spPr>
        <p:txBody>
          <a:bodyPr>
            <a:normAutofit/>
          </a:bodyPr>
          <a:lstStyle/>
          <a:p>
            <a:r>
              <a:rPr lang="en-US" sz="2000" dirty="0" smtClean="0">
                <a:latin typeface="Times New Roman" pitchFamily="18" charset="0"/>
                <a:cs typeface="Times New Roman" pitchFamily="18" charset="0"/>
              </a:rPr>
              <a:t>Values Obtained:</a:t>
            </a:r>
          </a:p>
          <a:p>
            <a:r>
              <a:rPr lang="en-US" sz="2000" dirty="0" smtClean="0">
                <a:latin typeface="Times New Roman" pitchFamily="18" charset="0"/>
                <a:cs typeface="Times New Roman" pitchFamily="18" charset="0"/>
              </a:rPr>
              <a:t>Mean absolute error-1.7949274999999998</a:t>
            </a:r>
          </a:p>
          <a:p>
            <a:r>
              <a:rPr lang="en-US" sz="2000" dirty="0" smtClean="0">
                <a:latin typeface="Times New Roman" pitchFamily="18" charset="0"/>
                <a:cs typeface="Times New Roman" pitchFamily="18" charset="0"/>
              </a:rPr>
              <a:t>Mean squared error-</a:t>
            </a:r>
            <a:r>
              <a:rPr lang="en-US" sz="2000" dirty="0" smtClean="0"/>
              <a:t> </a:t>
            </a:r>
            <a:r>
              <a:rPr lang="en-US" sz="2000" dirty="0" smtClean="0">
                <a:latin typeface="Times New Roman" pitchFamily="18" charset="0"/>
                <a:cs typeface="Times New Roman" pitchFamily="18" charset="0"/>
              </a:rPr>
              <a:t>1.7949274999999998</a:t>
            </a:r>
          </a:p>
          <a:p>
            <a:r>
              <a:rPr lang="en-US" sz="2000" dirty="0" smtClean="0">
                <a:latin typeface="Times New Roman" pitchFamily="18" charset="0"/>
                <a:cs typeface="Times New Roman" pitchFamily="18" charset="0"/>
              </a:rPr>
              <a:t>Root mean squared error-4.273482708540924</a:t>
            </a:r>
          </a:p>
          <a:p>
            <a:endParaRPr lang="en-US" sz="2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1517361" y="509562"/>
            <a:ext cx="4876800" cy="2446076"/>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6757122" y="762110"/>
            <a:ext cx="4876800" cy="1879489"/>
          </a:xfrm>
          <a:prstGeom prst="rect">
            <a:avLst/>
          </a:prstGeom>
          <a:noFill/>
          <a:ln w="9525">
            <a:noFill/>
            <a:miter lim="800000"/>
            <a:headEnd/>
            <a:tailEnd/>
          </a:ln>
          <a:effectLst/>
        </p:spPr>
      </p:pic>
      <p:pic>
        <p:nvPicPr>
          <p:cNvPr id="6" name="Picture 4"/>
          <p:cNvPicPr>
            <a:picLocks noChangeAspect="1" noChangeArrowheads="1"/>
          </p:cNvPicPr>
          <p:nvPr/>
        </p:nvPicPr>
        <p:blipFill>
          <a:blip r:embed="rId4"/>
          <a:srcRect/>
          <a:stretch>
            <a:fillRect/>
          </a:stretch>
        </p:blipFill>
        <p:spPr bwMode="auto">
          <a:xfrm>
            <a:off x="6668654" y="2713183"/>
            <a:ext cx="5523345" cy="35814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solidFill>
                  <a:schemeClr val="tx1"/>
                </a:solidFill>
                <a:effectLst/>
              </a:rPr>
              <a:t>GUI:</a:t>
            </a:r>
            <a:endParaRPr lang="en-US" sz="2800" b="1" u="sng" dirty="0">
              <a:solidFill>
                <a:schemeClr val="tx1"/>
              </a:solidFill>
              <a:effectLst/>
            </a:endParaRPr>
          </a:p>
        </p:txBody>
      </p:sp>
      <p:pic>
        <p:nvPicPr>
          <p:cNvPr id="3" name="Content Placeholder 2"/>
          <p:cNvPicPr>
            <a:picLocks noGrp="1" noChangeAspect="1" noChangeArrowheads="1"/>
          </p:cNvPicPr>
          <p:nvPr>
            <p:ph idx="1"/>
          </p:nvPr>
        </p:nvPicPr>
        <p:blipFill>
          <a:blip r:embed="rId2"/>
          <a:srcRect/>
          <a:stretch>
            <a:fillRect/>
          </a:stretch>
        </p:blipFill>
        <p:spPr bwMode="auto">
          <a:xfrm>
            <a:off x="2286000" y="1321565"/>
            <a:ext cx="8534400" cy="4554596"/>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800" b="1" u="sng" dirty="0" smtClean="0">
                <a:latin typeface="+mj-lt"/>
                <a:cs typeface="Times New Roman" pitchFamily="18" charset="0"/>
              </a:rPr>
              <a:t>Features of GUI:</a:t>
            </a:r>
          </a:p>
          <a:p>
            <a:pPr>
              <a:buNone/>
            </a:pPr>
            <a:endParaRPr lang="en-US" sz="2800" b="1" u="sng" dirty="0" smtClean="0">
              <a:latin typeface="+mj-lt"/>
              <a:cs typeface="Times New Roman" pitchFamily="18" charset="0"/>
            </a:endParaRPr>
          </a:p>
          <a:p>
            <a:r>
              <a:rPr lang="en-US" sz="2000" dirty="0" smtClean="0">
                <a:latin typeface="Times New Roman" pitchFamily="18" charset="0"/>
                <a:cs typeface="Times New Roman" pitchFamily="18" charset="0"/>
              </a:rPr>
              <a:t>All the drop down lists in our GUI are arranged in sorted manner.</a:t>
            </a:r>
          </a:p>
          <a:p>
            <a:r>
              <a:rPr lang="en-US" sz="2000" dirty="0" smtClean="0">
                <a:latin typeface="Times New Roman" pitchFamily="18" charset="0"/>
                <a:cs typeface="Times New Roman" pitchFamily="18" charset="0"/>
              </a:rPr>
              <a:t>Only the most required entries are asked by the user in which 6 are of categorical type and 5 are of numerical type.</a:t>
            </a:r>
          </a:p>
          <a:p>
            <a:r>
              <a:rPr lang="en-US" sz="2000" dirty="0" smtClean="0">
                <a:latin typeface="Times New Roman" pitchFamily="18" charset="0"/>
                <a:cs typeface="Times New Roman" pitchFamily="18" charset="0"/>
              </a:rPr>
              <a:t>Our GUI takes all the entries and return us the predicted price of the car.</a:t>
            </a:r>
            <a:endParaRPr lang="en-US" sz="20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solidFill>
                  <a:schemeClr val="tx1"/>
                </a:solidFill>
                <a:effectLst/>
                <a:cs typeface="Times New Roman" pitchFamily="18" charset="0"/>
              </a:rPr>
              <a:t>Conclusion:</a:t>
            </a:r>
            <a:endParaRPr lang="en-US" sz="2800" b="1" u="sng" dirty="0">
              <a:solidFill>
                <a:schemeClr val="tx1"/>
              </a:solidFill>
              <a:effectLst/>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In our project after importing the data set and performing data preprocessing and data </a:t>
            </a:r>
            <a:r>
              <a:rPr lang="en-US" sz="2000" dirty="0" err="1" smtClean="0">
                <a:latin typeface="Times New Roman" pitchFamily="18" charset="0"/>
                <a:cs typeface="Times New Roman" pitchFamily="18" charset="0"/>
              </a:rPr>
              <a:t>visualisation</a:t>
            </a:r>
            <a:r>
              <a:rPr lang="en-US" sz="2000" dirty="0" smtClean="0">
                <a:latin typeface="Times New Roman" pitchFamily="18" charset="0"/>
                <a:cs typeface="Times New Roman" pitchFamily="18" charset="0"/>
              </a:rPr>
              <a:t> we obtained our first conclusion  that </a:t>
            </a:r>
            <a:r>
              <a:rPr lang="en-US" sz="2000" dirty="0" err="1" smtClean="0">
                <a:latin typeface="Times New Roman" pitchFamily="18" charset="0"/>
                <a:cs typeface="Times New Roman" pitchFamily="18" charset="0"/>
              </a:rPr>
              <a:t>Fuel_Type</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Transmission_Type,Paint_color,Owner_Type,type,condition</a:t>
            </a:r>
            <a:r>
              <a:rPr lang="en-US" sz="2000" dirty="0" smtClean="0">
                <a:latin typeface="Times New Roman" pitchFamily="18" charset="0"/>
                <a:cs typeface="Times New Roman" pitchFamily="18" charset="0"/>
              </a:rPr>
              <a:t>  are categorical data which are replaced by numerically coded values.</a:t>
            </a:r>
          </a:p>
          <a:p>
            <a:r>
              <a:rPr lang="en-US" sz="2000" dirty="0" smtClean="0">
                <a:latin typeface="Times New Roman" pitchFamily="18" charset="0"/>
                <a:cs typeface="Times New Roman" pitchFamily="18" charset="0"/>
              </a:rPr>
              <a:t>Second , In </a:t>
            </a:r>
            <a:r>
              <a:rPr lang="en-US" sz="2000" dirty="0" err="1" smtClean="0">
                <a:latin typeface="Times New Roman" pitchFamily="18" charset="0"/>
                <a:cs typeface="Times New Roman" pitchFamily="18" charset="0"/>
              </a:rPr>
              <a:t>transmmission</a:t>
            </a:r>
            <a:r>
              <a:rPr lang="en-US" sz="2000" dirty="0" smtClean="0">
                <a:latin typeface="Times New Roman" pitchFamily="18" charset="0"/>
                <a:cs typeface="Times New Roman" pitchFamily="18" charset="0"/>
              </a:rPr>
              <a:t> we come to  the conclusion that people prefer more manual cars in comparison to automatic </a:t>
            </a:r>
            <a:r>
              <a:rPr lang="en-US" sz="2000" dirty="0" err="1" smtClean="0">
                <a:latin typeface="Times New Roman" pitchFamily="18" charset="0"/>
                <a:cs typeface="Times New Roman" pitchFamily="18" charset="0"/>
              </a:rPr>
              <a:t>cars,simiilarly</a:t>
            </a:r>
            <a:r>
              <a:rPr lang="en-US" sz="2000" dirty="0" smtClean="0">
                <a:latin typeface="Times New Roman" pitchFamily="18" charset="0"/>
                <a:cs typeface="Times New Roman" pitchFamily="18" charset="0"/>
              </a:rPr>
              <a:t> we come to know in terms of fuel type diesel cars are preferred more over petrol  cars.</a:t>
            </a:r>
          </a:p>
          <a:p>
            <a:r>
              <a:rPr lang="en-US" sz="2000" dirty="0" smtClean="0">
                <a:latin typeface="Times New Roman" pitchFamily="18" charset="0"/>
                <a:cs typeface="Times New Roman" pitchFamily="18" charset="0"/>
              </a:rPr>
              <a:t>Third, most of the  outliers were contained in </a:t>
            </a:r>
            <a:r>
              <a:rPr lang="en-US" sz="2000" dirty="0" err="1" smtClean="0">
                <a:latin typeface="Times New Roman" pitchFamily="18" charset="0"/>
                <a:cs typeface="Times New Roman" pitchFamily="18" charset="0"/>
              </a:rPr>
              <a:t>Odometer_Reading</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Mileage_in_kmpl</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Fourth, </a:t>
            </a:r>
            <a:r>
              <a:rPr lang="en-US" sz="2000" dirty="0" err="1" smtClean="0">
                <a:latin typeface="Times New Roman" pitchFamily="18" charset="0"/>
                <a:cs typeface="Times New Roman" pitchFamily="18" charset="0"/>
              </a:rPr>
              <a:t>mileage_in_kmpl</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Transmission_type_id</a:t>
            </a:r>
            <a:r>
              <a:rPr lang="en-US" sz="2000" dirty="0" smtClean="0">
                <a:latin typeface="Times New Roman" pitchFamily="18" charset="0"/>
                <a:cs typeface="Times New Roman" pitchFamily="18" charset="0"/>
              </a:rPr>
              <a:t>  are correlated with an approximate value of 0.33</a:t>
            </a:r>
          </a:p>
          <a:p>
            <a:r>
              <a:rPr lang="en-US" sz="2000" dirty="0" smtClean="0">
                <a:latin typeface="Times New Roman" pitchFamily="18" charset="0"/>
                <a:cs typeface="Times New Roman" pitchFamily="18" charset="0"/>
              </a:rPr>
              <a:t>Fifth, On performing multiple linear regression we obtained an accuracy of 67%</a:t>
            </a:r>
          </a:p>
          <a:p>
            <a:r>
              <a:rPr lang="en-US" sz="2000" dirty="0" err="1" smtClean="0">
                <a:latin typeface="Times New Roman" pitchFamily="18" charset="0"/>
                <a:cs typeface="Times New Roman" pitchFamily="18" charset="0"/>
              </a:rPr>
              <a:t>Sixth,On</a:t>
            </a:r>
            <a:r>
              <a:rPr lang="en-US" sz="2000" dirty="0" smtClean="0">
                <a:latin typeface="Times New Roman" pitchFamily="18" charset="0"/>
                <a:cs typeface="Times New Roman" pitchFamily="18" charset="0"/>
              </a:rPr>
              <a:t> performing Decision Tree Regression we obtained an accuracy of 79%</a:t>
            </a:r>
          </a:p>
          <a:p>
            <a:r>
              <a:rPr lang="en-US" sz="2000" dirty="0" err="1" smtClean="0">
                <a:latin typeface="Times New Roman" pitchFamily="18" charset="0"/>
                <a:cs typeface="Times New Roman" pitchFamily="18" charset="0"/>
              </a:rPr>
              <a:t>Seventh,On</a:t>
            </a:r>
            <a:r>
              <a:rPr lang="en-US" sz="2000" dirty="0" smtClean="0">
                <a:latin typeface="Times New Roman" pitchFamily="18" charset="0"/>
                <a:cs typeface="Times New Roman" pitchFamily="18" charset="0"/>
              </a:rPr>
              <a:t> performing Random Forest Algorithm we obtained an accuracy of 84%</a:t>
            </a:r>
            <a:endParaRPr lang="en-US" sz="20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C:\Users\pc\AppData\Local\Microsoft\Windows\INetCache\IE\JY3TS9W9\thank-you-2204270_640[1].png"/>
          <p:cNvPicPr>
            <a:picLocks noChangeAspect="1" noChangeArrowheads="1"/>
          </p:cNvPicPr>
          <p:nvPr/>
        </p:nvPicPr>
        <p:blipFill>
          <a:blip r:embed="rId2" cstate="print"/>
          <a:srcRect/>
          <a:stretch>
            <a:fillRect/>
          </a:stretch>
        </p:blipFill>
        <p:spPr bwMode="auto">
          <a:xfrm>
            <a:off x="3048000" y="381000"/>
            <a:ext cx="6096000" cy="6096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2154" y="86924"/>
            <a:ext cx="10332721" cy="6924973"/>
          </a:xfrm>
          <a:prstGeom prst="rect">
            <a:avLst/>
          </a:prstGeom>
          <a:noFill/>
        </p:spPr>
        <p:txBody>
          <a:bodyPr wrap="square" rtlCol="0">
            <a:spAutoFit/>
          </a:bodyPr>
          <a:lstStyle/>
          <a:p>
            <a:pPr>
              <a:buFont typeface="Arial" pitchFamily="34" charset="0"/>
              <a:buChar char="•"/>
            </a:pPr>
            <a:endParaRPr lang="en-IN" sz="2800" b="1" u="sng" dirty="0" smtClean="0">
              <a:cs typeface="Times New Roman" panose="02020603050405020304" pitchFamily="18" charset="0"/>
            </a:endParaRPr>
          </a:p>
          <a:p>
            <a:pPr>
              <a:buFont typeface="Arial" pitchFamily="34" charset="0"/>
              <a:buChar char="•"/>
            </a:pPr>
            <a:endParaRPr lang="en-IN" sz="2800" b="1" u="sng" dirty="0" smtClean="0">
              <a:cs typeface="Times New Roman" panose="02020603050405020304" pitchFamily="18" charset="0"/>
            </a:endParaRPr>
          </a:p>
          <a:p>
            <a:endParaRPr lang="en-IN" sz="2800" b="1" u="sng" dirty="0" smtClean="0">
              <a:cs typeface="Times New Roman" panose="02020603050405020304" pitchFamily="18" charset="0"/>
            </a:endParaRPr>
          </a:p>
          <a:p>
            <a:r>
              <a:rPr lang="en-IN" sz="2800" b="1" u="sng" dirty="0" smtClean="0">
                <a:cs typeface="Times New Roman" panose="02020603050405020304" pitchFamily="18" charset="0"/>
              </a:rPr>
              <a:t>Objective:</a:t>
            </a:r>
          </a:p>
          <a:p>
            <a:endParaRPr lang="en-IN" sz="2800" b="1"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The objective of our project is to predict the price of the old cars using various attributes and </a:t>
            </a:r>
          </a:p>
          <a:p>
            <a:r>
              <a:rPr lang="en-US" sz="2000" dirty="0" smtClean="0">
                <a:latin typeface="Times New Roman" pitchFamily="18" charset="0"/>
                <a:cs typeface="Times New Roman" pitchFamily="18" charset="0"/>
              </a:rPr>
              <a:t>       features. Some of the expected factors are model name, manufacturer, year of </a:t>
            </a:r>
          </a:p>
          <a:p>
            <a:r>
              <a:rPr lang="en-US" sz="2000" dirty="0" smtClean="0">
                <a:latin typeface="Times New Roman" pitchFamily="18" charset="0"/>
                <a:cs typeface="Times New Roman" pitchFamily="18" charset="0"/>
              </a:rPr>
              <a:t>       manufacturing, number of cylinders and fuel type .</a:t>
            </a:r>
          </a:p>
          <a:p>
            <a:endParaRPr lang="en-US" sz="2000" dirty="0" smtClean="0">
              <a:latin typeface="Times New Roman" pitchFamily="18" charset="0"/>
              <a:cs typeface="Times New Roman" pitchFamily="18" charset="0"/>
            </a:endParaRPr>
          </a:p>
          <a:p>
            <a:pPr marL="457200" indent="-457200">
              <a:buFont typeface="Arial" pitchFamily="34" charset="0"/>
              <a:buChar char="•"/>
            </a:pPr>
            <a:r>
              <a:rPr lang="en-US" sz="2000" dirty="0" smtClean="0">
                <a:latin typeface="Times New Roman" pitchFamily="18" charset="0"/>
                <a:cs typeface="Times New Roman" pitchFamily="18" charset="0"/>
              </a:rPr>
              <a:t> Additionally, the model will provide recommendation for related vehicles with a lower miles,   lower price, and one that is slightly more expensive. </a:t>
            </a:r>
          </a:p>
          <a:p>
            <a:pPr marL="457200" indent="-457200">
              <a:buFont typeface="Arial" pitchFamily="34" charset="0"/>
              <a:buChar char="•"/>
            </a:pPr>
            <a:endParaRPr lang="en-US" sz="2000" dirty="0" smtClean="0">
              <a:latin typeface="Times New Roman" pitchFamily="18" charset="0"/>
              <a:cs typeface="Times New Roman" pitchFamily="18" charset="0"/>
            </a:endParaRPr>
          </a:p>
          <a:p>
            <a:pPr marL="457200" indent="-457200">
              <a:buFont typeface="Arial" pitchFamily="34" charset="0"/>
              <a:buChar char="•"/>
            </a:pPr>
            <a:r>
              <a:rPr lang="en-US" sz="2000" dirty="0" smtClean="0">
                <a:latin typeface="Times New Roman" pitchFamily="18" charset="0"/>
                <a:cs typeface="Times New Roman" pitchFamily="18" charset="0"/>
              </a:rPr>
              <a:t>We will model the price of cars with the available variables so that it can be used by the management to understand how exactly the prices vary. They can accordingly manipulate the design of the cars, the business strategy etc. </a:t>
            </a:r>
          </a:p>
          <a:p>
            <a:pPr marL="457200" indent="-457200"/>
            <a:endParaRPr lang="en-US" sz="2000" dirty="0" smtClean="0">
              <a:latin typeface="Times New Roman" pitchFamily="18" charset="0"/>
              <a:cs typeface="Times New Roman" pitchFamily="18" charset="0"/>
            </a:endParaRPr>
          </a:p>
          <a:p>
            <a:endParaRPr lang="en-IN" sz="2800" b="1" dirty="0" smtClean="0">
              <a:latin typeface="Times New Roman" panose="02020603050405020304" pitchFamily="18" charset="0"/>
              <a:cs typeface="Times New Roman" panose="02020603050405020304" pitchFamily="18" charset="0"/>
            </a:endParaRPr>
          </a:p>
          <a:p>
            <a:endParaRPr lang="en-IN" sz="2800" b="1" dirty="0" smtClean="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pic>
        <p:nvPicPr>
          <p:cNvPr id="18442" name="Picture 10" descr="C:\Users\pc\AppData\Local\Microsoft\Windows\INetCache\IE\CJNIKD1C\target_PNG55[1].png"/>
          <p:cNvPicPr>
            <a:picLocks noChangeAspect="1" noChangeArrowheads="1"/>
          </p:cNvPicPr>
          <p:nvPr/>
        </p:nvPicPr>
        <p:blipFill>
          <a:blip r:embed="rId2" cstate="print"/>
          <a:srcRect/>
          <a:stretch>
            <a:fillRect/>
          </a:stretch>
        </p:blipFill>
        <p:spPr bwMode="auto">
          <a:xfrm>
            <a:off x="8442831" y="352697"/>
            <a:ext cx="2475412" cy="1917110"/>
          </a:xfrm>
          <a:prstGeom prst="rect">
            <a:avLst/>
          </a:prstGeom>
          <a:noFill/>
        </p:spPr>
      </p:pic>
    </p:spTree>
    <p:extLst>
      <p:ext uri="{BB962C8B-B14F-4D97-AF65-F5344CB8AC3E}">
        <p14:creationId xmlns:p14="http://schemas.microsoft.com/office/powerpoint/2010/main" xmlns="" val="1274145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1133" y="615298"/>
            <a:ext cx="10104547" cy="5755422"/>
          </a:xfrm>
          <a:prstGeom prst="rect">
            <a:avLst/>
          </a:prstGeom>
          <a:noFill/>
        </p:spPr>
        <p:txBody>
          <a:bodyPr wrap="square" rtlCol="0">
            <a:spAutoFit/>
          </a:bodyPr>
          <a:lstStyle/>
          <a:p>
            <a:endParaRPr lang="en-IN" sz="2800" b="1" u="sng" dirty="0" smtClean="0">
              <a:cs typeface="Times New Roman" panose="02020603050405020304" pitchFamily="18" charset="0"/>
            </a:endParaRPr>
          </a:p>
          <a:p>
            <a:r>
              <a:rPr lang="en-IN" sz="2800" b="1" u="sng" dirty="0" smtClean="0">
                <a:cs typeface="Times New Roman" panose="02020603050405020304" pitchFamily="18" charset="0"/>
              </a:rPr>
              <a:t>Motivation :</a:t>
            </a:r>
          </a:p>
          <a:p>
            <a:endParaRPr lang="en-IN" sz="2400" b="1" u="sng" dirty="0" smtClean="0">
              <a:cs typeface="Times New Roman" panose="02020603050405020304" pitchFamily="18" charset="0"/>
            </a:endParaRPr>
          </a:p>
          <a:p>
            <a:pPr marL="457200" indent="-457200"/>
            <a:endParaRPr lang="en-US" sz="2000" dirty="0" smtClean="0">
              <a:latin typeface="Times New Roman" pitchFamily="18" charset="0"/>
              <a:cs typeface="Times New Roman" pitchFamily="18" charset="0"/>
            </a:endParaRPr>
          </a:p>
          <a:p>
            <a:pPr marL="457200" indent="-457200">
              <a:buFont typeface="Arial" pitchFamily="34" charset="0"/>
              <a:buChar char="•"/>
            </a:pPr>
            <a:r>
              <a:rPr lang="en-US" sz="2000" dirty="0" smtClean="0">
                <a:latin typeface="Times New Roman" pitchFamily="18" charset="0"/>
                <a:cs typeface="Times New Roman" pitchFamily="18" charset="0"/>
              </a:rPr>
              <a:t>With the growing economic conditions, the sale of  used cars has been increased thus their  is a need to design a model.</a:t>
            </a:r>
          </a:p>
          <a:p>
            <a:pPr marL="457200" indent="-457200">
              <a:buFont typeface="Arial" pitchFamily="34" charset="0"/>
              <a:buChar char="•"/>
            </a:pPr>
            <a:endParaRPr lang="en-US" sz="2000" dirty="0" smtClean="0">
              <a:latin typeface="Times New Roman" pitchFamily="18" charset="0"/>
              <a:cs typeface="Times New Roman" pitchFamily="18" charset="0"/>
            </a:endParaRPr>
          </a:p>
          <a:p>
            <a:pPr marL="457200" indent="-457200">
              <a:buFont typeface="Arial" pitchFamily="34" charset="0"/>
              <a:buChar char="•"/>
            </a:pPr>
            <a:r>
              <a:rPr lang="en-US" sz="2000" dirty="0" smtClean="0">
                <a:latin typeface="Times New Roman" pitchFamily="18" charset="0"/>
                <a:cs typeface="Times New Roman" pitchFamily="18" charset="0"/>
              </a:rPr>
              <a:t>Deciding whether a used car is worth the posted price when you see listings online can be difficult, as value of used cars depends on factors like model, manufacturer, mileage, fuel type.</a:t>
            </a:r>
          </a:p>
          <a:p>
            <a:endParaRPr lang="en-US" sz="2000" dirty="0" smtClean="0">
              <a:latin typeface="Times New Roman" pitchFamily="18" charset="0"/>
              <a:cs typeface="Times New Roman" pitchFamily="18" charset="0"/>
            </a:endParaRPr>
          </a:p>
          <a:p>
            <a:pPr marL="457200" indent="-457200">
              <a:buFont typeface="Arial" pitchFamily="34" charset="0"/>
              <a:buChar char="•"/>
            </a:pPr>
            <a:r>
              <a:rPr lang="en-US" sz="2000" dirty="0" smtClean="0">
                <a:latin typeface="Times New Roman" pitchFamily="18" charset="0"/>
                <a:cs typeface="Times New Roman" pitchFamily="18" charset="0"/>
              </a:rPr>
              <a:t> From  the  perspective  of  a  seller,  it  is  also  a  dilemma  to  price  a  used  car appropriately.  Based  on  existing  data,  the  aim  is  to  develop  model  for  predicting  used  car  prices  efficiently.</a:t>
            </a:r>
            <a:r>
              <a:rPr lang="en-IN" sz="2000" dirty="0" smtClean="0">
                <a:latin typeface="Times New Roman" pitchFamily="18" charset="0"/>
                <a:cs typeface="Times New Roman" pitchFamily="18" charset="0"/>
              </a:rPr>
              <a:t> </a:t>
            </a:r>
          </a:p>
          <a:p>
            <a:pPr marL="457200" indent="-457200"/>
            <a:endParaRPr lang="en-US" sz="2000" dirty="0" smtClean="0">
              <a:latin typeface="Times New Roman" pitchFamily="18" charset="0"/>
              <a:cs typeface="Times New Roman" pitchFamily="18" charset="0"/>
            </a:endParaRPr>
          </a:p>
          <a:p>
            <a:pPr marL="457200" indent="-457200">
              <a:buFont typeface="Arial" pitchFamily="34" charset="0"/>
              <a:buChar char="•"/>
            </a:pPr>
            <a:endParaRPr lang="en-US" sz="2000" dirty="0" smtClean="0">
              <a:latin typeface="Times New Roman" pitchFamily="18" charset="0"/>
              <a:cs typeface="Times New Roman" pitchFamily="18" charset="0"/>
            </a:endParaRPr>
          </a:p>
          <a:p>
            <a:endParaRPr lang="en-IN" sz="2800" b="1" dirty="0">
              <a:latin typeface="Times New Roman" panose="02020603050405020304" pitchFamily="18" charset="0"/>
              <a:cs typeface="Times New Roman" panose="02020603050405020304" pitchFamily="18" charset="0"/>
            </a:endParaRPr>
          </a:p>
        </p:txBody>
      </p:sp>
      <p:pic>
        <p:nvPicPr>
          <p:cNvPr id="17410" name="Picture 2" descr="C:\Users\pc\AppData\Local\Microsoft\Windows\INetCache\IE\CJNIKD1C\220px-Bright_idea_-_using_cfl_light_bulb[1].png"/>
          <p:cNvPicPr>
            <a:picLocks noChangeAspect="1" noChangeArrowheads="1"/>
          </p:cNvPicPr>
          <p:nvPr/>
        </p:nvPicPr>
        <p:blipFill>
          <a:blip r:embed="rId2" cstate="print"/>
          <a:srcRect/>
          <a:stretch>
            <a:fillRect/>
          </a:stretch>
        </p:blipFill>
        <p:spPr bwMode="auto">
          <a:xfrm>
            <a:off x="9177050" y="219005"/>
            <a:ext cx="1607497" cy="1906979"/>
          </a:xfrm>
          <a:prstGeom prst="rect">
            <a:avLst/>
          </a:prstGeom>
          <a:noFill/>
        </p:spPr>
      </p:pic>
    </p:spTree>
    <p:extLst>
      <p:ext uri="{BB962C8B-B14F-4D97-AF65-F5344CB8AC3E}">
        <p14:creationId xmlns:p14="http://schemas.microsoft.com/office/powerpoint/2010/main" xmlns="" val="909042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1137" y="235133"/>
            <a:ext cx="9764913" cy="6555641"/>
          </a:xfrm>
          <a:prstGeom prst="rect">
            <a:avLst/>
          </a:prstGeom>
          <a:noFill/>
        </p:spPr>
        <p:txBody>
          <a:bodyPr wrap="square" rtlCol="0">
            <a:spAutoFit/>
          </a:bodyPr>
          <a:lstStyle/>
          <a:p>
            <a:r>
              <a:rPr lang="en-IN" sz="2800" b="1" u="sng" dirty="0" smtClean="0">
                <a:cs typeface="Times New Roman" panose="02020603050405020304" pitchFamily="18" charset="0"/>
              </a:rPr>
              <a:t>Dataset Description :</a:t>
            </a:r>
          </a:p>
          <a:p>
            <a:pPr lvl="0"/>
            <a:endParaRPr lang="en-IN" sz="2400" dirty="0" smtClean="0">
              <a:latin typeface="Times New Roman" pitchFamily="18" charset="0"/>
              <a:cs typeface="Times New Roman" pitchFamily="18" charset="0"/>
            </a:endParaRPr>
          </a:p>
          <a:p>
            <a:pPr lvl="0"/>
            <a:endParaRPr lang="en-IN" sz="2400" dirty="0" smtClean="0">
              <a:latin typeface="Times New Roman" pitchFamily="18" charset="0"/>
              <a:cs typeface="Times New Roman" pitchFamily="18" charset="0"/>
            </a:endParaRPr>
          </a:p>
          <a:p>
            <a:pPr marL="457200" lvl="0" indent="-457200"/>
            <a:r>
              <a:rPr lang="en-IN" sz="2000" dirty="0" smtClean="0">
                <a:latin typeface="Times New Roman" pitchFamily="18" charset="0"/>
                <a:cs typeface="Times New Roman" pitchFamily="18" charset="0"/>
              </a:rPr>
              <a:t>1.  The dataset is drawn from -</a:t>
            </a:r>
          </a:p>
          <a:p>
            <a:pPr marL="457200" lvl="0" indent="-457200"/>
            <a:r>
              <a:rPr lang="en-IN" sz="2000" dirty="0" smtClean="0">
                <a:latin typeface="Times New Roman" pitchFamily="18" charset="0"/>
                <a:cs typeface="Times New Roman" pitchFamily="18" charset="0"/>
              </a:rPr>
              <a:t>      “</a:t>
            </a:r>
            <a:r>
              <a:rPr lang="en-US" sz="2000" dirty="0" smtClean="0">
                <a:hlinkClick r:id="rId3"/>
              </a:rPr>
              <a:t>https://www.kaggle.com/avikasliwal/used-cars-price-prediction?select=train-data.csv</a:t>
            </a:r>
            <a:r>
              <a:rPr lang="en-US" sz="2000" dirty="0" smtClean="0"/>
              <a:t>”</a:t>
            </a:r>
            <a:r>
              <a:rPr lang="en-IN" sz="2000" dirty="0" smtClean="0">
                <a:latin typeface="Times New Roman" pitchFamily="18" charset="0"/>
                <a:cs typeface="Times New Roman" pitchFamily="18" charset="0"/>
              </a:rPr>
              <a:t> </a:t>
            </a:r>
          </a:p>
          <a:p>
            <a:pPr marL="457200" lvl="0" indent="-457200"/>
            <a:endParaRPr lang="en-IN" sz="2000" dirty="0" smtClean="0">
              <a:latin typeface="Times New Roman" pitchFamily="18" charset="0"/>
              <a:cs typeface="Times New Roman" pitchFamily="18" charset="0"/>
            </a:endParaRPr>
          </a:p>
          <a:p>
            <a:pPr marL="457200" lvl="0" indent="-457200"/>
            <a:r>
              <a:rPr lang="en-IN" sz="2000" dirty="0" smtClean="0">
                <a:latin typeface="Times New Roman" pitchFamily="18" charset="0"/>
                <a:cs typeface="Times New Roman" pitchFamily="18" charset="0"/>
              </a:rPr>
              <a:t>2.   We require a meticulous details about the car in order to build a algorithm to predict  it’s  reusability .</a:t>
            </a:r>
          </a:p>
          <a:p>
            <a:pPr marL="457200" lvl="0" indent="-457200"/>
            <a:endParaRPr lang="en-IN" sz="2000" b="1" dirty="0" smtClean="0">
              <a:latin typeface="Times New Roman" pitchFamily="18" charset="0"/>
              <a:cs typeface="Times New Roman" pitchFamily="18" charset="0"/>
            </a:endParaRPr>
          </a:p>
          <a:p>
            <a:pPr marL="457200" lvl="0" indent="-457200"/>
            <a:r>
              <a:rPr lang="en-US" sz="2000" b="1" dirty="0" smtClean="0">
                <a:latin typeface="Times New Roman" pitchFamily="18" charset="0"/>
                <a:cs typeface="Times New Roman" pitchFamily="18" charset="0"/>
              </a:rPr>
              <a:t>        </a:t>
            </a:r>
          </a:p>
          <a:p>
            <a:pPr marL="457200" lvl="0" indent="-457200"/>
            <a:endParaRPr lang="en-US" sz="2000" b="1" dirty="0" smtClean="0">
              <a:latin typeface="Times New Roman" pitchFamily="18" charset="0"/>
              <a:cs typeface="Times New Roman" pitchFamily="18" charset="0"/>
            </a:endParaRPr>
          </a:p>
          <a:p>
            <a:pPr marL="457200" lvl="0" indent="-457200"/>
            <a:endParaRPr lang="en-US" sz="2000" b="1" dirty="0" smtClean="0">
              <a:latin typeface="Times New Roman" pitchFamily="18" charset="0"/>
              <a:cs typeface="Times New Roman" pitchFamily="18" charset="0"/>
            </a:endParaRPr>
          </a:p>
          <a:p>
            <a:pPr marL="457200" lvl="0" indent="-457200"/>
            <a:endParaRPr lang="en-US" sz="2000" b="1" dirty="0" smtClean="0">
              <a:latin typeface="Times New Roman" pitchFamily="18" charset="0"/>
              <a:cs typeface="Times New Roman" pitchFamily="18" charset="0"/>
            </a:endParaRPr>
          </a:p>
          <a:p>
            <a:pPr marL="457200" lvl="0" indent="-457200">
              <a:buAutoNum type="arabicPeriod" startAt="3"/>
            </a:pPr>
            <a:r>
              <a:rPr lang="en-US" sz="2000" dirty="0" smtClean="0">
                <a:latin typeface="Times New Roman" pitchFamily="18" charset="0"/>
                <a:cs typeface="Times New Roman" pitchFamily="18" charset="0"/>
              </a:rPr>
              <a:t>The dataset consists of 6019 entries with each entry associated with 15 different attributes.</a:t>
            </a:r>
          </a:p>
          <a:p>
            <a:pPr marL="457200" lvl="0" indent="-457200"/>
            <a:r>
              <a:rPr lang="en-US" sz="2000" dirty="0" smtClean="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endParaRPr lang="en-IN" sz="2800" dirty="0" smtClean="0">
              <a:latin typeface="Times New Roman" panose="02020603050405020304" pitchFamily="18" charset="0"/>
              <a:cs typeface="Times New Roman" panose="02020603050405020304" pitchFamily="18" charset="0"/>
            </a:endParaRPr>
          </a:p>
          <a:p>
            <a:endParaRPr lang="en-IN" sz="2800" b="1" dirty="0" smtClean="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pic>
        <p:nvPicPr>
          <p:cNvPr id="3076" name="Picture 4"/>
          <p:cNvPicPr>
            <a:picLocks noChangeAspect="1" noChangeArrowheads="1"/>
          </p:cNvPicPr>
          <p:nvPr/>
        </p:nvPicPr>
        <p:blipFill>
          <a:blip r:embed="rId4"/>
          <a:srcRect/>
          <a:stretch>
            <a:fillRect/>
          </a:stretch>
        </p:blipFill>
        <p:spPr bwMode="auto">
          <a:xfrm>
            <a:off x="1606730" y="3384052"/>
            <a:ext cx="8987247" cy="685800"/>
          </a:xfrm>
          <a:prstGeom prst="rect">
            <a:avLst/>
          </a:prstGeom>
          <a:noFill/>
          <a:ln w="9525">
            <a:noFill/>
            <a:miter lim="800000"/>
            <a:headEnd/>
            <a:tailEnd/>
          </a:ln>
          <a:effectLst/>
        </p:spPr>
      </p:pic>
    </p:spTree>
    <p:extLst>
      <p:ext uri="{BB962C8B-B14F-4D97-AF65-F5344CB8AC3E}">
        <p14:creationId xmlns="" xmlns:p14="http://schemas.microsoft.com/office/powerpoint/2010/main" val="2097817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u="sng" dirty="0" smtClean="0">
                <a:solidFill>
                  <a:schemeClr val="tx1"/>
                </a:solidFill>
                <a:effectLst/>
                <a:cs typeface="Times New Roman" panose="02020603050405020304" pitchFamily="18" charset="0"/>
              </a:rPr>
              <a:t>Know about the data :</a:t>
            </a:r>
          </a:p>
        </p:txBody>
      </p:sp>
      <p:pic>
        <p:nvPicPr>
          <p:cNvPr id="2055" name="Picture 7"/>
          <p:cNvPicPr>
            <a:picLocks noGrp="1" noChangeAspect="1" noChangeArrowheads="1"/>
          </p:cNvPicPr>
          <p:nvPr>
            <p:ph idx="1"/>
          </p:nvPr>
        </p:nvPicPr>
        <p:blipFill>
          <a:blip r:embed="rId2"/>
          <a:srcRect/>
          <a:stretch>
            <a:fillRect/>
          </a:stretch>
        </p:blipFill>
        <p:spPr bwMode="auto">
          <a:xfrm>
            <a:off x="1887537" y="1476103"/>
            <a:ext cx="9712279" cy="43368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4144" y="381000"/>
            <a:ext cx="9997440" cy="5867400"/>
          </a:xfrm>
        </p:spPr>
        <p:txBody>
          <a:bodyPr>
            <a:normAutofit fontScale="77500" lnSpcReduction="20000"/>
          </a:bodyPr>
          <a:lstStyle/>
          <a:p>
            <a:pPr>
              <a:buClr>
                <a:schemeClr val="tx1"/>
              </a:buClr>
              <a:buNone/>
            </a:pPr>
            <a:endParaRPr lang="en-US" sz="2100" b="1" dirty="0" smtClean="0">
              <a:latin typeface="Calibri" pitchFamily="34" charset="0"/>
              <a:cs typeface="Times New Roman" pitchFamily="18" charset="0"/>
            </a:endParaRPr>
          </a:p>
          <a:p>
            <a:pPr>
              <a:buClr>
                <a:schemeClr val="tx1"/>
              </a:buClr>
              <a:buNone/>
            </a:pPr>
            <a:r>
              <a:rPr lang="en-IN" sz="3100" b="1" u="sng" dirty="0" smtClean="0">
                <a:cs typeface="Times New Roman" panose="02020603050405020304" pitchFamily="18" charset="0"/>
              </a:rPr>
              <a:t>Attributes Description :</a:t>
            </a:r>
            <a:endParaRPr lang="en-US" sz="3100" b="1" u="sng" dirty="0" smtClean="0">
              <a:latin typeface="Times New Roman" pitchFamily="18" charset="0"/>
              <a:cs typeface="Times New Roman" pitchFamily="18" charset="0"/>
            </a:endParaRPr>
          </a:p>
          <a:p>
            <a:pPr>
              <a:buClr>
                <a:schemeClr val="tx1"/>
              </a:buClr>
              <a:buNone/>
            </a:pPr>
            <a:endParaRPr lang="en-US" sz="2100" b="1" dirty="0" smtClean="0">
              <a:latin typeface="Calibri" pitchFamily="34" charset="0"/>
              <a:cs typeface="Times New Roman" pitchFamily="18" charset="0"/>
            </a:endParaRPr>
          </a:p>
          <a:p>
            <a:pPr>
              <a:buClr>
                <a:schemeClr val="tx1"/>
              </a:buClr>
            </a:pPr>
            <a:r>
              <a:rPr lang="en-US" sz="2100" b="1" dirty="0" smtClean="0">
                <a:latin typeface="Calibri" pitchFamily="34" charset="0"/>
                <a:cs typeface="Times New Roman" pitchFamily="18" charset="0"/>
              </a:rPr>
              <a:t> Name  -  </a:t>
            </a:r>
            <a:r>
              <a:rPr lang="en-US" sz="2100" dirty="0" smtClean="0">
                <a:latin typeface="Calibri" pitchFamily="34" charset="0"/>
                <a:cs typeface="Times New Roman" pitchFamily="18" charset="0"/>
              </a:rPr>
              <a:t>Name of the car </a:t>
            </a:r>
            <a:endParaRPr lang="en-US" sz="2100" b="1" dirty="0" smtClean="0">
              <a:latin typeface="Calibri" pitchFamily="34" charset="0"/>
              <a:cs typeface="Times New Roman" pitchFamily="18" charset="0"/>
            </a:endParaRPr>
          </a:p>
          <a:p>
            <a:pPr>
              <a:buClr>
                <a:schemeClr val="tx1"/>
              </a:buClr>
            </a:pPr>
            <a:r>
              <a:rPr lang="en-US" sz="2100" b="1" dirty="0" smtClean="0">
                <a:latin typeface="Calibri" pitchFamily="34" charset="0"/>
                <a:cs typeface="Times New Roman" pitchFamily="18" charset="0"/>
              </a:rPr>
              <a:t> location –  </a:t>
            </a:r>
            <a:r>
              <a:rPr lang="en-US" sz="2100" dirty="0" smtClean="0">
                <a:latin typeface="Calibri" pitchFamily="34" charset="0"/>
                <a:cs typeface="Times New Roman" pitchFamily="18" charset="0"/>
              </a:rPr>
              <a:t>the location or city where the car is currently in. </a:t>
            </a:r>
            <a:r>
              <a:rPr lang="en-US" sz="2100" b="1" dirty="0" smtClean="0">
                <a:latin typeface="Calibri" pitchFamily="34" charset="0"/>
                <a:cs typeface="Times New Roman" pitchFamily="18" charset="0"/>
              </a:rPr>
              <a:t> </a:t>
            </a:r>
          </a:p>
          <a:p>
            <a:pPr>
              <a:buClr>
                <a:schemeClr val="tx1"/>
              </a:buClr>
            </a:pPr>
            <a:r>
              <a:rPr lang="en-US" sz="2100" b="1" dirty="0" smtClean="0">
                <a:latin typeface="Calibri" pitchFamily="34" charset="0"/>
                <a:cs typeface="Times New Roman" pitchFamily="18" charset="0"/>
              </a:rPr>
              <a:t> </a:t>
            </a:r>
            <a:r>
              <a:rPr lang="en-US" sz="2100" b="1" dirty="0" err="1" smtClean="0">
                <a:latin typeface="Calibri" pitchFamily="34" charset="0"/>
                <a:cs typeface="Times New Roman" pitchFamily="18" charset="0"/>
              </a:rPr>
              <a:t>Year_of_registration</a:t>
            </a:r>
            <a:r>
              <a:rPr lang="en-US" sz="2100" b="1" dirty="0" smtClean="0">
                <a:latin typeface="Calibri" pitchFamily="34" charset="0"/>
                <a:cs typeface="Times New Roman" pitchFamily="18" charset="0"/>
              </a:rPr>
              <a:t> -  </a:t>
            </a:r>
            <a:r>
              <a:rPr lang="en-US" sz="2100" dirty="0" smtClean="0">
                <a:latin typeface="Calibri" pitchFamily="34" charset="0"/>
              </a:rPr>
              <a:t>At what year the car was first registered - the age of the car..</a:t>
            </a:r>
            <a:r>
              <a:rPr lang="en-US" sz="2100" b="1" dirty="0" smtClean="0">
                <a:latin typeface="Calibri" pitchFamily="34" charset="0"/>
                <a:cs typeface="Times New Roman" pitchFamily="18" charset="0"/>
              </a:rPr>
              <a:t> </a:t>
            </a:r>
          </a:p>
          <a:p>
            <a:pPr>
              <a:buClr>
                <a:schemeClr val="tx1"/>
              </a:buClr>
            </a:pPr>
            <a:r>
              <a:rPr lang="en-US" sz="2100" b="1" dirty="0" smtClean="0">
                <a:latin typeface="Calibri" pitchFamily="34" charset="0"/>
                <a:cs typeface="Times New Roman" pitchFamily="18" charset="0"/>
              </a:rPr>
              <a:t> </a:t>
            </a:r>
            <a:r>
              <a:rPr lang="en-US" sz="2100" b="1" dirty="0" err="1" smtClean="0">
                <a:latin typeface="Calibri" pitchFamily="34" charset="0"/>
                <a:cs typeface="Times New Roman" pitchFamily="18" charset="0"/>
              </a:rPr>
              <a:t>Odometer_Reading</a:t>
            </a:r>
            <a:r>
              <a:rPr lang="en-US" sz="2100" b="1" dirty="0" smtClean="0">
                <a:latin typeface="Calibri" pitchFamily="34" charset="0"/>
                <a:cs typeface="Times New Roman" pitchFamily="18" charset="0"/>
              </a:rPr>
              <a:t> -   </a:t>
            </a:r>
            <a:r>
              <a:rPr lang="en-US" sz="2100" dirty="0" smtClean="0">
                <a:latin typeface="Calibri" pitchFamily="34" charset="0"/>
                <a:cs typeface="Times New Roman" pitchFamily="18" charset="0"/>
              </a:rPr>
              <a:t>the total distance travelled by the car since it was first registered.</a:t>
            </a:r>
          </a:p>
          <a:p>
            <a:pPr>
              <a:buClr>
                <a:schemeClr val="tx1"/>
              </a:buClr>
            </a:pPr>
            <a:r>
              <a:rPr lang="en-US" sz="2100" b="1" dirty="0" smtClean="0">
                <a:latin typeface="Calibri" pitchFamily="34" charset="0"/>
                <a:cs typeface="Times New Roman" pitchFamily="18" charset="0"/>
              </a:rPr>
              <a:t> </a:t>
            </a:r>
            <a:r>
              <a:rPr lang="en-US" sz="2100" b="1" dirty="0" err="1" smtClean="0">
                <a:latin typeface="Calibri" pitchFamily="34" charset="0"/>
                <a:cs typeface="Times New Roman" pitchFamily="18" charset="0"/>
              </a:rPr>
              <a:t>Fuel_type</a:t>
            </a:r>
            <a:r>
              <a:rPr lang="en-US" sz="2100" b="1" dirty="0" smtClean="0">
                <a:latin typeface="Calibri" pitchFamily="34" charset="0"/>
                <a:cs typeface="Times New Roman" pitchFamily="18" charset="0"/>
              </a:rPr>
              <a:t> -  </a:t>
            </a:r>
            <a:r>
              <a:rPr lang="en-US" sz="2100" dirty="0" smtClean="0">
                <a:latin typeface="Calibri" pitchFamily="34" charset="0"/>
              </a:rPr>
              <a:t>compressed natural gas(CNG), diesel, petrol, LPG, electric</a:t>
            </a:r>
            <a:endParaRPr lang="en-US" sz="2100" b="1" dirty="0" smtClean="0">
              <a:latin typeface="Calibri" pitchFamily="34" charset="0"/>
              <a:cs typeface="Times New Roman" pitchFamily="18" charset="0"/>
            </a:endParaRPr>
          </a:p>
          <a:p>
            <a:pPr>
              <a:buClr>
                <a:schemeClr val="tx1"/>
              </a:buClr>
            </a:pPr>
            <a:r>
              <a:rPr lang="en-US" sz="2100" b="1" dirty="0" smtClean="0">
                <a:latin typeface="Calibri" pitchFamily="34" charset="0"/>
                <a:cs typeface="Times New Roman" pitchFamily="18" charset="0"/>
              </a:rPr>
              <a:t> </a:t>
            </a:r>
            <a:r>
              <a:rPr lang="en-US" sz="2100" b="1" dirty="0" err="1" smtClean="0">
                <a:latin typeface="Calibri" pitchFamily="34" charset="0"/>
                <a:cs typeface="Times New Roman" pitchFamily="18" charset="0"/>
              </a:rPr>
              <a:t>Transmission_Type</a:t>
            </a:r>
            <a:r>
              <a:rPr lang="en-US" sz="2100" b="1" dirty="0" smtClean="0">
                <a:latin typeface="Calibri" pitchFamily="34" charset="0"/>
                <a:cs typeface="Times New Roman" pitchFamily="18" charset="0"/>
              </a:rPr>
              <a:t> –  </a:t>
            </a:r>
            <a:r>
              <a:rPr lang="en-US" sz="2100" dirty="0" smtClean="0">
                <a:latin typeface="Calibri" pitchFamily="34" charset="0"/>
                <a:cs typeface="Times New Roman" pitchFamily="18" charset="0"/>
              </a:rPr>
              <a:t>automatic or manual.</a:t>
            </a:r>
            <a:endParaRPr lang="en-US" sz="2100" b="1" dirty="0" smtClean="0">
              <a:latin typeface="Calibri" pitchFamily="34" charset="0"/>
              <a:cs typeface="Times New Roman" pitchFamily="18" charset="0"/>
            </a:endParaRPr>
          </a:p>
          <a:p>
            <a:pPr>
              <a:buClr>
                <a:schemeClr val="tx1"/>
              </a:buClr>
            </a:pPr>
            <a:r>
              <a:rPr lang="en-US" sz="2100" b="1" dirty="0" smtClean="0">
                <a:latin typeface="Calibri" pitchFamily="34" charset="0"/>
                <a:cs typeface="Times New Roman" pitchFamily="18" charset="0"/>
              </a:rPr>
              <a:t> </a:t>
            </a:r>
            <a:r>
              <a:rPr lang="en-US" sz="2100" b="1" dirty="0" err="1" smtClean="0">
                <a:latin typeface="Calibri" pitchFamily="34" charset="0"/>
                <a:cs typeface="Times New Roman" pitchFamily="18" charset="0"/>
              </a:rPr>
              <a:t>Owner_Type</a:t>
            </a:r>
            <a:r>
              <a:rPr lang="en-US" sz="2100" b="1" dirty="0" smtClean="0">
                <a:latin typeface="Calibri" pitchFamily="34" charset="0"/>
                <a:cs typeface="Times New Roman" pitchFamily="18" charset="0"/>
              </a:rPr>
              <a:t> </a:t>
            </a:r>
            <a:r>
              <a:rPr lang="en-US" sz="2100" dirty="0" smtClean="0">
                <a:latin typeface="Calibri" pitchFamily="34" charset="0"/>
                <a:cs typeface="Times New Roman" pitchFamily="18" charset="0"/>
              </a:rPr>
              <a:t>–  first , second, third or above.</a:t>
            </a:r>
          </a:p>
          <a:p>
            <a:pPr>
              <a:buClr>
                <a:schemeClr val="tx1"/>
              </a:buClr>
            </a:pPr>
            <a:r>
              <a:rPr lang="en-US" sz="2100" b="1" dirty="0" smtClean="0">
                <a:latin typeface="Calibri" pitchFamily="34" charset="0"/>
                <a:cs typeface="Times New Roman" pitchFamily="18" charset="0"/>
              </a:rPr>
              <a:t> </a:t>
            </a:r>
            <a:r>
              <a:rPr lang="en-US" sz="2100" b="1" dirty="0" err="1" smtClean="0">
                <a:latin typeface="Calibri" pitchFamily="34" charset="0"/>
                <a:cs typeface="Times New Roman" pitchFamily="18" charset="0"/>
              </a:rPr>
              <a:t>Mileage_in_kmpl</a:t>
            </a:r>
            <a:r>
              <a:rPr lang="en-US" sz="2100" b="1" dirty="0" smtClean="0">
                <a:latin typeface="Calibri" pitchFamily="34" charset="0"/>
                <a:cs typeface="Times New Roman" pitchFamily="18" charset="0"/>
              </a:rPr>
              <a:t>  -  </a:t>
            </a:r>
            <a:r>
              <a:rPr lang="en-US" sz="2100" dirty="0" smtClean="0">
                <a:latin typeface="Calibri" pitchFamily="34" charset="0"/>
                <a:cs typeface="Times New Roman" pitchFamily="18" charset="0"/>
              </a:rPr>
              <a:t>mileage of the car in </a:t>
            </a:r>
            <a:r>
              <a:rPr lang="en-US" sz="2100" dirty="0" err="1" smtClean="0">
                <a:latin typeface="Calibri" pitchFamily="34" charset="0"/>
                <a:cs typeface="Times New Roman" pitchFamily="18" charset="0"/>
              </a:rPr>
              <a:t>kilometre</a:t>
            </a:r>
            <a:r>
              <a:rPr lang="en-US" sz="2100" dirty="0" smtClean="0">
                <a:latin typeface="Calibri" pitchFamily="34" charset="0"/>
                <a:cs typeface="Times New Roman" pitchFamily="18" charset="0"/>
              </a:rPr>
              <a:t>  per </a:t>
            </a:r>
            <a:r>
              <a:rPr lang="en-US" sz="2100" dirty="0" err="1" smtClean="0">
                <a:latin typeface="Calibri" pitchFamily="34" charset="0"/>
                <a:cs typeface="Times New Roman" pitchFamily="18" charset="0"/>
              </a:rPr>
              <a:t>litre</a:t>
            </a:r>
            <a:r>
              <a:rPr lang="en-US" sz="2100" dirty="0" smtClean="0">
                <a:latin typeface="Calibri" pitchFamily="34" charset="0"/>
                <a:cs typeface="Times New Roman" pitchFamily="18" charset="0"/>
              </a:rPr>
              <a:t>  </a:t>
            </a:r>
          </a:p>
          <a:p>
            <a:pPr>
              <a:buClr>
                <a:schemeClr val="tx1"/>
              </a:buClr>
            </a:pPr>
            <a:r>
              <a:rPr lang="en-US" sz="2100" b="1" dirty="0" smtClean="0">
                <a:latin typeface="Calibri" pitchFamily="34" charset="0"/>
                <a:cs typeface="Times New Roman" pitchFamily="18" charset="0"/>
              </a:rPr>
              <a:t> </a:t>
            </a:r>
            <a:r>
              <a:rPr lang="en-US" sz="2100" b="1" dirty="0" err="1" smtClean="0">
                <a:latin typeface="Calibri" pitchFamily="34" charset="0"/>
                <a:cs typeface="Times New Roman" pitchFamily="18" charset="0"/>
              </a:rPr>
              <a:t>Engine_in_cc</a:t>
            </a:r>
            <a:r>
              <a:rPr lang="en-US" sz="2100" b="1" dirty="0" smtClean="0">
                <a:latin typeface="Calibri" pitchFamily="34" charset="0"/>
                <a:cs typeface="Times New Roman" pitchFamily="18" charset="0"/>
              </a:rPr>
              <a:t> - </a:t>
            </a:r>
            <a:r>
              <a:rPr lang="en-US" sz="2100" dirty="0" smtClean="0">
                <a:latin typeface="Calibri" pitchFamily="34" charset="0"/>
              </a:rPr>
              <a:t>  Cylinder capacity or the cubic centimeters capacity of the combustion cylinder. </a:t>
            </a:r>
            <a:endParaRPr lang="en-US" sz="2100" dirty="0" smtClean="0">
              <a:latin typeface="Calibri" pitchFamily="34" charset="0"/>
              <a:cs typeface="Times New Roman" pitchFamily="18" charset="0"/>
            </a:endParaRPr>
          </a:p>
          <a:p>
            <a:pPr>
              <a:buClr>
                <a:schemeClr val="tx1"/>
              </a:buClr>
            </a:pPr>
            <a:r>
              <a:rPr lang="en-US" sz="2100" b="1" dirty="0" smtClean="0">
                <a:latin typeface="Calibri" pitchFamily="34" charset="0"/>
                <a:cs typeface="Times New Roman" pitchFamily="18" charset="0"/>
              </a:rPr>
              <a:t> </a:t>
            </a:r>
            <a:r>
              <a:rPr lang="en-US" sz="2100" b="1" dirty="0" err="1" smtClean="0">
                <a:latin typeface="Calibri" pitchFamily="34" charset="0"/>
                <a:cs typeface="Times New Roman" pitchFamily="18" charset="0"/>
              </a:rPr>
              <a:t>Power_in_bhp</a:t>
            </a:r>
            <a:r>
              <a:rPr lang="en-US" sz="2100" b="1" dirty="0" smtClean="0">
                <a:latin typeface="Calibri" pitchFamily="34" charset="0"/>
                <a:cs typeface="Times New Roman" pitchFamily="18" charset="0"/>
              </a:rPr>
              <a:t> -  </a:t>
            </a:r>
            <a:r>
              <a:rPr lang="en-US" sz="2100" dirty="0" smtClean="0">
                <a:latin typeface="Calibri" pitchFamily="34" charset="0"/>
              </a:rPr>
              <a:t>Car Engine Power in brake horse power.</a:t>
            </a:r>
            <a:endParaRPr lang="en-US" sz="2100" b="1" dirty="0" smtClean="0">
              <a:latin typeface="Calibri" pitchFamily="34" charset="0"/>
              <a:cs typeface="Times New Roman" pitchFamily="18" charset="0"/>
            </a:endParaRPr>
          </a:p>
          <a:p>
            <a:pPr>
              <a:buClr>
                <a:schemeClr val="tx1"/>
              </a:buClr>
              <a:buSzPct val="82000"/>
            </a:pPr>
            <a:r>
              <a:rPr lang="en-US" sz="2100" b="1" dirty="0" smtClean="0">
                <a:latin typeface="Calibri" pitchFamily="34" charset="0"/>
                <a:cs typeface="Times New Roman" pitchFamily="18" charset="0"/>
              </a:rPr>
              <a:t> Seats  -</a:t>
            </a:r>
            <a:r>
              <a:rPr lang="en-US" sz="2100" dirty="0" smtClean="0">
                <a:latin typeface="Calibri" pitchFamily="34" charset="0"/>
                <a:cs typeface="Times New Roman" pitchFamily="18" charset="0"/>
              </a:rPr>
              <a:t>  describes the number of seats in the car.</a:t>
            </a:r>
          </a:p>
          <a:p>
            <a:pPr>
              <a:buClr>
                <a:schemeClr val="tx1"/>
              </a:buClr>
              <a:buSzPct val="82000"/>
            </a:pPr>
            <a:r>
              <a:rPr lang="en-US" sz="2100" b="1" dirty="0" smtClean="0">
                <a:latin typeface="Calibri" pitchFamily="34" charset="0"/>
                <a:cs typeface="Times New Roman" pitchFamily="18" charset="0"/>
              </a:rPr>
              <a:t> Price</a:t>
            </a:r>
            <a:r>
              <a:rPr lang="en-US" sz="2100" dirty="0" smtClean="0">
                <a:latin typeface="Calibri" pitchFamily="34" charset="0"/>
                <a:cs typeface="Times New Roman" pitchFamily="18" charset="0"/>
              </a:rPr>
              <a:t> </a:t>
            </a:r>
            <a:r>
              <a:rPr lang="en-US" sz="2100" dirty="0" smtClean="0">
                <a:latin typeface="Calibri" pitchFamily="34" charset="0"/>
              </a:rPr>
              <a:t> -  the price in Rs on the advertisement to sell the car.</a:t>
            </a:r>
          </a:p>
          <a:p>
            <a:pPr>
              <a:buClr>
                <a:schemeClr val="tx1"/>
              </a:buClr>
              <a:buSzPct val="82000"/>
            </a:pPr>
            <a:r>
              <a:rPr lang="en-US" sz="2100" b="1" dirty="0" smtClean="0">
                <a:latin typeface="Calibri" pitchFamily="34" charset="0"/>
                <a:cs typeface="Times New Roman" pitchFamily="18" charset="0"/>
              </a:rPr>
              <a:t> </a:t>
            </a:r>
            <a:r>
              <a:rPr lang="en-US" sz="2100" b="1" dirty="0" err="1" smtClean="0">
                <a:latin typeface="Calibri" pitchFamily="34" charset="0"/>
                <a:cs typeface="Times New Roman" pitchFamily="18" charset="0"/>
              </a:rPr>
              <a:t>Paint_color</a:t>
            </a:r>
            <a:r>
              <a:rPr lang="en-US" sz="2100" b="1" dirty="0" smtClean="0">
                <a:latin typeface="Calibri" pitchFamily="34" charset="0"/>
                <a:cs typeface="Times New Roman" pitchFamily="18" charset="0"/>
              </a:rPr>
              <a:t>  </a:t>
            </a:r>
            <a:r>
              <a:rPr lang="en-US" sz="2100" dirty="0" smtClean="0">
                <a:latin typeface="Calibri" pitchFamily="34" charset="0"/>
                <a:cs typeface="Times New Roman" pitchFamily="18" charset="0"/>
              </a:rPr>
              <a:t>-  Represents the color variants available of the car.</a:t>
            </a:r>
          </a:p>
          <a:p>
            <a:pPr>
              <a:buClr>
                <a:schemeClr val="tx1"/>
              </a:buClr>
              <a:buSzPct val="82000"/>
            </a:pPr>
            <a:r>
              <a:rPr lang="en-US" sz="2100" b="1" dirty="0" smtClean="0">
                <a:latin typeface="Calibri" pitchFamily="34" charset="0"/>
                <a:cs typeface="Times New Roman" pitchFamily="18" charset="0"/>
              </a:rPr>
              <a:t> Type</a:t>
            </a:r>
            <a:r>
              <a:rPr lang="en-US" sz="2100" dirty="0" smtClean="0">
                <a:latin typeface="Calibri" pitchFamily="34" charset="0"/>
                <a:cs typeface="Times New Roman" pitchFamily="18" charset="0"/>
              </a:rPr>
              <a:t> –  car body type – </a:t>
            </a:r>
            <a:r>
              <a:rPr lang="en-US" sz="2100" dirty="0" err="1" smtClean="0">
                <a:latin typeface="Calibri" pitchFamily="34" charset="0"/>
                <a:cs typeface="Times New Roman" pitchFamily="18" charset="0"/>
              </a:rPr>
              <a:t>suv</a:t>
            </a:r>
            <a:r>
              <a:rPr lang="en-US" sz="2100" dirty="0" smtClean="0">
                <a:latin typeface="Calibri" pitchFamily="34" charset="0"/>
                <a:cs typeface="Times New Roman" pitchFamily="18" charset="0"/>
              </a:rPr>
              <a:t>, </a:t>
            </a:r>
            <a:r>
              <a:rPr lang="en-US" sz="2100" dirty="0" err="1" smtClean="0">
                <a:latin typeface="Calibri" pitchFamily="34" charset="0"/>
                <a:cs typeface="Times New Roman" pitchFamily="18" charset="0"/>
              </a:rPr>
              <a:t>wegan</a:t>
            </a:r>
            <a:r>
              <a:rPr lang="en-US" sz="2100" dirty="0" smtClean="0">
                <a:latin typeface="Calibri" pitchFamily="34" charset="0"/>
                <a:cs typeface="Times New Roman" pitchFamily="18" charset="0"/>
              </a:rPr>
              <a:t>, sedan, truck, convertible, other etc.</a:t>
            </a:r>
          </a:p>
          <a:p>
            <a:pPr>
              <a:buClr>
                <a:schemeClr val="tx1"/>
              </a:buClr>
              <a:buSzPct val="82000"/>
            </a:pPr>
            <a:r>
              <a:rPr lang="en-US" sz="2100" b="1" dirty="0" smtClean="0">
                <a:latin typeface="Calibri" pitchFamily="34" charset="0"/>
                <a:cs typeface="Times New Roman" pitchFamily="18" charset="0"/>
              </a:rPr>
              <a:t> Condition</a:t>
            </a:r>
            <a:r>
              <a:rPr lang="en-US" sz="2100" dirty="0" smtClean="0">
                <a:latin typeface="Calibri" pitchFamily="34" charset="0"/>
                <a:cs typeface="Times New Roman" pitchFamily="18" charset="0"/>
              </a:rPr>
              <a:t> –  specify the condition whether it is new, excellent, good, fair etc.</a:t>
            </a:r>
          </a:p>
          <a:p>
            <a:pPr>
              <a:buClrTx/>
              <a:buSzPct val="82000"/>
              <a:buNone/>
            </a:pPr>
            <a:endParaRPr lang="en-US" sz="1600" dirty="0" smtClean="0">
              <a:latin typeface="Times New Roman" pitchFamily="18" charset="0"/>
              <a:cs typeface="Times New Roman" pitchFamily="18" charset="0"/>
            </a:endParaRPr>
          </a:p>
          <a:p>
            <a:pPr>
              <a:buClrTx/>
              <a:buSzPct val="82000"/>
              <a:buNone/>
            </a:pPr>
            <a:endParaRPr lang="en-US" sz="1600" dirty="0" smtClean="0">
              <a:latin typeface="Times New Roman" pitchFamily="18" charset="0"/>
              <a:cs typeface="Times New Roman" pitchFamily="18" charset="0"/>
            </a:endParaRPr>
          </a:p>
          <a:p>
            <a:pPr>
              <a:buClrTx/>
              <a:buSzPct val="82000"/>
              <a:buNone/>
            </a:pPr>
            <a:r>
              <a:rPr lang="en-US" sz="1600" dirty="0" smtClean="0">
                <a:latin typeface="Times New Roman" pitchFamily="18" charset="0"/>
                <a:cs typeface="Times New Roman" pitchFamily="18" charset="0"/>
              </a:rPr>
              <a:t>   </a:t>
            </a:r>
            <a:endParaRPr lang="en-US" sz="1600" dirty="0" smtClean="0">
              <a:latin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smtClean="0">
                <a:solidFill>
                  <a:schemeClr val="tx1"/>
                </a:solidFill>
              </a:rPr>
              <a:t>Data Preprocessing</a:t>
            </a:r>
            <a:r>
              <a:rPr lang="en-US" dirty="0" smtClean="0"/>
              <a:t>:</a:t>
            </a:r>
            <a:endParaRPr lang="en-US" dirty="0"/>
          </a:p>
        </p:txBody>
      </p:sp>
      <p:sp>
        <p:nvSpPr>
          <p:cNvPr id="3" name="Content Placeholder 2"/>
          <p:cNvSpPr>
            <a:spLocks noGrp="1"/>
          </p:cNvSpPr>
          <p:nvPr>
            <p:ph idx="1"/>
          </p:nvPr>
        </p:nvSpPr>
        <p:spPr/>
        <p:txBody>
          <a:bodyPr>
            <a:normAutofit/>
          </a:bodyPr>
          <a:lstStyle/>
          <a:p>
            <a:r>
              <a:rPr lang="en-US" sz="2800" b="1" dirty="0" smtClean="0"/>
              <a:t>Why Data Preprocessing is required?</a:t>
            </a:r>
          </a:p>
          <a:p>
            <a:r>
              <a:rPr lang="en-US" dirty="0" smtClean="0"/>
              <a:t> </a:t>
            </a:r>
            <a:r>
              <a:rPr lang="en-US" sz="2000" dirty="0" smtClean="0">
                <a:latin typeface="Times New Roman" pitchFamily="18" charset="0"/>
                <a:cs typeface="Times New Roman" pitchFamily="18" charset="0"/>
              </a:rPr>
              <a:t>When it comes to creating a Machine Learning model, data preprocessing is the first step marking the initiation of the process. Typically, real-world data is incomplete, inconsistent, inaccurate (contains errors or outliers), and often lacks specific attribute values/trends. This is where data preprocessing enters the scenario – it helps to clean, format, and organize the raw data, thereby making it ready-to-go for Machine Learning models.</a:t>
            </a:r>
          </a:p>
          <a:p>
            <a:endParaRPr lang="en-US" dirty="0" smtClean="0"/>
          </a:p>
          <a:p>
            <a:endParaRPr lang="en-US" dirty="0" smtClean="0"/>
          </a:p>
          <a:p>
            <a:endParaRPr lang="en-US" sz="2600" dirty="0" smtClean="0"/>
          </a:p>
          <a:p>
            <a:endParaRPr lang="en-US" sz="2800" dirty="0" smtClean="0"/>
          </a:p>
          <a:p>
            <a:endParaRPr lang="en-US" sz="28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1770</TotalTime>
  <Words>1467</Words>
  <Application>Microsoft Office PowerPoint</Application>
  <PresentationFormat>Custom</PresentationFormat>
  <Paragraphs>221</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Solstice</vt:lpstr>
      <vt:lpstr>Slide 1</vt:lpstr>
      <vt:lpstr>Slide 2</vt:lpstr>
      <vt:lpstr>Slide 3</vt:lpstr>
      <vt:lpstr>Slide 4</vt:lpstr>
      <vt:lpstr>Slide 5</vt:lpstr>
      <vt:lpstr>Slide 6</vt:lpstr>
      <vt:lpstr>Know about the data :</vt:lpstr>
      <vt:lpstr>Slide 8</vt:lpstr>
      <vt:lpstr>Data Preprocessing:</vt:lpstr>
      <vt:lpstr>Steps in Data Preprocessing:</vt:lpstr>
      <vt:lpstr>Identifying and handling missing values : In data preprocessing, it is pivotal to identify and correctly handle the missing values, failing to do this, you might draw inaccurate and faulty conclusions and inferences from the data.</vt:lpstr>
      <vt:lpstr>  Encoding the categorical data:. Categorical data refers to the information that has specific categories within the dataset.   </vt:lpstr>
      <vt:lpstr>Slide 13</vt:lpstr>
      <vt:lpstr>   Data Visualisation:  Data visualization refers to the techniques used to communicate data or information by encoding it as visual objects (e.g., points, lines or bars) contained in graphics. Few of the observation we made are listed below   </vt:lpstr>
      <vt:lpstr>Univariate analysis of Fuel_Type </vt:lpstr>
      <vt:lpstr>Univariate Analysis of odometer reading and mileage in kmpl:</vt:lpstr>
      <vt:lpstr>Slide 17</vt:lpstr>
      <vt:lpstr>Percentile based outliers detection :      </vt:lpstr>
      <vt:lpstr>Outliners detection using boxplot :</vt:lpstr>
      <vt:lpstr>Removal of outliers :</vt:lpstr>
      <vt:lpstr>Building a correlation matrix and correlation graph:</vt:lpstr>
      <vt:lpstr>Regression Analysis:</vt:lpstr>
      <vt:lpstr>Slide 23</vt:lpstr>
      <vt:lpstr>Description of Multiple Linear Regression:</vt:lpstr>
      <vt:lpstr>Multiple Linear Regression: </vt:lpstr>
      <vt:lpstr>Slide 26</vt:lpstr>
      <vt:lpstr>Description of Decision Tree:</vt:lpstr>
      <vt:lpstr>Decision Tree Model:</vt:lpstr>
      <vt:lpstr>Slide 29</vt:lpstr>
      <vt:lpstr>Description of Random Forest Algorithm: </vt:lpstr>
      <vt:lpstr>Random Forest Algorithm:</vt:lpstr>
      <vt:lpstr>Slide 32</vt:lpstr>
      <vt:lpstr>GUI:</vt:lpstr>
      <vt:lpstr>Slide 34</vt:lpstr>
      <vt:lpstr>Conclusion:</vt:lpstr>
      <vt:lpstr>Slide 36</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Shekhar</dc:creator>
  <cp:lastModifiedBy>pc</cp:lastModifiedBy>
  <cp:revision>202</cp:revision>
  <dcterms:created xsi:type="dcterms:W3CDTF">2020-06-01T17:17:39Z</dcterms:created>
  <dcterms:modified xsi:type="dcterms:W3CDTF">2021-02-10T20:16:00Z</dcterms:modified>
</cp:coreProperties>
</file>