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1" r:id="rId6"/>
    <p:sldId id="263" r:id="rId7"/>
    <p:sldId id="264" r:id="rId8"/>
    <p:sldId id="265" r:id="rId9"/>
    <p:sldId id="275" r:id="rId10"/>
    <p:sldId id="268" r:id="rId11"/>
    <p:sldId id="272" r:id="rId12"/>
    <p:sldId id="274" r:id="rId13"/>
    <p:sldId id="273" r:id="rId14"/>
    <p:sldId id="276" r:id="rId15"/>
    <p:sldId id="277" r:id="rId16"/>
    <p:sldId id="278" r:id="rId17"/>
    <p:sldId id="279" r:id="rId18"/>
    <p:sldId id="270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C37B-B2F4-B33D-F41E-F23F1C6A7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E94AC-3ECB-95C4-0F5D-C8002238B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48BC-C70B-E2BB-8E70-EC6E2F10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E359-D3B2-8217-E2A3-0EC898D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F1C5-499D-465D-A855-B639E016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3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858D-7E38-D395-1E2D-08D2B5A1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3B05-F1AE-87CB-C57C-6032AB1B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0D49-59D8-436C-F162-46F84A40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EF77-F516-17FC-C487-CA87716A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ACB4-229D-4577-85EE-0B449F19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664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D9C1D-7477-79C0-FA32-AFE7705A3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26BBA-5CD6-54A3-401E-51A2686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1291-590B-B4D6-77BC-0B1EE2A6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B36B-6F0F-93A8-0F75-1139B555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1132-B107-F3DC-4A01-B91DDC51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72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8B08-0A58-71E1-0F40-21A645E2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DA02-6F71-DB39-6D97-414FD928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0A33-426A-923A-64B9-B5E2D1C6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B6F3-CC50-01F5-1B4E-B62A5792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928-0461-4D01-B48F-CD92864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97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D95-DDC5-0BBD-6FB7-7ECFF3DF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B7DE8-2A5E-68C4-B10C-8BAD6853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3895-9243-42FE-611E-16354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8E6F-7ABC-9BB9-7A08-AF7D8FA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F364-85BD-EAFB-F760-6F07822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612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DEA-F930-3CE8-8B0B-C1F2FB8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F62-AEEA-33A4-76D3-4ED401B1F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BFDA0-03B7-8E06-8036-DA708CAFA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29B3-752F-2487-5454-E76E4856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0421-7A83-7D6D-41AA-2F755E63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1EE3-4C4E-179E-897C-D29FADC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7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FC70-3EEF-86C6-3482-B0AC9EA2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F093D-D664-2590-CD34-BEBE825F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7BC75-F6FD-AE52-C38C-022E2245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2E004-EFB9-13E8-E7C7-30F281E4F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E1873-3DB7-EEC6-B510-8DD7BDE54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78969-06E6-482B-B6B8-CFFE7937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6B857-9D19-F4E1-1392-D269335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AC0ED-6BFF-F5C0-FB56-042244DD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9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3724-E451-3DD5-F19C-9EF5098E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A82FE-8DD5-7A6E-CAF3-05065BCE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1AB0-7E5B-4E97-2DFD-8D5FC66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DF932-2E05-DBF3-5BB2-F1DCCA5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548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660E-C9B2-94E7-9432-0F6F6239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A46DF-486D-47BC-A08E-FC2689C9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51D05-24B8-3E18-4475-BDAF0383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10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2C80-A274-19DA-C578-4C5435D2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B8A8-F18B-1659-82BE-F67650DA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F0BD-2230-6239-6B82-8A8B8518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77C2-10AB-6405-76CB-FB704F10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B8FD-48E0-8FC6-AC9A-B9847F85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63A6-6FB3-F13E-7565-9C5AE215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83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E2A9-874A-1A35-9D5D-484FBA9B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26A20-6406-5706-DF76-A23F557BF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6A46-187D-89ED-4E52-F4405658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94874-5FE9-2596-AD79-FDD2C6F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B9C9E-5671-615A-FF77-9CB3B9CC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5319-FC13-77A3-94D9-D4DD0598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07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A9219-1114-53B0-83A5-45AE0BD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05D7-89F4-DDA9-6F3D-CB4ADC98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0E5B-5F41-7C4B-CB3F-FD47E3799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876C-5066-4083-B59E-A7E80AB2430B}" type="datetimeFigureOut">
              <a:rPr lang="en-NL" smtClean="0"/>
              <a:t>04/11/2022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A069-D166-DAE6-205C-D714E84FA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DB9-9718-507F-A0D4-563854E7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1962-92E9-4C3A-BED9-F42101EB15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62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kaggle.com/datasets/arashnic/fitbit/code?resource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89436D-2C30-C5E8-6ED6-CFBF7214F4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EB1E-B863-1F6A-13A1-A92B9D04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198120"/>
            <a:ext cx="9144000" cy="2387600"/>
          </a:xfrm>
        </p:spPr>
        <p:txBody>
          <a:bodyPr/>
          <a:lstStyle/>
          <a:p>
            <a:r>
              <a:rPr lang="nl-NL" b="1" i="0" dirty="0" err="1">
                <a:solidFill>
                  <a:srgbClr val="202124"/>
                </a:solidFill>
                <a:effectLst/>
                <a:latin typeface="zeitung"/>
              </a:rPr>
              <a:t>FitBit</a:t>
            </a:r>
            <a:r>
              <a:rPr lang="nl-NL" b="1" i="0" dirty="0">
                <a:solidFill>
                  <a:srgbClr val="202124"/>
                </a:solidFill>
                <a:effectLst/>
                <a:latin typeface="zeitung"/>
              </a:rPr>
              <a:t> Fitness </a:t>
            </a:r>
            <a:r>
              <a:rPr lang="nl-NL" b="1" i="0" dirty="0" err="1">
                <a:solidFill>
                  <a:srgbClr val="202124"/>
                </a:solidFill>
                <a:effectLst/>
                <a:latin typeface="zeitung"/>
              </a:rPr>
              <a:t>Tracker</a:t>
            </a:r>
            <a:r>
              <a:rPr lang="nl-NL" b="1" i="0" dirty="0">
                <a:solidFill>
                  <a:srgbClr val="202124"/>
                </a:solidFill>
                <a:effectLst/>
                <a:latin typeface="zeitung"/>
              </a:rPr>
              <a:t> Data</a:t>
            </a:r>
            <a:br>
              <a:rPr lang="nl-NL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0D1F3-53B9-CFCE-EBD9-14E94121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411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Research done by Tanya Zanina</a:t>
            </a:r>
          </a:p>
          <a:p>
            <a:r>
              <a:rPr lang="en-GB" dirty="0" err="1"/>
              <a:t>MidBootcamp</a:t>
            </a:r>
            <a:r>
              <a:rPr lang="en-GB" dirty="0"/>
              <a:t> Project with </a:t>
            </a:r>
            <a:r>
              <a:rPr lang="en-GB" dirty="0" err="1"/>
              <a:t>IronHack</a:t>
            </a:r>
            <a:endParaRPr lang="en-GB" dirty="0"/>
          </a:p>
          <a:p>
            <a:r>
              <a:rPr lang="en-GB" dirty="0"/>
              <a:t>04.11.2022</a:t>
            </a:r>
            <a:endParaRPr lang="en-NL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20F66C7A-AB17-94F2-4ED4-704DC866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2283461"/>
            <a:ext cx="5216577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ED8F-B16F-E48C-3A9C-5919C508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74" y="1518920"/>
            <a:ext cx="5146040" cy="38201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Exploring</a:t>
            </a:r>
            <a:r>
              <a:rPr lang="nl-NL" dirty="0">
                <a:solidFill>
                  <a:schemeClr val="bg1"/>
                </a:solidFill>
              </a:rPr>
              <a:t> data.</a:t>
            </a: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Finding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correlations</a:t>
            </a:r>
            <a:r>
              <a:rPr lang="nl-NL" dirty="0">
                <a:solidFill>
                  <a:schemeClr val="bg1"/>
                </a:solidFill>
              </a:rPr>
              <a:t>.</a:t>
            </a: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Mean</a:t>
            </a:r>
            <a:r>
              <a:rPr lang="nl-NL" dirty="0">
                <a:solidFill>
                  <a:schemeClr val="bg1"/>
                </a:solidFill>
              </a:rPr>
              <a:t> Total </a:t>
            </a:r>
            <a:r>
              <a:rPr lang="nl-NL" dirty="0" err="1">
                <a:solidFill>
                  <a:schemeClr val="bg1"/>
                </a:solidFill>
              </a:rPr>
              <a:t>Distance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per customer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E225DC-082E-5C3F-4DF6-C772F808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4" y="80645"/>
            <a:ext cx="6251153" cy="6873259"/>
          </a:xfrm>
        </p:spPr>
      </p:pic>
    </p:spTree>
    <p:extLst>
      <p:ext uri="{BB962C8B-B14F-4D97-AF65-F5344CB8AC3E}">
        <p14:creationId xmlns:p14="http://schemas.microsoft.com/office/powerpoint/2010/main" val="328063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538480" y="2032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Calories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Sedentary</a:t>
            </a:r>
            <a:r>
              <a:rPr lang="nl-NL" dirty="0"/>
              <a:t> Minutes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1772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Calories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Total Steps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528320" y="34544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Calories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Active Minutes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868159" y="4004311"/>
            <a:ext cx="4226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There</a:t>
            </a:r>
            <a:r>
              <a:rPr lang="nl-NL" dirty="0"/>
              <a:t> is a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calories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steps.</a:t>
            </a:r>
          </a:p>
          <a:p>
            <a:endParaRPr lang="nl-NL" dirty="0"/>
          </a:p>
          <a:p>
            <a:r>
              <a:rPr lang="nl-NL" dirty="0"/>
              <a:t>As well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calories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active</a:t>
            </a:r>
            <a:r>
              <a:rPr lang="nl-NL" dirty="0"/>
              <a:t> minutes.</a:t>
            </a:r>
          </a:p>
          <a:p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NO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sedentary</a:t>
            </a:r>
            <a:r>
              <a:rPr lang="nl-NL" dirty="0"/>
              <a:t> minutes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calories</a:t>
            </a:r>
            <a:r>
              <a:rPr lang="nl-NL" dirty="0"/>
              <a:t>.</a:t>
            </a:r>
            <a:endParaRPr lang="en-NL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476C617-08D9-8246-13EA-D9469675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8" y="457012"/>
            <a:ext cx="4364875" cy="2880000"/>
          </a:xfrm>
          <a:prstGeom prst="rect">
            <a:avLst/>
          </a:prstGeom>
        </p:spPr>
      </p:pic>
      <p:pic>
        <p:nvPicPr>
          <p:cNvPr id="23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5F9C04-67FC-A495-2348-50C3EA67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8" y="3764640"/>
            <a:ext cx="4320001" cy="2880000"/>
          </a:xfr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29F66C2C-B26A-8F7F-0470-3460364A3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59" y="457012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D675-558D-ECA0-D82D-699C4F70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3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Correlation</a:t>
            </a:r>
            <a:r>
              <a:rPr lang="nl-NL" dirty="0">
                <a:solidFill>
                  <a:schemeClr val="bg1"/>
                </a:solidFill>
              </a:rPr>
              <a:t> matrix 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F66E8B6-AF90-8DCE-ADD6-142B487B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1463040"/>
            <a:ext cx="7790100" cy="5193401"/>
          </a:xfrm>
        </p:spPr>
      </p:pic>
    </p:spTree>
    <p:extLst>
      <p:ext uri="{BB962C8B-B14F-4D97-AF65-F5344CB8AC3E}">
        <p14:creationId xmlns:p14="http://schemas.microsoft.com/office/powerpoint/2010/main" val="321484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5384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</a:t>
            </a:r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heart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per </a:t>
            </a:r>
            <a:r>
              <a:rPr lang="nl-NL" dirty="0" err="1"/>
              <a:t>hour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1772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Heart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spread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weekdays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528320" y="34544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heart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customers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466843" y="4003040"/>
            <a:ext cx="475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The </a:t>
            </a:r>
            <a:r>
              <a:rPr lang="nl-NL" dirty="0" err="1"/>
              <a:t>heart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wake up, </a:t>
            </a:r>
            <a:r>
              <a:rPr lang="nl-NL" dirty="0" err="1"/>
              <a:t>around</a:t>
            </a:r>
            <a:r>
              <a:rPr lang="nl-NL" dirty="0"/>
              <a:t> lunch time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Sunday</a:t>
            </a:r>
            <a:r>
              <a:rPr lang="nl-NL" dirty="0"/>
              <a:t>, </a:t>
            </a:r>
            <a:r>
              <a:rPr lang="nl-NL" dirty="0" err="1"/>
              <a:t>Monday</a:t>
            </a:r>
            <a:r>
              <a:rPr lang="nl-NL" dirty="0"/>
              <a:t> are </a:t>
            </a:r>
            <a:r>
              <a:rPr lang="nl-NL" dirty="0" err="1"/>
              <a:t>quiet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Tuesday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most </a:t>
            </a:r>
            <a:r>
              <a:rPr lang="nl-NL" dirty="0" err="1"/>
              <a:t>active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5EFB8EE-1731-F16F-89D7-A126684B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79" y="528320"/>
            <a:ext cx="4320000" cy="2880000"/>
          </a:xfrm>
          <a:prstGeom prst="rect">
            <a:avLst/>
          </a:prstGeom>
        </p:spPr>
      </p:pic>
      <p:pic>
        <p:nvPicPr>
          <p:cNvPr id="2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03BEC50-DEDB-0290-8F52-F6940165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80" y="730426"/>
            <a:ext cx="4054426" cy="25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25E89B-3293-8E20-EEAD-4BDF106832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32"/>
          <a:stretch/>
        </p:blipFill>
        <p:spPr>
          <a:xfrm>
            <a:off x="1629080" y="3864372"/>
            <a:ext cx="4003404" cy="27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5384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</a:t>
            </a:r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intensity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per </a:t>
            </a:r>
            <a:r>
              <a:rPr lang="nl-NL" dirty="0" err="1"/>
              <a:t>weekday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1772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</a:t>
            </a:r>
            <a:r>
              <a:rPr lang="nl-NL" dirty="0" err="1"/>
              <a:t>sum</a:t>
            </a:r>
            <a:r>
              <a:rPr lang="nl-NL" dirty="0"/>
              <a:t> of steps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per </a:t>
            </a:r>
            <a:r>
              <a:rPr lang="nl-NL" dirty="0" err="1"/>
              <a:t>weekday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528320" y="34544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Steps per </a:t>
            </a:r>
            <a:r>
              <a:rPr lang="nl-NL" dirty="0" err="1"/>
              <a:t>hour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466843" y="4003040"/>
            <a:ext cx="475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Intensity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on </a:t>
            </a:r>
            <a:r>
              <a:rPr lang="nl-NL" dirty="0" err="1"/>
              <a:t>Tuesday</a:t>
            </a:r>
            <a:endParaRPr lang="nl-NL" dirty="0"/>
          </a:p>
          <a:p>
            <a:endParaRPr lang="nl-NL" dirty="0"/>
          </a:p>
          <a:p>
            <a:r>
              <a:rPr lang="nl-NL" dirty="0"/>
              <a:t>People walk </a:t>
            </a:r>
            <a:r>
              <a:rPr lang="nl-NL" dirty="0" err="1"/>
              <a:t>the</a:t>
            </a:r>
            <a:r>
              <a:rPr lang="nl-NL" dirty="0"/>
              <a:t> most on </a:t>
            </a:r>
            <a:r>
              <a:rPr lang="nl-NL" dirty="0" err="1"/>
              <a:t>Saturday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Tuesday</a:t>
            </a:r>
            <a:endParaRPr lang="nl-NL" dirty="0"/>
          </a:p>
          <a:p>
            <a:endParaRPr lang="nl-NL" dirty="0"/>
          </a:p>
          <a:p>
            <a:r>
              <a:rPr lang="nl-NL" dirty="0"/>
              <a:t>Total Steps per </a:t>
            </a:r>
            <a:r>
              <a:rPr lang="nl-NL" dirty="0" err="1"/>
              <a:t>day</a:t>
            </a:r>
            <a:r>
              <a:rPr lang="nl-NL" dirty="0"/>
              <a:t> look a lot like </a:t>
            </a:r>
            <a:r>
              <a:rPr lang="nl-NL" dirty="0" err="1"/>
              <a:t>heart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intenisty</a:t>
            </a:r>
            <a:r>
              <a:rPr lang="nl-NL" dirty="0"/>
              <a:t> minutes. </a:t>
            </a:r>
          </a:p>
          <a:p>
            <a:endParaRPr lang="nl-NL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2C6983E-0AE7-0986-7445-EA85A2B6E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"/>
          <a:stretch/>
        </p:blipFill>
        <p:spPr>
          <a:xfrm>
            <a:off x="1300071" y="704301"/>
            <a:ext cx="3846379" cy="267898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1B61F49-E527-D94E-CD01-4CABF2F8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88" y="475887"/>
            <a:ext cx="4320000" cy="288000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470F255-20F2-8914-FB32-FD2764A8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2" y="3857615"/>
            <a:ext cx="438447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365758" y="242320"/>
            <a:ext cx="57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Dividing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2 </a:t>
            </a:r>
            <a:r>
              <a:rPr lang="nl-NL" dirty="0" err="1"/>
              <a:t>groups</a:t>
            </a:r>
            <a:r>
              <a:rPr lang="nl-NL" dirty="0"/>
              <a:t>: sleeping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undersleeping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1772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Group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sleep </a:t>
            </a:r>
            <a:r>
              <a:rPr lang="nl-NL" dirty="0" err="1"/>
              <a:t>enough</a:t>
            </a:r>
            <a:r>
              <a:rPr lang="nl-NL" dirty="0"/>
              <a:t> per </a:t>
            </a:r>
            <a:r>
              <a:rPr lang="nl-NL" dirty="0" err="1"/>
              <a:t>weekday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243841" y="3454400"/>
            <a:ext cx="587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minutes of sleep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intensity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undersleeping</a:t>
            </a:r>
            <a:r>
              <a:rPr lang="nl-NL" dirty="0"/>
              <a:t> </a:t>
            </a:r>
            <a:r>
              <a:rPr lang="nl-NL" dirty="0" err="1"/>
              <a:t>group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466843" y="4003040"/>
            <a:ext cx="4759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People </a:t>
            </a:r>
            <a:r>
              <a:rPr lang="nl-NL" dirty="0" err="1"/>
              <a:t>don’t</a:t>
            </a:r>
            <a:r>
              <a:rPr lang="nl-NL" dirty="0"/>
              <a:t> sleep </a:t>
            </a:r>
            <a:r>
              <a:rPr lang="nl-NL" dirty="0" err="1"/>
              <a:t>enough</a:t>
            </a:r>
            <a:endParaRPr lang="nl-NL" dirty="0"/>
          </a:p>
          <a:p>
            <a:endParaRPr lang="nl-NL" dirty="0"/>
          </a:p>
          <a:p>
            <a:r>
              <a:rPr lang="nl-NL" dirty="0"/>
              <a:t>People most </a:t>
            </a:r>
            <a:r>
              <a:rPr lang="nl-NL" dirty="0" err="1"/>
              <a:t>active</a:t>
            </a:r>
            <a:r>
              <a:rPr lang="nl-NL" dirty="0"/>
              <a:t> on </a:t>
            </a:r>
            <a:r>
              <a:rPr lang="nl-NL" dirty="0" err="1"/>
              <a:t>Tuesday</a:t>
            </a:r>
            <a:r>
              <a:rPr lang="nl-NL" dirty="0"/>
              <a:t>, sleep </a:t>
            </a:r>
            <a:r>
              <a:rPr lang="nl-NL" dirty="0" err="1"/>
              <a:t>the</a:t>
            </a:r>
            <a:r>
              <a:rPr lang="nl-NL" dirty="0"/>
              <a:t> most on </a:t>
            </a:r>
            <a:r>
              <a:rPr lang="nl-NL" dirty="0" err="1"/>
              <a:t>Tuesday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undersleep</a:t>
            </a:r>
            <a:r>
              <a:rPr lang="nl-NL" dirty="0"/>
              <a:t> – sleeping more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active</a:t>
            </a:r>
            <a:endParaRPr lang="nl-NL" dirty="0"/>
          </a:p>
          <a:p>
            <a:endParaRPr lang="nl-NL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BB915FC-E42B-7B60-0B09-56EEFB2DB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9" y="3757883"/>
            <a:ext cx="4473893" cy="288000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A0F82C9-E3CC-3E07-14A3-18BF217D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" y="526141"/>
            <a:ext cx="4276030" cy="2880000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0212A26A-8B96-FE90-2A5C-C4E8B6C6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43" y="623332"/>
            <a:ext cx="3952752" cy="29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365758" y="242320"/>
            <a:ext cx="57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Sleeping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, sleeping minutes per </a:t>
            </a:r>
            <a:r>
              <a:rPr lang="nl-NL" dirty="0" err="1"/>
              <a:t>weekday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177280" y="254000"/>
            <a:ext cx="536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Group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sleeps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intensity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243841" y="3454400"/>
            <a:ext cx="587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minutes of sleep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steps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customers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466843" y="3820160"/>
            <a:ext cx="4759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People </a:t>
            </a:r>
            <a:r>
              <a:rPr lang="nl-NL" dirty="0" err="1"/>
              <a:t>who</a:t>
            </a:r>
            <a:r>
              <a:rPr lang="nl-NL" dirty="0"/>
              <a:t> sleep </a:t>
            </a:r>
            <a:r>
              <a:rPr lang="nl-NL" dirty="0" err="1"/>
              <a:t>enough</a:t>
            </a:r>
            <a:r>
              <a:rPr lang="nl-NL" dirty="0"/>
              <a:t>, sleep </a:t>
            </a:r>
            <a:r>
              <a:rPr lang="nl-NL" dirty="0" err="1"/>
              <a:t>the</a:t>
            </a:r>
            <a:r>
              <a:rPr lang="nl-NL" dirty="0"/>
              <a:t> most on </a:t>
            </a:r>
            <a:r>
              <a:rPr lang="nl-NL" dirty="0" err="1"/>
              <a:t>Wednesday</a:t>
            </a:r>
            <a:endParaRPr lang="nl-NL" dirty="0"/>
          </a:p>
          <a:p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Sunday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sleep a lot (over-</a:t>
            </a:r>
            <a:r>
              <a:rPr lang="nl-NL" dirty="0" err="1"/>
              <a:t>excited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IronHack</a:t>
            </a:r>
            <a:r>
              <a:rPr lang="nl-NL" dirty="0"/>
              <a:t> on </a:t>
            </a:r>
            <a:r>
              <a:rPr lang="nl-NL" dirty="0" err="1"/>
              <a:t>Monday</a:t>
            </a:r>
            <a:r>
              <a:rPr lang="nl-NL" dirty="0"/>
              <a:t>??)</a:t>
            </a:r>
          </a:p>
          <a:p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is a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sleep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steps</a:t>
            </a:r>
          </a:p>
          <a:p>
            <a:endParaRPr lang="nl-NL" dirty="0"/>
          </a:p>
          <a:p>
            <a:r>
              <a:rPr lang="nl-NL" dirty="0"/>
              <a:t>The more </a:t>
            </a:r>
            <a:r>
              <a:rPr lang="nl-NL" dirty="0" err="1"/>
              <a:t>you</a:t>
            </a:r>
            <a:r>
              <a:rPr lang="nl-NL" dirty="0"/>
              <a:t> sleep – </a:t>
            </a:r>
            <a:r>
              <a:rPr lang="nl-NL" dirty="0" err="1"/>
              <a:t>the</a:t>
            </a:r>
            <a:r>
              <a:rPr lang="nl-NL" dirty="0"/>
              <a:t> more </a:t>
            </a:r>
            <a:r>
              <a:rPr lang="nl-NL" dirty="0" err="1"/>
              <a:t>you</a:t>
            </a:r>
            <a:r>
              <a:rPr lang="nl-NL" dirty="0"/>
              <a:t> walk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022EDBE-E39C-6EBB-9243-61023595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5" y="3724000"/>
            <a:ext cx="3966593" cy="2880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5D45288-68EA-768E-4782-BD3F0A5DE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61" y="523520"/>
            <a:ext cx="4539847" cy="2880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AD7E340-5D28-2DC7-5001-D418A8E3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9" y="645387"/>
            <a:ext cx="3846379" cy="2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5B068E-EB1A-5E38-6579-995093E0A64D}"/>
              </a:ext>
            </a:extLst>
          </p:cNvPr>
          <p:cNvSpPr/>
          <p:nvPr/>
        </p:nvSpPr>
        <p:spPr>
          <a:xfrm>
            <a:off x="6106152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B01A5-4732-09A4-79E1-C78F32C7F629}"/>
              </a:ext>
            </a:extLst>
          </p:cNvPr>
          <p:cNvSpPr/>
          <p:nvPr/>
        </p:nvSpPr>
        <p:spPr>
          <a:xfrm>
            <a:off x="345447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DEFBA-A383-14F7-D961-7F13945E7BE3}"/>
              </a:ext>
            </a:extLst>
          </p:cNvPr>
          <p:cNvSpPr/>
          <p:nvPr/>
        </p:nvSpPr>
        <p:spPr>
          <a:xfrm>
            <a:off x="6106152" y="347472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17947-CBCE-D051-DDD5-2E7FE1868EB0}"/>
              </a:ext>
            </a:extLst>
          </p:cNvPr>
          <p:cNvSpPr/>
          <p:nvPr/>
        </p:nvSpPr>
        <p:spPr>
          <a:xfrm>
            <a:off x="345447" y="254000"/>
            <a:ext cx="5740394" cy="31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0FB7E-AC37-70F6-8749-6482B2AE4469}"/>
              </a:ext>
            </a:extLst>
          </p:cNvPr>
          <p:cNvCxnSpPr>
            <a:cxnSpLocks/>
          </p:cNvCxnSpPr>
          <p:nvPr/>
        </p:nvCxnSpPr>
        <p:spPr>
          <a:xfrm>
            <a:off x="6096000" y="254000"/>
            <a:ext cx="0" cy="63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EA1B2-82F1-96EB-26FD-D9BAA3FFA28C}"/>
              </a:ext>
            </a:extLst>
          </p:cNvPr>
          <p:cNvCxnSpPr>
            <a:cxnSpLocks/>
          </p:cNvCxnSpPr>
          <p:nvPr/>
        </p:nvCxnSpPr>
        <p:spPr>
          <a:xfrm>
            <a:off x="350520" y="3429000"/>
            <a:ext cx="1149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F0E42-7B97-9DD4-1E6F-FED620441860}"/>
              </a:ext>
            </a:extLst>
          </p:cNvPr>
          <p:cNvSpPr txBox="1"/>
          <p:nvPr/>
        </p:nvSpPr>
        <p:spPr>
          <a:xfrm>
            <a:off x="365758" y="242320"/>
            <a:ext cx="57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minutes </a:t>
            </a:r>
            <a:r>
              <a:rPr lang="nl-NL" dirty="0" err="1"/>
              <a:t>asleep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calories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A8E4-349B-E10E-2098-5D8CA27103F1}"/>
              </a:ext>
            </a:extLst>
          </p:cNvPr>
          <p:cNvSpPr txBox="1"/>
          <p:nvPr/>
        </p:nvSpPr>
        <p:spPr>
          <a:xfrm>
            <a:off x="6466843" y="1180878"/>
            <a:ext cx="475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Total minutes of sleep has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calories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E3717-A563-70D1-AE20-7309FA9820C7}"/>
              </a:ext>
            </a:extLst>
          </p:cNvPr>
          <p:cNvSpPr txBox="1"/>
          <p:nvPr/>
        </p:nvSpPr>
        <p:spPr>
          <a:xfrm>
            <a:off x="243841" y="3454400"/>
            <a:ext cx="587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Total minutes of sleep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weight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4A5ED-E994-2A80-9204-7543BE7B32CC}"/>
              </a:ext>
            </a:extLst>
          </p:cNvPr>
          <p:cNvSpPr txBox="1"/>
          <p:nvPr/>
        </p:nvSpPr>
        <p:spPr>
          <a:xfrm>
            <a:off x="6466843" y="3688080"/>
            <a:ext cx="475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Officialy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of </a:t>
            </a:r>
            <a:r>
              <a:rPr lang="nl-NL" dirty="0" err="1"/>
              <a:t>weight</a:t>
            </a:r>
            <a:r>
              <a:rPr lang="nl-NL" dirty="0"/>
              <a:t> has 8 </a:t>
            </a:r>
            <a:r>
              <a:rPr lang="nl-NL" dirty="0" err="1"/>
              <a:t>people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But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counting</a:t>
            </a:r>
            <a:r>
              <a:rPr lang="nl-NL" dirty="0"/>
              <a:t> down, we had </a:t>
            </a:r>
            <a:r>
              <a:rPr lang="nl-NL" dirty="0" err="1"/>
              <a:t>only</a:t>
            </a:r>
            <a:r>
              <a:rPr lang="nl-NL" dirty="0"/>
              <a:t> 5 real changes of </a:t>
            </a:r>
            <a:r>
              <a:rPr lang="nl-NL" dirty="0" err="1"/>
              <a:t>weight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I </a:t>
            </a:r>
            <a:r>
              <a:rPr lang="nl-NL" dirty="0" err="1"/>
              <a:t>looked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weight</a:t>
            </a:r>
            <a:r>
              <a:rPr lang="nl-NL" dirty="0"/>
              <a:t> change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minutes </a:t>
            </a:r>
            <a:r>
              <a:rPr lang="nl-NL" dirty="0" err="1"/>
              <a:t>asleep</a:t>
            </a:r>
            <a:r>
              <a:rPr lang="nl-NL" dirty="0"/>
              <a:t>.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tells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– sleeping is important.</a:t>
            </a:r>
          </a:p>
          <a:p>
            <a:endParaRPr lang="nl-NL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C376C33-20CC-DB3A-C8E6-C71512C0D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2" y="473734"/>
            <a:ext cx="4156483" cy="288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D6092C-97D2-AE0C-2A48-CFBA66F56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9" y="3764640"/>
            <a:ext cx="441893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4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E166-1D31-C512-E2FE-2CC1BDC7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784840" cy="5618479"/>
          </a:xfrm>
        </p:spPr>
        <p:txBody>
          <a:bodyPr>
            <a:normAutofit fontScale="92500"/>
          </a:bodyPr>
          <a:lstStyle/>
          <a:p>
            <a:r>
              <a:rPr lang="en-NL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trends in smart device usage?</a:t>
            </a:r>
            <a:endParaRPr lang="en-NL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sz="2000" dirty="0">
                <a:solidFill>
                  <a:schemeClr val="bg1"/>
                </a:solidFill>
              </a:rPr>
              <a:t>We </a:t>
            </a:r>
            <a:r>
              <a:rPr lang="nl-NL" sz="2000" dirty="0" err="1">
                <a:solidFill>
                  <a:schemeClr val="bg1"/>
                </a:solidFill>
              </a:rPr>
              <a:t>saw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correlation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between</a:t>
            </a:r>
            <a:r>
              <a:rPr lang="nl-NL" sz="2000" dirty="0">
                <a:solidFill>
                  <a:schemeClr val="bg1"/>
                </a:solidFill>
              </a:rPr>
              <a:t> steps, sleep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calories</a:t>
            </a:r>
            <a:r>
              <a:rPr lang="nl-NL" sz="2000" dirty="0">
                <a:solidFill>
                  <a:schemeClr val="bg1"/>
                </a:solidFill>
              </a:rPr>
              <a:t>, we </a:t>
            </a:r>
            <a:r>
              <a:rPr lang="nl-NL" sz="2000" dirty="0" err="1">
                <a:solidFill>
                  <a:schemeClr val="bg1"/>
                </a:solidFill>
              </a:rPr>
              <a:t>saw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actvity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around</a:t>
            </a:r>
            <a:r>
              <a:rPr lang="nl-NL" sz="2000" dirty="0">
                <a:solidFill>
                  <a:schemeClr val="bg1"/>
                </a:solidFill>
              </a:rPr>
              <a:t> lunch 	time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after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end of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working</a:t>
            </a:r>
            <a:r>
              <a:rPr lang="nl-NL" sz="2000" dirty="0">
                <a:solidFill>
                  <a:schemeClr val="bg1"/>
                </a:solidFill>
              </a:rPr>
              <a:t> date. We </a:t>
            </a:r>
            <a:r>
              <a:rPr lang="nl-NL" sz="2000" dirty="0" err="1">
                <a:solidFill>
                  <a:schemeClr val="bg1"/>
                </a:solidFill>
              </a:rPr>
              <a:t>saw</a:t>
            </a:r>
            <a:r>
              <a:rPr lang="nl-NL" sz="2000" dirty="0">
                <a:solidFill>
                  <a:schemeClr val="bg1"/>
                </a:solidFill>
              </a:rPr>
              <a:t> more </a:t>
            </a:r>
            <a:r>
              <a:rPr lang="nl-NL" sz="2000" dirty="0" err="1">
                <a:solidFill>
                  <a:schemeClr val="bg1"/>
                </a:solidFill>
              </a:rPr>
              <a:t>activity</a:t>
            </a:r>
            <a:r>
              <a:rPr lang="nl-NL" sz="2000" dirty="0">
                <a:solidFill>
                  <a:schemeClr val="bg1"/>
                </a:solidFill>
              </a:rPr>
              <a:t> on </a:t>
            </a:r>
            <a:r>
              <a:rPr lang="nl-NL" sz="2000" dirty="0" err="1">
                <a:solidFill>
                  <a:schemeClr val="bg1"/>
                </a:solidFill>
              </a:rPr>
              <a:t>Saturday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Tuesday</a:t>
            </a:r>
            <a:r>
              <a:rPr lang="nl-NL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nl-N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NL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could these trends apply to </a:t>
            </a:r>
            <a:r>
              <a:rPr lang="en-NL" sz="2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NL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customers?</a:t>
            </a:r>
            <a:endParaRPr lang="nl-NL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solidFill>
                  <a:schemeClr val="bg1"/>
                </a:solidFill>
              </a:rPr>
              <a:t>The trends </a:t>
            </a:r>
            <a:r>
              <a:rPr lang="nl-NL" sz="2000" dirty="0" err="1">
                <a:solidFill>
                  <a:schemeClr val="bg1"/>
                </a:solidFill>
              </a:rPr>
              <a:t>should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be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relevant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Bellabeat </a:t>
            </a:r>
            <a:r>
              <a:rPr lang="nl-NL" sz="2000" dirty="0" err="1">
                <a:solidFill>
                  <a:schemeClr val="bg1"/>
                </a:solidFill>
              </a:rPr>
              <a:t>customers</a:t>
            </a:r>
            <a:r>
              <a:rPr lang="nl-NL" sz="2000" dirty="0">
                <a:solidFill>
                  <a:schemeClr val="bg1"/>
                </a:solidFill>
              </a:rPr>
              <a:t> as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populations</a:t>
            </a:r>
            <a:r>
              <a:rPr lang="nl-NL" sz="2000" dirty="0">
                <a:solidFill>
                  <a:schemeClr val="bg1"/>
                </a:solidFill>
              </a:rPr>
              <a:t> are </a:t>
            </a:r>
            <a:r>
              <a:rPr lang="nl-NL" sz="2000" dirty="0" err="1">
                <a:solidFill>
                  <a:schemeClr val="bg1"/>
                </a:solidFill>
              </a:rPr>
              <a:t>similar</a:t>
            </a:r>
            <a:r>
              <a:rPr lang="nl-NL" sz="2000" dirty="0">
                <a:solidFill>
                  <a:schemeClr val="bg1"/>
                </a:solidFill>
              </a:rPr>
              <a:t>. </a:t>
            </a:r>
            <a:r>
              <a:rPr lang="nl-NL" sz="2000" dirty="0" err="1">
                <a:solidFill>
                  <a:schemeClr val="bg1"/>
                </a:solidFill>
              </a:rPr>
              <a:t>However</a:t>
            </a:r>
            <a:r>
              <a:rPr lang="nl-NL" sz="2000" dirty="0">
                <a:solidFill>
                  <a:schemeClr val="bg1"/>
                </a:solidFill>
              </a:rPr>
              <a:t>, 	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data </a:t>
            </a:r>
            <a:r>
              <a:rPr lang="nl-NL" sz="2000" dirty="0" err="1">
                <a:solidFill>
                  <a:schemeClr val="bg1"/>
                </a:solidFill>
              </a:rPr>
              <a:t>analysed</a:t>
            </a:r>
            <a:r>
              <a:rPr lang="nl-NL" sz="2000" dirty="0">
                <a:solidFill>
                  <a:schemeClr val="bg1"/>
                </a:solidFill>
              </a:rPr>
              <a:t> was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2016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Coronoa</a:t>
            </a:r>
            <a:r>
              <a:rPr lang="nl-NL" sz="2000" dirty="0">
                <a:solidFill>
                  <a:schemeClr val="bg1"/>
                </a:solidFill>
              </a:rPr>
              <a:t> virus </a:t>
            </a:r>
            <a:r>
              <a:rPr lang="nl-NL" sz="2000" dirty="0" err="1">
                <a:solidFill>
                  <a:schemeClr val="bg1"/>
                </a:solidFill>
              </a:rPr>
              <a:t>pandemic</a:t>
            </a:r>
            <a:r>
              <a:rPr lang="nl-NL" sz="2000" dirty="0">
                <a:solidFill>
                  <a:schemeClr val="bg1"/>
                </a:solidFill>
              </a:rPr>
              <a:t> has </a:t>
            </a:r>
            <a:r>
              <a:rPr lang="nl-NL" sz="2000" dirty="0" err="1">
                <a:solidFill>
                  <a:schemeClr val="bg1"/>
                </a:solidFill>
              </a:rPr>
              <a:t>changed</a:t>
            </a:r>
            <a:r>
              <a:rPr lang="nl-NL" sz="2000" dirty="0">
                <a:solidFill>
                  <a:schemeClr val="bg1"/>
                </a:solidFill>
              </a:rPr>
              <a:t> 	</a:t>
            </a:r>
            <a:r>
              <a:rPr lang="nl-NL" sz="2000" dirty="0" err="1">
                <a:solidFill>
                  <a:schemeClr val="bg1"/>
                </a:solidFill>
              </a:rPr>
              <a:t>people’s</a:t>
            </a:r>
            <a:r>
              <a:rPr lang="nl-NL" sz="2000" dirty="0">
                <a:solidFill>
                  <a:schemeClr val="bg1"/>
                </a:solidFill>
              </a:rPr>
              <a:t> 	</a:t>
            </a:r>
            <a:r>
              <a:rPr lang="nl-NL" sz="2000" dirty="0" err="1">
                <a:solidFill>
                  <a:schemeClr val="bg1"/>
                </a:solidFill>
              </a:rPr>
              <a:t>behaviour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which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may</a:t>
            </a:r>
            <a:r>
              <a:rPr lang="nl-NL" sz="2000" dirty="0">
                <a:solidFill>
                  <a:schemeClr val="bg1"/>
                </a:solidFill>
              </a:rPr>
              <a:t> lead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different trends (</a:t>
            </a:r>
            <a:r>
              <a:rPr lang="nl-NL" sz="2000" dirty="0" err="1">
                <a:solidFill>
                  <a:schemeClr val="bg1"/>
                </a:solidFill>
              </a:rPr>
              <a:t>although</a:t>
            </a:r>
            <a:r>
              <a:rPr lang="nl-NL" sz="2000" dirty="0">
                <a:solidFill>
                  <a:schemeClr val="bg1"/>
                </a:solidFill>
              </a:rPr>
              <a:t> minor </a:t>
            </a:r>
            <a:r>
              <a:rPr lang="nl-NL" sz="2000" dirty="0" err="1">
                <a:solidFill>
                  <a:schemeClr val="bg1"/>
                </a:solidFill>
              </a:rPr>
              <a:t>ones</a:t>
            </a:r>
            <a:r>
              <a:rPr lang="nl-NL" sz="2000" dirty="0">
                <a:solidFill>
                  <a:schemeClr val="bg1"/>
                </a:solidFill>
              </a:rPr>
              <a:t>, </a:t>
            </a:r>
            <a:r>
              <a:rPr lang="nl-NL" sz="2000" dirty="0" err="1">
                <a:solidFill>
                  <a:schemeClr val="bg1"/>
                </a:solidFill>
              </a:rPr>
              <a:t>such</a:t>
            </a:r>
            <a:r>
              <a:rPr lang="nl-NL" sz="2000" dirty="0">
                <a:solidFill>
                  <a:schemeClr val="bg1"/>
                </a:solidFill>
              </a:rPr>
              <a:t> as </a:t>
            </a:r>
            <a:r>
              <a:rPr lang="en-GB" sz="2000" dirty="0">
                <a:solidFill>
                  <a:schemeClr val="bg1"/>
                </a:solidFill>
              </a:rPr>
              <a:t>activity</a:t>
            </a:r>
            <a:r>
              <a:rPr lang="nl-NL" sz="2000" dirty="0">
                <a:solidFill>
                  <a:schemeClr val="bg1"/>
                </a:solidFill>
              </a:rPr>
              <a:t> levels d	</a:t>
            </a:r>
            <a:r>
              <a:rPr lang="nl-NL" sz="2000" dirty="0" err="1">
                <a:solidFill>
                  <a:schemeClr val="bg1"/>
                </a:solidFill>
              </a:rPr>
              <a:t>during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day</a:t>
            </a:r>
            <a:r>
              <a:rPr lang="nl-NL" sz="2000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NL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L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could these trends help inﬂuence </a:t>
            </a:r>
            <a:r>
              <a:rPr lang="en-NL" sz="2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NL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strategy?</a:t>
            </a:r>
            <a:endParaRPr lang="nl-NL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drives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without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measurement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harder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achieve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calories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first of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get a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tracker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guidelines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analysis of sleep/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follow,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engagement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tracker</a:t>
            </a:r>
            <a:endParaRPr lang="nl-NL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69D06-16A5-6589-14F2-55EDF3DC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24" y="685089"/>
            <a:ext cx="4249006" cy="1325563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BellaBeat</a:t>
            </a:r>
            <a:r>
              <a:rPr lang="en-GB" b="1" dirty="0">
                <a:solidFill>
                  <a:schemeClr val="bg1"/>
                </a:solidFill>
              </a:rPr>
              <a:t>. Business task.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7C2CD-5183-8BEE-F6C7-4DE043E7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255520"/>
            <a:ext cx="4589416" cy="3798146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BellaBeat</a:t>
            </a:r>
            <a:r>
              <a:rPr lang="en-GB" sz="2000" dirty="0">
                <a:solidFill>
                  <a:schemeClr val="bg1"/>
                </a:solidFill>
              </a:rPr>
              <a:t> is h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igh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-tech company that manufactures health-focused smart devices. </a:t>
            </a:r>
            <a:endParaRPr lang="en-US" sz="2000" dirty="0">
              <a:solidFill>
                <a:schemeClr val="bg1"/>
              </a:solidFill>
              <a:latin typeface="Inter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Task: analyze smart device usage in order to get insights and trends. 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Data was found: </a:t>
            </a:r>
            <a:r>
              <a:rPr lang="en-GB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https://www.kaggle.com/datasets/arashnic/fitbit/code?resource=download</a:t>
            </a:r>
            <a:endParaRPr lang="en-GB" sz="2000" dirty="0">
              <a:solidFill>
                <a:srgbClr val="00B0F0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33 participants</a:t>
            </a:r>
          </a:p>
          <a:p>
            <a:r>
              <a:rPr lang="en-GB" sz="2000" b="0" i="0" dirty="0">
                <a:solidFill>
                  <a:schemeClr val="bg1"/>
                </a:solidFill>
                <a:effectLst/>
                <a:latin typeface="Inter"/>
              </a:rPr>
              <a:t>Usage from 12</a:t>
            </a:r>
            <a:r>
              <a:rPr lang="en-GB" sz="2000" dirty="0">
                <a:solidFill>
                  <a:schemeClr val="bg1"/>
                </a:solidFill>
                <a:latin typeface="Inter"/>
              </a:rPr>
              <a:t> A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Inter"/>
              </a:rPr>
              <a:t>pril </a:t>
            </a:r>
            <a:r>
              <a:rPr lang="en-GB" sz="2000" dirty="0">
                <a:solidFill>
                  <a:schemeClr val="bg1"/>
                </a:solidFill>
                <a:latin typeface="Inter"/>
              </a:rPr>
              <a:t> </a:t>
            </a:r>
            <a:r>
              <a:rPr lang="en-NL" sz="2000" b="0" i="0" dirty="0">
                <a:solidFill>
                  <a:schemeClr val="bg1"/>
                </a:solidFill>
                <a:effectLst/>
                <a:latin typeface="Inter"/>
              </a:rPr>
              <a:t>2016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Inter"/>
              </a:rPr>
              <a:t> till 12 </a:t>
            </a:r>
            <a:r>
              <a:rPr lang="en-GB" sz="2000" dirty="0">
                <a:solidFill>
                  <a:schemeClr val="bg1"/>
                </a:solidFill>
                <a:latin typeface="Inter"/>
              </a:rPr>
              <a:t>M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Inter"/>
              </a:rPr>
              <a:t>ay 2016</a:t>
            </a:r>
          </a:p>
          <a:p>
            <a:endParaRPr lang="en-NL" sz="1700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wearing a necklace&#10;&#10;Description automatically generated with medium confidence">
            <a:extLst>
              <a:ext uri="{FF2B5EF4-FFF2-40B4-BE49-F238E27FC236}">
                <a16:creationId xmlns:a16="http://schemas.microsoft.com/office/drawing/2014/main" id="{2925A29B-D2A9-2D4F-53DB-147CF4F16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 b="3006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7" name="Picture 6" descr="A person wearing a watch&#10;&#10;Description automatically generated with medium confidence">
            <a:extLst>
              <a:ext uri="{FF2B5EF4-FFF2-40B4-BE49-F238E27FC236}">
                <a16:creationId xmlns:a16="http://schemas.microsoft.com/office/drawing/2014/main" id="{249D3123-D29D-D328-599F-A5C4E79AB5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r="4" b="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1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1D90-4E21-42F4-B0E0-4AC02407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400" kern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Guiding questions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DA0-6F7B-2B4D-D354-DF10BA14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NL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trends in smart device usage?</a:t>
            </a:r>
            <a:endParaRPr lang="en-NL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NL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could these trends apply to </a:t>
            </a:r>
            <a:r>
              <a:rPr lang="en-NL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NL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customers?</a:t>
            </a:r>
            <a:endParaRPr lang="en-NL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NL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could these trends help inﬂuence </a:t>
            </a:r>
            <a:r>
              <a:rPr lang="en-NL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NL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marketing strategy?</a:t>
            </a:r>
            <a:endParaRPr lang="en-NL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pic>
        <p:nvPicPr>
          <p:cNvPr id="5" name="Picture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86EF3724-7B86-BFAF-9795-7202E6D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10886"/>
            <a:ext cx="5678951" cy="31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415D26-DFDC-A20A-4FC7-53CBA82CE864}"/>
              </a:ext>
            </a:extLst>
          </p:cNvPr>
          <p:cNvSpPr/>
          <p:nvPr/>
        </p:nvSpPr>
        <p:spPr>
          <a:xfrm>
            <a:off x="2011680" y="3561080"/>
            <a:ext cx="7538720" cy="142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EE1E1-E23A-29AD-5CAF-26C06C0A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Approach taken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409D4A-D5B5-36A5-4284-330F4B360147}"/>
              </a:ext>
            </a:extLst>
          </p:cNvPr>
          <p:cNvSpPr/>
          <p:nvPr/>
        </p:nvSpPr>
        <p:spPr>
          <a:xfrm>
            <a:off x="599440" y="3037840"/>
            <a:ext cx="17170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Examine the customer data</a:t>
            </a:r>
            <a:endParaRPr lang="en-NL" sz="16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A093C5-F3A7-61DC-49C7-33B1A94F81A3}"/>
              </a:ext>
            </a:extLst>
          </p:cNvPr>
          <p:cNvSpPr/>
          <p:nvPr/>
        </p:nvSpPr>
        <p:spPr>
          <a:xfrm>
            <a:off x="2735580" y="3037840"/>
            <a:ext cx="17170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Clean the data</a:t>
            </a:r>
            <a:endParaRPr lang="en-NL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B3894C-2943-8C58-2116-D3308C6E4C9F}"/>
              </a:ext>
            </a:extLst>
          </p:cNvPr>
          <p:cNvSpPr/>
          <p:nvPr/>
        </p:nvSpPr>
        <p:spPr>
          <a:xfrm>
            <a:off x="4871720" y="3037840"/>
            <a:ext cx="17170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Breakdown questions into smaller pieces</a:t>
            </a:r>
            <a:endParaRPr lang="en-NL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70C33F-511F-C93E-2F9D-6D1F8A8349D7}"/>
              </a:ext>
            </a:extLst>
          </p:cNvPr>
          <p:cNvSpPr/>
          <p:nvPr/>
        </p:nvSpPr>
        <p:spPr>
          <a:xfrm>
            <a:off x="7007860" y="3037840"/>
            <a:ext cx="17170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Develop approaches to answer each sub-question</a:t>
            </a:r>
            <a:endParaRPr lang="en-NL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35C767-6AFA-9CF7-8D20-2FE44AF32FB1}"/>
              </a:ext>
            </a:extLst>
          </p:cNvPr>
          <p:cNvSpPr/>
          <p:nvPr/>
        </p:nvSpPr>
        <p:spPr>
          <a:xfrm>
            <a:off x="9144000" y="3037840"/>
            <a:ext cx="171704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Analyse the data &amp; draw conclusions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0301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A492-678F-78ED-A4F3-2BCD030A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Problems of the data set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E41E-AB87-C437-370D-A83CE106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014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Only 33 participants and not all 33 for every variable.</a:t>
            </a:r>
          </a:p>
          <a:p>
            <a:r>
              <a:rPr lang="en-GB" dirty="0">
                <a:solidFill>
                  <a:schemeClr val="bg1"/>
                </a:solidFill>
              </a:rPr>
              <a:t>No information about age, gender, height, geolocation</a:t>
            </a:r>
          </a:p>
          <a:p>
            <a:r>
              <a:rPr lang="en-GB" dirty="0">
                <a:solidFill>
                  <a:schemeClr val="bg1"/>
                </a:solidFill>
              </a:rPr>
              <a:t>Weight was also presented for very small group</a:t>
            </a:r>
          </a:p>
          <a:p>
            <a:r>
              <a:rPr lang="en-GB" dirty="0">
                <a:solidFill>
                  <a:schemeClr val="bg1"/>
                </a:solidFill>
              </a:rPr>
              <a:t>Some customers didn’t use devise during the sleep. </a:t>
            </a:r>
            <a:endParaRPr lang="en-NL" dirty="0">
              <a:solidFill>
                <a:schemeClr val="bg1"/>
              </a:solidFill>
            </a:endParaRPr>
          </a:p>
          <a:p>
            <a:endParaRPr lang="en-NL" dirty="0"/>
          </a:p>
          <a:p>
            <a:endParaRPr lang="en-US" dirty="0"/>
          </a:p>
          <a:p>
            <a:endParaRPr lang="en-N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3A79AFD-B0E0-CCCB-7A59-67EE9325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56" y="1690688"/>
            <a:ext cx="5831984" cy="34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7C99-50DB-8910-94A9-6333CB55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did I have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9A93-C953-230C-3458-7ECBFD91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Data contained 18 files, quite clean data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I decided to work with 7 of them: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Daily activity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Heart rate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ntensity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teps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/>
              </a:rPr>
              <a:t>Sl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eep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Weight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alories.</a:t>
            </a:r>
          </a:p>
          <a:p>
            <a:pPr lvl="1"/>
            <a:endParaRPr lang="en-US" dirty="0">
              <a:solidFill>
                <a:schemeClr val="bg1"/>
              </a:solidFill>
              <a:latin typeface="Helvetica Neue"/>
            </a:endParaRPr>
          </a:p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Checking for </a:t>
            </a:r>
            <a:r>
              <a:rPr lang="en-US" dirty="0" err="1">
                <a:solidFill>
                  <a:schemeClr val="bg1"/>
                </a:solidFill>
                <a:latin typeface="Helvetica Neue"/>
              </a:rPr>
              <a:t>NaN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 values and duplicates.</a:t>
            </a:r>
            <a:endParaRPr lang="en-GB" dirty="0">
              <a:solidFill>
                <a:schemeClr val="bg1"/>
              </a:solidFill>
              <a:latin typeface="Helvetica Neue"/>
            </a:endParaRPr>
          </a:p>
          <a:p>
            <a:pPr lvl="1"/>
            <a:endParaRPr lang="en-GB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92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B11D-28E8-327A-1C88-0FB9D393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Removing some rows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28F2-1935-9F4E-B911-F55E7828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84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 was removing the customers, who were representing the data with only few days out of 30. </a:t>
            </a:r>
          </a:p>
          <a:p>
            <a:r>
              <a:rPr lang="en-GB" dirty="0">
                <a:solidFill>
                  <a:schemeClr val="bg1"/>
                </a:solidFill>
              </a:rPr>
              <a:t>I did it for every file.</a:t>
            </a:r>
          </a:p>
          <a:p>
            <a:r>
              <a:rPr lang="en-GB" dirty="0">
                <a:solidFill>
                  <a:schemeClr val="bg1"/>
                </a:solidFill>
              </a:rPr>
              <a:t>Sleeping file had a lot of missing days. Probably people take off device during the nights.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916C5D1-60A2-F16F-63A6-5226D3A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55" y="682625"/>
            <a:ext cx="2748258" cy="46391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E6CFEC-F17B-021D-4C8C-7C7E1A00B296}"/>
              </a:ext>
            </a:extLst>
          </p:cNvPr>
          <p:cNvSpPr/>
          <p:nvPr/>
        </p:nvSpPr>
        <p:spPr>
          <a:xfrm rot="8607692">
            <a:off x="9733280" y="2255520"/>
            <a:ext cx="724513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67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C955-9B35-4A30-25F2-07CCF97C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 of insufficient data – Intensity (active minutes)</a:t>
            </a:r>
            <a:endParaRPr lang="en-N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7B1F1F1-D80F-CBAE-92E1-59FE24CDD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58" y="4780448"/>
            <a:ext cx="6474942" cy="1683711"/>
          </a:xfr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473C718-F980-CECB-B02B-53024C1E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1" y="1801478"/>
            <a:ext cx="6214929" cy="1779756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A84FFEE0-4FAC-11F3-CAA9-79AA9BFAD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1" y="3015452"/>
            <a:ext cx="6083927" cy="16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778A-149C-1BA7-58A7-90D7252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 of large data sets – Heart Rate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901E3A0-AE7C-788F-944C-111AD594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190455" cy="24444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9980F1-5E73-6523-5EFA-14775A4614AD}"/>
              </a:ext>
            </a:extLst>
          </p:cNvPr>
          <p:cNvSpPr txBox="1">
            <a:spLocks/>
          </p:cNvSpPr>
          <p:nvPr/>
        </p:nvSpPr>
        <p:spPr>
          <a:xfrm>
            <a:off x="6096000" y="2069385"/>
            <a:ext cx="4942840" cy="271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Table with heart rate has data for 14 people</a:t>
            </a:r>
          </a:p>
          <a:p>
            <a:r>
              <a:rPr lang="en-GB" dirty="0">
                <a:solidFill>
                  <a:schemeClr val="bg1"/>
                </a:solidFill>
              </a:rPr>
              <a:t>Every 5-10 seconds</a:t>
            </a:r>
          </a:p>
          <a:p>
            <a:r>
              <a:rPr lang="en-GB" dirty="0">
                <a:solidFill>
                  <a:schemeClr val="bg1"/>
                </a:solidFill>
              </a:rPr>
              <a:t>2.5 million rows</a:t>
            </a:r>
          </a:p>
        </p:txBody>
      </p:sp>
    </p:spTree>
    <p:extLst>
      <p:ext uri="{BB962C8B-B14F-4D97-AF65-F5344CB8AC3E}">
        <p14:creationId xmlns:p14="http://schemas.microsoft.com/office/powerpoint/2010/main" val="344198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Inter</vt:lpstr>
      <vt:lpstr>zeitung</vt:lpstr>
      <vt:lpstr>Office Theme</vt:lpstr>
      <vt:lpstr>FitBit Fitness Tracker Data </vt:lpstr>
      <vt:lpstr>BellaBeat. Business task.</vt:lpstr>
      <vt:lpstr>Guiding questions</vt:lpstr>
      <vt:lpstr>Approach taken</vt:lpstr>
      <vt:lpstr>Problems of the data set</vt:lpstr>
      <vt:lpstr>What did I have</vt:lpstr>
      <vt:lpstr>Removing some rows</vt:lpstr>
      <vt:lpstr>Example of insufficient data – Intensity (active minutes)</vt:lpstr>
      <vt:lpstr>Example of large data sets – Heart Rate</vt:lpstr>
      <vt:lpstr>Exploring data.  Finding correlations.      Mean Total Distance per customer</vt:lpstr>
      <vt:lpstr>PowerPoint Presentation</vt:lpstr>
      <vt:lpstr>Correlation matrix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Fitness Tracker Data </dc:title>
  <dc:creator>tanya zanina</dc:creator>
  <cp:lastModifiedBy>tanya zanina</cp:lastModifiedBy>
  <cp:revision>9</cp:revision>
  <dcterms:created xsi:type="dcterms:W3CDTF">2022-11-02T17:50:18Z</dcterms:created>
  <dcterms:modified xsi:type="dcterms:W3CDTF">2022-11-04T08:37:34Z</dcterms:modified>
</cp:coreProperties>
</file>