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9" r:id="rId12"/>
    <p:sldId id="266" r:id="rId13"/>
    <p:sldId id="268" r:id="rId14"/>
    <p:sldId id="272" r:id="rId15"/>
    <p:sldId id="273" r:id="rId16"/>
    <p:sldId id="276" r:id="rId17"/>
    <p:sldId id="270" r:id="rId18"/>
    <p:sldId id="275"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447"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365538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297401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44996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0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2795421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122F82-5FE7-4748-9719-10DEE637913C}" type="datetimeFigureOut">
              <a:rPr lang="en-GB" smtClean="0"/>
              <a:t>02/12/2022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2916527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122F82-5FE7-4748-9719-10DEE637913C}" type="datetimeFigureOut">
              <a:rPr lang="en-GB" smtClean="0"/>
              <a:t>02/12/2022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284208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736125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4150992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E0A5-3DB2-CA35-B970-8929932754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A9546D-F28D-A8FC-BCEB-ACF8265DC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8A94F-F21C-8A5C-1FCB-A9ECAC973E4E}"/>
              </a:ext>
            </a:extLst>
          </p:cNvPr>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a:extLst>
              <a:ext uri="{FF2B5EF4-FFF2-40B4-BE49-F238E27FC236}">
                <a16:creationId xmlns:a16="http://schemas.microsoft.com/office/drawing/2014/main" id="{26D101FA-5984-216C-CC23-5F487ECA1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B99A40-53B7-D375-8A6E-4DAB1292E381}"/>
              </a:ext>
            </a:extLst>
          </p:cNvPr>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406282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366259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22F82-5FE7-4748-9719-10DEE637913C}"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417290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9876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22F82-5FE7-4748-9719-10DEE637913C}" type="datetimeFigureOut">
              <a:rPr lang="en-GB" smtClean="0"/>
              <a:t>02/12/2022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90898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22F82-5FE7-4748-9719-10DEE637913C}" type="datetimeFigureOut">
              <a:rPr lang="en-GB" smtClean="0"/>
              <a:t>02/12/2022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67143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7122F82-5FE7-4748-9719-10DEE637913C}" type="datetimeFigureOut">
              <a:rPr lang="en-GB" smtClean="0"/>
              <a:t>02/12/2022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92594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118844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122F82-5FE7-4748-9719-10DEE637913C}"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4B8F33-4579-4A5F-BBB3-651942039C70}" type="slidenum">
              <a:rPr lang="en-GB" smtClean="0"/>
              <a:t>‹#›</a:t>
            </a:fld>
            <a:endParaRPr lang="en-GB"/>
          </a:p>
        </p:txBody>
      </p:sp>
    </p:spTree>
    <p:extLst>
      <p:ext uri="{BB962C8B-B14F-4D97-AF65-F5344CB8AC3E}">
        <p14:creationId xmlns:p14="http://schemas.microsoft.com/office/powerpoint/2010/main" val="271116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7122F82-5FE7-4748-9719-10DEE637913C}" type="datetimeFigureOut">
              <a:rPr lang="en-GB" smtClean="0"/>
              <a:t>02/12/2022</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94B8F33-4579-4A5F-BBB3-651942039C70}" type="slidenum">
              <a:rPr lang="en-GB" smtClean="0"/>
              <a:t>‹#›</a:t>
            </a:fld>
            <a:endParaRPr lang="en-GB"/>
          </a:p>
        </p:txBody>
      </p:sp>
    </p:spTree>
    <p:extLst>
      <p:ext uri="{BB962C8B-B14F-4D97-AF65-F5344CB8AC3E}">
        <p14:creationId xmlns:p14="http://schemas.microsoft.com/office/powerpoint/2010/main" val="1685427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hyperlink" Target="https://www.washingtonpost.com/politics/for-clintons-speech-income-shows-how-their-wealth-is-intertwined-with-charity/2015/04/22/12709ec0-dc8d-11e4-a500-1c5bb1d8ff6a_story.html" TargetMode="External"/><Relationship Id="rId3" Type="http://schemas.openxmlformats.org/officeDocument/2006/relationships/hyperlink" Target="https://www.c-span.org/video/?313811-1/cmte-hears-fbi-director-nominee-james-comey&amp;start=2910" TargetMode="External"/><Relationship Id="rId7" Type="http://schemas.openxmlformats.org/officeDocument/2006/relationships/hyperlink" Target="http://www.amcham.org.eg/member_center/membersdatabase/View_Member_Details.asp?MI=1230" TargetMode="External"/><Relationship Id="rId2" Type="http://schemas.openxmlformats.org/officeDocument/2006/relationships/hyperlink" Target="https://www.reuters.com/world/europe/snow-blanket-kyiv-sunday-power-still-short-supply-2022-11-27/" TargetMode="External"/><Relationship Id="rId1" Type="http://schemas.openxmlformats.org/officeDocument/2006/relationships/slideLayout" Target="../slideLayouts/slideLayout18.xml"/><Relationship Id="rId6" Type="http://schemas.openxmlformats.org/officeDocument/2006/relationships/hyperlink" Target="http://www.ibtimes.com/clinton-foundation-donors-got-weapons-deals-hillary-clintons-state-department-1934187" TargetMode="External"/><Relationship Id="rId5" Type="http://schemas.openxmlformats.org/officeDocument/2006/relationships/hyperlink" Target="http://www.politico.com/magazine/story/2016/07/fbi-director-james-comey-house-of-representatives-investigation-hillary-clinton-emails-chaffetz-hedge-fund-214018" TargetMode="External"/><Relationship Id="rId4" Type="http://schemas.openxmlformats.org/officeDocument/2006/relationships/hyperlink" Target="https://www.opensecrets.org/revolving/rev_summary.php?id=70344" TargetMode="External"/><Relationship Id="rId9" Type="http://schemas.openxmlformats.org/officeDocument/2006/relationships/hyperlink" Target="https://www.breitbart.com/politics/2016/09/10/exposed-fbi-director-james-comeys-clinton-foundation-conne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jainpooja/fake-news-detection"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CD96-17A0-FD33-3215-66B9208B87A3}"/>
              </a:ext>
            </a:extLst>
          </p:cNvPr>
          <p:cNvSpPr>
            <a:spLocks noGrp="1"/>
          </p:cNvSpPr>
          <p:nvPr>
            <p:ph type="ctrTitle"/>
          </p:nvPr>
        </p:nvSpPr>
        <p:spPr>
          <a:xfrm>
            <a:off x="1524000" y="1542512"/>
            <a:ext cx="9144000" cy="2387600"/>
          </a:xfrm>
        </p:spPr>
        <p:txBody>
          <a:bodyPr/>
          <a:lstStyle/>
          <a:p>
            <a:r>
              <a:rPr lang="en-GB" dirty="0"/>
              <a:t>Fake News Detector</a:t>
            </a:r>
          </a:p>
        </p:txBody>
      </p:sp>
      <p:sp>
        <p:nvSpPr>
          <p:cNvPr id="3" name="Subtitle 2">
            <a:extLst>
              <a:ext uri="{FF2B5EF4-FFF2-40B4-BE49-F238E27FC236}">
                <a16:creationId xmlns:a16="http://schemas.microsoft.com/office/drawing/2014/main" id="{6C9F2F80-0E4E-DD09-1E64-1967D89D7F85}"/>
              </a:ext>
            </a:extLst>
          </p:cNvPr>
          <p:cNvSpPr>
            <a:spLocks noGrp="1"/>
          </p:cNvSpPr>
          <p:nvPr>
            <p:ph type="subTitle" idx="1"/>
          </p:nvPr>
        </p:nvSpPr>
        <p:spPr>
          <a:xfrm>
            <a:off x="1524000" y="4384358"/>
            <a:ext cx="9144000" cy="1655762"/>
          </a:xfrm>
        </p:spPr>
        <p:txBody>
          <a:bodyPr/>
          <a:lstStyle/>
          <a:p>
            <a:r>
              <a:rPr lang="en-GB" dirty="0"/>
              <a:t>Final Bootcamp Project</a:t>
            </a:r>
          </a:p>
          <a:p>
            <a:r>
              <a:rPr lang="en-GB" dirty="0"/>
              <a:t>Tanya Zanina</a:t>
            </a:r>
          </a:p>
          <a:p>
            <a:r>
              <a:rPr lang="en-GB" dirty="0"/>
              <a:t>December 2022</a:t>
            </a:r>
          </a:p>
        </p:txBody>
      </p:sp>
      <p:pic>
        <p:nvPicPr>
          <p:cNvPr id="5" name="Picture 4" descr="Text&#10;&#10;Description automatically generated with medium confidence">
            <a:extLst>
              <a:ext uri="{FF2B5EF4-FFF2-40B4-BE49-F238E27FC236}">
                <a16:creationId xmlns:a16="http://schemas.microsoft.com/office/drawing/2014/main" id="{68A8D338-BEC0-6A2E-DBA1-E56FA3761FFE}"/>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26743" r="-808" b="28027"/>
          <a:stretch/>
        </p:blipFill>
        <p:spPr>
          <a:xfrm>
            <a:off x="1150705" y="247968"/>
            <a:ext cx="10130319" cy="2589088"/>
          </a:xfrm>
          <a:prstGeom prst="rect">
            <a:avLst/>
          </a:prstGeom>
        </p:spPr>
      </p:pic>
    </p:spTree>
    <p:extLst>
      <p:ext uri="{BB962C8B-B14F-4D97-AF65-F5344CB8AC3E}">
        <p14:creationId xmlns:p14="http://schemas.microsoft.com/office/powerpoint/2010/main" val="260537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E3E5-C1E9-08F8-1F07-B5C1097C0A5E}"/>
              </a:ext>
            </a:extLst>
          </p:cNvPr>
          <p:cNvSpPr>
            <a:spLocks noGrp="1"/>
          </p:cNvSpPr>
          <p:nvPr>
            <p:ph type="title"/>
          </p:nvPr>
        </p:nvSpPr>
        <p:spPr/>
        <p:txBody>
          <a:bodyPr/>
          <a:lstStyle/>
          <a:p>
            <a:r>
              <a:rPr lang="en-GB" dirty="0"/>
              <a:t>Results for Random Forest Classifier</a:t>
            </a:r>
          </a:p>
        </p:txBody>
      </p:sp>
      <p:pic>
        <p:nvPicPr>
          <p:cNvPr id="5" name="Content Placeholder 4">
            <a:extLst>
              <a:ext uri="{FF2B5EF4-FFF2-40B4-BE49-F238E27FC236}">
                <a16:creationId xmlns:a16="http://schemas.microsoft.com/office/drawing/2014/main" id="{58A0BF6C-582A-02AA-9F1E-77AE9EDF5F05}"/>
              </a:ext>
            </a:extLst>
          </p:cNvPr>
          <p:cNvPicPr>
            <a:picLocks noGrp="1" noChangeAspect="1"/>
          </p:cNvPicPr>
          <p:nvPr>
            <p:ph idx="1"/>
          </p:nvPr>
        </p:nvPicPr>
        <p:blipFill>
          <a:blip r:embed="rId2"/>
          <a:stretch>
            <a:fillRect/>
          </a:stretch>
        </p:blipFill>
        <p:spPr>
          <a:xfrm>
            <a:off x="838199" y="1790428"/>
            <a:ext cx="4680735" cy="2618286"/>
          </a:xfrm>
        </p:spPr>
      </p:pic>
      <p:pic>
        <p:nvPicPr>
          <p:cNvPr id="7" name="Picture 6">
            <a:extLst>
              <a:ext uri="{FF2B5EF4-FFF2-40B4-BE49-F238E27FC236}">
                <a16:creationId xmlns:a16="http://schemas.microsoft.com/office/drawing/2014/main" id="{E4A14991-C4F8-80CF-E432-200DC4DC08E6}"/>
              </a:ext>
            </a:extLst>
          </p:cNvPr>
          <p:cNvPicPr>
            <a:picLocks noChangeAspect="1"/>
          </p:cNvPicPr>
          <p:nvPr/>
        </p:nvPicPr>
        <p:blipFill>
          <a:blip r:embed="rId3"/>
          <a:stretch>
            <a:fillRect/>
          </a:stretch>
        </p:blipFill>
        <p:spPr>
          <a:xfrm>
            <a:off x="6218058" y="2502778"/>
            <a:ext cx="4800847" cy="4197566"/>
          </a:xfrm>
          <a:prstGeom prst="rect">
            <a:avLst/>
          </a:prstGeom>
        </p:spPr>
      </p:pic>
    </p:spTree>
    <p:extLst>
      <p:ext uri="{BB962C8B-B14F-4D97-AF65-F5344CB8AC3E}">
        <p14:creationId xmlns:p14="http://schemas.microsoft.com/office/powerpoint/2010/main" val="172939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D869-A039-9D93-C512-1E86EC770F7A}"/>
              </a:ext>
            </a:extLst>
          </p:cNvPr>
          <p:cNvSpPr>
            <a:spLocks noGrp="1"/>
          </p:cNvSpPr>
          <p:nvPr>
            <p:ph type="title"/>
          </p:nvPr>
        </p:nvSpPr>
        <p:spPr>
          <a:xfrm>
            <a:off x="913774" y="286195"/>
            <a:ext cx="10364451" cy="1596177"/>
          </a:xfrm>
        </p:spPr>
        <p:txBody>
          <a:bodyPr/>
          <a:lstStyle/>
          <a:p>
            <a:r>
              <a:rPr lang="en-GB" dirty="0"/>
              <a:t>Prediction on titles</a:t>
            </a:r>
          </a:p>
        </p:txBody>
      </p:sp>
      <p:pic>
        <p:nvPicPr>
          <p:cNvPr id="7" name="Picture 6">
            <a:extLst>
              <a:ext uri="{FF2B5EF4-FFF2-40B4-BE49-F238E27FC236}">
                <a16:creationId xmlns:a16="http://schemas.microsoft.com/office/drawing/2014/main" id="{30062F53-4AA7-FF31-009B-97B8DF7DC726}"/>
              </a:ext>
            </a:extLst>
          </p:cNvPr>
          <p:cNvPicPr>
            <a:picLocks noChangeAspect="1"/>
          </p:cNvPicPr>
          <p:nvPr/>
        </p:nvPicPr>
        <p:blipFill>
          <a:blip r:embed="rId2"/>
          <a:stretch>
            <a:fillRect/>
          </a:stretch>
        </p:blipFill>
        <p:spPr>
          <a:xfrm>
            <a:off x="635599" y="2637909"/>
            <a:ext cx="4469801" cy="3933896"/>
          </a:xfrm>
          <a:prstGeom prst="rect">
            <a:avLst/>
          </a:prstGeom>
        </p:spPr>
      </p:pic>
      <p:sp>
        <p:nvSpPr>
          <p:cNvPr id="12" name="TextBox 11">
            <a:extLst>
              <a:ext uri="{FF2B5EF4-FFF2-40B4-BE49-F238E27FC236}">
                <a16:creationId xmlns:a16="http://schemas.microsoft.com/office/drawing/2014/main" id="{46D40A7B-E15D-B3B9-A7B6-3E5480D54491}"/>
              </a:ext>
            </a:extLst>
          </p:cNvPr>
          <p:cNvSpPr txBox="1"/>
          <p:nvPr/>
        </p:nvSpPr>
        <p:spPr>
          <a:xfrm>
            <a:off x="6543741" y="2347363"/>
            <a:ext cx="4627179" cy="3139321"/>
          </a:xfrm>
          <a:prstGeom prst="rect">
            <a:avLst/>
          </a:prstGeom>
          <a:noFill/>
        </p:spPr>
        <p:txBody>
          <a:bodyPr wrap="square" rtlCol="0">
            <a:spAutoFit/>
          </a:bodyPr>
          <a:lstStyle/>
          <a:p>
            <a:r>
              <a:rPr lang="en-GB" dirty="0"/>
              <a:t>Random Forest Classifier:</a:t>
            </a:r>
          </a:p>
          <a:p>
            <a:r>
              <a:rPr lang="en-GB" dirty="0"/>
              <a:t>The accuracy of the model in the test set: 0.944</a:t>
            </a:r>
          </a:p>
          <a:p>
            <a:r>
              <a:rPr lang="en-GB" dirty="0"/>
              <a:t>The Kappa of the model in the test set: 0.89</a:t>
            </a:r>
          </a:p>
          <a:p>
            <a:endParaRPr lang="en-GB" dirty="0"/>
          </a:p>
          <a:p>
            <a:r>
              <a:rPr lang="en-GB" dirty="0"/>
              <a:t>--------------------------------------------------------</a:t>
            </a:r>
          </a:p>
          <a:p>
            <a:endParaRPr lang="en-GB" dirty="0"/>
          </a:p>
          <a:p>
            <a:endParaRPr lang="en-GB" dirty="0"/>
          </a:p>
          <a:p>
            <a:r>
              <a:rPr lang="en-GB" dirty="0"/>
              <a:t>Passive Aggressive Classifier:</a:t>
            </a:r>
          </a:p>
          <a:p>
            <a:r>
              <a:rPr lang="en-GB" dirty="0"/>
              <a:t>The accuracy of the model in the test set: 0.949</a:t>
            </a:r>
          </a:p>
          <a:p>
            <a:r>
              <a:rPr lang="en-GB" dirty="0"/>
              <a:t>The Kappa of the model in the test set: 0.90</a:t>
            </a:r>
          </a:p>
          <a:p>
            <a:endParaRPr lang="en-GB" dirty="0"/>
          </a:p>
        </p:txBody>
      </p:sp>
      <p:sp>
        <p:nvSpPr>
          <p:cNvPr id="3" name="TextBox 2">
            <a:extLst>
              <a:ext uri="{FF2B5EF4-FFF2-40B4-BE49-F238E27FC236}">
                <a16:creationId xmlns:a16="http://schemas.microsoft.com/office/drawing/2014/main" id="{6249161E-A03A-8EB2-526B-F54C4532F656}"/>
              </a:ext>
            </a:extLst>
          </p:cNvPr>
          <p:cNvSpPr txBox="1"/>
          <p:nvPr/>
        </p:nvSpPr>
        <p:spPr>
          <a:xfrm>
            <a:off x="800451" y="1437580"/>
            <a:ext cx="5024120" cy="1200329"/>
          </a:xfrm>
          <a:prstGeom prst="rect">
            <a:avLst/>
          </a:prstGeom>
          <a:noFill/>
        </p:spPr>
        <p:txBody>
          <a:bodyPr wrap="square" rtlCol="0">
            <a:spAutoFit/>
          </a:bodyPr>
          <a:lstStyle/>
          <a:p>
            <a:r>
              <a:rPr lang="en-GB" dirty="0"/>
              <a:t>Logistic Regression:</a:t>
            </a:r>
          </a:p>
          <a:p>
            <a:endParaRPr lang="en-GB" dirty="0"/>
          </a:p>
          <a:p>
            <a:r>
              <a:rPr lang="en-GB" dirty="0"/>
              <a:t>The accuracy of the model in the test set: 0.949</a:t>
            </a:r>
          </a:p>
          <a:p>
            <a:r>
              <a:rPr lang="en-GB" dirty="0"/>
              <a:t>The Kappa of the model in the test set: 0.90</a:t>
            </a:r>
          </a:p>
        </p:txBody>
      </p:sp>
    </p:spTree>
    <p:extLst>
      <p:ext uri="{BB962C8B-B14F-4D97-AF65-F5344CB8AC3E}">
        <p14:creationId xmlns:p14="http://schemas.microsoft.com/office/powerpoint/2010/main" val="264059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01F6-A432-76CF-FBC4-B6310E8878FF}"/>
              </a:ext>
            </a:extLst>
          </p:cNvPr>
          <p:cNvSpPr>
            <a:spLocks noGrp="1"/>
          </p:cNvSpPr>
          <p:nvPr>
            <p:ph type="title"/>
          </p:nvPr>
        </p:nvSpPr>
        <p:spPr/>
        <p:txBody>
          <a:bodyPr/>
          <a:lstStyle/>
          <a:p>
            <a:r>
              <a:rPr lang="en-GB" dirty="0"/>
              <a:t>Importance Features with hashtags:</a:t>
            </a:r>
          </a:p>
        </p:txBody>
      </p:sp>
      <p:sp>
        <p:nvSpPr>
          <p:cNvPr id="3" name="Content Placeholder 2">
            <a:extLst>
              <a:ext uri="{FF2B5EF4-FFF2-40B4-BE49-F238E27FC236}">
                <a16:creationId xmlns:a16="http://schemas.microsoft.com/office/drawing/2014/main" id="{21ECC57F-78FE-8E26-DFED-1EB3008A7590}"/>
              </a:ext>
            </a:extLst>
          </p:cNvPr>
          <p:cNvSpPr>
            <a:spLocks noGrp="1"/>
          </p:cNvSpPr>
          <p:nvPr>
            <p:ph idx="1"/>
          </p:nvPr>
        </p:nvSpPr>
        <p:spPr>
          <a:xfrm>
            <a:off x="913775" y="1763487"/>
            <a:ext cx="10364452" cy="4475996"/>
          </a:xfrm>
        </p:spPr>
        <p:txBody>
          <a:bodyPr>
            <a:normAutofit fontScale="25000" lnSpcReduction="20000"/>
          </a:bodyPr>
          <a:lstStyle/>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[(23.291676503780916, 23.291676503780916, '</a:t>
            </a:r>
            <a:r>
              <a:rPr lang="en-NL" sz="5600" cap="none"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burnmymagahat</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 </a:t>
            </a:r>
            <a:endParaRPr lang="nl-NL" sz="5600" cap="none"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(19.133070044672404, 19.133070044672404,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gbfufpnl</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(9.881278574344664, 9.881278574344664,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cruzed</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 </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(9.030465396697462, -9.030465396697462,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kordes</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(6.256932280644248, 6.256932280644248,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resgister</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 </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(6.198761502730006, -6.198761502730006,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authorityresult</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 </a:t>
            </a:r>
            <a:endParaRPr lang="nl-NL" sz="5600" cap="none"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(6.1847704413558295, -6.1847704413558295,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nabra</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(5.971727369808271, 5.971727369808271,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thoms</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(4.823522476308776, -4.823522476308776, '</a:t>
            </a:r>
            <a:r>
              <a:rPr lang="en-NL" sz="5600" cap="none" dirty="0" err="1">
                <a:effectLst/>
                <a:latin typeface="Consolas" panose="020B0609020204030204" pitchFamily="49" charset="0"/>
                <a:ea typeface="Calibri" panose="020F0502020204030204" pitchFamily="34" charset="0"/>
                <a:cs typeface="Times New Roman" panose="02020603050405020304" pitchFamily="18" charset="0"/>
              </a:rPr>
              <a:t>monza</a:t>
            </a: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 </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L" sz="5600" cap="none" dirty="0">
                <a:effectLst/>
                <a:latin typeface="Consolas" panose="020B0609020204030204" pitchFamily="49" charset="0"/>
                <a:ea typeface="Calibri" panose="020F0502020204030204" pitchFamily="34" charset="0"/>
                <a:cs typeface="Times New Roman" panose="02020603050405020304" pitchFamily="18" charset="0"/>
              </a:rPr>
              <a:t>(4.733600251937565, -4.733600251937565, 'jellybeans'</a:t>
            </a:r>
            <a:r>
              <a:rPr lang="en-NL" sz="5600" cap="none"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NL" sz="56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93332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01F6-A432-76CF-FBC4-B6310E8878FF}"/>
              </a:ext>
            </a:extLst>
          </p:cNvPr>
          <p:cNvSpPr>
            <a:spLocks noGrp="1"/>
          </p:cNvSpPr>
          <p:nvPr>
            <p:ph type="title"/>
          </p:nvPr>
        </p:nvSpPr>
        <p:spPr/>
        <p:txBody>
          <a:bodyPr/>
          <a:lstStyle/>
          <a:p>
            <a:r>
              <a:rPr lang="en-GB" dirty="0"/>
              <a:t>Importance Features without hashtags:</a:t>
            </a:r>
          </a:p>
        </p:txBody>
      </p:sp>
      <p:sp>
        <p:nvSpPr>
          <p:cNvPr id="3" name="Content Placeholder 2">
            <a:extLst>
              <a:ext uri="{FF2B5EF4-FFF2-40B4-BE49-F238E27FC236}">
                <a16:creationId xmlns:a16="http://schemas.microsoft.com/office/drawing/2014/main" id="{21ECC57F-78FE-8E26-DFED-1EB3008A7590}"/>
              </a:ext>
            </a:extLst>
          </p:cNvPr>
          <p:cNvSpPr>
            <a:spLocks noGrp="1"/>
          </p:cNvSpPr>
          <p:nvPr>
            <p:ph idx="1"/>
          </p:nvPr>
        </p:nvSpPr>
        <p:spPr>
          <a:xfrm>
            <a:off x="756194" y="1630017"/>
            <a:ext cx="6522720" cy="4609466"/>
          </a:xfrm>
        </p:spPr>
        <p:txBody>
          <a:bodyPr>
            <a:noAutofit/>
          </a:bodyPr>
          <a:lstStyle/>
          <a:p>
            <a:pPr>
              <a:lnSpc>
                <a:spcPct val="107000"/>
              </a:lnSpc>
              <a:spcAft>
                <a:spcPts val="800"/>
              </a:spcAft>
            </a:pPr>
            <a:r>
              <a:rPr lang="nl-NL" sz="1400" b="0" i="0" cap="none" dirty="0">
                <a:effectLst/>
                <a:latin typeface="Consolas" panose="020B0609020204030204" pitchFamily="49" charset="0"/>
              </a:rPr>
              <a:t>[(24.97751283666042, 24.97751283666042, '</a:t>
            </a:r>
            <a:r>
              <a:rPr lang="nl-NL" sz="1400" b="1" i="0" cap="none" dirty="0" err="1">
                <a:effectLst/>
                <a:latin typeface="Consolas" panose="020B0609020204030204" pitchFamily="49" charset="0"/>
              </a:rPr>
              <a:t>mprc</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(12.510115814194476, -12.510115814194476, '</a:t>
            </a:r>
            <a:r>
              <a:rPr lang="nl-NL" sz="1400" b="1" i="0" cap="none" dirty="0" err="1">
                <a:effectLst/>
                <a:latin typeface="Consolas" panose="020B0609020204030204" pitchFamily="49" charset="0"/>
              </a:rPr>
              <a:t>inagurationday</a:t>
            </a:r>
            <a:r>
              <a:rPr lang="nl-NL" sz="1400" b="0" i="0" cap="none" dirty="0">
                <a:effectLst/>
                <a:latin typeface="Consolas" panose="020B0609020204030204" pitchFamily="49" charset="0"/>
              </a:rPr>
              <a:t>’) </a:t>
            </a:r>
          </a:p>
          <a:p>
            <a:pPr>
              <a:lnSpc>
                <a:spcPct val="107000"/>
              </a:lnSpc>
              <a:spcAft>
                <a:spcPts val="800"/>
              </a:spcAft>
            </a:pPr>
            <a:r>
              <a:rPr lang="nl-NL" sz="1400" b="0" i="0" cap="none" dirty="0">
                <a:effectLst/>
                <a:latin typeface="Consolas" panose="020B0609020204030204" pitchFamily="49" charset="0"/>
              </a:rPr>
              <a:t>(9.235853821406375, 9.235853821406375, '</a:t>
            </a:r>
            <a:r>
              <a:rPr lang="nl-NL" sz="1400" b="1" i="0" cap="none" dirty="0" err="1">
                <a:effectLst/>
                <a:latin typeface="Consolas" panose="020B0609020204030204" pitchFamily="49" charset="0"/>
              </a:rPr>
              <a:t>nouri</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(7.895692418062816, -7.895692418062816, '</a:t>
            </a:r>
            <a:r>
              <a:rPr lang="nl-NL" sz="1400" b="1" i="0" cap="none" dirty="0" err="1">
                <a:effectLst/>
                <a:latin typeface="Consolas" panose="020B0609020204030204" pitchFamily="49" charset="0"/>
              </a:rPr>
              <a:t>directionally</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(5.725486664897377, 5.725486664897377, '</a:t>
            </a:r>
            <a:r>
              <a:rPr lang="nl-NL" sz="1400" b="1" i="0" cap="none" dirty="0" err="1">
                <a:effectLst/>
                <a:latin typeface="Consolas" panose="020B0609020204030204" pitchFamily="49" charset="0"/>
              </a:rPr>
              <a:t>delury</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(5.129240640784158, -5.129240640784158, '</a:t>
            </a:r>
            <a:r>
              <a:rPr lang="nl-NL" sz="1400" b="1" i="0" cap="none" dirty="0" err="1">
                <a:effectLst/>
                <a:latin typeface="Consolas" panose="020B0609020204030204" pitchFamily="49" charset="0"/>
              </a:rPr>
              <a:t>zacaria</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(5.066415860232255, -5.066415860232255, '</a:t>
            </a:r>
            <a:r>
              <a:rPr lang="nl-NL" sz="1400" b="1" i="0" cap="none" dirty="0" err="1">
                <a:effectLst/>
                <a:latin typeface="Consolas" panose="020B0609020204030204" pitchFamily="49" charset="0"/>
              </a:rPr>
              <a:t>slaughterhouse</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(4.774985440037104, -4.774985440037104, '</a:t>
            </a:r>
            <a:r>
              <a:rPr lang="nl-NL" sz="1400" b="1" i="0" cap="none" dirty="0" err="1">
                <a:effectLst/>
                <a:latin typeface="Consolas" panose="020B0609020204030204" pitchFamily="49" charset="0"/>
              </a:rPr>
              <a:t>weaknesses</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(4.762525905073536, 4.762525905073536, '</a:t>
            </a:r>
            <a:r>
              <a:rPr lang="nl-NL" sz="1400" b="1" i="0" cap="none" dirty="0" err="1">
                <a:effectLst/>
                <a:latin typeface="Consolas" panose="020B0609020204030204" pitchFamily="49" charset="0"/>
              </a:rPr>
              <a:t>sry</a:t>
            </a:r>
            <a:r>
              <a:rPr lang="nl-NL" sz="1400" b="0" i="0" cap="none" dirty="0">
                <a:effectLst/>
                <a:latin typeface="Consolas" panose="020B0609020204030204" pitchFamily="49" charset="0"/>
              </a:rPr>
              <a:t>’)</a:t>
            </a:r>
          </a:p>
          <a:p>
            <a:pPr>
              <a:lnSpc>
                <a:spcPct val="107000"/>
              </a:lnSpc>
              <a:spcAft>
                <a:spcPts val="800"/>
              </a:spcAft>
            </a:pPr>
            <a:r>
              <a:rPr lang="nl-NL" sz="1400" b="0" i="0" cap="none" dirty="0">
                <a:effectLst/>
                <a:latin typeface="Consolas" panose="020B0609020204030204" pitchFamily="49" charset="0"/>
              </a:rPr>
              <a:t>(4.589184652539806, -4.589184652539806, '</a:t>
            </a:r>
            <a:r>
              <a:rPr lang="nl-NL" sz="1400" b="1" i="0" cap="none" dirty="0" err="1">
                <a:effectLst/>
                <a:latin typeface="Consolas" panose="020B0609020204030204" pitchFamily="49" charset="0"/>
              </a:rPr>
              <a:t>arenius</a:t>
            </a:r>
            <a:r>
              <a:rPr lang="nl-NL" sz="1400" b="0" i="0" cap="none" dirty="0">
                <a:effectLst/>
                <a:latin typeface="Consolas" panose="020B0609020204030204" pitchFamily="49" charset="0"/>
              </a:rPr>
              <a:t>')</a:t>
            </a:r>
            <a:endParaRPr lang="en-GB" sz="1400" cap="none" dirty="0"/>
          </a:p>
        </p:txBody>
      </p:sp>
      <p:sp>
        <p:nvSpPr>
          <p:cNvPr id="4" name="Content Placeholder 2">
            <a:extLst>
              <a:ext uri="{FF2B5EF4-FFF2-40B4-BE49-F238E27FC236}">
                <a16:creationId xmlns:a16="http://schemas.microsoft.com/office/drawing/2014/main" id="{DAAB76FE-86BF-3459-2909-91B4C221F427}"/>
              </a:ext>
            </a:extLst>
          </p:cNvPr>
          <p:cNvSpPr txBox="1">
            <a:spLocks/>
          </p:cNvSpPr>
          <p:nvPr/>
        </p:nvSpPr>
        <p:spPr>
          <a:xfrm>
            <a:off x="7975600" y="2255520"/>
            <a:ext cx="3220720" cy="3606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GB" sz="2000" dirty="0"/>
              <a:t>I couldn’t find connection between the sign of these coefficients and the frequencies of these words.</a:t>
            </a:r>
          </a:p>
          <a:p>
            <a:pPr marL="0" indent="0">
              <a:lnSpc>
                <a:spcPct val="107000"/>
              </a:lnSpc>
              <a:spcAft>
                <a:spcPts val="800"/>
              </a:spcAft>
              <a:buNone/>
            </a:pPr>
            <a:r>
              <a:rPr lang="en-GB" sz="2000" dirty="0"/>
              <a:t>Probably due to difference in approach. Before running the models I was applying Vectorizers. So it’s more than just frequency of the word in the set</a:t>
            </a:r>
          </a:p>
        </p:txBody>
      </p:sp>
    </p:spTree>
    <p:extLst>
      <p:ext uri="{BB962C8B-B14F-4D97-AF65-F5344CB8AC3E}">
        <p14:creationId xmlns:p14="http://schemas.microsoft.com/office/powerpoint/2010/main" val="263321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1968-8CF7-0E67-CB54-CF3C1F234D62}"/>
              </a:ext>
            </a:extLst>
          </p:cNvPr>
          <p:cNvSpPr>
            <a:spLocks noGrp="1"/>
          </p:cNvSpPr>
          <p:nvPr>
            <p:ph type="title"/>
          </p:nvPr>
        </p:nvSpPr>
        <p:spPr/>
        <p:txBody>
          <a:bodyPr/>
          <a:lstStyle/>
          <a:p>
            <a:r>
              <a:rPr lang="en-GB" dirty="0"/>
              <a:t>Fake news. Word Cloud.</a:t>
            </a:r>
          </a:p>
        </p:txBody>
      </p:sp>
      <p:pic>
        <p:nvPicPr>
          <p:cNvPr id="5" name="Content Placeholder 4">
            <a:extLst>
              <a:ext uri="{FF2B5EF4-FFF2-40B4-BE49-F238E27FC236}">
                <a16:creationId xmlns:a16="http://schemas.microsoft.com/office/drawing/2014/main" id="{E9E1EF91-A03C-672F-7981-618723199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136" y="1981198"/>
            <a:ext cx="6059177" cy="4049487"/>
          </a:xfrm>
        </p:spPr>
      </p:pic>
    </p:spTree>
    <p:extLst>
      <p:ext uri="{BB962C8B-B14F-4D97-AF65-F5344CB8AC3E}">
        <p14:creationId xmlns:p14="http://schemas.microsoft.com/office/powerpoint/2010/main" val="289974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C35E-8E44-84C4-7B7F-F1DCB6B45E61}"/>
              </a:ext>
            </a:extLst>
          </p:cNvPr>
          <p:cNvSpPr>
            <a:spLocks noGrp="1"/>
          </p:cNvSpPr>
          <p:nvPr>
            <p:ph type="title"/>
          </p:nvPr>
        </p:nvSpPr>
        <p:spPr/>
        <p:txBody>
          <a:bodyPr/>
          <a:lstStyle/>
          <a:p>
            <a:r>
              <a:rPr lang="en-GB" dirty="0"/>
              <a:t>True news. Word Cloud.</a:t>
            </a:r>
          </a:p>
        </p:txBody>
      </p:sp>
      <p:pic>
        <p:nvPicPr>
          <p:cNvPr id="5" name="Content Placeholder 4">
            <a:extLst>
              <a:ext uri="{FF2B5EF4-FFF2-40B4-BE49-F238E27FC236}">
                <a16:creationId xmlns:a16="http://schemas.microsoft.com/office/drawing/2014/main" id="{04F608A7-71F5-6479-1C75-763424685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919" y="1489260"/>
            <a:ext cx="6852953" cy="4667700"/>
          </a:xfrm>
        </p:spPr>
      </p:pic>
    </p:spTree>
    <p:extLst>
      <p:ext uri="{BB962C8B-B14F-4D97-AF65-F5344CB8AC3E}">
        <p14:creationId xmlns:p14="http://schemas.microsoft.com/office/powerpoint/2010/main" val="231185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9FD6-8044-D414-8C8D-484AFC280B67}"/>
              </a:ext>
            </a:extLst>
          </p:cNvPr>
          <p:cNvSpPr>
            <a:spLocks noGrp="1"/>
          </p:cNvSpPr>
          <p:nvPr>
            <p:ph type="title"/>
          </p:nvPr>
        </p:nvSpPr>
        <p:spPr/>
        <p:txBody>
          <a:bodyPr/>
          <a:lstStyle/>
          <a:p>
            <a:r>
              <a:rPr lang="en-GB" dirty="0"/>
              <a:t>Sentiment Analysis</a:t>
            </a:r>
          </a:p>
        </p:txBody>
      </p:sp>
      <p:pic>
        <p:nvPicPr>
          <p:cNvPr id="5" name="Content Placeholder 4">
            <a:extLst>
              <a:ext uri="{FF2B5EF4-FFF2-40B4-BE49-F238E27FC236}">
                <a16:creationId xmlns:a16="http://schemas.microsoft.com/office/drawing/2014/main" id="{8F50D698-E44D-B554-52C0-2535CFC369BE}"/>
              </a:ext>
            </a:extLst>
          </p:cNvPr>
          <p:cNvPicPr>
            <a:picLocks noGrp="1" noChangeAspect="1"/>
          </p:cNvPicPr>
          <p:nvPr>
            <p:ph idx="1"/>
          </p:nvPr>
        </p:nvPicPr>
        <p:blipFill>
          <a:blip r:embed="rId2"/>
          <a:stretch>
            <a:fillRect/>
          </a:stretch>
        </p:blipFill>
        <p:spPr>
          <a:xfrm>
            <a:off x="1697586" y="1630331"/>
            <a:ext cx="8491443" cy="4862544"/>
          </a:xfrm>
        </p:spPr>
      </p:pic>
    </p:spTree>
    <p:extLst>
      <p:ext uri="{BB962C8B-B14F-4D97-AF65-F5344CB8AC3E}">
        <p14:creationId xmlns:p14="http://schemas.microsoft.com/office/powerpoint/2010/main" val="370852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01F6-A432-76CF-FBC4-B6310E8878FF}"/>
              </a:ext>
            </a:extLst>
          </p:cNvPr>
          <p:cNvSpPr>
            <a:spLocks noGrp="1"/>
          </p:cNvSpPr>
          <p:nvPr>
            <p:ph type="title"/>
          </p:nvPr>
        </p:nvSpPr>
        <p:spPr>
          <a:xfrm>
            <a:off x="831869" y="335488"/>
            <a:ext cx="10364451" cy="1596177"/>
          </a:xfrm>
        </p:spPr>
        <p:txBody>
          <a:bodyPr/>
          <a:lstStyle/>
          <a:p>
            <a:r>
              <a:rPr lang="en-GB" dirty="0"/>
              <a:t>Examples</a:t>
            </a:r>
          </a:p>
        </p:txBody>
      </p:sp>
      <p:sp>
        <p:nvSpPr>
          <p:cNvPr id="7" name="Content Placeholder 2">
            <a:extLst>
              <a:ext uri="{FF2B5EF4-FFF2-40B4-BE49-F238E27FC236}">
                <a16:creationId xmlns:a16="http://schemas.microsoft.com/office/drawing/2014/main" id="{6D3AC684-F010-D9A3-F6E4-AD2AEF5E37A1}"/>
              </a:ext>
            </a:extLst>
          </p:cNvPr>
          <p:cNvSpPr txBox="1">
            <a:spLocks/>
          </p:cNvSpPr>
          <p:nvPr/>
        </p:nvSpPr>
        <p:spPr>
          <a:xfrm>
            <a:off x="762000" y="1690688"/>
            <a:ext cx="10434320" cy="47304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7000"/>
              </a:lnSpc>
              <a:spcAft>
                <a:spcPts val="800"/>
              </a:spcAft>
              <a:buAutoNum type="arabicPeriod"/>
            </a:pPr>
            <a:r>
              <a:rPr lang="en-GB" sz="2000" dirty="0"/>
              <a:t>Real news example: </a:t>
            </a:r>
            <a:r>
              <a:rPr lang="en-US" sz="2000" dirty="0"/>
              <a:t>NATO seeks to buttress Russia's </a:t>
            </a:r>
            <a:r>
              <a:rPr lang="en-US" sz="2000" dirty="0" err="1"/>
              <a:t>neighbours</a:t>
            </a:r>
            <a:r>
              <a:rPr lang="en-US" sz="2000" dirty="0"/>
              <a:t> as Moscow attacks Ukraine</a:t>
            </a:r>
            <a:r>
              <a:rPr lang="en-GB" sz="2000" dirty="0"/>
              <a:t> </a:t>
            </a:r>
            <a:r>
              <a:rPr lang="en-GB" sz="1200" dirty="0"/>
              <a:t>“K</a:t>
            </a:r>
            <a:r>
              <a:rPr lang="en-US" sz="1200" dirty="0"/>
              <a:t>YIV, Nov 30 (Reuters) - Russia said its forces in eastern Ukraine had edged forward, Kyiv said Moscow was "planning something" in the south and NATO sought on Wednesday to shore up other countries that fear </a:t>
            </a:r>
            <a:r>
              <a:rPr lang="en-US" sz="1200" dirty="0" err="1"/>
              <a:t>destabilisation</a:t>
            </a:r>
            <a:r>
              <a:rPr lang="en-US" sz="1200" dirty="0"/>
              <a:t> from Moscow. Ukraine's General Staff said earlier that its troops had repelled six Russian attacks in 24 hours in the eastern Donbas region, while Russian artillery had relentlessly shelled across the Dnipro River, including at Kherson city, in the south.</a:t>
            </a:r>
            <a:r>
              <a:rPr lang="en-GB" sz="1200" dirty="0"/>
              <a:t>”</a:t>
            </a:r>
          </a:p>
          <a:p>
            <a:pPr marL="0" indent="0">
              <a:lnSpc>
                <a:spcPct val="107000"/>
              </a:lnSpc>
              <a:spcAft>
                <a:spcPts val="800"/>
              </a:spcAft>
              <a:buNone/>
            </a:pPr>
            <a:r>
              <a:rPr lang="en-GB" sz="1000" dirty="0">
                <a:hlinkClick r:id="rId2"/>
              </a:rPr>
              <a:t>https://www.reuters.com/world/europe/snow-blanket-kyiv-sunday-power-still-short-supply-2022-11-27/</a:t>
            </a:r>
            <a:endParaRPr lang="en-GB" sz="2000" dirty="0"/>
          </a:p>
          <a:p>
            <a:pPr marL="0" indent="0">
              <a:lnSpc>
                <a:spcPct val="107000"/>
              </a:lnSpc>
              <a:spcAft>
                <a:spcPts val="800"/>
              </a:spcAft>
              <a:buNone/>
            </a:pPr>
            <a:r>
              <a:rPr lang="en-GB" sz="2000" dirty="0"/>
              <a:t>2. Fake news example: </a:t>
            </a:r>
            <a:r>
              <a:rPr lang="nl-NL" sz="2000" dirty="0"/>
              <a:t>FBI Director James </a:t>
            </a:r>
            <a:r>
              <a:rPr lang="nl-NL" sz="2000" dirty="0" err="1"/>
              <a:t>Comey’s</a:t>
            </a:r>
            <a:r>
              <a:rPr lang="nl-NL" sz="2000" dirty="0"/>
              <a:t> Clinton Foundation Connection</a:t>
            </a:r>
          </a:p>
          <a:p>
            <a:pPr algn="l" fontAlgn="base"/>
            <a:r>
              <a:rPr lang="en-US" sz="1200" dirty="0"/>
              <a:t>WASHINGTON, D.C. — A review of FBI Director James Comey’s professional history and relationships shows that the Obama cabinet leader — now under fire for his handling of the investigation of Hillary Clinton — is deeply entrenched in the big-money cronyism culture of Washington, D.C. His personal and professional relationships — all undisclosed as he announced the Bureau would not prosecute Clinton — reinforce bipartisan concerns that he may have politicized the criminal probe. These concerns focus on millions of dollars that Comey accepted from a Clinton Foundation defense contractor, Comey’s former membership on a Clinton Foundation corporate partner’s board, and his surprising financial relationship with his brother Peter Comey, who works at the law firm that does the Clinton Foundation’s taxes. Lockheed Martin When President Obama nominated Comey to become FBI director in 2013, Comey promised the United States Senate </a:t>
            </a:r>
            <a:r>
              <a:rPr lang="en-US" sz="1200" dirty="0">
                <a:hlinkClick r:id="rId3">
                  <a:extLst>
                    <a:ext uri="{A12FA001-AC4F-418D-AE19-62706E023703}">
                      <ahyp:hlinkClr xmlns:ahyp="http://schemas.microsoft.com/office/drawing/2018/hyperlinkcolor" val="tx"/>
                    </a:ext>
                  </a:extLst>
                </a:hlinkClick>
              </a:rPr>
              <a:t>that he would recuse himself</a:t>
            </a:r>
            <a:r>
              <a:rPr lang="en-US" sz="1200" dirty="0"/>
              <a:t> on all cases involving former employers. But Comey earned $6 million in one year alone from Lockheed Martin. Lockheed Martin became a Clinton Foundation donor that very year. Comey served as deputy attorney general under John Ashcroft </a:t>
            </a:r>
            <a:r>
              <a:rPr lang="en-US" sz="1200" dirty="0">
                <a:hlinkClick r:id="rId4">
                  <a:extLst>
                    <a:ext uri="{A12FA001-AC4F-418D-AE19-62706E023703}">
                      <ahyp:hlinkClr xmlns:ahyp="http://schemas.microsoft.com/office/drawing/2018/hyperlinkcolor" val="tx"/>
                    </a:ext>
                  </a:extLst>
                </a:hlinkClick>
              </a:rPr>
              <a:t>for two years</a:t>
            </a:r>
            <a:r>
              <a:rPr lang="en-US" sz="1200" dirty="0"/>
              <a:t> of the Bush administration. When he left the Bush administration, he went directly to Lockheed Martin and became vice president, acting </a:t>
            </a:r>
            <a:r>
              <a:rPr lang="en-US" sz="1200" dirty="0">
                <a:hlinkClick r:id="rId5">
                  <a:extLst>
                    <a:ext uri="{A12FA001-AC4F-418D-AE19-62706E023703}">
                      <ahyp:hlinkClr xmlns:ahyp="http://schemas.microsoft.com/office/drawing/2018/hyperlinkcolor" val="tx"/>
                    </a:ext>
                  </a:extLst>
                </a:hlinkClick>
              </a:rPr>
              <a:t>as a general counsel</a:t>
            </a:r>
            <a:r>
              <a:rPr lang="en-US" sz="1200" dirty="0"/>
              <a:t>. How much money did James Comey make from Lockheed Martin in his last year with the company, which he left in 2010? </a:t>
            </a:r>
            <a:r>
              <a:rPr lang="en-US" sz="1200" dirty="0">
                <a:hlinkClick r:id="rId4">
                  <a:extLst>
                    <a:ext uri="{A12FA001-AC4F-418D-AE19-62706E023703}">
                      <ahyp:hlinkClr xmlns:ahyp="http://schemas.microsoft.com/office/drawing/2018/hyperlinkcolor" val="tx"/>
                    </a:ext>
                  </a:extLst>
                </a:hlinkClick>
              </a:rPr>
              <a:t>More than $6 million in compensation</a:t>
            </a:r>
            <a:r>
              <a:rPr lang="en-US" sz="1200" dirty="0"/>
              <a:t>. Lockheed Martin </a:t>
            </a:r>
            <a:r>
              <a:rPr lang="en-US" sz="1200" dirty="0">
                <a:hlinkClick r:id="rId6">
                  <a:extLst>
                    <a:ext uri="{A12FA001-AC4F-418D-AE19-62706E023703}">
                      <ahyp:hlinkClr xmlns:ahyp="http://schemas.microsoft.com/office/drawing/2018/hyperlinkcolor" val="tx"/>
                    </a:ext>
                  </a:extLst>
                </a:hlinkClick>
              </a:rPr>
              <a:t>is a Clinton Foundation donor</a:t>
            </a:r>
            <a:r>
              <a:rPr lang="en-US" sz="1200" dirty="0"/>
              <a:t>. The company admitted to becoming a Clinton Global Initiative member in 2010.  </a:t>
            </a:r>
            <a:r>
              <a:rPr lang="en-US" sz="1200" dirty="0">
                <a:hlinkClick r:id="rId7">
                  <a:extLst>
                    <a:ext uri="{A12FA001-AC4F-418D-AE19-62706E023703}">
                      <ahyp:hlinkClr xmlns:ahyp="http://schemas.microsoft.com/office/drawing/2018/hyperlinkcolor" val="tx"/>
                    </a:ext>
                  </a:extLst>
                </a:hlinkClick>
              </a:rPr>
              <a:t>According to records</a:t>
            </a:r>
            <a:r>
              <a:rPr lang="en-US" sz="1200" dirty="0"/>
              <a:t>, Lockheed Martin is also a member of the American Chamber of Commerce in Egypt, which paid Bill Clinton $250,000 </a:t>
            </a:r>
            <a:r>
              <a:rPr lang="en-US" sz="1200" dirty="0">
                <a:hlinkClick r:id="rId8">
                  <a:extLst>
                    <a:ext uri="{A12FA001-AC4F-418D-AE19-62706E023703}">
                      <ahyp:hlinkClr xmlns:ahyp="http://schemas.microsoft.com/office/drawing/2018/hyperlinkcolor" val="tx"/>
                    </a:ext>
                  </a:extLst>
                </a:hlinkClick>
              </a:rPr>
              <a:t>to deliver a speech in 2010</a:t>
            </a:r>
            <a:r>
              <a:rPr lang="en-US" sz="1200" dirty="0"/>
              <a:t>. </a:t>
            </a:r>
            <a:r>
              <a:rPr lang="en-US" sz="1200" dirty="0">
                <a:hlinkClick r:id="rId6">
                  <a:extLst>
                    <a:ext uri="{A12FA001-AC4F-418D-AE19-62706E023703}">
                      <ahyp:hlinkClr xmlns:ahyp="http://schemas.microsoft.com/office/drawing/2018/hyperlinkcolor" val="tx"/>
                    </a:ext>
                  </a:extLst>
                </a:hlinkClick>
              </a:rPr>
              <a:t>In 2010</a:t>
            </a:r>
            <a:r>
              <a:rPr lang="en-US" sz="1200" dirty="0"/>
              <a:t>, Lockheed Martin won 17 approvals for private contracts from the Hillary Clinton State Department.</a:t>
            </a:r>
          </a:p>
          <a:p>
            <a:pPr marL="0" indent="0">
              <a:lnSpc>
                <a:spcPct val="107000"/>
              </a:lnSpc>
              <a:spcAft>
                <a:spcPts val="800"/>
              </a:spcAft>
              <a:buNone/>
            </a:pPr>
            <a:r>
              <a:rPr lang="en-GB" sz="1000" dirty="0">
                <a:hlinkClick r:id="rId9"/>
              </a:rPr>
              <a:t>https://www.breitbart.com/politics/2016/09/10/exposed-fbi-director-james-comeys-clinton-foundation-connection/</a:t>
            </a:r>
            <a:r>
              <a:rPr lang="en-GB" sz="1000" dirty="0"/>
              <a:t> </a:t>
            </a:r>
          </a:p>
          <a:p>
            <a:pPr marL="0" indent="0">
              <a:lnSpc>
                <a:spcPct val="107000"/>
              </a:lnSpc>
              <a:spcAft>
                <a:spcPts val="800"/>
              </a:spcAft>
              <a:buNone/>
            </a:pPr>
            <a:endParaRPr lang="en-GB" sz="1000" dirty="0"/>
          </a:p>
          <a:p>
            <a:pPr marL="0" indent="0">
              <a:lnSpc>
                <a:spcPct val="107000"/>
              </a:lnSpc>
              <a:spcAft>
                <a:spcPts val="800"/>
              </a:spcAft>
              <a:buNone/>
            </a:pPr>
            <a:endParaRPr lang="en-GB" sz="1000" dirty="0"/>
          </a:p>
        </p:txBody>
      </p:sp>
    </p:spTree>
    <p:extLst>
      <p:ext uri="{BB962C8B-B14F-4D97-AF65-F5344CB8AC3E}">
        <p14:creationId xmlns:p14="http://schemas.microsoft.com/office/powerpoint/2010/main" val="51452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3075-5338-04AF-396C-3F89876C5E47}"/>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D502D41A-16CB-B92B-B663-39E968F75A1E}"/>
              </a:ext>
            </a:extLst>
          </p:cNvPr>
          <p:cNvSpPr>
            <a:spLocks noGrp="1"/>
          </p:cNvSpPr>
          <p:nvPr>
            <p:ph idx="1"/>
          </p:nvPr>
        </p:nvSpPr>
        <p:spPr/>
        <p:txBody>
          <a:bodyPr/>
          <a:lstStyle/>
          <a:p>
            <a:pPr marL="0" indent="0">
              <a:lnSpc>
                <a:spcPct val="107000"/>
              </a:lnSpc>
              <a:spcAft>
                <a:spcPts val="800"/>
              </a:spcAft>
              <a:buNone/>
            </a:pPr>
            <a:r>
              <a:rPr kumimoji="0" lang="en-GB" sz="4000" b="0" i="0" u="none" strike="noStrike" kern="1200" cap="none" spc="0" normalizeH="0" baseline="0" noProof="0" dirty="0">
                <a:ln>
                  <a:noFill/>
                </a:ln>
                <a:solidFill>
                  <a:prstClr val="black"/>
                </a:solidFill>
                <a:effectLst/>
                <a:uLnTx/>
                <a:uFillTx/>
                <a:latin typeface="Calibri" panose="020F0502020204030204"/>
                <a:ea typeface="+mn-ea"/>
                <a:cs typeface="+mn-cs"/>
              </a:rPr>
              <a:t>This one also caught my eye – but is it true?!</a:t>
            </a:r>
          </a:p>
          <a:p>
            <a:pPr marL="0" indent="0">
              <a:lnSpc>
                <a:spcPct val="107000"/>
              </a:lnSpc>
              <a:spcAft>
                <a:spcPts val="800"/>
              </a:spcAft>
              <a:buNone/>
            </a:pPr>
            <a:endParaRPr lang="en-GB" sz="2800" dirty="0"/>
          </a:p>
          <a:p>
            <a:pPr marL="0" indent="0">
              <a:lnSpc>
                <a:spcPct val="107000"/>
              </a:lnSpc>
              <a:spcAft>
                <a:spcPts val="800"/>
              </a:spcAft>
              <a:buNone/>
            </a:pPr>
            <a:r>
              <a:rPr lang="en-GB" sz="3200" dirty="0"/>
              <a:t>“</a:t>
            </a:r>
            <a:r>
              <a:rPr lang="en-US" sz="3200" dirty="0"/>
              <a:t>BREAKING NEWS - Ignacio has decided that we are his best ever students and has decided to give everyone 100% for their </a:t>
            </a:r>
            <a:r>
              <a:rPr lang="en-US" sz="3200" dirty="0" err="1"/>
              <a:t>IronHack</a:t>
            </a:r>
            <a:r>
              <a:rPr lang="en-US" sz="3200" dirty="0"/>
              <a:t> course!</a:t>
            </a:r>
            <a:r>
              <a:rPr lang="en-GB" sz="3200" dirty="0"/>
              <a:t>”</a:t>
            </a:r>
          </a:p>
          <a:p>
            <a:endParaRPr lang="en-GB" dirty="0"/>
          </a:p>
        </p:txBody>
      </p:sp>
    </p:spTree>
    <p:extLst>
      <p:ext uri="{BB962C8B-B14F-4D97-AF65-F5344CB8AC3E}">
        <p14:creationId xmlns:p14="http://schemas.microsoft.com/office/powerpoint/2010/main" val="355005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01F6-A432-76CF-FBC4-B6310E8878FF}"/>
              </a:ext>
            </a:extLst>
          </p:cNvPr>
          <p:cNvSpPr>
            <a:spLocks noGrp="1"/>
          </p:cNvSpPr>
          <p:nvPr>
            <p:ph type="title"/>
          </p:nvPr>
        </p:nvSpPr>
        <p:spPr/>
        <p:txBody>
          <a:bodyPr/>
          <a:lstStyle/>
          <a:p>
            <a:r>
              <a:rPr lang="en-GB" dirty="0"/>
              <a:t>Final take-aways</a:t>
            </a:r>
          </a:p>
        </p:txBody>
      </p:sp>
      <p:sp>
        <p:nvSpPr>
          <p:cNvPr id="3" name="Content Placeholder 2">
            <a:extLst>
              <a:ext uri="{FF2B5EF4-FFF2-40B4-BE49-F238E27FC236}">
                <a16:creationId xmlns:a16="http://schemas.microsoft.com/office/drawing/2014/main" id="{69E6ACAE-24B7-B535-448E-D3A9CC29049E}"/>
              </a:ext>
            </a:extLst>
          </p:cNvPr>
          <p:cNvSpPr txBox="1">
            <a:spLocks/>
          </p:cNvSpPr>
          <p:nvPr/>
        </p:nvSpPr>
        <p:spPr>
          <a:xfrm>
            <a:off x="843906" y="2430916"/>
            <a:ext cx="10434320" cy="4171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7000"/>
              </a:lnSpc>
              <a:spcAft>
                <a:spcPts val="800"/>
              </a:spcAft>
              <a:buFont typeface="+mj-lt"/>
              <a:buAutoNum type="arabicPeriod"/>
            </a:pPr>
            <a:r>
              <a:rPr lang="en-GB" sz="2000" b="1" dirty="0"/>
              <a:t>Data (words) analysis algorithms can help and are reliable</a:t>
            </a:r>
            <a:endParaRPr lang="nl-NL" sz="2000" b="1" dirty="0"/>
          </a:p>
          <a:p>
            <a:pPr marL="457200" indent="-457200">
              <a:lnSpc>
                <a:spcPct val="107000"/>
              </a:lnSpc>
              <a:spcAft>
                <a:spcPts val="800"/>
              </a:spcAft>
              <a:buFont typeface="+mj-lt"/>
              <a:buAutoNum type="arabicPeriod"/>
            </a:pPr>
            <a:r>
              <a:rPr lang="nl-NL" sz="2000" b="1" dirty="0"/>
              <a:t>Look </a:t>
            </a:r>
            <a:r>
              <a:rPr lang="nl-NL" sz="2000" b="1" dirty="0" err="1"/>
              <a:t>beyond</a:t>
            </a:r>
            <a:r>
              <a:rPr lang="nl-NL" sz="2000" b="1" dirty="0"/>
              <a:t> </a:t>
            </a:r>
            <a:r>
              <a:rPr lang="nl-NL" sz="2000" b="1" dirty="0" err="1"/>
              <a:t>the</a:t>
            </a:r>
            <a:r>
              <a:rPr lang="nl-NL" sz="2000" b="1" dirty="0"/>
              <a:t> headline</a:t>
            </a:r>
          </a:p>
          <a:p>
            <a:pPr marL="457200" indent="-457200">
              <a:lnSpc>
                <a:spcPct val="107000"/>
              </a:lnSpc>
              <a:spcAft>
                <a:spcPts val="800"/>
              </a:spcAft>
              <a:buFont typeface="+mj-lt"/>
              <a:buAutoNum type="arabicPeriod"/>
            </a:pPr>
            <a:r>
              <a:rPr lang="nl-NL" sz="2000" b="1" dirty="0"/>
              <a:t>Check </a:t>
            </a:r>
            <a:r>
              <a:rPr lang="nl-NL" sz="2000" b="1" dirty="0" err="1"/>
              <a:t>other</a:t>
            </a:r>
            <a:r>
              <a:rPr lang="nl-NL" sz="2000" b="1" dirty="0"/>
              <a:t> sources</a:t>
            </a:r>
          </a:p>
          <a:p>
            <a:pPr marL="457200" indent="-457200">
              <a:lnSpc>
                <a:spcPct val="107000"/>
              </a:lnSpc>
              <a:spcAft>
                <a:spcPts val="800"/>
              </a:spcAft>
              <a:buFont typeface="+mj-lt"/>
              <a:buAutoNum type="arabicPeriod"/>
            </a:pPr>
            <a:r>
              <a:rPr lang="nl-NL" sz="2000" b="1" dirty="0"/>
              <a:t>Check </a:t>
            </a:r>
            <a:r>
              <a:rPr lang="nl-NL" sz="2000" b="1" dirty="0" err="1"/>
              <a:t>the</a:t>
            </a:r>
            <a:r>
              <a:rPr lang="nl-NL" sz="2000" b="1" dirty="0"/>
              <a:t> </a:t>
            </a:r>
            <a:r>
              <a:rPr lang="nl-NL" sz="2000" b="1" dirty="0" err="1"/>
              <a:t>facts</a:t>
            </a:r>
            <a:endParaRPr lang="nl-NL" sz="2000" b="1" dirty="0"/>
          </a:p>
          <a:p>
            <a:pPr marL="457200" indent="-457200">
              <a:lnSpc>
                <a:spcPct val="107000"/>
              </a:lnSpc>
              <a:spcAft>
                <a:spcPts val="800"/>
              </a:spcAft>
              <a:buFont typeface="+mj-lt"/>
              <a:buAutoNum type="arabicPeriod"/>
            </a:pPr>
            <a:r>
              <a:rPr lang="nl-NL" sz="2000" b="1" dirty="0"/>
              <a:t>Check </a:t>
            </a:r>
            <a:r>
              <a:rPr lang="nl-NL" sz="2000" b="1" dirty="0" err="1"/>
              <a:t>your</a:t>
            </a:r>
            <a:r>
              <a:rPr lang="nl-NL" sz="2000" b="1" dirty="0"/>
              <a:t> </a:t>
            </a:r>
            <a:r>
              <a:rPr lang="nl-NL" sz="2000" b="1" dirty="0" err="1"/>
              <a:t>biases</a:t>
            </a:r>
            <a:endParaRPr lang="nl-NL" sz="2000" b="1" dirty="0"/>
          </a:p>
          <a:p>
            <a:pPr marL="0" indent="0">
              <a:lnSpc>
                <a:spcPct val="107000"/>
              </a:lnSpc>
              <a:spcAft>
                <a:spcPts val="800"/>
              </a:spcAft>
              <a:buNone/>
            </a:pPr>
            <a:endParaRPr lang="nl-NL" sz="1400" b="1" dirty="0">
              <a:solidFill>
                <a:srgbClr val="666666"/>
              </a:solidFill>
              <a:latin typeface="Open Sans" panose="020B0606030504020204" pitchFamily="34" charset="0"/>
            </a:endParaRPr>
          </a:p>
          <a:p>
            <a:pPr marL="0" indent="0">
              <a:lnSpc>
                <a:spcPct val="107000"/>
              </a:lnSpc>
              <a:spcAft>
                <a:spcPts val="800"/>
              </a:spcAft>
              <a:buNone/>
            </a:pPr>
            <a:r>
              <a:rPr lang="en-GB" sz="2400" dirty="0"/>
              <a:t>Believing something doesn’t make it true (like Ignacio giving 100% to us all!)</a:t>
            </a:r>
          </a:p>
        </p:txBody>
      </p:sp>
    </p:spTree>
    <p:extLst>
      <p:ext uri="{BB962C8B-B14F-4D97-AF65-F5344CB8AC3E}">
        <p14:creationId xmlns:p14="http://schemas.microsoft.com/office/powerpoint/2010/main" val="103133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E31C-137B-2060-7D9C-C4537329228E}"/>
              </a:ext>
            </a:extLst>
          </p:cNvPr>
          <p:cNvSpPr>
            <a:spLocks noGrp="1"/>
          </p:cNvSpPr>
          <p:nvPr>
            <p:ph type="title"/>
          </p:nvPr>
        </p:nvSpPr>
        <p:spPr/>
        <p:txBody>
          <a:bodyPr/>
          <a:lstStyle/>
          <a:p>
            <a:r>
              <a:rPr lang="en-GB" dirty="0"/>
              <a:t>What is fake news?</a:t>
            </a:r>
          </a:p>
        </p:txBody>
      </p:sp>
      <p:sp>
        <p:nvSpPr>
          <p:cNvPr id="3" name="Content Placeholder 2">
            <a:extLst>
              <a:ext uri="{FF2B5EF4-FFF2-40B4-BE49-F238E27FC236}">
                <a16:creationId xmlns:a16="http://schemas.microsoft.com/office/drawing/2014/main" id="{F562E52B-A5A8-7524-B513-71E48A0E64FC}"/>
              </a:ext>
            </a:extLst>
          </p:cNvPr>
          <p:cNvSpPr>
            <a:spLocks noGrp="1"/>
          </p:cNvSpPr>
          <p:nvPr>
            <p:ph idx="1"/>
          </p:nvPr>
        </p:nvSpPr>
        <p:spPr>
          <a:xfrm>
            <a:off x="838200" y="1825625"/>
            <a:ext cx="5184228" cy="4351338"/>
          </a:xfrm>
        </p:spPr>
        <p:txBody>
          <a:bodyPr>
            <a:normAutofit/>
          </a:bodyPr>
          <a:lstStyle/>
          <a:p>
            <a:pPr marL="0" indent="0" algn="ctr">
              <a:buNone/>
            </a:pPr>
            <a:r>
              <a:rPr lang="en-US" sz="3600" b="1" i="1" dirty="0">
                <a:solidFill>
                  <a:srgbClr val="666666"/>
                </a:solidFill>
                <a:effectLst/>
                <a:latin typeface="Open Sans" panose="020B0606030504020204" pitchFamily="34" charset="0"/>
              </a:rPr>
              <a:t>“Fake news is news, stories or hoaxes created to deliberately misinform or deceive readers.” </a:t>
            </a:r>
            <a:endParaRPr lang="en-GB" sz="3600" i="1" dirty="0"/>
          </a:p>
        </p:txBody>
      </p:sp>
      <p:pic>
        <p:nvPicPr>
          <p:cNvPr id="5" name="Picture 4" descr="A picture containing text, newspaper&#10;&#10;Description automatically generated">
            <a:extLst>
              <a:ext uri="{FF2B5EF4-FFF2-40B4-BE49-F238E27FC236}">
                <a16:creationId xmlns:a16="http://schemas.microsoft.com/office/drawing/2014/main" id="{C9166DC6-9969-40C8-7106-79BA39752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524" y="1957387"/>
            <a:ext cx="3657600" cy="2943225"/>
          </a:xfrm>
          <a:prstGeom prst="rect">
            <a:avLst/>
          </a:prstGeom>
        </p:spPr>
      </p:pic>
    </p:spTree>
    <p:extLst>
      <p:ext uri="{BB962C8B-B14F-4D97-AF65-F5344CB8AC3E}">
        <p14:creationId xmlns:p14="http://schemas.microsoft.com/office/powerpoint/2010/main" val="89706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23D7-46FB-E7E0-2F36-50AEA071E37C}"/>
              </a:ext>
            </a:extLst>
          </p:cNvPr>
          <p:cNvSpPr>
            <a:spLocks noGrp="1"/>
          </p:cNvSpPr>
          <p:nvPr>
            <p:ph type="title"/>
          </p:nvPr>
        </p:nvSpPr>
        <p:spPr>
          <a:xfrm>
            <a:off x="949960" y="2766218"/>
            <a:ext cx="10515600" cy="1325563"/>
          </a:xfrm>
        </p:spPr>
        <p:txBody>
          <a:bodyPr/>
          <a:lstStyle/>
          <a:p>
            <a:pPr algn="ctr"/>
            <a:r>
              <a:rPr lang="en-GB" b="1" dirty="0">
                <a:solidFill>
                  <a:srgbClr val="FF0000"/>
                </a:solidFill>
              </a:rPr>
              <a:t>THANKS A LOT!</a:t>
            </a:r>
          </a:p>
        </p:txBody>
      </p:sp>
    </p:spTree>
    <p:extLst>
      <p:ext uri="{BB962C8B-B14F-4D97-AF65-F5344CB8AC3E}">
        <p14:creationId xmlns:p14="http://schemas.microsoft.com/office/powerpoint/2010/main" val="144118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62E0-F647-BAAE-3FF5-3552A3A43434}"/>
              </a:ext>
            </a:extLst>
          </p:cNvPr>
          <p:cNvSpPr>
            <a:spLocks noGrp="1"/>
          </p:cNvSpPr>
          <p:nvPr>
            <p:ph type="title"/>
          </p:nvPr>
        </p:nvSpPr>
        <p:spPr/>
        <p:txBody>
          <a:bodyPr/>
          <a:lstStyle/>
          <a:p>
            <a:r>
              <a:rPr lang="en-GB" dirty="0"/>
              <a:t>Why?</a:t>
            </a:r>
          </a:p>
        </p:txBody>
      </p:sp>
      <p:sp>
        <p:nvSpPr>
          <p:cNvPr id="5" name="TextBox 4">
            <a:extLst>
              <a:ext uri="{FF2B5EF4-FFF2-40B4-BE49-F238E27FC236}">
                <a16:creationId xmlns:a16="http://schemas.microsoft.com/office/drawing/2014/main" id="{3C5DEACB-23D0-8C61-9EA0-6CE00F37540D}"/>
              </a:ext>
            </a:extLst>
          </p:cNvPr>
          <p:cNvSpPr txBox="1"/>
          <p:nvPr/>
        </p:nvSpPr>
        <p:spPr>
          <a:xfrm>
            <a:off x="1219200" y="2136338"/>
            <a:ext cx="9723120" cy="3416320"/>
          </a:xfrm>
          <a:prstGeom prst="rect">
            <a:avLst/>
          </a:prstGeom>
          <a:noFill/>
        </p:spPr>
        <p:txBody>
          <a:bodyPr wrap="square">
            <a:spAutoFit/>
          </a:bodyPr>
          <a:lstStyle/>
          <a:p>
            <a:r>
              <a:rPr lang="en-US" sz="3600" b="0" i="0" dirty="0">
                <a:solidFill>
                  <a:srgbClr val="666666"/>
                </a:solidFill>
                <a:effectLst/>
                <a:latin typeface="Roboto" panose="02000000000000000000" pitchFamily="2" charset="0"/>
                <a:ea typeface="Roboto" panose="02000000000000000000" pitchFamily="2" charset="0"/>
              </a:rPr>
              <a:t>- influence people’s views</a:t>
            </a:r>
          </a:p>
          <a:p>
            <a:pPr marL="571500" indent="-571500">
              <a:buFontTx/>
              <a:buChar char="-"/>
            </a:pPr>
            <a:endParaRPr lang="en-US" sz="3600" b="0" i="0" dirty="0">
              <a:solidFill>
                <a:srgbClr val="666666"/>
              </a:solidFill>
              <a:effectLst/>
              <a:latin typeface="Roboto" panose="02000000000000000000" pitchFamily="2" charset="0"/>
              <a:ea typeface="Roboto" panose="02000000000000000000" pitchFamily="2" charset="0"/>
            </a:endParaRPr>
          </a:p>
          <a:p>
            <a:r>
              <a:rPr lang="en-US" sz="3600" b="0" i="0" dirty="0">
                <a:solidFill>
                  <a:srgbClr val="666666"/>
                </a:solidFill>
                <a:effectLst/>
                <a:latin typeface="Roboto" panose="02000000000000000000" pitchFamily="2" charset="0"/>
                <a:ea typeface="Roboto" panose="02000000000000000000" pitchFamily="2" charset="0"/>
              </a:rPr>
              <a:t>- push a political agenda or cause confusion</a:t>
            </a:r>
          </a:p>
          <a:p>
            <a:pPr marL="571500" indent="-571500">
              <a:buFontTx/>
              <a:buChar char="-"/>
            </a:pPr>
            <a:endParaRPr lang="en-US" sz="3600" b="0" i="0" dirty="0">
              <a:solidFill>
                <a:srgbClr val="666666"/>
              </a:solidFill>
              <a:effectLst/>
              <a:latin typeface="Roboto" panose="02000000000000000000" pitchFamily="2" charset="0"/>
              <a:ea typeface="Roboto" panose="02000000000000000000" pitchFamily="2" charset="0"/>
            </a:endParaRPr>
          </a:p>
          <a:p>
            <a:r>
              <a:rPr lang="en-US" sz="3600" b="0" i="0" dirty="0">
                <a:solidFill>
                  <a:srgbClr val="666666"/>
                </a:solidFill>
                <a:effectLst/>
                <a:latin typeface="Roboto" panose="02000000000000000000" pitchFamily="2" charset="0"/>
                <a:ea typeface="Roboto" panose="02000000000000000000" pitchFamily="2" charset="0"/>
              </a:rPr>
              <a:t>- click-bait (gain more website visitors and increase advertising revenue for websites)</a:t>
            </a:r>
            <a:endParaRPr lang="en-GB" sz="3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8147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6533-F89D-56C3-7B2E-5292FB2D688A}"/>
              </a:ext>
            </a:extLst>
          </p:cNvPr>
          <p:cNvSpPr>
            <a:spLocks noGrp="1"/>
          </p:cNvSpPr>
          <p:nvPr>
            <p:ph type="title"/>
          </p:nvPr>
        </p:nvSpPr>
        <p:spPr/>
        <p:txBody>
          <a:bodyPr/>
          <a:lstStyle/>
          <a:p>
            <a:r>
              <a:rPr lang="en-GB" dirty="0"/>
              <a:t>Different problem – filter bubble</a:t>
            </a:r>
          </a:p>
        </p:txBody>
      </p:sp>
      <p:sp>
        <p:nvSpPr>
          <p:cNvPr id="7" name="TextBox 6">
            <a:extLst>
              <a:ext uri="{FF2B5EF4-FFF2-40B4-BE49-F238E27FC236}">
                <a16:creationId xmlns:a16="http://schemas.microsoft.com/office/drawing/2014/main" id="{136F39B7-F49D-7B51-257B-A02090F1C610}"/>
              </a:ext>
            </a:extLst>
          </p:cNvPr>
          <p:cNvSpPr txBox="1"/>
          <p:nvPr/>
        </p:nvSpPr>
        <p:spPr>
          <a:xfrm>
            <a:off x="979320" y="1900950"/>
            <a:ext cx="6096000" cy="3539430"/>
          </a:xfrm>
          <a:prstGeom prst="rect">
            <a:avLst/>
          </a:prstGeom>
          <a:noFill/>
        </p:spPr>
        <p:txBody>
          <a:bodyPr wrap="square">
            <a:spAutoFit/>
          </a:bodyPr>
          <a:lstStyle/>
          <a:p>
            <a:r>
              <a:rPr lang="en-US" sz="2800" b="0" i="0" dirty="0">
                <a:solidFill>
                  <a:srgbClr val="000000"/>
                </a:solidFill>
                <a:effectLst/>
                <a:latin typeface="Roboto" panose="02000000000000000000" pitchFamily="2" charset="0"/>
              </a:rPr>
              <a:t>You’re a liberal but have an uncle who won’t stop posting articles touting the brilliance of Donald Trump? Mute him.</a:t>
            </a:r>
          </a:p>
          <a:p>
            <a:endParaRPr lang="en-US" sz="2800" b="0" i="0" dirty="0">
              <a:solidFill>
                <a:srgbClr val="000000"/>
              </a:solidFill>
              <a:effectLst/>
              <a:latin typeface="Roboto" panose="02000000000000000000" pitchFamily="2" charset="0"/>
            </a:endParaRPr>
          </a:p>
          <a:p>
            <a:r>
              <a:rPr lang="en-US" sz="2800" b="0" i="0" dirty="0">
                <a:solidFill>
                  <a:srgbClr val="000000"/>
                </a:solidFill>
                <a:effectLst/>
                <a:latin typeface="Roboto" panose="02000000000000000000" pitchFamily="2" charset="0"/>
              </a:rPr>
              <a:t>You’re conservative and tired of all these pesky Huffington Post articles popping up in your feed? Hide them. </a:t>
            </a:r>
          </a:p>
        </p:txBody>
      </p:sp>
      <p:pic>
        <p:nvPicPr>
          <p:cNvPr id="11" name="Picture 10" descr="A picture containing person, indoor, staring&#10;&#10;Description automatically generated">
            <a:extLst>
              <a:ext uri="{FF2B5EF4-FFF2-40B4-BE49-F238E27FC236}">
                <a16:creationId xmlns:a16="http://schemas.microsoft.com/office/drawing/2014/main" id="{6AC78EE3-621C-FCE2-0245-18CE83460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07" y="1758950"/>
            <a:ext cx="4616450" cy="3340100"/>
          </a:xfrm>
          <a:prstGeom prst="rect">
            <a:avLst/>
          </a:prstGeom>
        </p:spPr>
      </p:pic>
    </p:spTree>
    <p:extLst>
      <p:ext uri="{BB962C8B-B14F-4D97-AF65-F5344CB8AC3E}">
        <p14:creationId xmlns:p14="http://schemas.microsoft.com/office/powerpoint/2010/main" val="293116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04DD-DEFA-582D-0F81-62B0385276CD}"/>
              </a:ext>
            </a:extLst>
          </p:cNvPr>
          <p:cNvSpPr>
            <a:spLocks noGrp="1"/>
          </p:cNvSpPr>
          <p:nvPr>
            <p:ph type="title"/>
          </p:nvPr>
        </p:nvSpPr>
        <p:spPr>
          <a:xfrm>
            <a:off x="913774" y="509660"/>
            <a:ext cx="10364451" cy="1596177"/>
          </a:xfrm>
        </p:spPr>
        <p:txBody>
          <a:bodyPr/>
          <a:lstStyle/>
          <a:p>
            <a:r>
              <a:rPr lang="en-GB" dirty="0"/>
              <a:t>Fake news crisis!</a:t>
            </a:r>
          </a:p>
        </p:txBody>
      </p:sp>
      <p:sp>
        <p:nvSpPr>
          <p:cNvPr id="3" name="Content Placeholder 2">
            <a:extLst>
              <a:ext uri="{FF2B5EF4-FFF2-40B4-BE49-F238E27FC236}">
                <a16:creationId xmlns:a16="http://schemas.microsoft.com/office/drawing/2014/main" id="{3368C194-2DAD-E16D-E03A-5D0838F62129}"/>
              </a:ext>
            </a:extLst>
          </p:cNvPr>
          <p:cNvSpPr>
            <a:spLocks noGrp="1"/>
          </p:cNvSpPr>
          <p:nvPr>
            <p:ph idx="1"/>
          </p:nvPr>
        </p:nvSpPr>
        <p:spPr>
          <a:xfrm>
            <a:off x="838200" y="1825625"/>
            <a:ext cx="6035566" cy="4351338"/>
          </a:xfrm>
        </p:spPr>
        <p:txBody>
          <a:bodyPr>
            <a:normAutofit lnSpcReduction="10000"/>
          </a:bodyPr>
          <a:lstStyle/>
          <a:p>
            <a:r>
              <a:rPr lang="en-GB" sz="2800" cap="none" dirty="0">
                <a:solidFill>
                  <a:srgbClr val="000000"/>
                </a:solidFill>
                <a:latin typeface="Roboto" panose="02000000000000000000" pitchFamily="2" charset="0"/>
              </a:rPr>
              <a:t>Combine filter bubbles and </a:t>
            </a:r>
            <a:r>
              <a:rPr lang="en-US" sz="2800" cap="none" dirty="0">
                <a:solidFill>
                  <a:srgbClr val="000000"/>
                </a:solidFill>
                <a:latin typeface="Roboto" panose="02000000000000000000" pitchFamily="2" charset="0"/>
              </a:rPr>
              <a:t>diversity of voices in our new media frontier</a:t>
            </a:r>
            <a:endParaRPr lang="en-GB" sz="2800" cap="none" dirty="0">
              <a:solidFill>
                <a:srgbClr val="000000"/>
              </a:solidFill>
              <a:latin typeface="Roboto" panose="02000000000000000000" pitchFamily="2" charset="0"/>
            </a:endParaRPr>
          </a:p>
          <a:p>
            <a:r>
              <a:rPr lang="en-US" sz="2800" cap="none" dirty="0">
                <a:solidFill>
                  <a:srgbClr val="000000"/>
                </a:solidFill>
                <a:latin typeface="Roboto" panose="02000000000000000000" pitchFamily="2" charset="0"/>
              </a:rPr>
              <a:t>You end up with a great deal of inflammatory and false information circulating among people who want to believe it.</a:t>
            </a:r>
          </a:p>
          <a:p>
            <a:r>
              <a:rPr lang="en-US" sz="2800" cap="none" dirty="0">
                <a:solidFill>
                  <a:srgbClr val="000000"/>
                </a:solidFill>
                <a:latin typeface="Roboto" panose="02000000000000000000" pitchFamily="2" charset="0"/>
              </a:rPr>
              <a:t>Welcome to the fake news crisis</a:t>
            </a:r>
            <a:endParaRPr lang="en-GB" sz="2800" cap="none" dirty="0">
              <a:solidFill>
                <a:srgbClr val="000000"/>
              </a:solidFill>
              <a:latin typeface="Roboto" panose="02000000000000000000" pitchFamily="2" charset="0"/>
            </a:endParaRPr>
          </a:p>
        </p:txBody>
      </p:sp>
      <p:pic>
        <p:nvPicPr>
          <p:cNvPr id="6" name="Picture 5" descr="Chart, bubble chart&#10;&#10;Description automatically generated">
            <a:extLst>
              <a:ext uri="{FF2B5EF4-FFF2-40B4-BE49-F238E27FC236}">
                <a16:creationId xmlns:a16="http://schemas.microsoft.com/office/drawing/2014/main" id="{33ABC26E-5DB0-A40B-F800-432E19478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955" y="1573852"/>
            <a:ext cx="3681319" cy="3681319"/>
          </a:xfrm>
          <a:prstGeom prst="rect">
            <a:avLst/>
          </a:prstGeom>
        </p:spPr>
      </p:pic>
    </p:spTree>
    <p:extLst>
      <p:ext uri="{BB962C8B-B14F-4D97-AF65-F5344CB8AC3E}">
        <p14:creationId xmlns:p14="http://schemas.microsoft.com/office/powerpoint/2010/main" val="87429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D3DC-3C05-EC10-8AB7-36FFABA7AE57}"/>
              </a:ext>
            </a:extLst>
          </p:cNvPr>
          <p:cNvSpPr>
            <a:spLocks noGrp="1"/>
          </p:cNvSpPr>
          <p:nvPr>
            <p:ph type="title"/>
          </p:nvPr>
        </p:nvSpPr>
        <p:spPr/>
        <p:txBody>
          <a:bodyPr/>
          <a:lstStyle/>
          <a:p>
            <a:r>
              <a:rPr lang="en-GB" dirty="0"/>
              <a:t>Data. Models. Predictions. </a:t>
            </a:r>
          </a:p>
        </p:txBody>
      </p:sp>
      <p:sp>
        <p:nvSpPr>
          <p:cNvPr id="3" name="Content Placeholder 2">
            <a:extLst>
              <a:ext uri="{FF2B5EF4-FFF2-40B4-BE49-F238E27FC236}">
                <a16:creationId xmlns:a16="http://schemas.microsoft.com/office/drawing/2014/main" id="{69A709ED-46D9-1A56-4EAB-EA862F10A6CA}"/>
              </a:ext>
            </a:extLst>
          </p:cNvPr>
          <p:cNvSpPr>
            <a:spLocks noGrp="1"/>
          </p:cNvSpPr>
          <p:nvPr>
            <p:ph idx="1"/>
          </p:nvPr>
        </p:nvSpPr>
        <p:spPr/>
        <p:txBody>
          <a:bodyPr/>
          <a:lstStyle/>
          <a:p>
            <a:r>
              <a:rPr lang="en-GB" dirty="0"/>
              <a:t>2 </a:t>
            </a:r>
            <a:r>
              <a:rPr lang="en-GB" cap="none" dirty="0"/>
              <a:t>Data sets with true and fake new: </a:t>
            </a:r>
            <a:r>
              <a:rPr lang="nl-NL" b="0" cap="none" dirty="0">
                <a:solidFill>
                  <a:srgbClr val="E6DB74"/>
                </a:solidFill>
                <a:effectLst/>
                <a:latin typeface="Consolas" panose="020B0609020204030204" pitchFamily="49" charset="0"/>
                <a:hlinkClick r:id="rId2"/>
              </a:rPr>
              <a:t>https://www.Kaggle.Com/datasets/jainpooja/fake-news-detection</a:t>
            </a:r>
            <a:r>
              <a:rPr lang="nl-NL" b="0" cap="none" dirty="0">
                <a:solidFill>
                  <a:srgbClr val="E6DB74"/>
                </a:solidFill>
                <a:effectLst/>
                <a:latin typeface="Consolas" panose="020B0609020204030204" pitchFamily="49" charset="0"/>
              </a:rPr>
              <a:t> </a:t>
            </a:r>
            <a:endParaRPr lang="nl-NL" b="0" dirty="0">
              <a:solidFill>
                <a:srgbClr val="F8F8F2"/>
              </a:solidFill>
              <a:effectLst/>
              <a:latin typeface="Consolas" panose="020B0609020204030204" pitchFamily="49" charset="0"/>
            </a:endParaRPr>
          </a:p>
          <a:p>
            <a:endParaRPr lang="en-GB" dirty="0"/>
          </a:p>
          <a:p>
            <a:r>
              <a:rPr lang="en-GB" dirty="0"/>
              <a:t>21,417 true news</a:t>
            </a:r>
          </a:p>
          <a:p>
            <a:r>
              <a:rPr lang="en-GB" dirty="0"/>
              <a:t>23,481 fake news</a:t>
            </a:r>
          </a:p>
          <a:p>
            <a:endParaRPr lang="en-GB" dirty="0"/>
          </a:p>
          <a:p>
            <a:r>
              <a:rPr lang="en-GB" cap="none" dirty="0"/>
              <a:t>Building models to predict if news true or fake</a:t>
            </a:r>
          </a:p>
        </p:txBody>
      </p:sp>
    </p:spTree>
    <p:extLst>
      <p:ext uri="{BB962C8B-B14F-4D97-AF65-F5344CB8AC3E}">
        <p14:creationId xmlns:p14="http://schemas.microsoft.com/office/powerpoint/2010/main" val="10919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D3DC-3C05-EC10-8AB7-36FFABA7AE57}"/>
              </a:ext>
            </a:extLst>
          </p:cNvPr>
          <p:cNvSpPr>
            <a:spLocks noGrp="1"/>
          </p:cNvSpPr>
          <p:nvPr>
            <p:ph type="title"/>
          </p:nvPr>
        </p:nvSpPr>
        <p:spPr/>
        <p:txBody>
          <a:bodyPr/>
          <a:lstStyle/>
          <a:p>
            <a:r>
              <a:rPr lang="en-GB" dirty="0"/>
              <a:t>Data. Models. Predictions</a:t>
            </a:r>
          </a:p>
        </p:txBody>
      </p:sp>
      <p:sp>
        <p:nvSpPr>
          <p:cNvPr id="3" name="Content Placeholder 2">
            <a:extLst>
              <a:ext uri="{FF2B5EF4-FFF2-40B4-BE49-F238E27FC236}">
                <a16:creationId xmlns:a16="http://schemas.microsoft.com/office/drawing/2014/main" id="{69A709ED-46D9-1A56-4EAB-EA862F10A6CA}"/>
              </a:ext>
            </a:extLst>
          </p:cNvPr>
          <p:cNvSpPr>
            <a:spLocks noGrp="1"/>
          </p:cNvSpPr>
          <p:nvPr>
            <p:ph idx="1"/>
          </p:nvPr>
        </p:nvSpPr>
        <p:spPr>
          <a:xfrm>
            <a:off x="913775" y="1698171"/>
            <a:ext cx="10364452" cy="4822372"/>
          </a:xfrm>
        </p:spPr>
        <p:txBody>
          <a:bodyPr>
            <a:noAutofit/>
          </a:bodyPr>
          <a:lstStyle/>
          <a:p>
            <a:r>
              <a:rPr lang="en-GB" cap="none" dirty="0"/>
              <a:t>Clean-up from symbols</a:t>
            </a:r>
          </a:p>
          <a:p>
            <a:r>
              <a:rPr lang="en-GB" cap="none" dirty="0"/>
              <a:t>Train-test split</a:t>
            </a:r>
          </a:p>
          <a:p>
            <a:r>
              <a:rPr lang="en-GB" cap="none" dirty="0"/>
              <a:t>TFIDF – vectorization (</a:t>
            </a:r>
            <a:r>
              <a:rPr lang="en-US" b="1" i="0" cap="none" dirty="0">
                <a:effectLst/>
                <a:latin typeface="arial" panose="020B0604020202020204" pitchFamily="34" charset="0"/>
              </a:rPr>
              <a:t>Proportionally increasing the number of times a word appears in the document but is counterbalanced by the number of documents in which it is present</a:t>
            </a:r>
            <a:r>
              <a:rPr lang="en-US" b="0" i="0" cap="none" dirty="0">
                <a:effectLst/>
                <a:latin typeface="arial" panose="020B0604020202020204" pitchFamily="34" charset="0"/>
              </a:rPr>
              <a:t>. Hence, words like 'this', 'are' etc., That are commonly present in all the documents are not given a very high rank)</a:t>
            </a:r>
            <a:endParaRPr lang="en-GB" cap="none" dirty="0"/>
          </a:p>
          <a:p>
            <a:r>
              <a:rPr lang="en-GB" cap="none" dirty="0"/>
              <a:t>Models:     </a:t>
            </a:r>
          </a:p>
          <a:p>
            <a:r>
              <a:rPr lang="en-GB" cap="none" dirty="0"/>
              <a:t>Logistic regression</a:t>
            </a:r>
          </a:p>
          <a:p>
            <a:r>
              <a:rPr lang="en-GB" cap="none" dirty="0"/>
              <a:t>Passive aggressive classifier</a:t>
            </a:r>
          </a:p>
          <a:p>
            <a:r>
              <a:rPr lang="en-GB" cap="none" dirty="0"/>
              <a:t>Random forest classifier</a:t>
            </a:r>
            <a:endParaRPr lang="en-GB" dirty="0"/>
          </a:p>
        </p:txBody>
      </p:sp>
    </p:spTree>
    <p:extLst>
      <p:ext uri="{BB962C8B-B14F-4D97-AF65-F5344CB8AC3E}">
        <p14:creationId xmlns:p14="http://schemas.microsoft.com/office/powerpoint/2010/main" val="79420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CF93-4EA0-9F3D-433F-57D8DA2B0CE2}"/>
              </a:ext>
            </a:extLst>
          </p:cNvPr>
          <p:cNvSpPr>
            <a:spLocks noGrp="1"/>
          </p:cNvSpPr>
          <p:nvPr>
            <p:ph type="title"/>
          </p:nvPr>
        </p:nvSpPr>
        <p:spPr/>
        <p:txBody>
          <a:bodyPr/>
          <a:lstStyle/>
          <a:p>
            <a:r>
              <a:rPr lang="en-GB" dirty="0"/>
              <a:t>Results for Logistic Regression</a:t>
            </a:r>
          </a:p>
        </p:txBody>
      </p:sp>
      <p:pic>
        <p:nvPicPr>
          <p:cNvPr id="5" name="Content Placeholder 4">
            <a:extLst>
              <a:ext uri="{FF2B5EF4-FFF2-40B4-BE49-F238E27FC236}">
                <a16:creationId xmlns:a16="http://schemas.microsoft.com/office/drawing/2014/main" id="{FEFBA361-5B49-65EB-53B0-E4750AAF0771}"/>
              </a:ext>
            </a:extLst>
          </p:cNvPr>
          <p:cNvPicPr>
            <a:picLocks noGrp="1" noChangeAspect="1"/>
          </p:cNvPicPr>
          <p:nvPr>
            <p:ph idx="1"/>
          </p:nvPr>
        </p:nvPicPr>
        <p:blipFill>
          <a:blip r:embed="rId2"/>
          <a:stretch>
            <a:fillRect/>
          </a:stretch>
        </p:blipFill>
        <p:spPr>
          <a:xfrm>
            <a:off x="913774" y="1906475"/>
            <a:ext cx="4822334" cy="2625736"/>
          </a:xfrm>
        </p:spPr>
      </p:pic>
      <p:pic>
        <p:nvPicPr>
          <p:cNvPr id="7" name="Picture 6">
            <a:extLst>
              <a:ext uri="{FF2B5EF4-FFF2-40B4-BE49-F238E27FC236}">
                <a16:creationId xmlns:a16="http://schemas.microsoft.com/office/drawing/2014/main" id="{4FF969C9-C208-09BD-192A-65682CBFB5F1}"/>
              </a:ext>
            </a:extLst>
          </p:cNvPr>
          <p:cNvPicPr>
            <a:picLocks noChangeAspect="1"/>
          </p:cNvPicPr>
          <p:nvPr/>
        </p:nvPicPr>
        <p:blipFill>
          <a:blip r:embed="rId3"/>
          <a:stretch>
            <a:fillRect/>
          </a:stretch>
        </p:blipFill>
        <p:spPr>
          <a:xfrm>
            <a:off x="5989786" y="2276258"/>
            <a:ext cx="4858000" cy="4216617"/>
          </a:xfrm>
          <a:prstGeom prst="rect">
            <a:avLst/>
          </a:prstGeom>
        </p:spPr>
      </p:pic>
    </p:spTree>
    <p:extLst>
      <p:ext uri="{BB962C8B-B14F-4D97-AF65-F5344CB8AC3E}">
        <p14:creationId xmlns:p14="http://schemas.microsoft.com/office/powerpoint/2010/main" val="346695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8C83-9A53-BB30-2CC1-660413A568B3}"/>
              </a:ext>
            </a:extLst>
          </p:cNvPr>
          <p:cNvSpPr>
            <a:spLocks noGrp="1"/>
          </p:cNvSpPr>
          <p:nvPr>
            <p:ph type="title"/>
          </p:nvPr>
        </p:nvSpPr>
        <p:spPr/>
        <p:txBody>
          <a:bodyPr/>
          <a:lstStyle/>
          <a:p>
            <a:r>
              <a:rPr lang="en-GB" dirty="0"/>
              <a:t>Results for Passive Aggressive Classifier</a:t>
            </a:r>
          </a:p>
        </p:txBody>
      </p:sp>
      <p:pic>
        <p:nvPicPr>
          <p:cNvPr id="5" name="Content Placeholder 4">
            <a:extLst>
              <a:ext uri="{FF2B5EF4-FFF2-40B4-BE49-F238E27FC236}">
                <a16:creationId xmlns:a16="http://schemas.microsoft.com/office/drawing/2014/main" id="{9BC6570E-1825-E816-F4B3-B92E238A8D4F}"/>
              </a:ext>
            </a:extLst>
          </p:cNvPr>
          <p:cNvPicPr>
            <a:picLocks noGrp="1" noChangeAspect="1"/>
          </p:cNvPicPr>
          <p:nvPr>
            <p:ph idx="1"/>
          </p:nvPr>
        </p:nvPicPr>
        <p:blipFill>
          <a:blip r:embed="rId2"/>
          <a:stretch>
            <a:fillRect/>
          </a:stretch>
        </p:blipFill>
        <p:spPr>
          <a:xfrm>
            <a:off x="772886" y="1782364"/>
            <a:ext cx="5045351" cy="2722143"/>
          </a:xfrm>
        </p:spPr>
      </p:pic>
      <p:pic>
        <p:nvPicPr>
          <p:cNvPr id="7" name="Picture 6">
            <a:extLst>
              <a:ext uri="{FF2B5EF4-FFF2-40B4-BE49-F238E27FC236}">
                <a16:creationId xmlns:a16="http://schemas.microsoft.com/office/drawing/2014/main" id="{90031A4D-C5EB-6864-7E47-0B04CD72EB10}"/>
              </a:ext>
            </a:extLst>
          </p:cNvPr>
          <p:cNvPicPr>
            <a:picLocks noChangeAspect="1"/>
          </p:cNvPicPr>
          <p:nvPr/>
        </p:nvPicPr>
        <p:blipFill>
          <a:blip r:embed="rId3"/>
          <a:stretch>
            <a:fillRect/>
          </a:stretch>
        </p:blipFill>
        <p:spPr>
          <a:xfrm>
            <a:off x="6196026" y="2168416"/>
            <a:ext cx="4845299" cy="4248368"/>
          </a:xfrm>
          <a:prstGeom prst="rect">
            <a:avLst/>
          </a:prstGeom>
        </p:spPr>
      </p:pic>
    </p:spTree>
    <p:extLst>
      <p:ext uri="{BB962C8B-B14F-4D97-AF65-F5344CB8AC3E}">
        <p14:creationId xmlns:p14="http://schemas.microsoft.com/office/powerpoint/2010/main" val="26129655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1154</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Consolas</vt:lpstr>
      <vt:lpstr>Open Sans</vt:lpstr>
      <vt:lpstr>Roboto</vt:lpstr>
      <vt:lpstr>Tw Cen MT</vt:lpstr>
      <vt:lpstr>Droplet</vt:lpstr>
      <vt:lpstr>Fake News Detector</vt:lpstr>
      <vt:lpstr>What is fake news?</vt:lpstr>
      <vt:lpstr>Why?</vt:lpstr>
      <vt:lpstr>Different problem – filter bubble</vt:lpstr>
      <vt:lpstr>Fake news crisis!</vt:lpstr>
      <vt:lpstr>Data. Models. Predictions. </vt:lpstr>
      <vt:lpstr>Data. Models. Predictions</vt:lpstr>
      <vt:lpstr>Results for Logistic Regression</vt:lpstr>
      <vt:lpstr>Results for Passive Aggressive Classifier</vt:lpstr>
      <vt:lpstr>Results for Random Forest Classifier</vt:lpstr>
      <vt:lpstr>Prediction on titles</vt:lpstr>
      <vt:lpstr>Importance Features with hashtags:</vt:lpstr>
      <vt:lpstr>Importance Features without hashtags:</vt:lpstr>
      <vt:lpstr>Fake news. Word Cloud.</vt:lpstr>
      <vt:lpstr>True news. Word Cloud.</vt:lpstr>
      <vt:lpstr>Sentiment Analysis</vt:lpstr>
      <vt:lpstr>Examples</vt:lpstr>
      <vt:lpstr>Examples</vt:lpstr>
      <vt:lpstr>Final take-aways</vt:lpstr>
      <vt:lpstr>THANKS A 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detector</dc:title>
  <dc:creator>tanya zanina</dc:creator>
  <cp:lastModifiedBy>tanya zanina</cp:lastModifiedBy>
  <cp:revision>5</cp:revision>
  <dcterms:created xsi:type="dcterms:W3CDTF">2022-12-01T07:52:35Z</dcterms:created>
  <dcterms:modified xsi:type="dcterms:W3CDTF">2022-12-02T11:01:21Z</dcterms:modified>
</cp:coreProperties>
</file>