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9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4822-D9C7-312D-A487-69E535D2A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A40DA-CF26-63C3-111D-FF39DB585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C2C93-98E5-F06A-F7A4-34847393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2F82-5FE7-4748-9719-10DEE637913C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9529-91E9-0D0C-22DB-741989D9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B7B0-44B6-AA44-BCD7-BECDFBC2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8F33-4579-4A5F-BBB3-651942039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85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2A79-E81B-E85D-6E89-C974A78B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EE8EA-B3A1-A275-2147-2316CDE27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77AA3-DFB9-8E18-6AEA-36E96F79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2F82-5FE7-4748-9719-10DEE637913C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5C291-BCF7-60AF-65DC-B8259CB1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5A3D-185B-571F-3CD3-DBC724AA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8F33-4579-4A5F-BBB3-651942039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46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C1B4D-0148-20CE-B604-F1F8C314E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02317-E645-E462-759E-6D150326C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390A4-957F-0F94-2FB4-3F3538AC7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2F82-5FE7-4748-9719-10DEE637913C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092F4-C5C8-1F75-83F5-6B993788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76C7C-4130-3761-614D-55E24CA0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8F33-4579-4A5F-BBB3-651942039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08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E0A5-3DB2-CA35-B970-89299327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9546D-F28D-A8FC-BCEB-ACF8265DC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8A94F-F21C-8A5C-1FCB-A9ECAC97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2F82-5FE7-4748-9719-10DEE637913C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101FA-5984-216C-CC23-5F487ECA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99A40-53B7-D375-8A6E-4DAB1292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8F33-4579-4A5F-BBB3-651942039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01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BA01-BA85-CB98-22E2-175C4590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07408-70FE-C8C1-49D5-AB2FAE5C8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85C8-1ACE-992C-4B96-559D2113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2F82-5FE7-4748-9719-10DEE637913C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FE781-2F5F-D46B-022F-EE5F9B37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9A989-EF2C-333D-9171-A7353EFE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8F33-4579-4A5F-BBB3-651942039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3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B87E-251F-980F-8C8F-8B401564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22DEC-9040-CC7F-7A07-1861DCF29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FF745-2F3E-BDFE-473F-96376CA0E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173B3-CF34-6B56-5B67-1ACDCA4D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2F82-5FE7-4748-9719-10DEE637913C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84754-3F0F-6F1D-05A7-69AF7CE7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00D12-56A8-412B-1FD8-1A92201B3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8F33-4579-4A5F-BBB3-651942039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8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3390-EC1C-511C-82A9-4C2A88B10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56C8C-4646-07B1-A455-A44B16B0E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6AFFB-E900-E2CE-508C-D085D172D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78F9D-5E4A-7AA2-8906-D6F9240B3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A1FF0-6F42-6C16-9A9E-884E5F769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3EEDF-ABE4-83FA-0BF1-DAD3D419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2F82-5FE7-4748-9719-10DEE637913C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21270-7DEF-6716-0B33-9E44E63F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BAEC2-89B6-CF2A-33F7-F35A36F2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8F33-4579-4A5F-BBB3-651942039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55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662F-A4BE-12DD-E94A-B0DD03A8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E933A-1FC4-8C70-E551-D6EC8C61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2F82-5FE7-4748-9719-10DEE637913C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45758-D833-C1E7-452F-FA943AB2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305E0-A715-B533-BA98-4271DF57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8F33-4579-4A5F-BBB3-651942039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20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D7647-518F-CEF7-4776-861D86D7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2F82-5FE7-4748-9719-10DEE637913C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B8C3A-7EE0-CCBE-64F1-6ECCDB22D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6BD14-D598-7D7C-44C8-52996B43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8F33-4579-4A5F-BBB3-651942039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4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994A-7F65-E335-1E49-258925DB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08EC8-29C4-C573-FA9F-330AF060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6C1CC-32D0-7018-0311-27E9113D7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DB10F-F2FE-C267-6530-AFA15CDC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2F82-5FE7-4748-9719-10DEE637913C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6087B-72A6-0AF9-DC4C-6F48DF11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50D8D-C630-02A4-3CC9-32E61F56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8F33-4579-4A5F-BBB3-651942039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49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30210-A3C8-CFC7-CDC9-A7806DE9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77EBF-C677-3525-E06F-DACF9A974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0AE8C-3ACE-1D10-6C3D-1911FC317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07FFE-E828-6EC5-A0CD-DE76FD34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2F82-5FE7-4748-9719-10DEE637913C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D255F-1A4C-D600-943D-EDE5629A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64F1C-BF92-521F-974F-2ECC9428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8F33-4579-4A5F-BBB3-651942039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70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30DD9-F385-0B67-BE7B-CCE26E08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F79F0-A06C-4997-DC52-2C236322D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DE5AE-52A9-FA8F-29FF-B82C1DE2B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2F82-5FE7-4748-9719-10DEE637913C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F4ABA-203B-F824-80E5-5192A7AE5A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D8419-6F86-4982-1477-71807DC3D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B8F33-4579-4A5F-BBB3-651942039C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8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therealsampat/fake-news-detection/dat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CD96-17A0-FD33-3215-66B9208B8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2512"/>
            <a:ext cx="9144000" cy="2387600"/>
          </a:xfrm>
        </p:spPr>
        <p:txBody>
          <a:bodyPr/>
          <a:lstStyle/>
          <a:p>
            <a:r>
              <a:rPr lang="en-GB" dirty="0"/>
              <a:t>Fake news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F2F80-0E4E-DD09-1E64-1967D89D7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4358"/>
            <a:ext cx="9144000" cy="1655762"/>
          </a:xfrm>
        </p:spPr>
        <p:txBody>
          <a:bodyPr/>
          <a:lstStyle/>
          <a:p>
            <a:r>
              <a:rPr lang="en-GB" dirty="0"/>
              <a:t>Final Bootcamp Project</a:t>
            </a:r>
          </a:p>
          <a:p>
            <a:r>
              <a:rPr lang="en-GB" dirty="0"/>
              <a:t>Tanya Zanina</a:t>
            </a:r>
          </a:p>
          <a:p>
            <a:r>
              <a:rPr lang="en-GB" dirty="0"/>
              <a:t>December 2022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68A8D338-BEC0-6A2E-DBA1-E56FA3761F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" t="26743" r="-808" b="28027"/>
          <a:stretch/>
        </p:blipFill>
        <p:spPr>
          <a:xfrm>
            <a:off x="1150705" y="247968"/>
            <a:ext cx="10130319" cy="258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70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E3E5-C1E9-08F8-1F07-B5C1097C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for Random Forest Classifier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A0BF6C-582A-02AA-9F1E-77AE9EDF5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0428"/>
            <a:ext cx="4480034" cy="25060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A14991-C4F8-80CF-E432-200DC4DC0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58" y="2502778"/>
            <a:ext cx="4800847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393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D869-A039-9D93-C512-1E86EC77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on titles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100A6B-4545-2144-AB21-80C462D67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77" y="1238845"/>
            <a:ext cx="6108584" cy="6365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062F53-4AA7-FF31-009B-97B8DF7D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79" y="2018843"/>
            <a:ext cx="4819898" cy="42420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D40A7B-E15D-B3B9-A7B6-3E5480D54491}"/>
              </a:ext>
            </a:extLst>
          </p:cNvPr>
          <p:cNvSpPr txBox="1"/>
          <p:nvPr/>
        </p:nvSpPr>
        <p:spPr>
          <a:xfrm>
            <a:off x="6543741" y="2347363"/>
            <a:ext cx="46271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Random Forest Classifier:</a:t>
            </a:r>
          </a:p>
          <a:p>
            <a:r>
              <a:rPr lang="en-GB" dirty="0"/>
              <a:t>The accuracy of the model in the test set: 0.944</a:t>
            </a:r>
          </a:p>
          <a:p>
            <a:r>
              <a:rPr lang="en-GB" dirty="0"/>
              <a:t>The Kappa of the model in the test set: 0.89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Passive Aggressive Classifier:</a:t>
            </a:r>
          </a:p>
          <a:p>
            <a:r>
              <a:rPr lang="en-GB" dirty="0"/>
              <a:t>The accuracy of the model in the test set: 0.949</a:t>
            </a:r>
          </a:p>
          <a:p>
            <a:r>
              <a:rPr lang="en-GB" dirty="0"/>
              <a:t>The Kappa of the model in the test set: 0.90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59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01F6-A432-76CF-FBC4-B6310E88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Importance Features with hashtags: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C57F-78FE-8E26-DFED-1EB3008A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[(23.291676503780916, 23.291676503780916, '</a:t>
            </a:r>
            <a:r>
              <a:rPr lang="en-NL" sz="180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burnmymagahat</a:t>
            </a:r>
            <a:r>
              <a:rPr lang="en-NL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’), </a:t>
            </a:r>
            <a:endParaRPr lang="nl-NL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(19.133070044672404, 19.133070044672404, '</a:t>
            </a:r>
            <a:r>
              <a:rPr lang="en-NL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gbfufpnl</a:t>
            </a:r>
            <a:r>
              <a:rPr lang="en-NL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'),</a:t>
            </a:r>
            <a:endParaRPr lang="en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(9.881278574344664, 9.881278574344664, '</a:t>
            </a:r>
            <a:r>
              <a:rPr lang="en-NL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cruzed</a:t>
            </a:r>
            <a:r>
              <a:rPr lang="en-NL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'), </a:t>
            </a:r>
            <a:endParaRPr lang="en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(9.030465396697462, -9.030465396697462, '</a:t>
            </a:r>
            <a:r>
              <a:rPr lang="en-NL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kordes</a:t>
            </a:r>
            <a:r>
              <a:rPr lang="en-NL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'),</a:t>
            </a:r>
            <a:endParaRPr lang="en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(6.256932280644248, 6.256932280644248, '</a:t>
            </a:r>
            <a:r>
              <a:rPr lang="en-NL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resgister</a:t>
            </a:r>
            <a:r>
              <a:rPr lang="en-NL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'), </a:t>
            </a:r>
            <a:endParaRPr lang="en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(6.198761502730006, -6.198761502730006, '</a:t>
            </a:r>
            <a:r>
              <a:rPr lang="en-NL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authorityresult</a:t>
            </a:r>
            <a:r>
              <a:rPr lang="en-NL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’), </a:t>
            </a:r>
            <a:endParaRPr lang="nl-NL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(6.1847704413558295, -6.1847704413558295, '</a:t>
            </a:r>
            <a:r>
              <a:rPr lang="en-NL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nabra</a:t>
            </a:r>
            <a:r>
              <a:rPr lang="en-NL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'),</a:t>
            </a:r>
            <a:endParaRPr lang="en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(5.971727369808271, 5.971727369808271, '</a:t>
            </a:r>
            <a:r>
              <a:rPr lang="en-NL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thoms</a:t>
            </a:r>
            <a:r>
              <a:rPr lang="en-NL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'),</a:t>
            </a:r>
            <a:endParaRPr lang="en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(4.823522476308776, -4.823522476308776, '</a:t>
            </a:r>
            <a:r>
              <a:rPr lang="en-NL" sz="1800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monza</a:t>
            </a:r>
            <a:r>
              <a:rPr lang="en-NL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'), </a:t>
            </a:r>
            <a:endParaRPr lang="en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L" sz="18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(4.733600251937565, -4.733600251937565, 'jellybeans'</a:t>
            </a:r>
            <a:r>
              <a:rPr lang="en-NL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)]</a:t>
            </a:r>
            <a:endParaRPr lang="en-N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332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01F6-A432-76CF-FBC4-B6310E88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Importance Features without hashtags: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C57F-78FE-8E26-DFED-1EB3008A7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80" y="1432560"/>
            <a:ext cx="6522720" cy="460946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400" b="0" i="0" dirty="0">
                <a:effectLst/>
                <a:latin typeface="Consolas" panose="020B0609020204030204" pitchFamily="49" charset="0"/>
              </a:rPr>
              <a:t>[(24.97751283666042, 24.97751283666042, '</a:t>
            </a:r>
            <a:r>
              <a:rPr lang="nl-NL" sz="1400" b="1" i="0" dirty="0" err="1">
                <a:effectLst/>
                <a:latin typeface="Consolas" panose="020B0609020204030204" pitchFamily="49" charset="0"/>
              </a:rPr>
              <a:t>mprc</a:t>
            </a:r>
            <a:r>
              <a:rPr lang="nl-NL" sz="1400" b="0" i="0" dirty="0">
                <a:effectLst/>
                <a:latin typeface="Consolas" panose="020B0609020204030204" pitchFamily="49" charset="0"/>
              </a:rPr>
              <a:t>’)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400" b="0" i="0" dirty="0">
                <a:effectLst/>
                <a:latin typeface="Consolas" panose="020B0609020204030204" pitchFamily="49" charset="0"/>
              </a:rPr>
              <a:t>(12.510115814194476, -12.510115814194476, '</a:t>
            </a:r>
            <a:r>
              <a:rPr lang="nl-NL" sz="1400" b="1" i="0" dirty="0" err="1">
                <a:effectLst/>
                <a:latin typeface="Consolas" panose="020B0609020204030204" pitchFamily="49" charset="0"/>
              </a:rPr>
              <a:t>inagurationday</a:t>
            </a:r>
            <a:r>
              <a:rPr lang="nl-NL" sz="1400" b="0" i="0" dirty="0">
                <a:effectLst/>
                <a:latin typeface="Consolas" panose="020B0609020204030204" pitchFamily="49" charset="0"/>
              </a:rPr>
              <a:t>’)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400" b="0" i="0" dirty="0">
                <a:effectLst/>
                <a:latin typeface="Consolas" panose="020B0609020204030204" pitchFamily="49" charset="0"/>
              </a:rPr>
              <a:t>(9.235853821406375, 9.235853821406375, '</a:t>
            </a:r>
            <a:r>
              <a:rPr lang="nl-NL" sz="1400" b="1" i="0" dirty="0" err="1">
                <a:effectLst/>
                <a:latin typeface="Consolas" panose="020B0609020204030204" pitchFamily="49" charset="0"/>
              </a:rPr>
              <a:t>nouri</a:t>
            </a:r>
            <a:r>
              <a:rPr lang="nl-NL" sz="1400" b="0" i="0" dirty="0">
                <a:effectLst/>
                <a:latin typeface="Consolas" panose="020B0609020204030204" pitchFamily="49" charset="0"/>
              </a:rPr>
              <a:t>’)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400" b="0" i="0" dirty="0">
                <a:effectLst/>
                <a:latin typeface="Consolas" panose="020B0609020204030204" pitchFamily="49" charset="0"/>
              </a:rPr>
              <a:t>(7.895692418062816, -7.895692418062816, '</a:t>
            </a:r>
            <a:r>
              <a:rPr lang="nl-NL" sz="1400" b="1" i="0" dirty="0" err="1">
                <a:effectLst/>
                <a:latin typeface="Consolas" panose="020B0609020204030204" pitchFamily="49" charset="0"/>
              </a:rPr>
              <a:t>directionally</a:t>
            </a:r>
            <a:r>
              <a:rPr lang="nl-NL" sz="1400" b="0" i="0" dirty="0">
                <a:effectLst/>
                <a:latin typeface="Consolas" panose="020B0609020204030204" pitchFamily="49" charset="0"/>
              </a:rPr>
              <a:t>’)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400" b="0" i="0" dirty="0">
                <a:effectLst/>
                <a:latin typeface="Consolas" panose="020B0609020204030204" pitchFamily="49" charset="0"/>
              </a:rPr>
              <a:t>(5.725486664897377, 5.725486664897377, '</a:t>
            </a:r>
            <a:r>
              <a:rPr lang="nl-NL" sz="1400" b="1" i="0" dirty="0" err="1">
                <a:effectLst/>
                <a:latin typeface="Consolas" panose="020B0609020204030204" pitchFamily="49" charset="0"/>
              </a:rPr>
              <a:t>delury</a:t>
            </a:r>
            <a:r>
              <a:rPr lang="nl-NL" sz="1400" b="0" i="0" dirty="0">
                <a:effectLst/>
                <a:latin typeface="Consolas" panose="020B0609020204030204" pitchFamily="49" charset="0"/>
              </a:rPr>
              <a:t>’)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400" b="0" i="0" dirty="0">
                <a:effectLst/>
                <a:latin typeface="Consolas" panose="020B0609020204030204" pitchFamily="49" charset="0"/>
              </a:rPr>
              <a:t>(5.129240640784158, -5.129240640784158, '</a:t>
            </a:r>
            <a:r>
              <a:rPr lang="nl-NL" sz="1400" b="1" i="0" dirty="0" err="1">
                <a:effectLst/>
                <a:latin typeface="Consolas" panose="020B0609020204030204" pitchFamily="49" charset="0"/>
              </a:rPr>
              <a:t>zacaria</a:t>
            </a:r>
            <a:r>
              <a:rPr lang="nl-NL" sz="1400" b="0" i="0" dirty="0">
                <a:effectLst/>
                <a:latin typeface="Consolas" panose="020B0609020204030204" pitchFamily="49" charset="0"/>
              </a:rPr>
              <a:t>’)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400" b="0" i="0" dirty="0">
                <a:effectLst/>
                <a:latin typeface="Consolas" panose="020B0609020204030204" pitchFamily="49" charset="0"/>
              </a:rPr>
              <a:t>(5.066415860232255, -5.066415860232255, '</a:t>
            </a:r>
            <a:r>
              <a:rPr lang="nl-NL" sz="1400" b="1" i="0" dirty="0" err="1">
                <a:effectLst/>
                <a:latin typeface="Consolas" panose="020B0609020204030204" pitchFamily="49" charset="0"/>
              </a:rPr>
              <a:t>slaughterhouse</a:t>
            </a:r>
            <a:r>
              <a:rPr lang="nl-NL" sz="1400" b="0" i="0" dirty="0">
                <a:effectLst/>
                <a:latin typeface="Consolas" panose="020B0609020204030204" pitchFamily="49" charset="0"/>
              </a:rPr>
              <a:t>’)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400" b="0" i="0" dirty="0">
                <a:effectLst/>
                <a:latin typeface="Consolas" panose="020B0609020204030204" pitchFamily="49" charset="0"/>
              </a:rPr>
              <a:t>(4.774985440037104, -4.774985440037104, '</a:t>
            </a:r>
            <a:r>
              <a:rPr lang="nl-NL" sz="1400" b="1" i="0" dirty="0" err="1">
                <a:effectLst/>
                <a:latin typeface="Consolas" panose="020B0609020204030204" pitchFamily="49" charset="0"/>
              </a:rPr>
              <a:t>weaknesses</a:t>
            </a:r>
            <a:r>
              <a:rPr lang="nl-NL" sz="1400" b="0" i="0" dirty="0">
                <a:effectLst/>
                <a:latin typeface="Consolas" panose="020B0609020204030204" pitchFamily="49" charset="0"/>
              </a:rPr>
              <a:t>’)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400" b="0" i="0" dirty="0">
                <a:effectLst/>
                <a:latin typeface="Consolas" panose="020B0609020204030204" pitchFamily="49" charset="0"/>
              </a:rPr>
              <a:t>(4.762525905073536, 4.762525905073536, '</a:t>
            </a:r>
            <a:r>
              <a:rPr lang="nl-NL" sz="1400" b="1" i="0" dirty="0" err="1">
                <a:effectLst/>
                <a:latin typeface="Consolas" panose="020B0609020204030204" pitchFamily="49" charset="0"/>
              </a:rPr>
              <a:t>sry</a:t>
            </a:r>
            <a:r>
              <a:rPr lang="nl-NL" sz="1400" b="0" i="0" dirty="0">
                <a:effectLst/>
                <a:latin typeface="Consolas" panose="020B0609020204030204" pitchFamily="49" charset="0"/>
              </a:rPr>
              <a:t>’)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400" b="0" i="0" dirty="0">
                <a:effectLst/>
                <a:latin typeface="Consolas" panose="020B0609020204030204" pitchFamily="49" charset="0"/>
              </a:rPr>
              <a:t>(4.589184652539806, -4.589184652539806, '</a:t>
            </a:r>
            <a:r>
              <a:rPr lang="nl-NL" sz="1400" b="1" i="0" dirty="0" err="1">
                <a:effectLst/>
                <a:latin typeface="Consolas" panose="020B0609020204030204" pitchFamily="49" charset="0"/>
              </a:rPr>
              <a:t>arenius</a:t>
            </a:r>
            <a:r>
              <a:rPr lang="nl-NL" sz="1400" b="0" i="0" dirty="0">
                <a:effectLst/>
                <a:latin typeface="Consolas" panose="020B0609020204030204" pitchFamily="49" charset="0"/>
              </a:rPr>
              <a:t>')</a:t>
            </a:r>
            <a:endParaRPr lang="en-GB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AB76FE-86BF-3459-2909-91B4C221F427}"/>
              </a:ext>
            </a:extLst>
          </p:cNvPr>
          <p:cNvSpPr txBox="1">
            <a:spLocks/>
          </p:cNvSpPr>
          <p:nvPr/>
        </p:nvSpPr>
        <p:spPr>
          <a:xfrm>
            <a:off x="7975600" y="2255520"/>
            <a:ext cx="3220720" cy="360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/>
              <a:t>I couldn’t find connection between the sign of these coefficients and the frequencies of these words.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/>
              <a:t>Probably due to difference in approach. Before running the models I was applying Vectorizers. So </a:t>
            </a:r>
            <a:r>
              <a:rPr lang="en-GB" sz="2000" dirty="0" err="1"/>
              <a:t>it’smore</a:t>
            </a:r>
            <a:r>
              <a:rPr lang="en-GB" sz="2000" dirty="0"/>
              <a:t> than just frequency of the word in the set</a:t>
            </a:r>
          </a:p>
        </p:txBody>
      </p:sp>
    </p:spTree>
    <p:extLst>
      <p:ext uri="{BB962C8B-B14F-4D97-AF65-F5344CB8AC3E}">
        <p14:creationId xmlns:p14="http://schemas.microsoft.com/office/powerpoint/2010/main" val="263321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B31F-D4F9-6402-875D-23856440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12E1-88C6-53CF-94C6-67332B54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11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E31C-137B-2060-7D9C-C4537329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fake news?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2E52B-A5A8-7524-B513-71E48A0E6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4228" cy="4351338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Fake news is news, stories or hoaxes created to deliberately misinform or deceive readers. </a:t>
            </a:r>
            <a:endParaRPr lang="en-GB" sz="3600" dirty="0"/>
          </a:p>
        </p:txBody>
      </p:sp>
      <p:pic>
        <p:nvPicPr>
          <p:cNvPr id="5" name="Picture 4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C9166DC6-9969-40C8-7106-79BA39752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524" y="1957387"/>
            <a:ext cx="36576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6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62E0-F647-BAAE-3FF5-3552A3A4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DEACB-23D0-8C61-9EA0-6CE00F37540D}"/>
              </a:ext>
            </a:extLst>
          </p:cNvPr>
          <p:cNvSpPr txBox="1"/>
          <p:nvPr/>
        </p:nvSpPr>
        <p:spPr>
          <a:xfrm>
            <a:off x="1219200" y="2136338"/>
            <a:ext cx="97231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- influence people’s views</a:t>
            </a:r>
          </a:p>
          <a:p>
            <a:pPr marL="571500" indent="-571500">
              <a:buFontTx/>
              <a:buChar char="-"/>
            </a:pPr>
            <a:endParaRPr lang="en-US" sz="3600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36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- push a political agenda or cause confusion</a:t>
            </a:r>
          </a:p>
          <a:p>
            <a:pPr marL="571500" indent="-571500">
              <a:buFontTx/>
              <a:buChar char="-"/>
            </a:pPr>
            <a:endParaRPr lang="en-US" sz="3600" b="0" i="0" dirty="0">
              <a:solidFill>
                <a:srgbClr val="666666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36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  <a:t>- gets clicks (gain more website visitors and increase advertising revenue for websites)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88147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6533-F89D-56C3-7B2E-5292FB2D6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Different problem – filter bubble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F39B7-F49D-7B51-257B-A02090F1C610}"/>
              </a:ext>
            </a:extLst>
          </p:cNvPr>
          <p:cNvSpPr txBox="1"/>
          <p:nvPr/>
        </p:nvSpPr>
        <p:spPr>
          <a:xfrm>
            <a:off x="979320" y="1900950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You’re a liberal but have an uncle who won’t stop posting articles touting the brilliance of Donald Trump? Mute him.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You’re conservative and tired of all these pesky Huffington Post articles popping up in your feed? Hide them. </a:t>
            </a:r>
          </a:p>
        </p:txBody>
      </p:sp>
      <p:pic>
        <p:nvPicPr>
          <p:cNvPr id="11" name="Picture 10" descr="A picture containing person, indoor, staring&#10;&#10;Description automatically generated">
            <a:extLst>
              <a:ext uri="{FF2B5EF4-FFF2-40B4-BE49-F238E27FC236}">
                <a16:creationId xmlns:a16="http://schemas.microsoft.com/office/drawing/2014/main" id="{6AC78EE3-621C-FCE2-0245-18CE83460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107" y="1758950"/>
            <a:ext cx="461645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6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04DD-DEFA-582D-0F81-62B03852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Fake news crisis!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C194-2DAD-E16D-E03A-5D0838F62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5566" cy="4351338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Roboto" panose="02000000000000000000" pitchFamily="2" charset="0"/>
              </a:rPr>
              <a:t>Combine filter bubbles and 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diversity of voices in our new media frontier</a:t>
            </a:r>
            <a:endParaRPr lang="en-GB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You end up with a great deal of inflammatory and false information circulating among people who want to believe it.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Welcome to the fake news crisis</a:t>
            </a:r>
            <a:endParaRPr lang="en-GB" dirty="0"/>
          </a:p>
        </p:txBody>
      </p:sp>
      <p:pic>
        <p:nvPicPr>
          <p:cNvPr id="6" name="Picture 5" descr="Chart, bubble chart&#10;&#10;Description automatically generated">
            <a:extLst>
              <a:ext uri="{FF2B5EF4-FFF2-40B4-BE49-F238E27FC236}">
                <a16:creationId xmlns:a16="http://schemas.microsoft.com/office/drawing/2014/main" id="{33ABC26E-5DB0-A40B-F800-432E19478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955" y="1573852"/>
            <a:ext cx="3681319" cy="368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91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D3DC-3C05-EC10-8AB7-36FFABA7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Data. Models. Predictions.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709ED-46D9-1A56-4EAB-EA862F10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data sets with True and Fake New: </a:t>
            </a:r>
            <a:r>
              <a:rPr lang="en-GB" dirty="0">
                <a:hlinkClick r:id="rId2"/>
              </a:rPr>
              <a:t>https://www.kaggle.com/code/therealsampat/fake-news-detection/data</a:t>
            </a:r>
            <a:endParaRPr lang="en-GB" dirty="0"/>
          </a:p>
          <a:p>
            <a:endParaRPr lang="en-GB" dirty="0"/>
          </a:p>
          <a:p>
            <a:r>
              <a:rPr lang="en-GB" dirty="0"/>
              <a:t>21417 true news</a:t>
            </a:r>
          </a:p>
          <a:p>
            <a:r>
              <a:rPr lang="en-GB" dirty="0"/>
              <a:t>23481 fake news</a:t>
            </a:r>
          </a:p>
          <a:p>
            <a:endParaRPr lang="en-GB" dirty="0"/>
          </a:p>
          <a:p>
            <a:r>
              <a:rPr lang="en-GB" dirty="0"/>
              <a:t>Building models to predict if news true or fake</a:t>
            </a:r>
          </a:p>
        </p:txBody>
      </p:sp>
    </p:spTree>
    <p:extLst>
      <p:ext uri="{BB962C8B-B14F-4D97-AF65-F5344CB8AC3E}">
        <p14:creationId xmlns:p14="http://schemas.microsoft.com/office/powerpoint/2010/main" val="109194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D3DC-3C05-EC10-8AB7-36FFABA7A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Data. Models.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709ED-46D9-1A56-4EAB-EA862F10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Clean-up from symbols</a:t>
            </a:r>
          </a:p>
          <a:p>
            <a:r>
              <a:rPr lang="en-GB" dirty="0"/>
              <a:t>Train-test split</a:t>
            </a:r>
          </a:p>
          <a:p>
            <a:r>
              <a:rPr lang="en-GB" dirty="0"/>
              <a:t>TFIDF – Vectorization (</a:t>
            </a:r>
            <a:r>
              <a:rPr lang="en-US" sz="2200" b="1" i="0" dirty="0">
                <a:effectLst/>
                <a:latin typeface="arial" panose="020B0604020202020204" pitchFamily="34" charset="0"/>
              </a:rPr>
              <a:t>proportionally increasing the number of times a word appears in the document but is counterbalanced by the number of documents in which it is present</a:t>
            </a:r>
            <a:r>
              <a:rPr lang="en-US" sz="2200" b="0" i="0" dirty="0">
                <a:effectLst/>
                <a:latin typeface="arial" panose="020B0604020202020204" pitchFamily="34" charset="0"/>
              </a:rPr>
              <a:t>. Hence, words like 'this', 'are' etc., that are commonly present in all the documents are not given a very high rank)</a:t>
            </a:r>
            <a:endParaRPr lang="en-GB" sz="2200" dirty="0"/>
          </a:p>
          <a:p>
            <a:r>
              <a:rPr lang="en-GB" dirty="0"/>
              <a:t>Models:     Logistic Regression</a:t>
            </a:r>
          </a:p>
          <a:p>
            <a:pPr marL="0" indent="0">
              <a:buNone/>
            </a:pPr>
            <a:r>
              <a:rPr lang="en-GB" dirty="0"/>
              <a:t>		Passive Aggressive Classifier</a:t>
            </a:r>
          </a:p>
          <a:p>
            <a:pPr marL="0" indent="0">
              <a:buNone/>
            </a:pPr>
            <a:r>
              <a:rPr lang="en-GB" dirty="0"/>
              <a:t>		Random Forest Classifier</a:t>
            </a:r>
          </a:p>
        </p:txBody>
      </p:sp>
    </p:spTree>
    <p:extLst>
      <p:ext uri="{BB962C8B-B14F-4D97-AF65-F5344CB8AC3E}">
        <p14:creationId xmlns:p14="http://schemas.microsoft.com/office/powerpoint/2010/main" val="79420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CF93-4EA0-9F3D-433F-57D8DA2B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for Logistic 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FBA361-5B49-65EB-53B0-E4750AAF0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6361"/>
            <a:ext cx="4822334" cy="26257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F969C9-C208-09BD-192A-65682CBFB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786" y="2276258"/>
            <a:ext cx="4858000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5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8C83-9A53-BB30-2CC1-660413A56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for Passive Aggressive Classifier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C6570E-1825-E816-F4B3-B92E238A8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3136"/>
            <a:ext cx="5045351" cy="27221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031A4D-C5EB-6864-7E47-0B04CD72E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026" y="2168416"/>
            <a:ext cx="4845299" cy="42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6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</vt:lpstr>
      <vt:lpstr>Calibri</vt:lpstr>
      <vt:lpstr>Calibri Light</vt:lpstr>
      <vt:lpstr>Consolas</vt:lpstr>
      <vt:lpstr>Open Sans</vt:lpstr>
      <vt:lpstr>Roboto</vt:lpstr>
      <vt:lpstr>Office Theme</vt:lpstr>
      <vt:lpstr>Fake news detector</vt:lpstr>
      <vt:lpstr>What is fake news?</vt:lpstr>
      <vt:lpstr>Why?</vt:lpstr>
      <vt:lpstr>Different problem – filter bubble</vt:lpstr>
      <vt:lpstr>Fake news crisis!</vt:lpstr>
      <vt:lpstr>Data. Models. Predictions. </vt:lpstr>
      <vt:lpstr>Data. Models. Predictions</vt:lpstr>
      <vt:lpstr>Results for Logistic Regression</vt:lpstr>
      <vt:lpstr>Results for Passive Aggressive Classifier</vt:lpstr>
      <vt:lpstr>Results for Random Forest Classifier</vt:lpstr>
      <vt:lpstr>Prediction on titles</vt:lpstr>
      <vt:lpstr>Importance Features with hashtags:</vt:lpstr>
      <vt:lpstr>Importance Features without hashtags: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detector</dc:title>
  <dc:creator>tanya zanina</dc:creator>
  <cp:lastModifiedBy>tanya zanina</cp:lastModifiedBy>
  <cp:revision>3</cp:revision>
  <dcterms:created xsi:type="dcterms:W3CDTF">2022-12-01T07:52:35Z</dcterms:created>
  <dcterms:modified xsi:type="dcterms:W3CDTF">2022-12-01T16:05:20Z</dcterms:modified>
</cp:coreProperties>
</file>