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Kanit Medium"/>
      <p:regular r:id="rId29"/>
      <p:bold r:id="rId30"/>
      <p:italic r:id="rId31"/>
      <p:boldItalic r:id="rId32"/>
    </p:embeddedFont>
    <p:embeddedFont>
      <p:font typeface="Kanit SemiBold"/>
      <p:regular r:id="rId33"/>
      <p:bold r:id="rId34"/>
      <p:italic r:id="rId35"/>
      <p:boldItalic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Kanit Light"/>
      <p:regular r:id="rId45"/>
      <p:bold r:id="rId46"/>
      <p:italic r:id="rId47"/>
      <p:boldItalic r:id="rId48"/>
    </p:embeddedFont>
    <p:embeddedFont>
      <p:font typeface="Kani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D6B35-071E-4EEF-8DE6-D584F418DE29}">
  <a:tblStyle styleId="{1D5D6B35-071E-4EEF-8DE6-D584F418D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44" Type="http://schemas.openxmlformats.org/officeDocument/2006/relationships/font" Target="fonts/PTSans-boldItalic.fntdata"/><Relationship Id="rId43" Type="http://schemas.openxmlformats.org/officeDocument/2006/relationships/font" Target="fonts/PTSans-italic.fntdata"/><Relationship Id="rId46" Type="http://schemas.openxmlformats.org/officeDocument/2006/relationships/font" Target="fonts/KanitLight-bold.fntdata"/><Relationship Id="rId45" Type="http://schemas.openxmlformats.org/officeDocument/2006/relationships/font" Target="fonts/Kani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KanitLight-boldItalic.fntdata"/><Relationship Id="rId47" Type="http://schemas.openxmlformats.org/officeDocument/2006/relationships/font" Target="fonts/KanitLight-italic.fntdata"/><Relationship Id="rId49" Type="http://schemas.openxmlformats.org/officeDocument/2006/relationships/font" Target="fonts/Kani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nitMedium-italic.fntdata"/><Relationship Id="rId30" Type="http://schemas.openxmlformats.org/officeDocument/2006/relationships/font" Target="fonts/KanitMedium-bold.fntdata"/><Relationship Id="rId33" Type="http://schemas.openxmlformats.org/officeDocument/2006/relationships/font" Target="fonts/KanitSemiBold-regular.fntdata"/><Relationship Id="rId32" Type="http://schemas.openxmlformats.org/officeDocument/2006/relationships/font" Target="fonts/KanitMedium-boldItalic.fntdata"/><Relationship Id="rId35" Type="http://schemas.openxmlformats.org/officeDocument/2006/relationships/font" Target="fonts/KanitSemiBold-italic.fntdata"/><Relationship Id="rId34" Type="http://schemas.openxmlformats.org/officeDocument/2006/relationships/font" Target="fonts/KanitSemiBold-bold.fntdata"/><Relationship Id="rId37" Type="http://schemas.openxmlformats.org/officeDocument/2006/relationships/font" Target="fonts/WorkSans-regular.fntdata"/><Relationship Id="rId36" Type="http://schemas.openxmlformats.org/officeDocument/2006/relationships/font" Target="fonts/KanitSemiBold-boldItalic.fntdata"/><Relationship Id="rId39" Type="http://schemas.openxmlformats.org/officeDocument/2006/relationships/font" Target="fonts/WorkSans-italic.fntdata"/><Relationship Id="rId38" Type="http://schemas.openxmlformats.org/officeDocument/2006/relationships/font" Target="fonts/WorkSans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29" Type="http://schemas.openxmlformats.org/officeDocument/2006/relationships/font" Target="fonts/KanitMedium-regular.fntdata"/><Relationship Id="rId51" Type="http://schemas.openxmlformats.org/officeDocument/2006/relationships/font" Target="fonts/Kanit-italic.fntdata"/><Relationship Id="rId50" Type="http://schemas.openxmlformats.org/officeDocument/2006/relationships/font" Target="fonts/Kanit-bold.fntdata"/><Relationship Id="rId52" Type="http://schemas.openxmlformats.org/officeDocument/2006/relationships/font" Target="fonts/Kani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6027cd4b8c_5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g26027cd4b8c_5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26027cd4b8c_5_4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60205463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g260205463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g2602054637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6020546370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0" name="Google Shape;1450;g26020546370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g26020546370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973b92a84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5" name="Google Shape;1485;g2973b92a84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g2973b92a841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973b92a84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4" name="Google Shape;1494;g2973b92a84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g2973b92a841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973b92a84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4" name="Google Shape;1514;g2973b92a84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2973b92a841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973b92a841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Google Shape;1523;g2973b92a841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50">
                <a:solidFill>
                  <a:srgbClr val="24292E"/>
                </a:solidFill>
              </a:rPr>
              <a:t>Spring retry</a:t>
            </a:r>
            <a:endParaRPr sz="8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24292E"/>
                </a:solidFill>
              </a:rPr>
              <a:t>@Retryable(retryFor = {ExecutionException.class, InterruptedException.class}, maxAttempts = 2, backoff =55</a:t>
            </a:r>
            <a:endParaRPr sz="8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50">
                <a:solidFill>
                  <a:srgbClr val="24292E"/>
                </a:solidFill>
              </a:rPr>
              <a:t>@Backoff(delay = 100))</a:t>
            </a:r>
            <a:endParaRPr sz="8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50">
                <a:solidFill>
                  <a:srgbClr val="24292E"/>
                </a:solidFill>
              </a:rPr>
              <a:t>Cache Manager that manages the redis cache configuration. Stockprice retrieved every 24h</a:t>
            </a:r>
            <a:endParaRPr sz="8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24292E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g2973b92a841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973b92a841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3" name="Google Shape;1543;g2973b92a841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Expiration of jwt token to mitigate risk of token reuse</a:t>
            </a:r>
            <a:endParaRPr/>
          </a:p>
        </p:txBody>
      </p:sp>
      <p:sp>
        <p:nvSpPr>
          <p:cNvPr id="1544" name="Google Shape;1544;g2973b92a841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974a8870d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2974a8870d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g2974a8870d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6027cd4b8c_5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g26027cd4b8c_5_4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g26027cd4b8c_5_4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6027cd4b8c_5_5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26027cd4b8c_5_5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g26027cd4b8c_5_5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974a8870d7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8" name="Google Shape;1328;g2974a8870d7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g2974a8870d7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973b92a84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g2973b92a84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2973b92a84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973b92a84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g2973b92a84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g2973b92a84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973b92a84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2" name="Google Shape;1392;g2973b92a84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g2973b92a841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603072d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603072d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973b92a84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Google Shape;1406;g2973b92a84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g2973b92a841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 txBox="1"/>
          <p:nvPr>
            <p:ph hasCustomPrompt="1" type="title"/>
          </p:nvPr>
        </p:nvSpPr>
        <p:spPr>
          <a:xfrm>
            <a:off x="1645800" y="2834400"/>
            <a:ext cx="58524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8" name="Google Shape;418;p11"/>
          <p:cNvSpPr txBox="1"/>
          <p:nvPr>
            <p:ph idx="1" type="subTitle"/>
          </p:nvPr>
        </p:nvSpPr>
        <p:spPr>
          <a:xfrm>
            <a:off x="1645800" y="3695421"/>
            <a:ext cx="58524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9" name="Google Shape;419;p11"/>
          <p:cNvGrpSpPr/>
          <p:nvPr/>
        </p:nvGrpSpPr>
        <p:grpSpPr>
          <a:xfrm>
            <a:off x="-49050" y="4168050"/>
            <a:ext cx="9242225" cy="896971"/>
            <a:chOff x="-49050" y="4168050"/>
            <a:chExt cx="9242225" cy="896971"/>
          </a:xfrm>
        </p:grpSpPr>
        <p:grpSp>
          <p:nvGrpSpPr>
            <p:cNvPr id="420" name="Google Shape;420;p11"/>
            <p:cNvGrpSpPr/>
            <p:nvPr/>
          </p:nvGrpSpPr>
          <p:grpSpPr>
            <a:xfrm>
              <a:off x="-120" y="4267697"/>
              <a:ext cx="9144241" cy="693944"/>
              <a:chOff x="3813375" y="4666275"/>
              <a:chExt cx="3441825" cy="445150"/>
            </a:xfrm>
          </p:grpSpPr>
          <p:sp>
            <p:nvSpPr>
              <p:cNvPr id="421" name="Google Shape;421;p11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801479" y="4951126"/>
                <a:ext cx="29294" cy="160290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5150075" y="4777331"/>
                <a:ext cx="25228" cy="334068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5298572" y="5042280"/>
                <a:ext cx="25228" cy="69121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6239177" y="5042292"/>
                <a:ext cx="25247" cy="69127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981771" y="5042264"/>
                <a:ext cx="25228" cy="69137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11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11"/>
            <p:cNvSpPr/>
            <p:nvPr/>
          </p:nvSpPr>
          <p:spPr>
            <a:xfrm>
              <a:off x="-49050" y="4168050"/>
              <a:ext cx="9242225" cy="685775"/>
            </a:xfrm>
            <a:custGeom>
              <a:rect b="b" l="l" r="r" t="t"/>
              <a:pathLst>
                <a:path extrusionOk="0" h="27431" w="369689">
                  <a:moveTo>
                    <a:pt x="0" y="19347"/>
                  </a:moveTo>
                  <a:lnTo>
                    <a:pt x="10418" y="25598"/>
                  </a:lnTo>
                  <a:lnTo>
                    <a:pt x="40183" y="3572"/>
                  </a:lnTo>
                  <a:lnTo>
                    <a:pt x="55767" y="25645"/>
                  </a:lnTo>
                  <a:lnTo>
                    <a:pt x="66675" y="11311"/>
                  </a:lnTo>
                  <a:lnTo>
                    <a:pt x="77645" y="23859"/>
                  </a:lnTo>
                  <a:lnTo>
                    <a:pt x="140196" y="10715"/>
                  </a:lnTo>
                  <a:lnTo>
                    <a:pt x="161732" y="27431"/>
                  </a:lnTo>
                  <a:lnTo>
                    <a:pt x="181868" y="12204"/>
                  </a:lnTo>
                  <a:lnTo>
                    <a:pt x="197048" y="25003"/>
                  </a:lnTo>
                  <a:lnTo>
                    <a:pt x="224687" y="3768"/>
                  </a:lnTo>
                  <a:lnTo>
                    <a:pt x="240760" y="25645"/>
                  </a:lnTo>
                  <a:lnTo>
                    <a:pt x="292596" y="4167"/>
                  </a:lnTo>
                  <a:lnTo>
                    <a:pt x="308179" y="25050"/>
                  </a:lnTo>
                  <a:lnTo>
                    <a:pt x="369689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hasCustomPrompt="1" idx="2" type="title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hasCustomPrompt="1" idx="3" type="title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/>
          <p:nvPr>
            <p:ph hasCustomPrompt="1" idx="4" type="title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5" type="title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6" type="title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7" type="title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1" type="subTitle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8" type="subTitle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9" type="subTitle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3" type="subTitle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8" name="Google Shape;508;p13"/>
          <p:cNvSpPr txBox="1"/>
          <p:nvPr>
            <p:ph idx="14" type="subTitle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9" name="Google Shape;509;p13"/>
          <p:cNvSpPr txBox="1"/>
          <p:nvPr>
            <p:ph idx="15" type="subTitle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8" name="Google Shape;588;p14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589" name="Google Shape;589;p14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660" name="Google Shape;660;p14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-29650" y="4506125"/>
            <a:ext cx="9227350" cy="349750"/>
          </a:xfrm>
          <a:custGeom>
            <a:rect b="b" l="l" r="r" t="t"/>
            <a:pathLst>
              <a:path extrusionOk="0" h="13990" w="369094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5" name="Google Shape;665;p15"/>
          <p:cNvGrpSpPr/>
          <p:nvPr/>
        </p:nvGrpSpPr>
        <p:grpSpPr>
          <a:xfrm flipH="1"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666" name="Google Shape;666;p15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5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37" name="Google Shape;737;p15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15"/>
          <p:cNvSpPr/>
          <p:nvPr/>
        </p:nvSpPr>
        <p:spPr>
          <a:xfrm>
            <a:off x="-37150" y="4584250"/>
            <a:ext cx="9257175" cy="290225"/>
          </a:xfrm>
          <a:custGeom>
            <a:rect b="b" l="l" r="r" t="t"/>
            <a:pathLst>
              <a:path extrusionOk="0" h="11609" w="370287">
                <a:moveTo>
                  <a:pt x="0" y="10710"/>
                </a:moveTo>
                <a:lnTo>
                  <a:pt x="28280" y="4167"/>
                </a:lnTo>
                <a:lnTo>
                  <a:pt x="45095" y="10710"/>
                </a:lnTo>
                <a:lnTo>
                  <a:pt x="60871" y="441"/>
                </a:lnTo>
                <a:lnTo>
                  <a:pt x="76795" y="10115"/>
                </a:lnTo>
                <a:lnTo>
                  <a:pt x="103289" y="4465"/>
                </a:lnTo>
                <a:lnTo>
                  <a:pt x="134543" y="9525"/>
                </a:lnTo>
                <a:lnTo>
                  <a:pt x="175620" y="893"/>
                </a:lnTo>
                <a:lnTo>
                  <a:pt x="196753" y="9823"/>
                </a:lnTo>
                <a:lnTo>
                  <a:pt x="244378" y="1488"/>
                </a:lnTo>
                <a:lnTo>
                  <a:pt x="263130" y="10716"/>
                </a:lnTo>
                <a:lnTo>
                  <a:pt x="293194" y="893"/>
                </a:lnTo>
                <a:lnTo>
                  <a:pt x="309565" y="11609"/>
                </a:lnTo>
                <a:lnTo>
                  <a:pt x="335163" y="5060"/>
                </a:lnTo>
                <a:lnTo>
                  <a:pt x="344612" y="10561"/>
                </a:lnTo>
                <a:lnTo>
                  <a:pt x="370287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2" name="Google Shape;742;p16"/>
          <p:cNvSpPr txBox="1"/>
          <p:nvPr>
            <p:ph idx="1" type="body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3" name="Google Shape;743;p16"/>
          <p:cNvGrpSpPr/>
          <p:nvPr/>
        </p:nvGrpSpPr>
        <p:grpSpPr>
          <a:xfrm flipH="1">
            <a:off x="-3270" y="4582266"/>
            <a:ext cx="9150543" cy="352830"/>
            <a:chOff x="-3270" y="4582266"/>
            <a:chExt cx="9150543" cy="352830"/>
          </a:xfrm>
        </p:grpSpPr>
        <p:sp>
          <p:nvSpPr>
            <p:cNvPr id="744" name="Google Shape;744;p16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4082229" y="4815870"/>
              <a:ext cx="67000" cy="11916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734454" y="4697897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265079" y="4604034"/>
              <a:ext cx="68901" cy="331035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6572229" y="4831594"/>
              <a:ext cx="85299" cy="10343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7628104" y="4697896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024454" y="4582266"/>
              <a:ext cx="74249" cy="35283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448829" y="4855793"/>
              <a:ext cx="68875" cy="79262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706654" y="4638031"/>
              <a:ext cx="74249" cy="2970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836354" y="4719871"/>
              <a:ext cx="77850" cy="215173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6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815" name="Google Shape;815;p16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6"/>
          <p:cNvSpPr/>
          <p:nvPr/>
        </p:nvSpPr>
        <p:spPr>
          <a:xfrm>
            <a:off x="-66850" y="4543325"/>
            <a:ext cx="9234775" cy="312550"/>
          </a:xfrm>
          <a:custGeom>
            <a:rect b="b" l="l" r="r" t="t"/>
            <a:pathLst>
              <a:path extrusionOk="0" h="12502" w="369391">
                <a:moveTo>
                  <a:pt x="0" y="12055"/>
                </a:moveTo>
                <a:lnTo>
                  <a:pt x="46285" y="1705"/>
                </a:lnTo>
                <a:lnTo>
                  <a:pt x="108644" y="12502"/>
                </a:lnTo>
                <a:lnTo>
                  <a:pt x="157162" y="2679"/>
                </a:lnTo>
                <a:lnTo>
                  <a:pt x="202704" y="10716"/>
                </a:lnTo>
                <a:lnTo>
                  <a:pt x="243780" y="0"/>
                </a:lnTo>
                <a:lnTo>
                  <a:pt x="281285" y="12502"/>
                </a:lnTo>
                <a:lnTo>
                  <a:pt x="299144" y="3870"/>
                </a:lnTo>
                <a:lnTo>
                  <a:pt x="314027" y="11906"/>
                </a:lnTo>
                <a:lnTo>
                  <a:pt x="369391" y="267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17"/>
          <p:cNvSpPr txBox="1"/>
          <p:nvPr>
            <p:ph idx="1" type="subTitle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1" name="Google Shape;821;p17"/>
          <p:cNvSpPr txBox="1"/>
          <p:nvPr>
            <p:ph idx="2" type="subTitle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2" name="Google Shape;822;p17"/>
          <p:cNvSpPr txBox="1"/>
          <p:nvPr>
            <p:ph idx="3" type="subTitle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3" name="Google Shape;823;p17"/>
          <p:cNvSpPr txBox="1"/>
          <p:nvPr>
            <p:ph idx="4" type="subTitle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4" name="Google Shape;824;p17"/>
          <p:cNvSpPr txBox="1"/>
          <p:nvPr>
            <p:ph idx="5" type="subTitle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5" name="Google Shape;825;p17"/>
          <p:cNvSpPr txBox="1"/>
          <p:nvPr>
            <p:ph idx="6" type="subTitle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rect b="b" l="l" r="r" t="t"/>
              <a:pathLst>
                <a:path extrusionOk="0" h="11906" w="367457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4" name="Google Shape;904;p18"/>
          <p:cNvSpPr txBox="1"/>
          <p:nvPr>
            <p:ph idx="1" type="subTitle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2" type="subTitle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6" name="Google Shape;906;p18"/>
          <p:cNvSpPr txBox="1"/>
          <p:nvPr>
            <p:ph idx="3" type="subTitle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7" name="Google Shape;907;p18"/>
          <p:cNvSpPr txBox="1"/>
          <p:nvPr>
            <p:ph idx="4" type="subTitle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8" name="Google Shape;908;p18"/>
          <p:cNvSpPr txBox="1"/>
          <p:nvPr>
            <p:ph idx="5" type="subTitle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9" name="Google Shape;909;p18"/>
          <p:cNvSpPr txBox="1"/>
          <p:nvPr>
            <p:ph idx="6" type="subTitle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0" name="Google Shape;910;p18"/>
          <p:cNvSpPr txBox="1"/>
          <p:nvPr>
            <p:ph idx="7" type="subTitle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1" name="Google Shape;911;p18"/>
          <p:cNvSpPr txBox="1"/>
          <p:nvPr>
            <p:ph idx="8" type="subTitle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0" name="Google Shape;990;p19"/>
          <p:cNvSpPr txBox="1"/>
          <p:nvPr>
            <p:ph idx="1" type="subTitle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1" name="Google Shape;991;p19"/>
          <p:cNvSpPr txBox="1"/>
          <p:nvPr>
            <p:ph idx="2" type="subTitle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2" name="Google Shape;992;p19"/>
          <p:cNvSpPr txBox="1"/>
          <p:nvPr>
            <p:ph idx="3" type="subTitle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3" name="Google Shape;993;p19"/>
          <p:cNvSpPr txBox="1"/>
          <p:nvPr>
            <p:ph idx="4" type="subTitle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4" name="Google Shape;994;p19"/>
          <p:cNvSpPr txBox="1"/>
          <p:nvPr>
            <p:ph idx="5" type="subTitle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5" name="Google Shape;995;p19"/>
          <p:cNvSpPr txBox="1"/>
          <p:nvPr>
            <p:ph idx="6" type="subTitle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6" name="Google Shape;996;p19"/>
          <p:cNvSpPr txBox="1"/>
          <p:nvPr>
            <p:ph idx="7" type="subTitle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7" name="Google Shape;997;p19"/>
          <p:cNvSpPr txBox="1"/>
          <p:nvPr>
            <p:ph idx="8" type="subTitle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8" name="Google Shape;998;p19"/>
          <p:cNvSpPr txBox="1"/>
          <p:nvPr>
            <p:ph idx="9" type="subTitle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9" name="Google Shape;999;p19"/>
          <p:cNvSpPr txBox="1"/>
          <p:nvPr>
            <p:ph idx="13" type="subTitle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14" type="subTitle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idx="15" type="subTitle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rect b="b" l="l" r="r" t="t"/>
              <a:pathLst>
                <a:path extrusionOk="0" h="12204" w="368201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0"/>
          <p:cNvSpPr txBox="1"/>
          <p:nvPr>
            <p:ph hasCustomPrompt="1" type="title"/>
          </p:nvPr>
        </p:nvSpPr>
        <p:spPr>
          <a:xfrm>
            <a:off x="798385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0" name="Google Shape;1080;p20"/>
          <p:cNvSpPr txBox="1"/>
          <p:nvPr>
            <p:ph idx="1" type="subTitle"/>
          </p:nvPr>
        </p:nvSpPr>
        <p:spPr>
          <a:xfrm>
            <a:off x="798397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1" name="Google Shape;1081;p20"/>
          <p:cNvSpPr txBox="1"/>
          <p:nvPr>
            <p:ph hasCustomPrompt="1" idx="2" type="title"/>
          </p:nvPr>
        </p:nvSpPr>
        <p:spPr>
          <a:xfrm>
            <a:off x="2825700" y="2251375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2" name="Google Shape;1082;p20"/>
          <p:cNvSpPr txBox="1"/>
          <p:nvPr>
            <p:ph idx="3" type="subTitle"/>
          </p:nvPr>
        </p:nvSpPr>
        <p:spPr>
          <a:xfrm>
            <a:off x="2825700" y="3007383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3" name="Google Shape;1083;p20"/>
          <p:cNvSpPr txBox="1"/>
          <p:nvPr>
            <p:ph hasCustomPrompt="1" idx="4" type="title"/>
          </p:nvPr>
        </p:nvSpPr>
        <p:spPr>
          <a:xfrm>
            <a:off x="4853003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4" name="Google Shape;1084;p20"/>
          <p:cNvSpPr txBox="1"/>
          <p:nvPr>
            <p:ph idx="5" type="subTitle"/>
          </p:nvPr>
        </p:nvSpPr>
        <p:spPr>
          <a:xfrm>
            <a:off x="4853015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1"/>
          <p:cNvSpPr txBox="1"/>
          <p:nvPr>
            <p:ph type="title"/>
          </p:nvPr>
        </p:nvSpPr>
        <p:spPr>
          <a:xfrm>
            <a:off x="2347950" y="1334200"/>
            <a:ext cx="44481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7" name="Google Shape;1087;p21"/>
          <p:cNvSpPr txBox="1"/>
          <p:nvPr>
            <p:ph idx="1" type="subTitle"/>
          </p:nvPr>
        </p:nvSpPr>
        <p:spPr>
          <a:xfrm>
            <a:off x="2347900" y="2119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8" name="Google Shape;1088;p21"/>
          <p:cNvSpPr txBox="1"/>
          <p:nvPr/>
        </p:nvSpPr>
        <p:spPr>
          <a:xfrm>
            <a:off x="2099100" y="3829700"/>
            <a:ext cx="49458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0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rect b="b" l="l" r="r" t="t"/>
              <a:pathLst>
                <a:path extrusionOk="0" h="71622" w="370051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6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6400800"/>
                </a:moveTo>
                <a:lnTo>
                  <a:pt x="11734800" y="6400800"/>
                </a:lnTo>
                <a:lnTo>
                  <a:pt x="117348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6"/>
          <p:cNvSpPr txBox="1"/>
          <p:nvPr>
            <p:ph type="title"/>
          </p:nvPr>
        </p:nvSpPr>
        <p:spPr>
          <a:xfrm>
            <a:off x="447676" y="466918"/>
            <a:ext cx="824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300"/>
              <a:buFont typeface="Times New Roman"/>
              <a:buNone/>
              <a:defRPr b="1" i="0" sz="2300" u="none" cap="none" strike="noStrike">
                <a:solidFill>
                  <a:srgbClr val="706F6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64" name="Google Shape;1264;p26"/>
          <p:cNvSpPr txBox="1"/>
          <p:nvPr>
            <p:ph idx="1" type="body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5" name="Google Shape;1265;p26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6" name="Google Shape;1266;p26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7" name="Google Shape;1267;p26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7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7"/>
          <p:cNvSpPr/>
          <p:nvPr/>
        </p:nvSpPr>
        <p:spPr>
          <a:xfrm>
            <a:off x="457201" y="1077279"/>
            <a:ext cx="438300" cy="5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7"/>
          <p:cNvSpPr txBox="1"/>
          <p:nvPr>
            <p:ph type="title"/>
          </p:nvPr>
        </p:nvSpPr>
        <p:spPr>
          <a:xfrm>
            <a:off x="447675" y="468488"/>
            <a:ext cx="8248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3" name="Google Shape;1273;p27"/>
          <p:cNvSpPr txBox="1"/>
          <p:nvPr>
            <p:ph idx="1" type="body"/>
          </p:nvPr>
        </p:nvSpPr>
        <p:spPr>
          <a:xfrm>
            <a:off x="457200" y="1183006"/>
            <a:ext cx="397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4" name="Google Shape;1274;p27"/>
          <p:cNvSpPr txBox="1"/>
          <p:nvPr>
            <p:ph idx="2" type="body"/>
          </p:nvPr>
        </p:nvSpPr>
        <p:spPr>
          <a:xfrm>
            <a:off x="4709160" y="1183006"/>
            <a:ext cx="397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5" name="Google Shape;1275;p27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6" name="Google Shape;1276;p27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7" name="Google Shape;1277;p27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1591" y="4184650"/>
            <a:ext cx="2889057" cy="59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339950"/>
            <a:ext cx="29784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25" name="Google Shape;25;p5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26" name="Google Shape;26;p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-24400" y="4470863"/>
              <a:ext cx="9192925" cy="419450"/>
            </a:xfrm>
            <a:custGeom>
              <a:rect b="b" l="l" r="r" t="t"/>
              <a:pathLst>
                <a:path extrusionOk="0" h="16778" w="367717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rect b="b" l="l" r="r" t="t"/>
              <a:pathLst>
                <a:path extrusionOk="0" h="10182" w="37286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7"/>
          <p:cNvSpPr txBox="1"/>
          <p:nvPr>
            <p:ph idx="1" type="subTitle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81" name="Google Shape;181;p7"/>
          <p:cNvSpPr/>
          <p:nvPr>
            <p:ph idx="2" type="pic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rect b="b" l="l" r="r" t="t"/>
            <a:pathLst>
              <a:path extrusionOk="0" h="47509" w="370173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rect b="b" l="l" r="r" t="t"/>
            <a:pathLst>
              <a:path extrusionOk="0" h="24927" w="367944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 txBox="1"/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4"/>
          <p:cNvSpPr/>
          <p:nvPr/>
        </p:nvSpPr>
        <p:spPr>
          <a:xfrm>
            <a:off x="-42080" y="-63032"/>
            <a:ext cx="9186000" cy="52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245" name="Google Shape;124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276" y="906629"/>
            <a:ext cx="763863" cy="76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24"/>
          <p:cNvSpPr txBox="1"/>
          <p:nvPr/>
        </p:nvSpPr>
        <p:spPr>
          <a:xfrm>
            <a:off x="-1331337" y="624029"/>
            <a:ext cx="857400" cy="197100"/>
          </a:xfrm>
          <a:prstGeom prst="rect">
            <a:avLst/>
          </a:prstGeom>
          <a:solidFill>
            <a:srgbClr val="7399C7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115:153:199</a:t>
            </a:r>
            <a:endParaRPr sz="1100"/>
          </a:p>
        </p:txBody>
      </p:sp>
      <p:sp>
        <p:nvSpPr>
          <p:cNvPr id="1247" name="Google Shape;1247;p24"/>
          <p:cNvSpPr txBox="1"/>
          <p:nvPr/>
        </p:nvSpPr>
        <p:spPr>
          <a:xfrm>
            <a:off x="-1331337" y="795158"/>
            <a:ext cx="857400" cy="197100"/>
          </a:xfrm>
          <a:prstGeom prst="rect">
            <a:avLst/>
          </a:prstGeom>
          <a:solidFill>
            <a:srgbClr val="424141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66:65:65</a:t>
            </a:r>
            <a:endParaRPr sz="1100"/>
          </a:p>
        </p:txBody>
      </p:sp>
      <p:sp>
        <p:nvSpPr>
          <p:cNvPr id="1248" name="Google Shape;1248;p24"/>
          <p:cNvSpPr txBox="1"/>
          <p:nvPr/>
        </p:nvSpPr>
        <p:spPr>
          <a:xfrm>
            <a:off x="-1331337" y="966289"/>
            <a:ext cx="857400" cy="1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133:132:132</a:t>
            </a:r>
            <a:endParaRPr sz="1100"/>
          </a:p>
        </p:txBody>
      </p:sp>
      <p:sp>
        <p:nvSpPr>
          <p:cNvPr id="1249" name="Google Shape;1249;p24"/>
          <p:cNvSpPr txBox="1"/>
          <p:nvPr/>
        </p:nvSpPr>
        <p:spPr>
          <a:xfrm>
            <a:off x="-1331337" y="1137419"/>
            <a:ext cx="857400" cy="197100"/>
          </a:xfrm>
          <a:prstGeom prst="rect">
            <a:avLst/>
          </a:prstGeom>
          <a:solidFill>
            <a:srgbClr val="B6DDE9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182:221:233</a:t>
            </a:r>
            <a:endParaRPr sz="1100"/>
          </a:p>
        </p:txBody>
      </p:sp>
      <p:sp>
        <p:nvSpPr>
          <p:cNvPr id="1250" name="Google Shape;1250;p24"/>
          <p:cNvSpPr txBox="1"/>
          <p:nvPr/>
        </p:nvSpPr>
        <p:spPr>
          <a:xfrm>
            <a:off x="-1331337" y="1308548"/>
            <a:ext cx="857400" cy="197100"/>
          </a:xfrm>
          <a:prstGeom prst="rect">
            <a:avLst/>
          </a:prstGeom>
          <a:solidFill>
            <a:srgbClr val="FFD454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255:212:84</a:t>
            </a:r>
            <a:endParaRPr sz="1100"/>
          </a:p>
        </p:txBody>
      </p:sp>
      <p:sp>
        <p:nvSpPr>
          <p:cNvPr id="1251" name="Google Shape;1251;p24"/>
          <p:cNvSpPr txBox="1"/>
          <p:nvPr/>
        </p:nvSpPr>
        <p:spPr>
          <a:xfrm>
            <a:off x="-1331337" y="1479679"/>
            <a:ext cx="857400" cy="19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255:255:255</a:t>
            </a:r>
            <a:endParaRPr sz="1100"/>
          </a:p>
        </p:txBody>
      </p:sp>
      <p:sp>
        <p:nvSpPr>
          <p:cNvPr id="1252" name="Google Shape;1252;p24"/>
          <p:cNvSpPr txBox="1"/>
          <p:nvPr/>
        </p:nvSpPr>
        <p:spPr>
          <a:xfrm>
            <a:off x="-1331337" y="1650809"/>
            <a:ext cx="857400" cy="197100"/>
          </a:xfrm>
          <a:prstGeom prst="rect">
            <a:avLst/>
          </a:prstGeom>
          <a:solidFill>
            <a:srgbClr val="8DBEC1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141:190:193</a:t>
            </a:r>
            <a:endParaRPr sz="1100"/>
          </a:p>
        </p:txBody>
      </p:sp>
      <p:sp>
        <p:nvSpPr>
          <p:cNvPr id="1253" name="Google Shape;1253;p24"/>
          <p:cNvSpPr txBox="1"/>
          <p:nvPr/>
        </p:nvSpPr>
        <p:spPr>
          <a:xfrm>
            <a:off x="-1331337" y="1821938"/>
            <a:ext cx="857400" cy="197100"/>
          </a:xfrm>
          <a:prstGeom prst="rect">
            <a:avLst/>
          </a:prstGeom>
          <a:solidFill>
            <a:srgbClr val="A0C0A9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160:192:169</a:t>
            </a:r>
            <a:endParaRPr sz="1100"/>
          </a:p>
        </p:txBody>
      </p:sp>
      <p:sp>
        <p:nvSpPr>
          <p:cNvPr id="1254" name="Google Shape;1254;p24"/>
          <p:cNvSpPr txBox="1"/>
          <p:nvPr/>
        </p:nvSpPr>
        <p:spPr>
          <a:xfrm>
            <a:off x="-1331337" y="1993069"/>
            <a:ext cx="857400" cy="197100"/>
          </a:xfrm>
          <a:prstGeom prst="rect">
            <a:avLst/>
          </a:prstGeom>
          <a:solidFill>
            <a:srgbClr val="C5C586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197:197:134</a:t>
            </a:r>
            <a:endParaRPr sz="1100"/>
          </a:p>
        </p:txBody>
      </p:sp>
      <p:sp>
        <p:nvSpPr>
          <p:cNvPr id="1255" name="Google Shape;1255;p24"/>
          <p:cNvSpPr txBox="1"/>
          <p:nvPr/>
        </p:nvSpPr>
        <p:spPr>
          <a:xfrm>
            <a:off x="-1331337" y="2164199"/>
            <a:ext cx="857400" cy="197100"/>
          </a:xfrm>
          <a:prstGeom prst="rect">
            <a:avLst/>
          </a:prstGeom>
          <a:solidFill>
            <a:srgbClr val="B9CAA8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185:202:168</a:t>
            </a:r>
            <a:endParaRPr sz="1100"/>
          </a:p>
        </p:txBody>
      </p:sp>
      <p:sp>
        <p:nvSpPr>
          <p:cNvPr id="1256" name="Google Shape;1256;p24"/>
          <p:cNvSpPr txBox="1"/>
          <p:nvPr/>
        </p:nvSpPr>
        <p:spPr>
          <a:xfrm>
            <a:off x="-1331337" y="2335328"/>
            <a:ext cx="857400" cy="197100"/>
          </a:xfrm>
          <a:prstGeom prst="rect">
            <a:avLst/>
          </a:prstGeom>
          <a:solidFill>
            <a:srgbClr val="EAD780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234:215:128</a:t>
            </a:r>
            <a:endParaRPr sz="1100"/>
          </a:p>
        </p:txBody>
      </p:sp>
      <p:sp>
        <p:nvSpPr>
          <p:cNvPr id="1257" name="Google Shape;1257;p24"/>
          <p:cNvSpPr txBox="1"/>
          <p:nvPr/>
        </p:nvSpPr>
        <p:spPr>
          <a:xfrm>
            <a:off x="-1331337" y="2506459"/>
            <a:ext cx="857400" cy="1971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190:190:190</a:t>
            </a:r>
            <a:endParaRPr sz="1100"/>
          </a:p>
        </p:txBody>
      </p:sp>
      <p:sp>
        <p:nvSpPr>
          <p:cNvPr id="1258" name="Google Shape;1258;p24"/>
          <p:cNvSpPr txBox="1"/>
          <p:nvPr/>
        </p:nvSpPr>
        <p:spPr>
          <a:xfrm>
            <a:off x="-1331337" y="2677589"/>
            <a:ext cx="857400" cy="197100"/>
          </a:xfrm>
          <a:prstGeom prst="rect">
            <a:avLst/>
          </a:prstGeom>
          <a:gradFill>
            <a:gsLst>
              <a:gs pos="0">
                <a:srgbClr val="B6DDE9"/>
              </a:gs>
              <a:gs pos="100000">
                <a:srgbClr val="FFD454"/>
              </a:gs>
            </a:gsLst>
            <a:lin ang="0" scaled="0"/>
          </a:gradFill>
          <a:ln>
            <a:noFill/>
          </a:ln>
        </p:spPr>
        <p:txBody>
          <a:bodyPr anchorCtr="0" anchor="t" bIns="36625" lIns="73250" spcFirstLastPara="1" rIns="73250" wrap="square" tIns="366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0lhDVV1ZNJc" TargetMode="External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9"/>
          <p:cNvSpPr/>
          <p:nvPr/>
        </p:nvSpPr>
        <p:spPr>
          <a:xfrm>
            <a:off x="1992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9"/>
          <p:cNvSpPr/>
          <p:nvPr/>
        </p:nvSpPr>
        <p:spPr>
          <a:xfrm>
            <a:off x="457202" y="107728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9"/>
          <p:cNvSpPr txBox="1"/>
          <p:nvPr>
            <p:ph type="ctrTitle"/>
          </p:nvPr>
        </p:nvSpPr>
        <p:spPr>
          <a:xfrm>
            <a:off x="4486000" y="702425"/>
            <a:ext cx="40863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Portfolio 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Analyser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Application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289" name="Google Shape;1289;p29"/>
          <p:cNvSpPr txBox="1"/>
          <p:nvPr>
            <p:ph idx="1" type="subTitle"/>
          </p:nvPr>
        </p:nvSpPr>
        <p:spPr>
          <a:xfrm>
            <a:off x="676800" y="3213475"/>
            <a:ext cx="73332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Group 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5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: 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Mohammad Fadhli Bin Abdul Nassir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 | 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Tan Li Xuan Germaine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|  Rachel Sng Yue Wei 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Sioh Rui En, Regine | 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Low Xuan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l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i  |  Tan 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Yi Peng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0" name="Google Shape;12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50" y="778625"/>
            <a:ext cx="1243550" cy="12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2475" y="991325"/>
            <a:ext cx="1929675" cy="10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29"/>
          <p:cNvSpPr/>
          <p:nvPr/>
        </p:nvSpPr>
        <p:spPr>
          <a:xfrm>
            <a:off x="457200" y="942125"/>
            <a:ext cx="271800" cy="4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9" name="Google Shape;1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38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8"/>
          <p:cNvSpPr/>
          <p:nvPr/>
        </p:nvSpPr>
        <p:spPr>
          <a:xfrm>
            <a:off x="1406800" y="917150"/>
            <a:ext cx="7040100" cy="3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8"/>
          <p:cNvSpPr txBox="1"/>
          <p:nvPr/>
        </p:nvSpPr>
        <p:spPr>
          <a:xfrm>
            <a:off x="1462100" y="828600"/>
            <a:ext cx="28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Portfolio </a:t>
            </a:r>
            <a:r>
              <a:rPr b="1"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Analyzer</a:t>
            </a:r>
            <a:r>
              <a:rPr b="1"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System</a:t>
            </a:r>
            <a:endParaRPr b="1"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24" name="Google Shape;1424;p38"/>
          <p:cNvSpPr/>
          <p:nvPr/>
        </p:nvSpPr>
        <p:spPr>
          <a:xfrm>
            <a:off x="3195025" y="1658500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Authorization Middleware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25" name="Google Shape;1425;p38"/>
          <p:cNvSpPr/>
          <p:nvPr/>
        </p:nvSpPr>
        <p:spPr>
          <a:xfrm>
            <a:off x="3195050" y="2122059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Caching Layer 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26" name="Google Shape;1426;p38"/>
          <p:cNvSpPr/>
          <p:nvPr/>
        </p:nvSpPr>
        <p:spPr>
          <a:xfrm>
            <a:off x="3195038" y="2665674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Controller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27" name="Google Shape;1427;p38"/>
          <p:cNvSpPr/>
          <p:nvPr/>
        </p:nvSpPr>
        <p:spPr>
          <a:xfrm>
            <a:off x="3195050" y="3172948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Service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28" name="Google Shape;1428;p38"/>
          <p:cNvSpPr/>
          <p:nvPr/>
        </p:nvSpPr>
        <p:spPr>
          <a:xfrm>
            <a:off x="3195025" y="3680198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Repository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29" name="Google Shape;1429;p38"/>
          <p:cNvSpPr/>
          <p:nvPr/>
        </p:nvSpPr>
        <p:spPr>
          <a:xfrm>
            <a:off x="3230738" y="4210300"/>
            <a:ext cx="3434975" cy="517450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Database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cxnSp>
        <p:nvCxnSpPr>
          <p:cNvPr id="1430" name="Google Shape;1430;p38"/>
          <p:cNvCxnSpPr>
            <a:stCxn id="1424" idx="2"/>
            <a:endCxn id="1425" idx="0"/>
          </p:cNvCxnSpPr>
          <p:nvPr/>
        </p:nvCxnSpPr>
        <p:spPr>
          <a:xfrm>
            <a:off x="4948225" y="1907200"/>
            <a:ext cx="0" cy="2148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31" name="Google Shape;1431;p38"/>
          <p:cNvCxnSpPr>
            <a:stCxn id="1425" idx="2"/>
            <a:endCxn id="1426" idx="0"/>
          </p:cNvCxnSpPr>
          <p:nvPr/>
        </p:nvCxnSpPr>
        <p:spPr>
          <a:xfrm>
            <a:off x="4948250" y="2370759"/>
            <a:ext cx="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32" name="Google Shape;1432;p38"/>
          <p:cNvCxnSpPr>
            <a:stCxn id="1426" idx="2"/>
            <a:endCxn id="1427" idx="0"/>
          </p:cNvCxnSpPr>
          <p:nvPr/>
        </p:nvCxnSpPr>
        <p:spPr>
          <a:xfrm>
            <a:off x="4948238" y="2914374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33" name="Google Shape;1433;p38"/>
          <p:cNvCxnSpPr>
            <a:stCxn id="1427" idx="2"/>
            <a:endCxn id="1428" idx="0"/>
          </p:cNvCxnSpPr>
          <p:nvPr/>
        </p:nvCxnSpPr>
        <p:spPr>
          <a:xfrm>
            <a:off x="4948250" y="3421648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34" name="Google Shape;1434;p38"/>
          <p:cNvCxnSpPr>
            <a:stCxn id="1428" idx="2"/>
            <a:endCxn id="1429" idx="0"/>
          </p:cNvCxnSpPr>
          <p:nvPr/>
        </p:nvCxnSpPr>
        <p:spPr>
          <a:xfrm>
            <a:off x="4948225" y="3928898"/>
            <a:ext cx="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435" name="Google Shape;14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9427" y="4210297"/>
            <a:ext cx="517450" cy="5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5442" y="1964017"/>
            <a:ext cx="848668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8138" y="1668375"/>
            <a:ext cx="848650" cy="248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38"/>
          <p:cNvSpPr/>
          <p:nvPr/>
        </p:nvSpPr>
        <p:spPr>
          <a:xfrm>
            <a:off x="3195025" y="1182850"/>
            <a:ext cx="3506400" cy="2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View Layer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pic>
        <p:nvPicPr>
          <p:cNvPr id="1439" name="Google Shape;1439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5439" y="1617538"/>
            <a:ext cx="748825" cy="3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38"/>
          <p:cNvPicPr preferRelativeResize="0"/>
          <p:nvPr/>
        </p:nvPicPr>
        <p:blipFill rotWithShape="1">
          <a:blip r:embed="rId10">
            <a:alphaModFix/>
          </a:blip>
          <a:srcRect b="0" l="30903" r="-6" t="0"/>
          <a:stretch/>
        </p:blipFill>
        <p:spPr>
          <a:xfrm>
            <a:off x="7246597" y="931875"/>
            <a:ext cx="517450" cy="75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1" name="Google Shape;1441;p38"/>
          <p:cNvCxnSpPr>
            <a:stCxn id="1438" idx="2"/>
            <a:endCxn id="1424" idx="0"/>
          </p:cNvCxnSpPr>
          <p:nvPr/>
        </p:nvCxnSpPr>
        <p:spPr>
          <a:xfrm>
            <a:off x="4948225" y="1431550"/>
            <a:ext cx="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42" name="Google Shape;1442;p38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8"/>
          <p:cNvSpPr txBox="1"/>
          <p:nvPr>
            <p:ph type="title"/>
          </p:nvPr>
        </p:nvSpPr>
        <p:spPr>
          <a:xfrm>
            <a:off x="304800" y="352175"/>
            <a:ext cx="35703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N-Tier Architecture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pic>
        <p:nvPicPr>
          <p:cNvPr id="1444" name="Google Shape;14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6" name="Google Shape;1446;p38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47" name="Google Shape;1447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9425" y="1159738"/>
            <a:ext cx="294900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9"/>
          <p:cNvSpPr/>
          <p:nvPr/>
        </p:nvSpPr>
        <p:spPr>
          <a:xfrm>
            <a:off x="1790625" y="870825"/>
            <a:ext cx="5555700" cy="1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9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6" name="Google Shape;14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39"/>
          <p:cNvSpPr txBox="1"/>
          <p:nvPr>
            <p:ph type="title"/>
          </p:nvPr>
        </p:nvSpPr>
        <p:spPr>
          <a:xfrm>
            <a:off x="-4642050" y="-990150"/>
            <a:ext cx="6615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1800"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 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459" name="Google Shape;1459;p39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System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Design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0" name="Google Shape;1460;p39"/>
          <p:cNvSpPr/>
          <p:nvPr/>
        </p:nvSpPr>
        <p:spPr>
          <a:xfrm>
            <a:off x="1511700" y="870825"/>
            <a:ext cx="6117900" cy="358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9"/>
          <p:cNvSpPr txBox="1"/>
          <p:nvPr/>
        </p:nvSpPr>
        <p:spPr>
          <a:xfrm>
            <a:off x="1477825" y="857925"/>
            <a:ext cx="14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Portfolio Analyzer System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2" name="Google Shape;1462;p39"/>
          <p:cNvSpPr/>
          <p:nvPr/>
        </p:nvSpPr>
        <p:spPr>
          <a:xfrm>
            <a:off x="1847850" y="1210950"/>
            <a:ext cx="5555700" cy="120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9"/>
          <p:cNvSpPr/>
          <p:nvPr/>
        </p:nvSpPr>
        <p:spPr>
          <a:xfrm>
            <a:off x="1961875" y="1386063"/>
            <a:ext cx="2477700" cy="35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StockPrice  Module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4" name="Google Shape;1464;p39"/>
          <p:cNvSpPr/>
          <p:nvPr/>
        </p:nvSpPr>
        <p:spPr>
          <a:xfrm>
            <a:off x="4811800" y="1386063"/>
            <a:ext cx="2477700" cy="35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Stock Module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5" name="Google Shape;1465;p39"/>
          <p:cNvSpPr/>
          <p:nvPr/>
        </p:nvSpPr>
        <p:spPr>
          <a:xfrm>
            <a:off x="1961888" y="1894044"/>
            <a:ext cx="2477700" cy="35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Portfolio Stock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Module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6" name="Google Shape;1466;p39"/>
          <p:cNvSpPr/>
          <p:nvPr/>
        </p:nvSpPr>
        <p:spPr>
          <a:xfrm>
            <a:off x="4811813" y="1894044"/>
            <a:ext cx="2477700" cy="35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Customer Module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7" name="Google Shape;1467;p39"/>
          <p:cNvSpPr/>
          <p:nvPr/>
        </p:nvSpPr>
        <p:spPr>
          <a:xfrm>
            <a:off x="3386850" y="3951763"/>
            <a:ext cx="2477700" cy="35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Logging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Module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68" name="Google Shape;1468;p39"/>
          <p:cNvSpPr/>
          <p:nvPr/>
        </p:nvSpPr>
        <p:spPr>
          <a:xfrm>
            <a:off x="3538650" y="2816800"/>
            <a:ext cx="2174100" cy="64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9" name="Google Shape;1469;p39"/>
          <p:cNvCxnSpPr>
            <a:stCxn id="1468" idx="2"/>
            <a:endCxn id="1467" idx="0"/>
          </p:cNvCxnSpPr>
          <p:nvPr/>
        </p:nvCxnSpPr>
        <p:spPr>
          <a:xfrm>
            <a:off x="4625700" y="3460900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0" name="Google Shape;1470;p39"/>
          <p:cNvCxnSpPr>
            <a:stCxn id="1462" idx="2"/>
            <a:endCxn id="1468" idx="0"/>
          </p:cNvCxnSpPr>
          <p:nvPr/>
        </p:nvCxnSpPr>
        <p:spPr>
          <a:xfrm>
            <a:off x="4625700" y="2418450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1" name="Google Shape;1471;p39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39"/>
          <p:cNvSpPr txBox="1"/>
          <p:nvPr>
            <p:ph type="title"/>
          </p:nvPr>
        </p:nvSpPr>
        <p:spPr>
          <a:xfrm>
            <a:off x="304800" y="173550"/>
            <a:ext cx="43491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pic>
        <p:nvPicPr>
          <p:cNvPr id="1473" name="Google Shape;147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3849" y="2856484"/>
            <a:ext cx="564750" cy="56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39"/>
          <p:cNvSpPr txBox="1"/>
          <p:nvPr/>
        </p:nvSpPr>
        <p:spPr>
          <a:xfrm>
            <a:off x="4027225" y="2977325"/>
            <a:ext cx="142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Kanit"/>
                <a:ea typeface="Kanit"/>
                <a:cs typeface="Kanit"/>
                <a:sym typeface="Kanit"/>
              </a:rPr>
              <a:t>Message Broker</a:t>
            </a:r>
            <a:endParaRPr sz="9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475" name="Google Shape;147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026" y="1331025"/>
            <a:ext cx="822319" cy="46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6" name="Google Shape;1476;p39"/>
          <p:cNvCxnSpPr>
            <a:stCxn id="1475" idx="3"/>
            <a:endCxn id="1463" idx="1"/>
          </p:cNvCxnSpPr>
          <p:nvPr/>
        </p:nvCxnSpPr>
        <p:spPr>
          <a:xfrm>
            <a:off x="1163345" y="1561275"/>
            <a:ext cx="798600" cy="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77" name="Google Shape;1477;p39"/>
          <p:cNvSpPr txBox="1"/>
          <p:nvPr/>
        </p:nvSpPr>
        <p:spPr>
          <a:xfrm>
            <a:off x="1187375" y="1225050"/>
            <a:ext cx="93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Kanit"/>
                <a:ea typeface="Kanit"/>
                <a:cs typeface="Kanit"/>
                <a:sym typeface="Kanit"/>
              </a:rPr>
              <a:t>Spring Retry</a:t>
            </a:r>
            <a:endParaRPr b="1" sz="6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478" name="Google Shape;147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35800" y="1930798"/>
            <a:ext cx="276900" cy="27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9" name="Google Shape;1479;p39"/>
          <p:cNvCxnSpPr>
            <a:stCxn id="1478" idx="1"/>
            <a:endCxn id="1466" idx="3"/>
          </p:cNvCxnSpPr>
          <p:nvPr/>
        </p:nvCxnSpPr>
        <p:spPr>
          <a:xfrm rot="10800000">
            <a:off x="7289400" y="2069248"/>
            <a:ext cx="10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80" name="Google Shape;1480;p39"/>
          <p:cNvSpPr/>
          <p:nvPr/>
        </p:nvSpPr>
        <p:spPr>
          <a:xfrm>
            <a:off x="341025" y="814305"/>
            <a:ext cx="8352000" cy="374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9"/>
          <p:cNvSpPr txBox="1"/>
          <p:nvPr/>
        </p:nvSpPr>
        <p:spPr>
          <a:xfrm>
            <a:off x="7461925" y="1736475"/>
            <a:ext cx="93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Kanit"/>
                <a:ea typeface="Kanit"/>
                <a:cs typeface="Kanit"/>
                <a:sym typeface="Kanit"/>
              </a:rPr>
              <a:t>User Authorization</a:t>
            </a:r>
            <a:endParaRPr b="1" sz="6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82" name="Google Shape;1482;p39"/>
          <p:cNvSpPr txBox="1"/>
          <p:nvPr/>
        </p:nvSpPr>
        <p:spPr>
          <a:xfrm>
            <a:off x="341025" y="857925"/>
            <a:ext cx="14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External System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0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40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40"/>
          <p:cNvSpPr txBox="1"/>
          <p:nvPr>
            <p:ph type="ctrTitle"/>
          </p:nvPr>
        </p:nvSpPr>
        <p:spPr>
          <a:xfrm>
            <a:off x="1648925" y="1832275"/>
            <a:ext cx="60237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System Performance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1"/>
          <p:cNvSpPr/>
          <p:nvPr/>
        </p:nvSpPr>
        <p:spPr>
          <a:xfrm>
            <a:off x="1790625" y="870825"/>
            <a:ext cx="5555700" cy="1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41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0" name="Google Shape;15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41"/>
          <p:cNvSpPr txBox="1"/>
          <p:nvPr>
            <p:ph type="title"/>
          </p:nvPr>
        </p:nvSpPr>
        <p:spPr>
          <a:xfrm>
            <a:off x="-4642050" y="-990150"/>
            <a:ext cx="6615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1800"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 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503" name="Google Shape;1503;p41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System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Performance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4" name="Google Shape;1504;p41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41"/>
          <p:cNvSpPr txBox="1"/>
          <p:nvPr>
            <p:ph type="title"/>
          </p:nvPr>
        </p:nvSpPr>
        <p:spPr>
          <a:xfrm>
            <a:off x="304800" y="352175"/>
            <a:ext cx="42084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System Performance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506" name="Google Shape;1506;p41"/>
          <p:cNvSpPr txBox="1"/>
          <p:nvPr>
            <p:ph idx="1" type="subTitle"/>
          </p:nvPr>
        </p:nvSpPr>
        <p:spPr>
          <a:xfrm>
            <a:off x="5151750" y="2409400"/>
            <a:ext cx="3279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Message Broker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507" name="Google Shape;1507;p41"/>
          <p:cNvSpPr txBox="1"/>
          <p:nvPr>
            <p:ph idx="2" type="subTitle"/>
          </p:nvPr>
        </p:nvSpPr>
        <p:spPr>
          <a:xfrm>
            <a:off x="5052150" y="2860599"/>
            <a:ext cx="360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With the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message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broker, we can reduce the blocking factor on our client and do our write heavy operations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asynchronously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08" name="Google Shape;1508;p41"/>
          <p:cNvSpPr txBox="1"/>
          <p:nvPr>
            <p:ph idx="3" type="subTitle"/>
          </p:nvPr>
        </p:nvSpPr>
        <p:spPr>
          <a:xfrm>
            <a:off x="726800" y="2773900"/>
            <a:ext cx="36084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By utilising a Cache, we are able to reduce our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dependence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on the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Alpha Vantage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API and improve performance for our client.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09" name="Google Shape;1509;p41"/>
          <p:cNvSpPr txBox="1"/>
          <p:nvPr>
            <p:ph idx="4" type="subTitle"/>
          </p:nvPr>
        </p:nvSpPr>
        <p:spPr>
          <a:xfrm>
            <a:off x="955400" y="2409400"/>
            <a:ext cx="3279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       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Cache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510" name="Google Shape;1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7539" y="1745175"/>
            <a:ext cx="2177125" cy="7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8102" y="1540650"/>
            <a:ext cx="878700" cy="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42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2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42"/>
          <p:cNvSpPr txBox="1"/>
          <p:nvPr>
            <p:ph type="ctrTitle"/>
          </p:nvPr>
        </p:nvSpPr>
        <p:spPr>
          <a:xfrm>
            <a:off x="1497448" y="1832275"/>
            <a:ext cx="61641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Reliability &amp; Security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3"/>
          <p:cNvSpPr/>
          <p:nvPr/>
        </p:nvSpPr>
        <p:spPr>
          <a:xfrm>
            <a:off x="1790625" y="870825"/>
            <a:ext cx="5555700" cy="1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9" name="Google Shape;15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43"/>
          <p:cNvSpPr txBox="1"/>
          <p:nvPr>
            <p:ph type="title"/>
          </p:nvPr>
        </p:nvSpPr>
        <p:spPr>
          <a:xfrm>
            <a:off x="-4642050" y="-990150"/>
            <a:ext cx="6615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1800"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 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532" name="Google Shape;1532;p43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533" name="Google Shape;1533;p43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43"/>
          <p:cNvSpPr txBox="1"/>
          <p:nvPr>
            <p:ph type="title"/>
          </p:nvPr>
        </p:nvSpPr>
        <p:spPr>
          <a:xfrm>
            <a:off x="304800" y="352175"/>
            <a:ext cx="21795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Reliability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535" name="Google Shape;1535;p43"/>
          <p:cNvSpPr txBox="1"/>
          <p:nvPr>
            <p:ph idx="1" type="subTitle"/>
          </p:nvPr>
        </p:nvSpPr>
        <p:spPr>
          <a:xfrm>
            <a:off x="5052154" y="24094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Data Accuracy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536" name="Google Shape;1536;p43"/>
          <p:cNvSpPr txBox="1"/>
          <p:nvPr>
            <p:ph idx="2" type="subTitle"/>
          </p:nvPr>
        </p:nvSpPr>
        <p:spPr>
          <a:xfrm>
            <a:off x="5052150" y="2951049"/>
            <a:ext cx="360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To ensure that the data stored in our cache is accurate, we set appropriate TTL keys and refetch the data from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Alpha Vantage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API.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37" name="Google Shape;1537;p43"/>
          <p:cNvSpPr txBox="1"/>
          <p:nvPr>
            <p:ph idx="3" type="subTitle"/>
          </p:nvPr>
        </p:nvSpPr>
        <p:spPr>
          <a:xfrm>
            <a:off x="726800" y="2773900"/>
            <a:ext cx="36084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To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mitigate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transient errors with External Systems, we utilise Spring Retry to retry failed requests.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38" name="Google Shape;1538;p43"/>
          <p:cNvSpPr txBox="1"/>
          <p:nvPr>
            <p:ph idx="4" type="subTitle"/>
          </p:nvPr>
        </p:nvSpPr>
        <p:spPr>
          <a:xfrm>
            <a:off x="726799" y="24094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Fault Tolerance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539" name="Google Shape;153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9375" y="1630175"/>
            <a:ext cx="744150" cy="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3100" y="1649275"/>
            <a:ext cx="705999" cy="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44"/>
          <p:cNvSpPr/>
          <p:nvPr/>
        </p:nvSpPr>
        <p:spPr>
          <a:xfrm>
            <a:off x="1790625" y="870825"/>
            <a:ext cx="5555700" cy="1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44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9" name="Google Shape;15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44"/>
          <p:cNvSpPr txBox="1"/>
          <p:nvPr>
            <p:ph type="title"/>
          </p:nvPr>
        </p:nvSpPr>
        <p:spPr>
          <a:xfrm>
            <a:off x="-4642050" y="-990150"/>
            <a:ext cx="6615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1800"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 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552" name="Google Shape;1552;p44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553" name="Google Shape;1553;p44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44"/>
          <p:cNvSpPr txBox="1"/>
          <p:nvPr>
            <p:ph type="title"/>
          </p:nvPr>
        </p:nvSpPr>
        <p:spPr>
          <a:xfrm>
            <a:off x="304800" y="352175"/>
            <a:ext cx="17535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Security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555" name="Google Shape;1555;p44"/>
          <p:cNvSpPr txBox="1"/>
          <p:nvPr>
            <p:ph idx="1" type="subTitle"/>
          </p:nvPr>
        </p:nvSpPr>
        <p:spPr>
          <a:xfrm>
            <a:off x="5052150" y="2850100"/>
            <a:ext cx="360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We utilise Auth0 to authorise users </a:t>
            </a: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through</a:t>
            </a: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google-</a:t>
            </a: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oauth</a:t>
            </a: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.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56" name="Google Shape;1556;p44"/>
          <p:cNvSpPr txBox="1"/>
          <p:nvPr>
            <p:ph idx="2" type="subTitle"/>
          </p:nvPr>
        </p:nvSpPr>
        <p:spPr>
          <a:xfrm>
            <a:off x="726800" y="2773900"/>
            <a:ext cx="36084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We authenticate users who have logged in with JWT tokens and refresh the tokens </a:t>
            </a: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periodically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pic>
        <p:nvPicPr>
          <p:cNvPr id="1557" name="Google Shape;155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3433" y="2078330"/>
            <a:ext cx="1436276" cy="4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3987" y="2006484"/>
            <a:ext cx="56475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44"/>
          <p:cNvSpPr txBox="1"/>
          <p:nvPr/>
        </p:nvSpPr>
        <p:spPr>
          <a:xfrm>
            <a:off x="2756700" y="1000800"/>
            <a:ext cx="71100" cy="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4"/>
          <p:cNvSpPr txBox="1"/>
          <p:nvPr>
            <p:ph idx="3" type="subTitle"/>
          </p:nvPr>
        </p:nvSpPr>
        <p:spPr>
          <a:xfrm>
            <a:off x="790224" y="257175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Authentication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561" name="Google Shape;1561;p44"/>
          <p:cNvSpPr txBox="1"/>
          <p:nvPr>
            <p:ph idx="4" type="subTitle"/>
          </p:nvPr>
        </p:nvSpPr>
        <p:spPr>
          <a:xfrm>
            <a:off x="5167049" y="26556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Authorisation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5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5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5"/>
          <p:cNvSpPr txBox="1"/>
          <p:nvPr>
            <p:ph type="ctrTitle"/>
          </p:nvPr>
        </p:nvSpPr>
        <p:spPr>
          <a:xfrm>
            <a:off x="400200" y="562525"/>
            <a:ext cx="60237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Thank You !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571" name="Google Shape;1571;p45"/>
          <p:cNvSpPr txBox="1"/>
          <p:nvPr>
            <p:ph idx="2" type="ctrTitle"/>
          </p:nvPr>
        </p:nvSpPr>
        <p:spPr>
          <a:xfrm>
            <a:off x="400200" y="2214425"/>
            <a:ext cx="41718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Please refer to our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avado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more detailed information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on our implementation!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30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30"/>
          <p:cNvSpPr/>
          <p:nvPr/>
        </p:nvSpPr>
        <p:spPr>
          <a:xfrm>
            <a:off x="457202" y="107728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1" name="Google Shape;13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30"/>
          <p:cNvSpPr txBox="1"/>
          <p:nvPr>
            <p:ph type="title"/>
          </p:nvPr>
        </p:nvSpPr>
        <p:spPr>
          <a:xfrm>
            <a:off x="457200" y="414625"/>
            <a:ext cx="3199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Table of contents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304" name="Google Shape;1304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5" name="Google Shape;1305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6" name="Google Shape;1306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7" name="Google Shape;1307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8" name="Google Shape;1308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5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9" name="Google Shape;1309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6</a:t>
            </a:r>
            <a:endParaRPr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0" name="Google Shape;1310;p30"/>
          <p:cNvSpPr txBox="1"/>
          <p:nvPr>
            <p:ph idx="1" type="subTitle"/>
          </p:nvPr>
        </p:nvSpPr>
        <p:spPr>
          <a:xfrm>
            <a:off x="1524075" y="2016325"/>
            <a:ext cx="885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Persona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1" name="Google Shape;1311;p30"/>
          <p:cNvSpPr txBox="1"/>
          <p:nvPr>
            <p:ph idx="2" type="subTitle"/>
          </p:nvPr>
        </p:nvSpPr>
        <p:spPr>
          <a:xfrm>
            <a:off x="3915375" y="2039750"/>
            <a:ext cx="1388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Key Attributes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2" name="Google Shape;1312;p30"/>
          <p:cNvSpPr txBox="1"/>
          <p:nvPr>
            <p:ph idx="3" type="subTitle"/>
          </p:nvPr>
        </p:nvSpPr>
        <p:spPr>
          <a:xfrm>
            <a:off x="6446873" y="2016350"/>
            <a:ext cx="1490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Demonstration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3" name="Google Shape;1313;p30"/>
          <p:cNvSpPr txBox="1"/>
          <p:nvPr>
            <p:ph idx="4" type="subTitle"/>
          </p:nvPr>
        </p:nvSpPr>
        <p:spPr>
          <a:xfrm>
            <a:off x="1256775" y="3380713"/>
            <a:ext cx="1420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System</a:t>
            </a: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Design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4" name="Google Shape;1314;p30"/>
          <p:cNvSpPr txBox="1"/>
          <p:nvPr>
            <p:ph idx="5" type="subTitle"/>
          </p:nvPr>
        </p:nvSpPr>
        <p:spPr>
          <a:xfrm>
            <a:off x="3878824" y="3416388"/>
            <a:ext cx="184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Performance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5" name="Google Shape;1315;p30"/>
          <p:cNvSpPr txBox="1"/>
          <p:nvPr>
            <p:ph idx="6" type="subTitle"/>
          </p:nvPr>
        </p:nvSpPr>
        <p:spPr>
          <a:xfrm>
            <a:off x="6269275" y="3380713"/>
            <a:ext cx="184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Reliability</a:t>
            </a:r>
            <a:r>
              <a:rPr lang="en">
                <a:latin typeface="Kanit"/>
                <a:ea typeface="Kanit"/>
                <a:cs typeface="Kanit"/>
                <a:sym typeface="Kanit"/>
              </a:rPr>
              <a:t> &amp; Security</a:t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aphicFrame>
        <p:nvGraphicFramePr>
          <p:cNvPr id="1316" name="Google Shape;1316;p30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1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>
            <p:ph type="ctrTitle"/>
          </p:nvPr>
        </p:nvSpPr>
        <p:spPr>
          <a:xfrm>
            <a:off x="3324300" y="1832275"/>
            <a:ext cx="24954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Persona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2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2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4" name="Google Shape;13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32"/>
          <p:cNvSpPr txBox="1"/>
          <p:nvPr>
            <p:ph type="title"/>
          </p:nvPr>
        </p:nvSpPr>
        <p:spPr>
          <a:xfrm>
            <a:off x="304800" y="352175"/>
            <a:ext cx="16863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Persona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337" name="Google Shape;1337;p32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Key Attributes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338" name="Google Shape;1338;p32"/>
          <p:cNvGrpSpPr/>
          <p:nvPr/>
        </p:nvGrpSpPr>
        <p:grpSpPr>
          <a:xfrm>
            <a:off x="474300" y="1117400"/>
            <a:ext cx="8224800" cy="350450"/>
            <a:chOff x="474300" y="1117400"/>
            <a:chExt cx="8224800" cy="350450"/>
          </a:xfrm>
        </p:grpSpPr>
        <p:sp>
          <p:nvSpPr>
            <p:cNvPr id="1339" name="Google Shape;1339;p32"/>
            <p:cNvSpPr/>
            <p:nvPr/>
          </p:nvSpPr>
          <p:spPr>
            <a:xfrm>
              <a:off x="474300" y="1117450"/>
              <a:ext cx="8224800" cy="35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340" name="Google Shape;1340;p32"/>
            <p:cNvSpPr txBox="1"/>
            <p:nvPr/>
          </p:nvSpPr>
          <p:spPr>
            <a:xfrm>
              <a:off x="481050" y="1117400"/>
              <a:ext cx="15408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Sarah Goh</a:t>
              </a:r>
              <a:endParaRPr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341" name="Google Shape;1341;p32"/>
          <p:cNvGrpSpPr/>
          <p:nvPr/>
        </p:nvGrpSpPr>
        <p:grpSpPr>
          <a:xfrm>
            <a:off x="474305" y="1755958"/>
            <a:ext cx="1865485" cy="1697258"/>
            <a:chOff x="474300" y="1881900"/>
            <a:chExt cx="1446000" cy="1315500"/>
          </a:xfrm>
        </p:grpSpPr>
        <p:sp>
          <p:nvSpPr>
            <p:cNvPr id="1342" name="Google Shape;1342;p32"/>
            <p:cNvSpPr/>
            <p:nvPr/>
          </p:nvSpPr>
          <p:spPr>
            <a:xfrm>
              <a:off x="474300" y="2024100"/>
              <a:ext cx="1446000" cy="117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3" name="Google Shape;1343;p32"/>
            <p:cNvPicPr preferRelativeResize="0"/>
            <p:nvPr/>
          </p:nvPicPr>
          <p:blipFill rotWithShape="1">
            <a:blip r:embed="rId7">
              <a:alphaModFix/>
            </a:blip>
            <a:srcRect b="43406" l="24531" r="16025" t="15032"/>
            <a:stretch/>
          </p:blipFill>
          <p:spPr>
            <a:xfrm>
              <a:off x="533550" y="1881900"/>
              <a:ext cx="1256250" cy="131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4" name="Google Shape;1344;p32"/>
          <p:cNvSpPr txBox="1"/>
          <p:nvPr/>
        </p:nvSpPr>
        <p:spPr>
          <a:xfrm>
            <a:off x="312425" y="3633800"/>
            <a:ext cx="968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AGE:</a:t>
            </a:r>
            <a:endParaRPr sz="800"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OCCUPATION:</a:t>
            </a:r>
            <a:endParaRPr sz="800"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LOCATION:</a:t>
            </a:r>
            <a:endParaRPr sz="800"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800"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45" name="Google Shape;1345;p32"/>
          <p:cNvSpPr txBox="1"/>
          <p:nvPr/>
        </p:nvSpPr>
        <p:spPr>
          <a:xfrm>
            <a:off x="1204475" y="3633800"/>
            <a:ext cx="1297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28</a:t>
            </a:r>
            <a:endParaRPr sz="8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F</a:t>
            </a:r>
            <a:r>
              <a:rPr lang="en" sz="8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inance Professional</a:t>
            </a:r>
            <a:endParaRPr sz="8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Singapore</a:t>
            </a:r>
            <a:endParaRPr sz="8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</a:t>
            </a:r>
            <a:endParaRPr sz="8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46" name="Google Shape;1346;p32"/>
          <p:cNvSpPr txBox="1"/>
          <p:nvPr/>
        </p:nvSpPr>
        <p:spPr>
          <a:xfrm>
            <a:off x="2619300" y="1710175"/>
            <a:ext cx="6079800" cy="758400"/>
          </a:xfrm>
          <a:prstGeom prst="rect">
            <a:avLst/>
          </a:prstGeom>
          <a:solidFill>
            <a:srgbClr val="D0DCE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Bio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Sarah is a financial professional at Goldman Sachs with 2 months of experience in advising and managing portfolios.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47" name="Google Shape;1347;p32"/>
          <p:cNvSpPr txBox="1"/>
          <p:nvPr/>
        </p:nvSpPr>
        <p:spPr>
          <a:xfrm>
            <a:off x="2631275" y="2651375"/>
            <a:ext cx="6067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Goals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Analyse investment portfolios' performance 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Make informed investment decisions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48" name="Google Shape;1348;p32"/>
          <p:cNvSpPr txBox="1"/>
          <p:nvPr/>
        </p:nvSpPr>
        <p:spPr>
          <a:xfrm>
            <a:off x="2625300" y="3531700"/>
            <a:ext cx="6067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Frustrations</a:t>
            </a:r>
            <a:endParaRPr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Unable to efficiently compare &amp; evaluate various portfolios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Difficult to keep up with real-time market data while ensuring data integrity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Concerned about the security of her sensitive information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pic>
        <p:nvPicPr>
          <p:cNvPr id="1349" name="Google Shape;134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0875" y="3021375"/>
            <a:ext cx="112625" cy="1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0875" y="3205975"/>
            <a:ext cx="112625" cy="1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0875" y="3907212"/>
            <a:ext cx="112625" cy="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0875" y="4086125"/>
            <a:ext cx="112625" cy="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0875" y="4265037"/>
            <a:ext cx="112625" cy="1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33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3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33"/>
          <p:cNvSpPr txBox="1"/>
          <p:nvPr>
            <p:ph type="ctrTitle"/>
          </p:nvPr>
        </p:nvSpPr>
        <p:spPr>
          <a:xfrm>
            <a:off x="2300025" y="1832275"/>
            <a:ext cx="43134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Key Attributes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4"/>
          <p:cNvSpPr/>
          <p:nvPr/>
        </p:nvSpPr>
        <p:spPr>
          <a:xfrm>
            <a:off x="1790625" y="870825"/>
            <a:ext cx="5555700" cy="1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34"/>
          <p:cNvSpPr/>
          <p:nvPr/>
        </p:nvSpPr>
        <p:spPr>
          <a:xfrm>
            <a:off x="163225" y="82475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950" y="232250"/>
            <a:ext cx="56475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75" y="255888"/>
            <a:ext cx="968688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4"/>
          <p:cNvSpPr txBox="1"/>
          <p:nvPr>
            <p:ph type="title"/>
          </p:nvPr>
        </p:nvSpPr>
        <p:spPr>
          <a:xfrm>
            <a:off x="-4642050" y="-990150"/>
            <a:ext cx="6615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System Implementation</a:t>
            </a:r>
            <a:endParaRPr b="0" sz="1800">
              <a:latin typeface="Kanit SemiBold"/>
              <a:ea typeface="Kanit SemiBold"/>
              <a:cs typeface="Kanit SemiBold"/>
              <a:sym typeface="Kani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Kanit SemiBold"/>
                <a:ea typeface="Kanit SemiBold"/>
                <a:cs typeface="Kanit SemiBold"/>
                <a:sym typeface="Kanit SemiBold"/>
              </a:rPr>
              <a:t> 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aphicFrame>
        <p:nvGraphicFramePr>
          <p:cNvPr id="1374" name="Google Shape;1374;p34"/>
          <p:cNvGraphicFramePr/>
          <p:nvPr/>
        </p:nvGraphicFramePr>
        <p:xfrm>
          <a:off x="163238" y="47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{1D5D6B35-071E-4EEF-8DE6-D584F418DE29}</a:tableStyleId>
              </a:tblPr>
              <a:tblGrid>
                <a:gridCol w="1173625"/>
                <a:gridCol w="1209100"/>
                <a:gridCol w="1416175"/>
                <a:gridCol w="1465225"/>
                <a:gridCol w="1918825"/>
                <a:gridCol w="161810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Persona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Key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Attributes</a:t>
                      </a:r>
                      <a:endParaRPr sz="1100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191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Demonstration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Design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System Performance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Kanit"/>
                          <a:ea typeface="Kanit"/>
                          <a:cs typeface="Kanit"/>
                          <a:sym typeface="Kanit"/>
                        </a:rPr>
                        <a:t>Reliability &amp; Security</a:t>
                      </a:r>
                      <a:endParaRPr sz="11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5" name="Google Shape;1375;p34"/>
          <p:cNvSpPr/>
          <p:nvPr/>
        </p:nvSpPr>
        <p:spPr>
          <a:xfrm>
            <a:off x="381001" y="848680"/>
            <a:ext cx="438300" cy="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4"/>
          <p:cNvSpPr txBox="1"/>
          <p:nvPr>
            <p:ph type="title"/>
          </p:nvPr>
        </p:nvSpPr>
        <p:spPr>
          <a:xfrm>
            <a:off x="304800" y="352175"/>
            <a:ext cx="26040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Kanit SemiBold"/>
                <a:ea typeface="Kanit SemiBold"/>
                <a:cs typeface="Kanit SemiBold"/>
                <a:sym typeface="Kanit SemiBold"/>
              </a:rPr>
              <a:t>Key Attributes</a:t>
            </a:r>
            <a:endParaRPr b="0" sz="3000"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377" name="Google Shape;1377;p34"/>
          <p:cNvSpPr/>
          <p:nvPr/>
        </p:nvSpPr>
        <p:spPr>
          <a:xfrm>
            <a:off x="4228529" y="1626431"/>
            <a:ext cx="670500" cy="67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4"/>
          <p:cNvSpPr txBox="1"/>
          <p:nvPr>
            <p:ph idx="1" type="subTitle"/>
          </p:nvPr>
        </p:nvSpPr>
        <p:spPr>
          <a:xfrm>
            <a:off x="2879179" y="2367388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Security 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9" name="Google Shape;1379;p34"/>
          <p:cNvSpPr txBox="1"/>
          <p:nvPr>
            <p:ph idx="2" type="subTitle"/>
          </p:nvPr>
        </p:nvSpPr>
        <p:spPr>
          <a:xfrm>
            <a:off x="381000" y="2784975"/>
            <a:ext cx="23937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Provide up-to-date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financial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data and 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analytics</a:t>
            </a: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 to our users and ensure timely response to our users.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80" name="Google Shape;1380;p34"/>
          <p:cNvSpPr txBox="1"/>
          <p:nvPr>
            <p:ph idx="3" type="subTitle"/>
          </p:nvPr>
        </p:nvSpPr>
        <p:spPr>
          <a:xfrm>
            <a:off x="795000" y="2370325"/>
            <a:ext cx="1623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Performance 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81" name="Google Shape;1381;p34"/>
          <p:cNvSpPr/>
          <p:nvPr/>
        </p:nvSpPr>
        <p:spPr>
          <a:xfrm>
            <a:off x="4384425" y="1786412"/>
            <a:ext cx="358711" cy="350472"/>
          </a:xfrm>
          <a:custGeom>
            <a:rect b="b" l="l" r="r" t="t"/>
            <a:pathLst>
              <a:path extrusionOk="0" h="11698" w="11973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4"/>
          <p:cNvSpPr txBox="1"/>
          <p:nvPr>
            <p:ph idx="4" type="subTitle"/>
          </p:nvPr>
        </p:nvSpPr>
        <p:spPr>
          <a:xfrm>
            <a:off x="3422325" y="2666175"/>
            <a:ext cx="2393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Safeguarding sensitive user and financial information, preventing unauthorized access to protect user  privacy. 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grpSp>
        <p:nvGrpSpPr>
          <p:cNvPr id="1383" name="Google Shape;1383;p34"/>
          <p:cNvGrpSpPr/>
          <p:nvPr/>
        </p:nvGrpSpPr>
        <p:grpSpPr>
          <a:xfrm>
            <a:off x="7158629" y="1640744"/>
            <a:ext cx="670500" cy="670500"/>
            <a:chOff x="7405304" y="1626406"/>
            <a:chExt cx="670500" cy="670500"/>
          </a:xfrm>
        </p:grpSpPr>
        <p:sp>
          <p:nvSpPr>
            <p:cNvPr id="1384" name="Google Shape;1384;p34"/>
            <p:cNvSpPr/>
            <p:nvPr/>
          </p:nvSpPr>
          <p:spPr>
            <a:xfrm>
              <a:off x="7405304" y="1626406"/>
              <a:ext cx="670500" cy="670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5" name="Google Shape;1385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21400" y="1742500"/>
              <a:ext cx="438300" cy="43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6" name="Google Shape;1386;p34"/>
          <p:cNvSpPr/>
          <p:nvPr/>
        </p:nvSpPr>
        <p:spPr>
          <a:xfrm>
            <a:off x="1345104" y="1640744"/>
            <a:ext cx="670500" cy="67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7" name="Google Shape;138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1000" y="1796675"/>
            <a:ext cx="358700" cy="3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4"/>
          <p:cNvSpPr txBox="1"/>
          <p:nvPr>
            <p:ph idx="5" type="subTitle"/>
          </p:nvPr>
        </p:nvSpPr>
        <p:spPr>
          <a:xfrm>
            <a:off x="5816029" y="23703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E47"/>
                </a:solidFill>
                <a:latin typeface="Kanit"/>
                <a:ea typeface="Kanit"/>
                <a:cs typeface="Kanit"/>
                <a:sym typeface="Kanit"/>
              </a:rPr>
              <a:t>Reliability</a:t>
            </a:r>
            <a:endParaRPr>
              <a:solidFill>
                <a:srgbClr val="192E47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89" name="Google Shape;1389;p34"/>
          <p:cNvSpPr txBox="1"/>
          <p:nvPr>
            <p:ph idx="6" type="subTitle"/>
          </p:nvPr>
        </p:nvSpPr>
        <p:spPr>
          <a:xfrm>
            <a:off x="6338025" y="2729775"/>
            <a:ext cx="23346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2E47"/>
                </a:solidFill>
                <a:latin typeface="Kanit Light"/>
                <a:ea typeface="Kanit Light"/>
                <a:cs typeface="Kanit Light"/>
                <a:sym typeface="Kanit Light"/>
              </a:rPr>
              <a:t>Financial Data given to users have to be accurate and the system should be highly available.</a:t>
            </a:r>
            <a:endParaRPr sz="1200">
              <a:solidFill>
                <a:srgbClr val="192E47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35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35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5"/>
          <p:cNvSpPr txBox="1"/>
          <p:nvPr>
            <p:ph type="ctrTitle"/>
          </p:nvPr>
        </p:nvSpPr>
        <p:spPr>
          <a:xfrm>
            <a:off x="2300025" y="1832275"/>
            <a:ext cx="48090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Demonstration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36" title="GS Portfolio Analyzer Demo G1T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850" y="689550"/>
            <a:ext cx="6692300" cy="3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7"/>
          <p:cNvSpPr/>
          <p:nvPr/>
        </p:nvSpPr>
        <p:spPr>
          <a:xfrm>
            <a:off x="171450" y="171450"/>
            <a:ext cx="8801100" cy="4800600"/>
          </a:xfrm>
          <a:custGeom>
            <a:rect b="b" l="l" r="r" t="t"/>
            <a:pathLst>
              <a:path extrusionOk="0" h="6400800" w="11734800">
                <a:moveTo>
                  <a:pt x="0" y="0"/>
                </a:moveTo>
                <a:lnTo>
                  <a:pt x="11734800" y="0"/>
                </a:lnTo>
                <a:lnTo>
                  <a:pt x="11734800" y="6400800"/>
                </a:lnTo>
                <a:lnTo>
                  <a:pt x="0" y="640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7"/>
          <p:cNvSpPr/>
          <p:nvPr/>
        </p:nvSpPr>
        <p:spPr>
          <a:xfrm>
            <a:off x="5459752" y="2796430"/>
            <a:ext cx="438300" cy="5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7"/>
          <p:cNvSpPr txBox="1"/>
          <p:nvPr>
            <p:ph type="ctrTitle"/>
          </p:nvPr>
        </p:nvSpPr>
        <p:spPr>
          <a:xfrm>
            <a:off x="2300025" y="1832275"/>
            <a:ext cx="43134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2060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System Design</a:t>
            </a:r>
            <a:endParaRPr sz="4800">
              <a:solidFill>
                <a:srgbClr val="002060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">
  <a:themeElements>
    <a:clrScheme name="MTP 2.0">
      <a:dk1>
        <a:srgbClr val="424141"/>
      </a:dk1>
      <a:lt1>
        <a:srgbClr val="FFFFFF"/>
      </a:lt1>
      <a:dk2>
        <a:srgbClr val="7399C7"/>
      </a:dk2>
      <a:lt2>
        <a:srgbClr val="103E60"/>
      </a:lt2>
      <a:accent1>
        <a:srgbClr val="B6DDDF"/>
      </a:accent1>
      <a:accent2>
        <a:srgbClr val="FFD454"/>
      </a:accent2>
      <a:accent3>
        <a:srgbClr val="7399C7"/>
      </a:accent3>
      <a:accent4>
        <a:srgbClr val="858484"/>
      </a:accent4>
      <a:accent5>
        <a:srgbClr val="8DBEC1"/>
      </a:accent5>
      <a:accent6>
        <a:srgbClr val="A0C0A9"/>
      </a:accent6>
      <a:hlink>
        <a:srgbClr val="C5C586"/>
      </a:hlink>
      <a:folHlink>
        <a:srgbClr val="B9CA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