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A1A3D-4FFB-4ADD-89B5-F4D92A275AA2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42D78-1593-491C-8752-A19AA67B8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22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93AF9-FAB6-462F-AD97-3B40A98A63C3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148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93AF9-FAB6-462F-AD97-3B40A98A63C3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691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93AF9-FAB6-462F-AD97-3B40A98A63C3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984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93AF9-FAB6-462F-AD97-3B40A98A63C3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626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93AF9-FAB6-462F-AD97-3B40A98A63C3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673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93AF9-FAB6-462F-AD97-3B40A98A63C3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967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93AF9-FAB6-462F-AD97-3B40A98A63C3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3229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93AF9-FAB6-462F-AD97-3B40A98A63C3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540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90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28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16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66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0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0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2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C2AD-BA10-4ADC-AAB9-DC8E43D87A14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5454-2EEE-4183-AE10-63B2C4E1A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2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JPF</a:t>
            </a:r>
            <a:r>
              <a:rPr lang="ja-JP" altLang="en-US" dirty="0"/>
              <a:t>の動作原理 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09800" y="5301208"/>
            <a:ext cx="7772400" cy="1023392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Java</a:t>
            </a:r>
            <a:r>
              <a:rPr lang="ja-JP" altLang="en-US" dirty="0"/>
              <a:t>のクラスファイルは，</a:t>
            </a:r>
            <a:r>
              <a:rPr lang="en-US" altLang="ja-JP" dirty="0"/>
              <a:t>Java Virtual Machine</a:t>
            </a:r>
            <a:r>
              <a:rPr lang="ja-JP" altLang="en-US" dirty="0"/>
              <a:t>　（ＪＶＭ）　によって解釈され，実行される．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235CD-73B6-4D17-BDD7-D776B96CC2DB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068513" y="2557463"/>
            <a:ext cx="1154112" cy="8810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ja-JP" dirty="0"/>
              <a:t>*.class</a:t>
            </a:r>
            <a:br>
              <a:rPr lang="en-US" altLang="ja-JP" dirty="0"/>
            </a:br>
            <a:r>
              <a:rPr lang="en-US" altLang="ja-JP" dirty="0"/>
              <a:t>*.jar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4938" y="2525714"/>
            <a:ext cx="3560762" cy="1851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18150" y="2635251"/>
            <a:ext cx="2755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Java Virtual Machine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222626" y="3027364"/>
            <a:ext cx="21113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906838" y="3014664"/>
            <a:ext cx="1447800" cy="1252537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ja-JP" dirty="0"/>
              <a:t>....</a:t>
            </a:r>
          </a:p>
          <a:p>
            <a:r>
              <a:rPr lang="en-US" altLang="ja-JP" dirty="0"/>
              <a:t>x ++;</a:t>
            </a:r>
          </a:p>
          <a:p>
            <a:r>
              <a:rPr lang="en-US" altLang="ja-JP" dirty="0"/>
              <a:t>....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93596" y="4394201"/>
            <a:ext cx="23213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dirty="0"/>
              <a:t>(Byte code, in fact)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559176" y="3645024"/>
            <a:ext cx="347662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499351" y="3070225"/>
            <a:ext cx="1185863" cy="12001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dirty="0"/>
              <a:t>a: 0</a:t>
            </a:r>
            <a:br>
              <a:rPr lang="en-US" altLang="ja-JP" dirty="0"/>
            </a:br>
            <a:r>
              <a:rPr lang="en-US" altLang="ja-JP" dirty="0"/>
              <a:t>b: 3</a:t>
            </a:r>
            <a:br>
              <a:rPr lang="en-US" altLang="ja-JP" dirty="0"/>
            </a:br>
            <a:r>
              <a:rPr lang="en-US" altLang="ja-JP" dirty="0"/>
              <a:t>x: 4     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3399FF"/>
                </a:solidFill>
              </a:rPr>
              <a:t>5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y: -2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8074026" y="3786188"/>
            <a:ext cx="238125" cy="0"/>
          </a:xfrm>
          <a:prstGeom prst="line">
            <a:avLst/>
          </a:prstGeom>
          <a:noFill/>
          <a:ln w="38100" cmpd="dbl">
            <a:solidFill>
              <a:srgbClr val="33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76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183063" y="3684283"/>
            <a:ext cx="41243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/>
              <a:t>Go backward, and switch to a different thread.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JPF</a:t>
            </a:r>
            <a:r>
              <a:rPr lang="ja-JP" altLang="en-US" dirty="0"/>
              <a:t>の動作原理 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235CD-73B6-4D17-BDD7-D776B96CC2DB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428876" y="1839913"/>
            <a:ext cx="1774825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ja-JP" dirty="0" smtClean="0"/>
              <a:t>Search Engine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958139" y="1827214"/>
            <a:ext cx="1774825" cy="34305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ja-JP" dirty="0" smtClean="0"/>
              <a:t>            JVM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         of </a:t>
            </a:r>
            <a:r>
              <a:rPr lang="en-US" altLang="ja-JP" dirty="0"/>
              <a:t>JPF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4222750" y="2079625"/>
            <a:ext cx="3722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200526" y="1654454"/>
            <a:ext cx="30908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/>
              <a:t>Run the next bytecode.</a:t>
            </a:r>
            <a:endParaRPr lang="ja-JP" altLang="en-US" dirty="0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200526" y="2709863"/>
            <a:ext cx="375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852990" y="2339526"/>
            <a:ext cx="30908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ja-JP" dirty="0" smtClean="0"/>
              <a:t>Here is the new state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140117" y="2942557"/>
            <a:ext cx="309687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/>
              <a:t>I recognized</a:t>
            </a:r>
            <a:r>
              <a:rPr lang="ja-JP" altLang="en-US" dirty="0"/>
              <a:t> </a:t>
            </a:r>
            <a:r>
              <a:rPr lang="en-US" altLang="ja-JP" dirty="0" smtClean="0"/>
              <a:t>that this is the same as a previous state.</a:t>
            </a:r>
            <a:endParaRPr lang="ja-JP" altLang="en-US" dirty="0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4207669" y="4285282"/>
            <a:ext cx="3756025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4211639" y="5048751"/>
            <a:ext cx="3722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3025775" y="3798889"/>
            <a:ext cx="338138" cy="33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2719389" y="4330700"/>
            <a:ext cx="338137" cy="338138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892425" y="4808539"/>
            <a:ext cx="338138" cy="33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 flipH="1">
            <a:off x="2949576" y="4114801"/>
            <a:ext cx="17462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2938463" y="4648200"/>
            <a:ext cx="555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3576639" y="4762500"/>
            <a:ext cx="338137" cy="338138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V="1">
            <a:off x="3233738" y="4919664"/>
            <a:ext cx="336550" cy="3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 flipV="1">
            <a:off x="3048000" y="4529139"/>
            <a:ext cx="533400" cy="249237"/>
          </a:xfrm>
          <a:prstGeom prst="line">
            <a:avLst/>
          </a:prstGeom>
          <a:noFill/>
          <a:ln w="9525">
            <a:solidFill>
              <a:srgbClr val="CC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>
            <a:off x="3752850" y="4167189"/>
            <a:ext cx="338138" cy="338137"/>
          </a:xfrm>
          <a:prstGeom prst="ellipse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V="1">
            <a:off x="3810001" y="4495801"/>
            <a:ext cx="98425" cy="271463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" name="Oval 34"/>
          <p:cNvSpPr>
            <a:spLocks noChangeArrowheads="1"/>
          </p:cNvSpPr>
          <p:nvPr/>
        </p:nvSpPr>
        <p:spPr bwMode="auto">
          <a:xfrm>
            <a:off x="7993064" y="1800225"/>
            <a:ext cx="338137" cy="338138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>
            <a:off x="7986714" y="2543175"/>
            <a:ext cx="338137" cy="338138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" name="Oval 36"/>
          <p:cNvSpPr>
            <a:spLocks noChangeArrowheads="1"/>
          </p:cNvSpPr>
          <p:nvPr/>
        </p:nvSpPr>
        <p:spPr bwMode="auto">
          <a:xfrm>
            <a:off x="7963694" y="4131958"/>
            <a:ext cx="338138" cy="338138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9" name="Oval 37"/>
          <p:cNvSpPr>
            <a:spLocks noChangeArrowheads="1"/>
          </p:cNvSpPr>
          <p:nvPr/>
        </p:nvSpPr>
        <p:spPr bwMode="auto">
          <a:xfrm>
            <a:off x="7979737" y="4878607"/>
            <a:ext cx="338138" cy="338137"/>
          </a:xfrm>
          <a:prstGeom prst="ellipse">
            <a:avLst/>
          </a:prstGeom>
          <a:solidFill>
            <a:srgbClr val="FF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200526" y="4693941"/>
            <a:ext cx="30908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/>
              <a:t>Run the next bytecode.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2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057400" y="1358555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thread1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133600" y="1739555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133600" y="1891955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synchronized(obj) {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029200" y="1358555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thread2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105400" y="2196755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synchronized(obj) {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5105400" y="1739555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924800" y="1358555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thread3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001000" y="1739555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209800" y="2577755"/>
            <a:ext cx="1143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obj.wait()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81600" y="3415955"/>
            <a:ext cx="1143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obj.wait()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8001000" y="2958755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synchronized(obj) {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8153400" y="4101755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obj.notifyAll()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8001000" y="4711355"/>
            <a:ext cx="251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1600"/>
              <a:t>}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5181600" y="5473355"/>
            <a:ext cx="1143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/>
              <a:t>obj.wait()</a:t>
            </a: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1905000" y="5016155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2133600" y="2882555"/>
            <a:ext cx="0" cy="1524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05000" y="5778155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1905000" y="4406555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1905000" y="3720755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905000" y="3263555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1905000" y="2882555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1905000" y="2501555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1905000" y="2196755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5105400" y="3720755"/>
            <a:ext cx="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105400" y="577815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2133600" y="2196755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5105400" y="5016155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5105400" y="2882555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5105400" y="2501555"/>
            <a:ext cx="0" cy="3810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8001000" y="3720755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2133600" y="4406555"/>
            <a:ext cx="0" cy="13716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2133600" y="5778155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8001000" y="3263555"/>
            <a:ext cx="0" cy="457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5105400" y="4406555"/>
            <a:ext cx="0" cy="6096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3276600" y="6692555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3962400" y="6463955"/>
            <a:ext cx="1447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 dirty="0" smtClean="0"/>
              <a:t>acquired</a:t>
            </a:r>
            <a:endParaRPr lang="ja-JP" altLang="en-US" sz="1600" dirty="0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 flipH="1">
            <a:off x="5410200" y="6692555"/>
            <a:ext cx="6858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6096000" y="6448905"/>
            <a:ext cx="1676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 dirty="0" smtClean="0"/>
              <a:t>requesting</a:t>
            </a:r>
            <a:endParaRPr lang="ja-JP" altLang="en-US" sz="1600" dirty="0"/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 flipH="1">
            <a:off x="7848600" y="6692555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8534400" y="6463955"/>
            <a:ext cx="1676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 dirty="0" smtClean="0"/>
              <a:t>sleeping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26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JPF</a:t>
            </a:r>
            <a:r>
              <a:rPr lang="ja-JP" altLang="en-US" dirty="0"/>
              <a:t>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55044" y="1449885"/>
            <a:ext cx="7772400" cy="675779"/>
          </a:xfrm>
        </p:spPr>
        <p:txBody>
          <a:bodyPr/>
          <a:lstStyle/>
          <a:p>
            <a:r>
              <a:rPr lang="ja-JP" altLang="en-US" dirty="0"/>
              <a:t>エラーがない場合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235CD-73B6-4D17-BDD7-D776B96CC2DB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66913" y="2125664"/>
            <a:ext cx="8348662" cy="4383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====================================================== system under test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 err="1">
                <a:latin typeface="Courier New" pitchFamily="49" charset="0"/>
              </a:rPr>
              <a:t>deadlock.NoError.main</a:t>
            </a:r>
            <a:r>
              <a:rPr lang="en-US" altLang="ja-JP" sz="1200" b="1" dirty="0">
                <a:latin typeface="Courier New" pitchFamily="49" charset="0"/>
              </a:rPr>
              <a:t>()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ja-JP" sz="12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====================================================== search started: xx/xx/xx </a:t>
            </a:r>
            <a:r>
              <a:rPr lang="en-US" altLang="ja-JP" sz="1200" b="1" dirty="0" err="1">
                <a:latin typeface="Courier New" pitchFamily="49" charset="0"/>
              </a:rPr>
              <a:t>xx:xx</a:t>
            </a:r>
            <a:endParaRPr lang="en-US" altLang="ja-JP" sz="12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ja-JP" sz="12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====================================================== results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solidFill>
                  <a:srgbClr val="FF0000"/>
                </a:solidFill>
                <a:latin typeface="Courier New" pitchFamily="49" charset="0"/>
              </a:rPr>
              <a:t>no errors detected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ja-JP" sz="12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====================================================== statistics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elapsed time:       00:00:01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states:             new=1,visited=0,backtracked=1,end=1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search:             </a:t>
            </a:r>
            <a:r>
              <a:rPr lang="en-US" altLang="ja-JP" sz="1200" b="1" dirty="0" err="1">
                <a:latin typeface="Courier New" pitchFamily="49" charset="0"/>
              </a:rPr>
              <a:t>maxDepth</a:t>
            </a:r>
            <a:r>
              <a:rPr lang="en-US" altLang="ja-JP" sz="1200" b="1" dirty="0">
                <a:latin typeface="Courier New" pitchFamily="49" charset="0"/>
              </a:rPr>
              <a:t>=1,constraints=0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choice generators:  thread=1 (signal=0,lock=1,sharedRef=0,threadApi=0,reschedule=0), data=0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heap:               new=352,released=11,maxLive=0,gcCycles=1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instructions:       3278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max memory:         36MB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loaded code:        classes=57,methods=1117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ja-JP" sz="12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ja-JP" sz="1200" b="1" dirty="0">
                <a:latin typeface="Courier New" pitchFamily="49" charset="0"/>
              </a:rPr>
              <a:t>====================================================== search finished: </a:t>
            </a:r>
            <a:r>
              <a:rPr lang="en-US" altLang="ja-JP" sz="1200" b="1" dirty="0">
                <a:latin typeface="Courier New" pitchFamily="49" charset="0"/>
              </a:rPr>
              <a:t>xx/xx/xx </a:t>
            </a:r>
            <a:r>
              <a:rPr lang="en-US" altLang="ja-JP" sz="1200" b="1" dirty="0" err="1">
                <a:latin typeface="Courier New" pitchFamily="49" charset="0"/>
              </a:rPr>
              <a:t>xx:xx</a:t>
            </a:r>
            <a:endParaRPr lang="en-US" altLang="ja-JP" sz="1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JPF</a:t>
            </a:r>
            <a:r>
              <a:rPr lang="ja-JP" altLang="en-US" dirty="0"/>
              <a:t>の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4075176" y="6228334"/>
            <a:ext cx="4114800" cy="365125"/>
          </a:xfrm>
        </p:spPr>
        <p:txBody>
          <a:bodyPr/>
          <a:lstStyle/>
          <a:p>
            <a:pPr>
              <a:defRPr/>
            </a:pPr>
            <a:fld id="{2F4235CD-73B6-4D17-BDD7-D776B96CC2DB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03489" y="1453134"/>
            <a:ext cx="8348662" cy="5276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system under test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deadlock.Deadlock3.main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()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search started: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xx/xx/xx 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xx:xx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error 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gov.nasa.jpf.vm.NotDeadlockedProperty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deadlock encountered: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(...)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output #1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(...)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snapshot #1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(...)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trace #1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(...)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results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(...)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statistics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(...)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search finished: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xx/xx/xx 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xx:xx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94576" y="3206862"/>
            <a:ext cx="833616" cy="237255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 tIns="10800" bIns="10800">
            <a:spAutoFit/>
          </a:bodyPr>
          <a:lstStyle/>
          <a:p>
            <a:pPr algn="r"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Output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77720" y="2574107"/>
            <a:ext cx="4671280" cy="237255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 tIns="10800" bIns="10800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Type of Problem.  This example indicates a deadlock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15000" y="3667598"/>
            <a:ext cx="2013192" cy="237255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 tIns="10800" bIns="10800">
            <a:spAutoFit/>
          </a:bodyPr>
          <a:lstStyle/>
          <a:p>
            <a:pPr algn="r"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</a:rPr>
              <a:t>Status of each thread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53856" y="4079306"/>
            <a:ext cx="4974336" cy="237255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 tIns="10800" bIns="10800">
            <a:spAutoFit/>
          </a:bodyPr>
          <a:lstStyle/>
          <a:p>
            <a:pPr algn="r"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Trace: the most important info.  See next slide for details.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36208" y="4512866"/>
            <a:ext cx="1491984" cy="237255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 tIns="10800" bIns="10800">
            <a:spAutoFit/>
          </a:bodyPr>
          <a:lstStyle/>
          <a:p>
            <a:pPr algn="r"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error / no error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56084" y="4957168"/>
            <a:ext cx="972108" cy="237255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 tIns="10800" bIns="10800">
            <a:spAutoFit/>
          </a:bodyPr>
          <a:lstStyle/>
          <a:p>
            <a:pPr algn="r"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statistics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5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3764280" y="5515102"/>
            <a:ext cx="4114800" cy="365125"/>
          </a:xfrm>
        </p:spPr>
        <p:txBody>
          <a:bodyPr/>
          <a:lstStyle/>
          <a:p>
            <a:pPr>
              <a:defRPr/>
            </a:pPr>
            <a:fld id="{2F4235CD-73B6-4D17-BDD7-D776B96CC2DB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2593" y="739902"/>
            <a:ext cx="8348662" cy="5276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trace #1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transition #0 thread: 0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gov.nasa.jpf.vm.choice.ThreadChoiceFromSet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{id:"&lt;root&gt;" ,1/1,isCascaded:false}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    [3276 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insn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w/o sources]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deadlock/Deadlock3.java:5      : public class Deadlock3 extends Thread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    [2 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insn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w/o sources]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deadlock/Deadlock3.java:5      : public class Deadlock3 extends Thread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...(</a:t>
            </a:r>
            <a:r>
              <a:rPr kumimoji="0" lang="ja-JP" altLang="en-US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略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)...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deadlock/Deadlock3.java:37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t1.start();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    [1 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insn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w/o sources]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#1 thread: 0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gov.nasa.jpf.vm.choice.ThreadChoiceFromSet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{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id:"THREAD_START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" ,1/2,isCascaded:false}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    [2 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insn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w/o sources]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deadlock/Deadlock3.java:38     : t2.start();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    [1 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insn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w/o sources]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#2 thread: 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gov.nasa.jpf.vm.choice.ThreadChoiceFromSet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{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id:"THREAD_START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" ,2/3,isCascaded:false}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    [1 </a:t>
            </a:r>
            <a:r>
              <a:rPr kumimoji="0" lang="en-US" altLang="ja-JP" sz="1200" b="1" kern="0" dirty="0" err="1">
                <a:solidFill>
                  <a:sysClr val="windowText" lastClr="000000"/>
                </a:solidFill>
                <a:latin typeface="Courier New" pitchFamily="49" charset="0"/>
              </a:rPr>
              <a:t>insn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w/o sources]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...(</a:t>
            </a:r>
            <a:r>
              <a:rPr kumimoji="0" lang="ja-JP" altLang="en-US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略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)...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29993" y="643536"/>
            <a:ext cx="1721661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the first transition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cxnSp>
        <p:nvCxnSpPr>
          <p:cNvPr id="7" name="直線矢印コネクタ 29"/>
          <p:cNvCxnSpPr>
            <a:cxnSpLocks noChangeShapeType="1"/>
            <a:stCxn id="6" idx="1"/>
          </p:cNvCxnSpPr>
          <p:nvPr/>
        </p:nvCxnSpPr>
        <p:spPr bwMode="auto">
          <a:xfrm flipH="1">
            <a:off x="7765896" y="797426"/>
            <a:ext cx="864096" cy="278159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8" name="テキスト ボックス 7"/>
          <p:cNvSpPr txBox="1"/>
          <p:nvPr/>
        </p:nvSpPr>
        <p:spPr>
          <a:xfrm>
            <a:off x="8197945" y="1435624"/>
            <a:ext cx="2445671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  <a:t>thread </a:t>
            </a: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0 = main </a:t>
            </a:r>
            <a: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  <a:t>thread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77864" y="2875785"/>
            <a:ext cx="2973728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Next transition</a:t>
            </a:r>
            <a:r>
              <a:rPr kumimoji="0" lang="ja-JP" altLang="en-US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 </a:t>
            </a: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is</a:t>
            </a:r>
            <a:r>
              <a:rPr kumimoji="0" lang="ja-JP" altLang="en-US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 </a:t>
            </a:r>
            <a: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  <a:t>thread </a:t>
            </a: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0 again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14805" y="5108032"/>
            <a:ext cx="3036787" cy="523220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Next transition</a:t>
            </a:r>
            <a:r>
              <a:rPr kumimoji="0" lang="ja-JP" altLang="en-US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 </a:t>
            </a: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is</a:t>
            </a:r>
            <a:r>
              <a:rPr kumimoji="0" lang="ja-JP" altLang="en-US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 </a:t>
            </a:r>
            <a: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  <a:t>thread </a:t>
            </a: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1.</a:t>
            </a:r>
            <a: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  <a:t/>
            </a:r>
            <a:b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</a:b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(interleaved)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cxnSp>
        <p:nvCxnSpPr>
          <p:cNvPr id="13" name="直線矢印コネクタ 29"/>
          <p:cNvCxnSpPr>
            <a:cxnSpLocks noChangeShapeType="1"/>
            <a:stCxn id="8" idx="0"/>
          </p:cNvCxnSpPr>
          <p:nvPr/>
        </p:nvCxnSpPr>
        <p:spPr bwMode="auto">
          <a:xfrm flipH="1" flipV="1">
            <a:off x="8990033" y="1147592"/>
            <a:ext cx="284767" cy="288032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6" name="直線矢印コネクタ 29"/>
          <p:cNvCxnSpPr>
            <a:cxnSpLocks noChangeShapeType="1"/>
          </p:cNvCxnSpPr>
          <p:nvPr/>
        </p:nvCxnSpPr>
        <p:spPr bwMode="auto">
          <a:xfrm flipH="1">
            <a:off x="8125936" y="3183562"/>
            <a:ext cx="540060" cy="268287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9" name="直線矢印コネクタ 29"/>
          <p:cNvCxnSpPr>
            <a:cxnSpLocks noChangeShapeType="1"/>
            <a:stCxn id="10" idx="0"/>
          </p:cNvCxnSpPr>
          <p:nvPr/>
        </p:nvCxnSpPr>
        <p:spPr bwMode="auto">
          <a:xfrm flipH="1" flipV="1">
            <a:off x="8125936" y="4675984"/>
            <a:ext cx="540060" cy="432048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22" name="テキスト ボックス 21"/>
          <p:cNvSpPr txBox="1"/>
          <p:nvPr/>
        </p:nvSpPr>
        <p:spPr>
          <a:xfrm>
            <a:off x="4453527" y="2308065"/>
            <a:ext cx="3744417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</a:rPr>
              <a:t>source information for executed bytecode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cxnSp>
        <p:nvCxnSpPr>
          <p:cNvPr id="23" name="直線矢印コネクタ 29"/>
          <p:cNvCxnSpPr>
            <a:cxnSpLocks noChangeShapeType="1"/>
            <a:stCxn id="22" idx="1"/>
          </p:cNvCxnSpPr>
          <p:nvPr/>
        </p:nvCxnSpPr>
        <p:spPr bwMode="auto">
          <a:xfrm flipH="1" flipV="1">
            <a:off x="4237504" y="1743401"/>
            <a:ext cx="216024" cy="718552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25" name="テキスト ボックス 24"/>
          <p:cNvSpPr txBox="1"/>
          <p:nvPr/>
        </p:nvSpPr>
        <p:spPr>
          <a:xfrm>
            <a:off x="3229392" y="2616280"/>
            <a:ext cx="4032448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This shows source file is not available.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cxnSp>
        <p:nvCxnSpPr>
          <p:cNvPr id="27" name="直線矢印コネクタ 29"/>
          <p:cNvCxnSpPr>
            <a:cxnSpLocks noChangeShapeType="1"/>
          </p:cNvCxnSpPr>
          <p:nvPr/>
        </p:nvCxnSpPr>
        <p:spPr bwMode="auto">
          <a:xfrm flipH="1">
            <a:off x="2581320" y="2770168"/>
            <a:ext cx="648072" cy="465657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8828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JPF</a:t>
            </a:r>
            <a:r>
              <a:rPr lang="ja-JP" altLang="en-US" dirty="0"/>
              <a:t>の出力</a:t>
            </a:r>
            <a:r>
              <a:rPr lang="en-US" altLang="ja-JP" dirty="0"/>
              <a:t>: </a:t>
            </a:r>
            <a:r>
              <a:rPr lang="ja-JP" altLang="en-US" dirty="0" smtClean="0"/>
              <a:t>反例 </a:t>
            </a:r>
            <a:r>
              <a:rPr lang="en-US" altLang="ja-JP" dirty="0" smtClean="0"/>
              <a:t>(</a:t>
            </a:r>
            <a:r>
              <a:rPr lang="ja-JP" altLang="en-US" dirty="0" smtClean="0"/>
              <a:t>トレース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の</a:t>
            </a:r>
            <a:r>
              <a:rPr lang="ja-JP" altLang="en-US" dirty="0"/>
              <a:t>読み方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235CD-73B6-4D17-BDD7-D776B96CC2DB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6913" y="1581150"/>
            <a:ext cx="8348662" cy="34320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#6 thread: 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...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deadlock/Deadlock3.java:20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synchronized(o1)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#7 thread: 2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...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transition #8 thread: 2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...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deadlock/Deadlock3.java:25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synchronized(o2)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#9 thread: 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...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deadlock/Deadlock3.java:21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synchronized(o2)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#10 thread: 2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...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deadlock/Deadlock3.java:26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synchronized(o1)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95410" y="1792260"/>
            <a:ext cx="3089813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  <a:t>thread 1 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が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，</a:t>
            </a:r>
            <a:r>
              <a:rPr kumimoji="0" lang="en-US" altLang="ja-JP" sz="1400" kern="0" dirty="0">
                <a:solidFill>
                  <a:sysClr val="windowText" lastClr="000000"/>
                </a:solidFill>
              </a:rPr>
              <a:t>o1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の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ロック取得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cxnSp>
        <p:nvCxnSpPr>
          <p:cNvPr id="13" name="直線矢印コネクタ 29"/>
          <p:cNvCxnSpPr>
            <a:cxnSpLocks noChangeShapeType="1"/>
            <a:stCxn id="8" idx="1"/>
          </p:cNvCxnSpPr>
          <p:nvPr/>
        </p:nvCxnSpPr>
        <p:spPr bwMode="auto">
          <a:xfrm flipH="1">
            <a:off x="6744073" y="1946148"/>
            <a:ext cx="651337" cy="153888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24" name="テキスト ボックス 23"/>
          <p:cNvSpPr txBox="1"/>
          <p:nvPr/>
        </p:nvSpPr>
        <p:spPr>
          <a:xfrm>
            <a:off x="7395410" y="2924945"/>
            <a:ext cx="3089813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  <a:t>thread 2 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が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，</a:t>
            </a:r>
            <a:r>
              <a:rPr kumimoji="0" lang="en-US" altLang="ja-JP" sz="1400" kern="0" dirty="0">
                <a:solidFill>
                  <a:sysClr val="windowText" lastClr="000000"/>
                </a:solidFill>
              </a:rPr>
              <a:t>o2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のロック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取得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cxnSp>
        <p:nvCxnSpPr>
          <p:cNvPr id="26" name="直線矢印コネクタ 29"/>
          <p:cNvCxnSpPr>
            <a:cxnSpLocks noChangeShapeType="1"/>
            <a:stCxn id="24" idx="1"/>
          </p:cNvCxnSpPr>
          <p:nvPr/>
        </p:nvCxnSpPr>
        <p:spPr bwMode="auto">
          <a:xfrm flipH="1">
            <a:off x="6744073" y="3078834"/>
            <a:ext cx="651337" cy="62135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28" name="テキスト ボックス 27"/>
          <p:cNvSpPr txBox="1"/>
          <p:nvPr/>
        </p:nvSpPr>
        <p:spPr>
          <a:xfrm>
            <a:off x="7395409" y="3573017"/>
            <a:ext cx="3089813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  <a:t>thread 1 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が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，</a:t>
            </a:r>
            <a:r>
              <a:rPr kumimoji="0" lang="en-US" altLang="ja-JP" sz="1400" kern="0" dirty="0">
                <a:solidFill>
                  <a:sysClr val="windowText" lastClr="000000"/>
                </a:solidFill>
              </a:rPr>
              <a:t>o2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のロック待ちに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cxnSp>
        <p:nvCxnSpPr>
          <p:cNvPr id="29" name="直線矢印コネクタ 29"/>
          <p:cNvCxnSpPr>
            <a:cxnSpLocks noChangeShapeType="1"/>
            <a:stCxn id="28" idx="1"/>
          </p:cNvCxnSpPr>
          <p:nvPr/>
        </p:nvCxnSpPr>
        <p:spPr bwMode="auto">
          <a:xfrm flipH="1">
            <a:off x="6714924" y="3726905"/>
            <a:ext cx="680485" cy="14942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30" name="テキスト ボックス 29"/>
          <p:cNvSpPr txBox="1"/>
          <p:nvPr/>
        </p:nvSpPr>
        <p:spPr>
          <a:xfrm>
            <a:off x="7395408" y="4215139"/>
            <a:ext cx="3089813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>
                <a:solidFill>
                  <a:sysClr val="windowText" lastClr="000000"/>
                </a:solidFill>
                <a:ea typeface="ＭＳ Ｐゴシック" pitchFamily="50" charset="-128"/>
              </a:rPr>
              <a:t>thread 2 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が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，</a:t>
            </a:r>
            <a:r>
              <a:rPr kumimoji="0" lang="en-US" altLang="ja-JP" sz="1400" kern="0" dirty="0">
                <a:solidFill>
                  <a:sysClr val="windowText" lastClr="000000"/>
                </a:solidFill>
              </a:rPr>
              <a:t>o1</a:t>
            </a:r>
            <a:r>
              <a:rPr kumimoji="0" lang="ja-JP" altLang="en-US" sz="1400" kern="0" dirty="0">
                <a:solidFill>
                  <a:sysClr val="windowText" lastClr="000000"/>
                </a:solidFill>
              </a:rPr>
              <a:t>のロック待ちに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cxnSp>
        <p:nvCxnSpPr>
          <p:cNvPr id="31" name="直線矢印コネクタ 29"/>
          <p:cNvCxnSpPr>
            <a:cxnSpLocks noChangeShapeType="1"/>
            <a:stCxn id="30" idx="1"/>
          </p:cNvCxnSpPr>
          <p:nvPr/>
        </p:nvCxnSpPr>
        <p:spPr bwMode="auto">
          <a:xfrm flipH="1">
            <a:off x="6714923" y="4369027"/>
            <a:ext cx="680485" cy="14942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5342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235CD-73B6-4D17-BDD7-D776B96CC2DB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6913" y="1581150"/>
            <a:ext cx="8348662" cy="50208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#7 thread: 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(...abbr...)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intro/DiningPhil.java:39  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synchronized (left)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#8 thread: 1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(...abbr...)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intro/DiningPhil.java:39  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synchronized (left)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intro/DiningPhil.java:40       : synchronized (right)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#9 thread: 2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(...abbr...)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intro/DiningPhil.java:39  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synchronized (left)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#10 thread: 2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(...abbr...)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intro/DiningPhil.java:39  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synchronized (left)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intro/DiningPhil.java:40       : synchronized (right)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#11 thread: 3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(...abbr...)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intro/DiningPhil.java:39     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: synchronized (left)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------------------------------------------------------ transition #12 thread: 3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(...abbr...)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intro/DiningPhil.java:39       : synchronized (left) {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  intro/DiningPhil.java:40       : synchronized (right) </a:t>
            </a:r>
            <a:r>
              <a:rPr kumimoji="0" lang="en-US" altLang="ja-JP" sz="1200" b="1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{</a:t>
            </a:r>
            <a:endParaRPr kumimoji="0" lang="en-US" altLang="ja-JP" sz="1200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en-US" altLang="ja-JP" sz="1200" b="1" kern="0" dirty="0">
                <a:solidFill>
                  <a:sysClr val="windowText" lastClr="000000"/>
                </a:solidFill>
                <a:latin typeface="Courier New" pitchFamily="49" charset="0"/>
              </a:rPr>
              <a:t>====================================================== results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11112" y="1234685"/>
            <a:ext cx="5001768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Phil1 is trying to take his left folk, but not yet completed.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cxnSp>
        <p:nvCxnSpPr>
          <p:cNvPr id="13" name="直線矢印コネクタ 29"/>
          <p:cNvCxnSpPr>
            <a:cxnSpLocks noChangeShapeType="1"/>
            <a:stCxn id="8" idx="1"/>
          </p:cNvCxnSpPr>
          <p:nvPr/>
        </p:nvCxnSpPr>
        <p:spPr bwMode="auto">
          <a:xfrm flipH="1">
            <a:off x="5925312" y="1388574"/>
            <a:ext cx="685800" cy="668826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19" name="テキスト ボックス 18"/>
          <p:cNvSpPr txBox="1"/>
          <p:nvPr/>
        </p:nvSpPr>
        <p:spPr>
          <a:xfrm>
            <a:off x="7923848" y="2523053"/>
            <a:ext cx="1840992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Now he completes.</a:t>
            </a:r>
            <a:endParaRPr kumimoji="0" lang="ja-JP" altLang="en-US" sz="1400" kern="0" dirty="0">
              <a:solidFill>
                <a:sysClr val="windowText" lastClr="000000"/>
              </a:solidFill>
              <a:ea typeface="ＭＳ Ｐゴシック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23848" y="2816316"/>
            <a:ext cx="3332416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Then, he tries the right folk,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453504" y="3417356"/>
            <a:ext cx="4278248" cy="307777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But before Phil1 completes, Phil2 comes in, and...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53504" y="4018396"/>
            <a:ext cx="4370832" cy="523220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Phil2 takes his left folk.  Phil1 should wait until Phil2 finishes eating.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35824" y="5591714"/>
            <a:ext cx="3995928" cy="523220"/>
          </a:xfrm>
          <a:prstGeom prst="rect">
            <a:avLst/>
          </a:prstGeom>
          <a:solidFill>
            <a:srgbClr val="CAFFE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ja-JP" sz="1400" kern="0" dirty="0" smtClean="0">
                <a:solidFill>
                  <a:sysClr val="windowText" lastClr="000000"/>
                </a:solidFill>
                <a:ea typeface="ＭＳ Ｐゴシック" pitchFamily="50" charset="-128"/>
              </a:rPr>
              <a:t>Phil3 takes his left folk.  None of the three will ever be able to take their right folks.</a:t>
            </a:r>
          </a:p>
        </p:txBody>
      </p:sp>
      <p:cxnSp>
        <p:nvCxnSpPr>
          <p:cNvPr id="25" name="直線矢印コネクタ 29"/>
          <p:cNvCxnSpPr>
            <a:cxnSpLocks noChangeShapeType="1"/>
            <a:stCxn id="19" idx="1"/>
          </p:cNvCxnSpPr>
          <p:nvPr/>
        </p:nvCxnSpPr>
        <p:spPr bwMode="auto">
          <a:xfrm flipH="1">
            <a:off x="7030213" y="2676942"/>
            <a:ext cx="893635" cy="215365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27" name="直線矢印コネクタ 29"/>
          <p:cNvCxnSpPr>
            <a:cxnSpLocks noChangeShapeType="1"/>
            <a:stCxn id="20" idx="1"/>
          </p:cNvCxnSpPr>
          <p:nvPr/>
        </p:nvCxnSpPr>
        <p:spPr bwMode="auto">
          <a:xfrm flipH="1">
            <a:off x="7196328" y="2970205"/>
            <a:ext cx="727520" cy="85898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2" name="直線矢印コネクタ 29"/>
          <p:cNvCxnSpPr>
            <a:cxnSpLocks noChangeShapeType="1"/>
            <a:stCxn id="21" idx="1"/>
          </p:cNvCxnSpPr>
          <p:nvPr/>
        </p:nvCxnSpPr>
        <p:spPr bwMode="auto">
          <a:xfrm flipH="1" flipV="1">
            <a:off x="6912864" y="3571244"/>
            <a:ext cx="540640" cy="1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4" name="直線矢印コネクタ 29"/>
          <p:cNvCxnSpPr>
            <a:cxnSpLocks noChangeShapeType="1"/>
            <a:stCxn id="22" idx="1"/>
          </p:cNvCxnSpPr>
          <p:nvPr/>
        </p:nvCxnSpPr>
        <p:spPr bwMode="auto">
          <a:xfrm flipH="1">
            <a:off x="7030213" y="4280006"/>
            <a:ext cx="423291" cy="124064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7" name="直線矢印コネクタ 29"/>
          <p:cNvCxnSpPr>
            <a:cxnSpLocks noChangeShapeType="1"/>
          </p:cNvCxnSpPr>
          <p:nvPr/>
        </p:nvCxnSpPr>
        <p:spPr bwMode="auto">
          <a:xfrm flipH="1" flipV="1">
            <a:off x="7053740" y="5841208"/>
            <a:ext cx="682084" cy="12116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9868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747</Words>
  <Application>Microsoft Office PowerPoint</Application>
  <PresentationFormat>ワイド画面</PresentationFormat>
  <Paragraphs>169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游ゴシック Light</vt:lpstr>
      <vt:lpstr>Arial</vt:lpstr>
      <vt:lpstr>Courier New</vt:lpstr>
      <vt:lpstr>Office テーマ</vt:lpstr>
      <vt:lpstr>JPFの動作原理 (1)</vt:lpstr>
      <vt:lpstr>JPFの動作原理 (3)</vt:lpstr>
      <vt:lpstr>PowerPoint プレゼンテーション</vt:lpstr>
      <vt:lpstr>JPFの出力</vt:lpstr>
      <vt:lpstr>JPFの出力 </vt:lpstr>
      <vt:lpstr>PowerPoint プレゼンテーション</vt:lpstr>
      <vt:lpstr>JPFの出力: 反例 (トレース) の読み方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JPFの動作原理 (1)</dc:title>
  <dc:creator>Windows User</dc:creator>
  <cp:lastModifiedBy>Windows User</cp:lastModifiedBy>
  <cp:revision>9</cp:revision>
  <dcterms:created xsi:type="dcterms:W3CDTF">2018-12-24T01:41:51Z</dcterms:created>
  <dcterms:modified xsi:type="dcterms:W3CDTF">2018-12-25T01:29:29Z</dcterms:modified>
</cp:coreProperties>
</file>