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42768E-289D-4E3B-94F0-FFEFFC4F6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1FE732-8F2C-484F-B720-6F248FC3E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9A432F-77D2-4BF3-9DBA-6BEB357A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56BC-FB38-43B8-80D2-893C4D59D845}" type="datetimeFigureOut">
              <a:rPr lang="zh-HK" altLang="en-US" smtClean="0"/>
              <a:t>23/10/2020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69445-483A-4E33-B232-CB521FDF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A932FB-41C0-4035-9C6C-9B9BBCB1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A6AC-90CE-423E-B7A3-299D78F1617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6529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15AA5C-5076-4FBF-9674-C01BBF67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593958-0806-40F4-B45D-814E3BDD7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9F3B7C-12F0-4B0E-A0AF-9B7E5BE2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56BC-FB38-43B8-80D2-893C4D59D845}" type="datetimeFigureOut">
              <a:rPr lang="zh-HK" altLang="en-US" smtClean="0"/>
              <a:t>23/10/2020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BAE41C-9463-4DC5-9A58-44569C56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D66659-54DF-4278-B175-EDA8FED7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A6AC-90CE-423E-B7A3-299D78F1617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3078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5FF09EE-419B-48AB-8C16-061F3C979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C11FA4-6E58-458A-B176-C57171A78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BC52EC-389C-47BC-B790-C9465097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56BC-FB38-43B8-80D2-893C4D59D845}" type="datetimeFigureOut">
              <a:rPr lang="zh-HK" altLang="en-US" smtClean="0"/>
              <a:t>23/10/2020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CF186E-380C-429A-8245-B23B87F33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EF08F3-0AE7-40EB-8B27-3EFCBAE6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A6AC-90CE-423E-B7A3-299D78F1617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8844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8D3D49-F822-4C81-9889-5A1BD050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E45D5D-FD62-4077-894F-A740B4F33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0ACE3A-1382-4D61-9023-EA879BA6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56BC-FB38-43B8-80D2-893C4D59D845}" type="datetimeFigureOut">
              <a:rPr lang="zh-HK" altLang="en-US" smtClean="0"/>
              <a:t>23/10/2020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5799A5-7AA4-4FA4-9A5F-115E38A0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F06676-A18A-4889-B054-318AA2FF0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A6AC-90CE-423E-B7A3-299D78F1617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3019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AF69C7-C331-47DA-8BDA-5D7027344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9D76EB-0F80-46D4-8079-AE151601F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C7CDA2-53DB-44F0-A037-6A2DE27D8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56BC-FB38-43B8-80D2-893C4D59D845}" type="datetimeFigureOut">
              <a:rPr lang="zh-HK" altLang="en-US" smtClean="0"/>
              <a:t>23/10/2020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17C4F9-22D6-46AE-AA72-A4C51C26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975AF4-E7CF-4105-9A4C-E7F63852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A6AC-90CE-423E-B7A3-299D78F1617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9723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E6FE60-701C-4F1B-8057-33B8FD314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1E6891-4C4A-4360-A881-E46E87F6E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4964D9-3854-474A-A440-208118889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950CFE9-E1E6-45F4-A724-55F4DE931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56BC-FB38-43B8-80D2-893C4D59D845}" type="datetimeFigureOut">
              <a:rPr lang="zh-HK" altLang="en-US" smtClean="0"/>
              <a:t>23/10/2020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009E13-ACB2-4407-AABE-C30B6835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1E3960-666B-4236-89E6-A45EDAA7E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A6AC-90CE-423E-B7A3-299D78F1617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9906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357671-B1BA-4E20-BC69-0DAEC42D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4E8891-2463-41E9-A698-508F9146B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8423E57-6BCA-4DA3-937A-5F429E861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979BF7B-A3D8-4D53-8854-956CE9596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50B5B6F-D867-4FE6-82ED-265D89BB1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3F7DBA8-C08F-49F5-A4A2-DA9BDB1F1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56BC-FB38-43B8-80D2-893C4D59D845}" type="datetimeFigureOut">
              <a:rPr lang="zh-HK" altLang="en-US" smtClean="0"/>
              <a:t>23/10/2020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2BBADBF-59B1-4437-9E8E-4E7F0FE4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8A658A1-439B-483A-8C13-F516F4CE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A6AC-90CE-423E-B7A3-299D78F1617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3624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551000-100D-4846-961C-A048F683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15D48BA-C2C3-498D-BD49-843C0B0F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56BC-FB38-43B8-80D2-893C4D59D845}" type="datetimeFigureOut">
              <a:rPr lang="zh-HK" altLang="en-US" smtClean="0"/>
              <a:t>23/10/2020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F40DB59-45EC-4BA7-8B83-3B0A51EE1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730828-A0E1-4F16-869C-38098155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A6AC-90CE-423E-B7A3-299D78F1617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4313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B584FBF-51BD-4210-97C1-C14D4455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56BC-FB38-43B8-80D2-893C4D59D845}" type="datetimeFigureOut">
              <a:rPr lang="zh-HK" altLang="en-US" smtClean="0"/>
              <a:t>23/10/2020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3CA7A21-D650-4B1F-9AD9-EFF55CE9A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D16E2E-D25F-4B96-9EEC-EA303474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A6AC-90CE-423E-B7A3-299D78F1617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5060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8E251A-B75E-41D1-8974-661989C1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D7B11D-3D6D-4555-91D7-D3E13AA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B6AE16-B29A-4A30-90EA-58B0DC05B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3F9192-C74A-453B-AAE3-C75F497E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56BC-FB38-43B8-80D2-893C4D59D845}" type="datetimeFigureOut">
              <a:rPr lang="zh-HK" altLang="en-US" smtClean="0"/>
              <a:t>23/10/2020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EC9B28-36F5-4EE7-BCE1-D73DB483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924DAD-6A25-4B2A-8C0A-6A421895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A6AC-90CE-423E-B7A3-299D78F1617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6894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C0F56E-CA8D-46F9-B1B3-6E500B99C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28D8313-E661-4E1C-AFCF-C1C822446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C3A452-75C6-4EEF-8789-6653DB064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519CD6-142E-49B5-B57F-32B8BE69C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56BC-FB38-43B8-80D2-893C4D59D845}" type="datetimeFigureOut">
              <a:rPr lang="zh-HK" altLang="en-US" smtClean="0"/>
              <a:t>23/10/2020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9C28C3-5E2A-4215-AFE7-FCBF8C17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F18C8A-3FA8-4542-96BD-2A31B449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A6AC-90CE-423E-B7A3-299D78F1617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5321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793FDBD-5172-47E7-A794-8AB928485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DB730E-185A-4C4F-A794-A8D417527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0260F2-9327-4080-AF66-4F810EDD0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C56BC-FB38-43B8-80D2-893C4D59D845}" type="datetimeFigureOut">
              <a:rPr lang="zh-HK" altLang="en-US" smtClean="0"/>
              <a:t>23/10/2020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4F2576-EF7C-457C-8155-59F04C171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30D6DC-7C2B-4B2E-8ED1-9685F637A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5A6AC-90CE-423E-B7A3-299D78F1617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1049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1114E709-5C23-4C11-B05A-66A628610CFF}"/>
              </a:ext>
            </a:extLst>
          </p:cNvPr>
          <p:cNvSpPr/>
          <p:nvPr/>
        </p:nvSpPr>
        <p:spPr>
          <a:xfrm>
            <a:off x="692458" y="736846"/>
            <a:ext cx="2823099" cy="340014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6E958FF6-D6F6-4433-BCF4-8B3E63BC2FDE}"/>
              </a:ext>
            </a:extLst>
          </p:cNvPr>
          <p:cNvSpPr/>
          <p:nvPr/>
        </p:nvSpPr>
        <p:spPr>
          <a:xfrm>
            <a:off x="887767" y="1047565"/>
            <a:ext cx="2396971" cy="639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Tenant 1</a:t>
            </a:r>
            <a:endParaRPr lang="zh-HK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78BFB02F-B61C-4618-B5A7-A86C27A9578B}"/>
              </a:ext>
            </a:extLst>
          </p:cNvPr>
          <p:cNvSpPr/>
          <p:nvPr/>
        </p:nvSpPr>
        <p:spPr>
          <a:xfrm>
            <a:off x="905521" y="1991557"/>
            <a:ext cx="2396971" cy="639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Tenant 2</a:t>
            </a:r>
            <a:endParaRPr lang="zh-HK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CF51A557-823B-4CF4-AC0A-CBB15AD296C2}"/>
              </a:ext>
            </a:extLst>
          </p:cNvPr>
          <p:cNvSpPr/>
          <p:nvPr/>
        </p:nvSpPr>
        <p:spPr>
          <a:xfrm>
            <a:off x="887766" y="2935549"/>
            <a:ext cx="2396971" cy="639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Tenant 3</a:t>
            </a:r>
            <a:endParaRPr lang="zh-HK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2EC5045-C03D-43E1-B4C1-6365E1D69A40}"/>
              </a:ext>
            </a:extLst>
          </p:cNvPr>
          <p:cNvSpPr txBox="1"/>
          <p:nvPr/>
        </p:nvSpPr>
        <p:spPr>
          <a:xfrm>
            <a:off x="1744651" y="376766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VM 1</a:t>
            </a:r>
            <a:endParaRPr lang="zh-HK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C20B6E64-3787-4C5B-9ED9-4F37F99C8997}"/>
              </a:ext>
            </a:extLst>
          </p:cNvPr>
          <p:cNvSpPr/>
          <p:nvPr/>
        </p:nvSpPr>
        <p:spPr>
          <a:xfrm>
            <a:off x="674701" y="4441793"/>
            <a:ext cx="2823099" cy="167936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91A14BA-7AAD-4B1E-960C-3702F5338EE9}"/>
              </a:ext>
            </a:extLst>
          </p:cNvPr>
          <p:cNvSpPr/>
          <p:nvPr/>
        </p:nvSpPr>
        <p:spPr>
          <a:xfrm>
            <a:off x="887764" y="4823533"/>
            <a:ext cx="2396971" cy="639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Tenant 1</a:t>
            </a:r>
            <a:endParaRPr lang="zh-HK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1813043-354B-41F8-9DD6-C1AE5261E0A0}"/>
              </a:ext>
            </a:extLst>
          </p:cNvPr>
          <p:cNvSpPr txBox="1"/>
          <p:nvPr/>
        </p:nvSpPr>
        <p:spPr>
          <a:xfrm>
            <a:off x="1740020" y="575182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VM 2</a:t>
            </a:r>
            <a:endParaRPr lang="zh-HK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6DB2ED9-F6E2-4E32-9757-6CCD1A6FBEDA}"/>
              </a:ext>
            </a:extLst>
          </p:cNvPr>
          <p:cNvSpPr/>
          <p:nvPr/>
        </p:nvSpPr>
        <p:spPr>
          <a:xfrm>
            <a:off x="4684450" y="736846"/>
            <a:ext cx="2823099" cy="538430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7A98F6E-C049-4E8E-B1BB-6ACCC652A31D}"/>
              </a:ext>
            </a:extLst>
          </p:cNvPr>
          <p:cNvSpPr txBox="1"/>
          <p:nvPr/>
        </p:nvSpPr>
        <p:spPr>
          <a:xfrm>
            <a:off x="5860074" y="574117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VM</a:t>
            </a:r>
            <a:endParaRPr lang="zh-HK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416316F-0E34-49D8-A74D-255CEFDCB067}"/>
              </a:ext>
            </a:extLst>
          </p:cNvPr>
          <p:cNvSpPr/>
          <p:nvPr/>
        </p:nvSpPr>
        <p:spPr>
          <a:xfrm>
            <a:off x="4847208" y="882587"/>
            <a:ext cx="2539014" cy="48692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309D7FD-C603-491E-AE8E-172FC27C8617}"/>
              </a:ext>
            </a:extLst>
          </p:cNvPr>
          <p:cNvSpPr txBox="1"/>
          <p:nvPr/>
        </p:nvSpPr>
        <p:spPr>
          <a:xfrm>
            <a:off x="5507280" y="5361205"/>
            <a:ext cx="117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Zookeeper</a:t>
            </a:r>
            <a:endParaRPr lang="zh-HK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7221B52C-1A1A-475B-8383-A64A822C55D5}"/>
              </a:ext>
            </a:extLst>
          </p:cNvPr>
          <p:cNvSpPr/>
          <p:nvPr/>
        </p:nvSpPr>
        <p:spPr>
          <a:xfrm>
            <a:off x="4968535" y="994382"/>
            <a:ext cx="2320032" cy="4366823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A425D59-6510-41A6-B7C8-224FE4A60218}"/>
              </a:ext>
            </a:extLst>
          </p:cNvPr>
          <p:cNvSpPr txBox="1"/>
          <p:nvPr/>
        </p:nvSpPr>
        <p:spPr>
          <a:xfrm>
            <a:off x="5610898" y="5002516"/>
            <a:ext cx="97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Broker 1</a:t>
            </a:r>
            <a:endParaRPr lang="zh-HK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87B49D83-0024-4427-B8AE-CDC2FDC7D2EB}"/>
              </a:ext>
            </a:extLst>
          </p:cNvPr>
          <p:cNvSpPr/>
          <p:nvPr/>
        </p:nvSpPr>
        <p:spPr>
          <a:xfrm>
            <a:off x="5110579" y="1342006"/>
            <a:ext cx="2053702" cy="117925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Topic 1</a:t>
            </a:r>
          </a:p>
          <a:p>
            <a:pPr algn="ctr"/>
            <a:r>
              <a:rPr lang="en-US" altLang="zh-HK" dirty="0"/>
              <a:t>For SMS</a:t>
            </a:r>
            <a:endParaRPr lang="zh-HK" altLang="en-US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A3332DA-1645-4102-AD29-413FB2850A5E}"/>
              </a:ext>
            </a:extLst>
          </p:cNvPr>
          <p:cNvSpPr/>
          <p:nvPr/>
        </p:nvSpPr>
        <p:spPr>
          <a:xfrm>
            <a:off x="5089864" y="3222997"/>
            <a:ext cx="2053702" cy="117925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Topic 2</a:t>
            </a:r>
          </a:p>
          <a:p>
            <a:pPr algn="ctr"/>
            <a:r>
              <a:rPr lang="en-US" altLang="zh-HK" dirty="0"/>
              <a:t>For other data stream</a:t>
            </a:r>
            <a:endParaRPr lang="zh-HK" altLang="en-US" dirty="0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6134E77C-B68C-46E8-AA68-6767AAAC4CFF}"/>
              </a:ext>
            </a:extLst>
          </p:cNvPr>
          <p:cNvSpPr/>
          <p:nvPr/>
        </p:nvSpPr>
        <p:spPr>
          <a:xfrm>
            <a:off x="8414552" y="1342005"/>
            <a:ext cx="2053702" cy="117925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Kafka Consumer via Python</a:t>
            </a:r>
            <a:endParaRPr lang="zh-HK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7AA56F3-77E6-4E3C-9D33-CD095D957048}"/>
              </a:ext>
            </a:extLst>
          </p:cNvPr>
          <p:cNvCxnSpPr>
            <a:stCxn id="3" idx="3"/>
            <a:endCxn id="17" idx="1"/>
          </p:cNvCxnSpPr>
          <p:nvPr/>
        </p:nvCxnSpPr>
        <p:spPr>
          <a:xfrm>
            <a:off x="3284738" y="1367161"/>
            <a:ext cx="1825841" cy="56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D3437D0-DE0A-4D59-BB93-45155166DF37}"/>
              </a:ext>
            </a:extLst>
          </p:cNvPr>
          <p:cNvCxnSpPr>
            <a:stCxn id="4" idx="3"/>
            <a:endCxn id="17" idx="1"/>
          </p:cNvCxnSpPr>
          <p:nvPr/>
        </p:nvCxnSpPr>
        <p:spPr>
          <a:xfrm flipV="1">
            <a:off x="3302492" y="1931632"/>
            <a:ext cx="1808087" cy="37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76BB433-C1CE-4385-81BC-D4E24319C599}"/>
              </a:ext>
            </a:extLst>
          </p:cNvPr>
          <p:cNvCxnSpPr>
            <a:stCxn id="5" idx="3"/>
            <a:endCxn id="17" idx="1"/>
          </p:cNvCxnSpPr>
          <p:nvPr/>
        </p:nvCxnSpPr>
        <p:spPr>
          <a:xfrm flipV="1">
            <a:off x="3284737" y="1931632"/>
            <a:ext cx="1825842" cy="1323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0A57A46-5FAB-45C2-9157-EF074A4334ED}"/>
              </a:ext>
            </a:extLst>
          </p:cNvPr>
          <p:cNvCxnSpPr>
            <a:stCxn id="9" idx="3"/>
            <a:endCxn id="18" idx="1"/>
          </p:cNvCxnSpPr>
          <p:nvPr/>
        </p:nvCxnSpPr>
        <p:spPr>
          <a:xfrm flipV="1">
            <a:off x="3284735" y="3812623"/>
            <a:ext cx="1805129" cy="133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D052F16-FEA4-4C03-AB96-B486DDBF224E}"/>
              </a:ext>
            </a:extLst>
          </p:cNvPr>
          <p:cNvCxnSpPr>
            <a:stCxn id="3" idx="3"/>
            <a:endCxn id="18" idx="1"/>
          </p:cNvCxnSpPr>
          <p:nvPr/>
        </p:nvCxnSpPr>
        <p:spPr>
          <a:xfrm>
            <a:off x="3284738" y="1367161"/>
            <a:ext cx="1805126" cy="2445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A0DA00E0-32B9-4BA2-847A-B23E9B20C6A5}"/>
              </a:ext>
            </a:extLst>
          </p:cNvPr>
          <p:cNvCxnSpPr>
            <a:stCxn id="4" idx="3"/>
            <a:endCxn id="18" idx="1"/>
          </p:cNvCxnSpPr>
          <p:nvPr/>
        </p:nvCxnSpPr>
        <p:spPr>
          <a:xfrm>
            <a:off x="3302492" y="2311153"/>
            <a:ext cx="1787372" cy="150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4459278D-CE33-448B-B21E-123B9CE7E6D8}"/>
              </a:ext>
            </a:extLst>
          </p:cNvPr>
          <p:cNvCxnSpPr>
            <a:stCxn id="5" idx="3"/>
            <a:endCxn id="18" idx="1"/>
          </p:cNvCxnSpPr>
          <p:nvPr/>
        </p:nvCxnSpPr>
        <p:spPr>
          <a:xfrm>
            <a:off x="3284737" y="3255145"/>
            <a:ext cx="1805127" cy="55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FCF20E89-B356-4E6A-8809-F6F6FACF524F}"/>
              </a:ext>
            </a:extLst>
          </p:cNvPr>
          <p:cNvSpPr/>
          <p:nvPr/>
        </p:nvSpPr>
        <p:spPr>
          <a:xfrm>
            <a:off x="8414552" y="3222997"/>
            <a:ext cx="2053702" cy="117925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Application for real-time analysis, rule engine, etc.</a:t>
            </a:r>
            <a:endParaRPr lang="zh-HK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04A22CF-8DF9-4B95-AFCF-3829C5D3239F}"/>
              </a:ext>
            </a:extLst>
          </p:cNvPr>
          <p:cNvSpPr txBox="1"/>
          <p:nvPr/>
        </p:nvSpPr>
        <p:spPr>
          <a:xfrm>
            <a:off x="1447060" y="6448148"/>
            <a:ext cx="10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Producer</a:t>
            </a:r>
            <a:endParaRPr lang="zh-HK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FD32CB8-CA8A-42E7-9811-C4C49E028163}"/>
              </a:ext>
            </a:extLst>
          </p:cNvPr>
          <p:cNvSpPr txBox="1"/>
          <p:nvPr/>
        </p:nvSpPr>
        <p:spPr>
          <a:xfrm>
            <a:off x="5436624" y="6448148"/>
            <a:ext cx="1360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Kafka Broker</a:t>
            </a:r>
            <a:endParaRPr lang="zh-HK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A813EE5-DC6F-41F0-B1C1-D74FA24C8DDF}"/>
              </a:ext>
            </a:extLst>
          </p:cNvPr>
          <p:cNvSpPr txBox="1"/>
          <p:nvPr/>
        </p:nvSpPr>
        <p:spPr>
          <a:xfrm>
            <a:off x="8869772" y="6448148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Consumer</a:t>
            </a:r>
            <a:endParaRPr lang="zh-HK" altLang="en-US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B3CB39AA-2FB6-41A0-96F2-AA9D08906196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 flipV="1">
            <a:off x="7164281" y="1931631"/>
            <a:ext cx="12502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83C8B6F3-3754-4121-954A-1A3F7748C523}"/>
              </a:ext>
            </a:extLst>
          </p:cNvPr>
          <p:cNvCxnSpPr>
            <a:stCxn id="18" idx="3"/>
            <a:endCxn id="34" idx="1"/>
          </p:cNvCxnSpPr>
          <p:nvPr/>
        </p:nvCxnSpPr>
        <p:spPr>
          <a:xfrm>
            <a:off x="7143566" y="3812623"/>
            <a:ext cx="1270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1AAA5FE-54F2-4AA6-8FED-FF86F2DD1809}"/>
              </a:ext>
            </a:extLst>
          </p:cNvPr>
          <p:cNvSpPr txBox="1"/>
          <p:nvPr/>
        </p:nvSpPr>
        <p:spPr>
          <a:xfrm>
            <a:off x="0" y="209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dirty="0"/>
              <a:t>Data Flow for Comprehensive Kafka Utilization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20566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1114E709-5C23-4C11-B05A-66A628610CFF}"/>
              </a:ext>
            </a:extLst>
          </p:cNvPr>
          <p:cNvSpPr/>
          <p:nvPr/>
        </p:nvSpPr>
        <p:spPr>
          <a:xfrm>
            <a:off x="692458" y="736846"/>
            <a:ext cx="2823099" cy="340014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6E958FF6-D6F6-4433-BCF4-8B3E63BC2FDE}"/>
              </a:ext>
            </a:extLst>
          </p:cNvPr>
          <p:cNvSpPr/>
          <p:nvPr/>
        </p:nvSpPr>
        <p:spPr>
          <a:xfrm>
            <a:off x="887767" y="1047565"/>
            <a:ext cx="2396971" cy="639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Tenant 1</a:t>
            </a:r>
            <a:endParaRPr lang="zh-HK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78BFB02F-B61C-4618-B5A7-A86C27A9578B}"/>
              </a:ext>
            </a:extLst>
          </p:cNvPr>
          <p:cNvSpPr/>
          <p:nvPr/>
        </p:nvSpPr>
        <p:spPr>
          <a:xfrm>
            <a:off x="905521" y="1991557"/>
            <a:ext cx="2396971" cy="639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Tenant 2</a:t>
            </a:r>
            <a:endParaRPr lang="zh-HK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CF51A557-823B-4CF4-AC0A-CBB15AD296C2}"/>
              </a:ext>
            </a:extLst>
          </p:cNvPr>
          <p:cNvSpPr/>
          <p:nvPr/>
        </p:nvSpPr>
        <p:spPr>
          <a:xfrm>
            <a:off x="887766" y="2935549"/>
            <a:ext cx="2396971" cy="639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Tenant 3</a:t>
            </a:r>
            <a:endParaRPr lang="zh-HK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2EC5045-C03D-43E1-B4C1-6365E1D69A40}"/>
              </a:ext>
            </a:extLst>
          </p:cNvPr>
          <p:cNvSpPr txBox="1"/>
          <p:nvPr/>
        </p:nvSpPr>
        <p:spPr>
          <a:xfrm>
            <a:off x="1744651" y="376766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VM 1</a:t>
            </a:r>
            <a:endParaRPr lang="zh-HK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6DB2ED9-F6E2-4E32-9757-6CCD1A6FBEDA}"/>
              </a:ext>
            </a:extLst>
          </p:cNvPr>
          <p:cNvSpPr/>
          <p:nvPr/>
        </p:nvSpPr>
        <p:spPr>
          <a:xfrm>
            <a:off x="4702204" y="736846"/>
            <a:ext cx="2823099" cy="341169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7A98F6E-C049-4E8E-B1BB-6ACCC652A31D}"/>
              </a:ext>
            </a:extLst>
          </p:cNvPr>
          <p:cNvSpPr txBox="1"/>
          <p:nvPr/>
        </p:nvSpPr>
        <p:spPr>
          <a:xfrm>
            <a:off x="5877828" y="377921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VM 1</a:t>
            </a:r>
            <a:endParaRPr lang="zh-HK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416316F-0E34-49D8-A74D-255CEFDCB067}"/>
              </a:ext>
            </a:extLst>
          </p:cNvPr>
          <p:cNvSpPr/>
          <p:nvPr/>
        </p:nvSpPr>
        <p:spPr>
          <a:xfrm>
            <a:off x="4864962" y="882587"/>
            <a:ext cx="2539014" cy="28850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309D7FD-C603-491E-AE8E-172FC27C8617}"/>
              </a:ext>
            </a:extLst>
          </p:cNvPr>
          <p:cNvSpPr txBox="1"/>
          <p:nvPr/>
        </p:nvSpPr>
        <p:spPr>
          <a:xfrm>
            <a:off x="5525034" y="3399238"/>
            <a:ext cx="117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Zookeeper</a:t>
            </a:r>
            <a:endParaRPr lang="zh-HK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7221B52C-1A1A-475B-8383-A64A822C55D5}"/>
              </a:ext>
            </a:extLst>
          </p:cNvPr>
          <p:cNvSpPr/>
          <p:nvPr/>
        </p:nvSpPr>
        <p:spPr>
          <a:xfrm>
            <a:off x="4986289" y="994383"/>
            <a:ext cx="2320032" cy="2434618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A425D59-6510-41A6-B7C8-224FE4A60218}"/>
              </a:ext>
            </a:extLst>
          </p:cNvPr>
          <p:cNvSpPr txBox="1"/>
          <p:nvPr/>
        </p:nvSpPr>
        <p:spPr>
          <a:xfrm>
            <a:off x="5628652" y="3040549"/>
            <a:ext cx="97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Broker 1</a:t>
            </a:r>
            <a:endParaRPr lang="zh-HK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87B49D83-0024-4427-B8AE-CDC2FDC7D2EB}"/>
              </a:ext>
            </a:extLst>
          </p:cNvPr>
          <p:cNvSpPr/>
          <p:nvPr/>
        </p:nvSpPr>
        <p:spPr>
          <a:xfrm>
            <a:off x="5128333" y="1342006"/>
            <a:ext cx="2053702" cy="117925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Topic 1</a:t>
            </a:r>
          </a:p>
          <a:p>
            <a:pPr algn="ctr"/>
            <a:r>
              <a:rPr lang="en-US" altLang="zh-HK" dirty="0"/>
              <a:t>For SMS</a:t>
            </a:r>
            <a:endParaRPr lang="zh-HK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7AA56F3-77E6-4E3C-9D33-CD095D957048}"/>
              </a:ext>
            </a:extLst>
          </p:cNvPr>
          <p:cNvCxnSpPr>
            <a:stCxn id="3" idx="3"/>
            <a:endCxn id="17" idx="1"/>
          </p:cNvCxnSpPr>
          <p:nvPr/>
        </p:nvCxnSpPr>
        <p:spPr>
          <a:xfrm>
            <a:off x="3284738" y="1367161"/>
            <a:ext cx="1843595" cy="56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D3437D0-DE0A-4D59-BB93-45155166DF37}"/>
              </a:ext>
            </a:extLst>
          </p:cNvPr>
          <p:cNvCxnSpPr>
            <a:stCxn id="4" idx="3"/>
            <a:endCxn id="17" idx="1"/>
          </p:cNvCxnSpPr>
          <p:nvPr/>
        </p:nvCxnSpPr>
        <p:spPr>
          <a:xfrm flipV="1">
            <a:off x="3302492" y="1931632"/>
            <a:ext cx="1825841" cy="37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76BB433-C1CE-4385-81BC-D4E24319C599}"/>
              </a:ext>
            </a:extLst>
          </p:cNvPr>
          <p:cNvCxnSpPr>
            <a:stCxn id="5" idx="3"/>
            <a:endCxn id="17" idx="1"/>
          </p:cNvCxnSpPr>
          <p:nvPr/>
        </p:nvCxnSpPr>
        <p:spPr>
          <a:xfrm flipV="1">
            <a:off x="3284737" y="1931632"/>
            <a:ext cx="1843596" cy="1323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B3CB39AA-2FB6-41A0-96F2-AA9D08906196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182035" y="1931632"/>
            <a:ext cx="1615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1AAA5FE-54F2-4AA6-8FED-FF86F2DD1809}"/>
              </a:ext>
            </a:extLst>
          </p:cNvPr>
          <p:cNvSpPr txBox="1"/>
          <p:nvPr/>
        </p:nvSpPr>
        <p:spPr>
          <a:xfrm>
            <a:off x="0" y="209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dirty="0"/>
              <a:t>Frist Stage Kafka Utilization for SMS Data Streaming</a:t>
            </a:r>
            <a:endParaRPr lang="zh-HK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609AAE1-21B2-4DF8-B6A5-FC6414CA09DB}"/>
              </a:ext>
            </a:extLst>
          </p:cNvPr>
          <p:cNvSpPr txBox="1"/>
          <p:nvPr/>
        </p:nvSpPr>
        <p:spPr>
          <a:xfrm>
            <a:off x="272062" y="4823533"/>
            <a:ext cx="35897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dirty="0"/>
              <a:t>Each tenant will generate the raw SMS alert and produce the encapsulated message to Kafka broker</a:t>
            </a:r>
          </a:p>
          <a:p>
            <a:endParaRPr lang="en-US" altLang="zh-HK" sz="1400" dirty="0"/>
          </a:p>
          <a:p>
            <a:r>
              <a:rPr lang="en-US" altLang="zh-HK" sz="1400" dirty="0"/>
              <a:t>Json output of the SMS alert:</a:t>
            </a:r>
          </a:p>
          <a:p>
            <a:r>
              <a:rPr lang="en-US" altLang="zh-HK" sz="1400" dirty="0"/>
              <a:t>{</a:t>
            </a:r>
          </a:p>
          <a:p>
            <a:r>
              <a:rPr lang="en-US" altLang="zh-HK" sz="1400" dirty="0"/>
              <a:t>   SMS body content : “string”,</a:t>
            </a:r>
          </a:p>
          <a:p>
            <a:r>
              <a:rPr lang="en-US" altLang="zh-HK" sz="1400" dirty="0"/>
              <a:t>   Recipients : [recipient1, recipient2, …]</a:t>
            </a:r>
          </a:p>
          <a:p>
            <a:r>
              <a:rPr lang="en-US" altLang="zh-HK" sz="1400" dirty="0"/>
              <a:t>}</a:t>
            </a:r>
            <a:endParaRPr lang="zh-HK" altLang="en-US" sz="1400" dirty="0"/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CA084AC-7DBB-4138-B024-DBE80BB172C7}"/>
              </a:ext>
            </a:extLst>
          </p:cNvPr>
          <p:cNvGrpSpPr/>
          <p:nvPr/>
        </p:nvGrpSpPr>
        <p:grpSpPr>
          <a:xfrm>
            <a:off x="8961114" y="5875284"/>
            <a:ext cx="1288686" cy="982716"/>
            <a:chOff x="6384129" y="172519"/>
            <a:chExt cx="1288686" cy="982716"/>
          </a:xfrm>
        </p:grpSpPr>
        <p:pic>
          <p:nvPicPr>
            <p:cNvPr id="40" name="Picture 16" descr="SMS gateway update to support 2-way SMS for 10 digit phone numbers ...">
              <a:extLst>
                <a:ext uri="{FF2B5EF4-FFF2-40B4-BE49-F238E27FC236}">
                  <a16:creationId xmlns:a16="http://schemas.microsoft.com/office/drawing/2014/main" id="{8C7E077B-B901-4DCD-9108-F7E08D2B90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586" b="18075"/>
            <a:stretch/>
          </p:blipFill>
          <p:spPr bwMode="auto">
            <a:xfrm>
              <a:off x="6466251" y="172519"/>
              <a:ext cx="1085585" cy="741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360D1373-4C80-484A-B2F4-FE8EF3C28D0D}"/>
                </a:ext>
              </a:extLst>
            </p:cNvPr>
            <p:cNvSpPr txBox="1"/>
            <p:nvPr/>
          </p:nvSpPr>
          <p:spPr>
            <a:xfrm>
              <a:off x="6384129" y="878236"/>
              <a:ext cx="12886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200" dirty="0"/>
                <a:t>CSL SMS Gateway</a:t>
              </a:r>
              <a:endParaRPr lang="zh-HK" altLang="en-US" sz="1200" dirty="0"/>
            </a:p>
          </p:txBody>
        </p:sp>
      </p:grp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44E9204-CC11-4CD0-BF11-A2FF55882BA3}"/>
              </a:ext>
            </a:extLst>
          </p:cNvPr>
          <p:cNvSpPr txBox="1"/>
          <p:nvPr/>
        </p:nvSpPr>
        <p:spPr>
          <a:xfrm>
            <a:off x="4706380" y="4824182"/>
            <a:ext cx="2814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400" dirty="0"/>
              <a:t>Kafka message queue management:</a:t>
            </a:r>
          </a:p>
        </p:txBody>
      </p:sp>
      <p:sp>
        <p:nvSpPr>
          <p:cNvPr id="28" name="流程圖: 直接存取儲存裝置 27">
            <a:extLst>
              <a:ext uri="{FF2B5EF4-FFF2-40B4-BE49-F238E27FC236}">
                <a16:creationId xmlns:a16="http://schemas.microsoft.com/office/drawing/2014/main" id="{7B1F77D9-B43C-4365-BB0E-C87AAC269420}"/>
              </a:ext>
            </a:extLst>
          </p:cNvPr>
          <p:cNvSpPr/>
          <p:nvPr/>
        </p:nvSpPr>
        <p:spPr>
          <a:xfrm>
            <a:off x="4119239" y="5327865"/>
            <a:ext cx="3923930" cy="781854"/>
          </a:xfrm>
          <a:prstGeom prst="flowChartMagneticDru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3A968B5-5B27-4936-8C4C-AC6CB40AAD41}"/>
              </a:ext>
            </a:extLst>
          </p:cNvPr>
          <p:cNvSpPr/>
          <p:nvPr/>
        </p:nvSpPr>
        <p:spPr>
          <a:xfrm>
            <a:off x="4445082" y="5455963"/>
            <a:ext cx="970297" cy="5256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400" dirty="0"/>
              <a:t>Message 1</a:t>
            </a:r>
          </a:p>
          <a:p>
            <a:pPr algn="ctr"/>
            <a:r>
              <a:rPr lang="en-US" altLang="zh-HK" sz="1400" dirty="0"/>
              <a:t>Offset 1</a:t>
            </a:r>
            <a:endParaRPr lang="zh-HK" altLang="en-US" sz="14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4C54BB8-796E-415F-9059-467DCF2A3D40}"/>
              </a:ext>
            </a:extLst>
          </p:cNvPr>
          <p:cNvSpPr/>
          <p:nvPr/>
        </p:nvSpPr>
        <p:spPr>
          <a:xfrm>
            <a:off x="5533912" y="5449756"/>
            <a:ext cx="970297" cy="5256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400" dirty="0"/>
              <a:t>Message 2</a:t>
            </a:r>
          </a:p>
          <a:p>
            <a:pPr algn="ctr"/>
            <a:r>
              <a:rPr lang="en-US" altLang="zh-HK" sz="1400" dirty="0"/>
              <a:t>Offset 2</a:t>
            </a:r>
            <a:endParaRPr lang="zh-HK" altLang="en-US" sz="14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3A968B5-5B27-4936-8C4C-AC6CB40AAD41}"/>
              </a:ext>
            </a:extLst>
          </p:cNvPr>
          <p:cNvSpPr/>
          <p:nvPr/>
        </p:nvSpPr>
        <p:spPr>
          <a:xfrm>
            <a:off x="6658613" y="5445918"/>
            <a:ext cx="970297" cy="5256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400" dirty="0"/>
              <a:t>Message 3</a:t>
            </a:r>
          </a:p>
          <a:p>
            <a:pPr algn="ctr"/>
            <a:r>
              <a:rPr lang="en-US" altLang="zh-HK" sz="1400" dirty="0"/>
              <a:t>Offset 3</a:t>
            </a:r>
            <a:endParaRPr lang="zh-HK" altLang="en-US" sz="1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BDC1549-EF3A-4817-A7A3-BCF949A5798F}"/>
              </a:ext>
            </a:extLst>
          </p:cNvPr>
          <p:cNvSpPr txBox="1"/>
          <p:nvPr/>
        </p:nvSpPr>
        <p:spPr>
          <a:xfrm>
            <a:off x="7628910" y="5455963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……</a:t>
            </a:r>
            <a:endParaRPr lang="zh-HK" altLang="en-US" dirty="0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EA521815-D5BD-41D5-947F-4AC4E6A74846}"/>
              </a:ext>
            </a:extLst>
          </p:cNvPr>
          <p:cNvSpPr/>
          <p:nvPr/>
        </p:nvSpPr>
        <p:spPr>
          <a:xfrm>
            <a:off x="8547718" y="744831"/>
            <a:ext cx="3475188" cy="508046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F2FC0B1-1E21-42B2-9967-BA758577D078}"/>
              </a:ext>
            </a:extLst>
          </p:cNvPr>
          <p:cNvSpPr txBox="1"/>
          <p:nvPr/>
        </p:nvSpPr>
        <p:spPr>
          <a:xfrm>
            <a:off x="8947243" y="744831"/>
            <a:ext cx="248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Python program in VM 1</a:t>
            </a:r>
            <a:endParaRPr lang="zh-HK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83487DD-3615-4150-948A-FEB0654EBFA3}"/>
              </a:ext>
            </a:extLst>
          </p:cNvPr>
          <p:cNvSpPr/>
          <p:nvPr/>
        </p:nvSpPr>
        <p:spPr>
          <a:xfrm>
            <a:off x="8797771" y="1530656"/>
            <a:ext cx="1580225" cy="1100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400" dirty="0"/>
              <a:t>Polling the message from Kafka topic based on last offset</a:t>
            </a:r>
            <a:endParaRPr lang="zh-HK" altLang="en-US" sz="14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27C9101F-BF68-4EC0-9F5D-3D3DB62C9163}"/>
              </a:ext>
            </a:extLst>
          </p:cNvPr>
          <p:cNvSpPr txBox="1"/>
          <p:nvPr/>
        </p:nvSpPr>
        <p:spPr>
          <a:xfrm>
            <a:off x="5558806" y="6042345"/>
            <a:ext cx="920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400" dirty="0"/>
              <a:t>SMS Topic</a:t>
            </a:r>
            <a:endParaRPr lang="zh-HK" altLang="en-US" sz="14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3A9AB59-244C-46AE-977F-C38CA99511D1}"/>
              </a:ext>
            </a:extLst>
          </p:cNvPr>
          <p:cNvSpPr/>
          <p:nvPr/>
        </p:nvSpPr>
        <p:spPr>
          <a:xfrm>
            <a:off x="8797770" y="3065382"/>
            <a:ext cx="1580225" cy="1370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400" dirty="0"/>
              <a:t>Assemble the SMS request following the SMS gateway format (2 recipients per request)</a:t>
            </a:r>
            <a:endParaRPr lang="zh-HK" altLang="en-US" sz="1400" dirty="0"/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A67D552C-BE51-4402-A25A-D02487224079}"/>
              </a:ext>
            </a:extLst>
          </p:cNvPr>
          <p:cNvCxnSpPr>
            <a:cxnSpLocks/>
            <a:stCxn id="49" idx="2"/>
            <a:endCxn id="56" idx="0"/>
          </p:cNvCxnSpPr>
          <p:nvPr/>
        </p:nvCxnSpPr>
        <p:spPr>
          <a:xfrm flipH="1">
            <a:off x="9587883" y="2630749"/>
            <a:ext cx="1" cy="43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B146E2DC-19B8-493B-B9C3-FCB9D48CF9DE}"/>
              </a:ext>
            </a:extLst>
          </p:cNvPr>
          <p:cNvSpPr/>
          <p:nvPr/>
        </p:nvSpPr>
        <p:spPr>
          <a:xfrm>
            <a:off x="8797771" y="4856741"/>
            <a:ext cx="1580225" cy="632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400" dirty="0"/>
              <a:t>Send SMS request via HTTPS</a:t>
            </a:r>
            <a:endParaRPr lang="zh-HK" altLang="en-US" sz="1400" dirty="0"/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123A3446-6AD2-44B0-B4C9-67524F9EB847}"/>
              </a:ext>
            </a:extLst>
          </p:cNvPr>
          <p:cNvCxnSpPr>
            <a:stCxn id="56" idx="2"/>
            <a:endCxn id="60" idx="0"/>
          </p:cNvCxnSpPr>
          <p:nvPr/>
        </p:nvCxnSpPr>
        <p:spPr>
          <a:xfrm>
            <a:off x="9587883" y="4435503"/>
            <a:ext cx="1" cy="42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E09128A2-84C4-46CC-8BE9-68CD77951A77}"/>
              </a:ext>
            </a:extLst>
          </p:cNvPr>
          <p:cNvCxnSpPr>
            <a:stCxn id="60" idx="2"/>
            <a:endCxn id="40" idx="0"/>
          </p:cNvCxnSpPr>
          <p:nvPr/>
        </p:nvCxnSpPr>
        <p:spPr>
          <a:xfrm flipH="1">
            <a:off x="9586029" y="5489171"/>
            <a:ext cx="1855" cy="386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流程圖: 延遲 67">
            <a:extLst>
              <a:ext uri="{FF2B5EF4-FFF2-40B4-BE49-F238E27FC236}">
                <a16:creationId xmlns:a16="http://schemas.microsoft.com/office/drawing/2014/main" id="{3DD1C291-66DC-4FA4-9C14-13D86FDB9421}"/>
              </a:ext>
            </a:extLst>
          </p:cNvPr>
          <p:cNvSpPr/>
          <p:nvPr/>
        </p:nvSpPr>
        <p:spPr>
          <a:xfrm>
            <a:off x="10852536" y="3416049"/>
            <a:ext cx="949911" cy="66878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Delay 2s</a:t>
            </a:r>
            <a:endParaRPr lang="zh-HK" altLang="en-US" dirty="0"/>
          </a:p>
        </p:txBody>
      </p:sp>
      <p:cxnSp>
        <p:nvCxnSpPr>
          <p:cNvPr id="70" name="接點: 肘形 69">
            <a:extLst>
              <a:ext uri="{FF2B5EF4-FFF2-40B4-BE49-F238E27FC236}">
                <a16:creationId xmlns:a16="http://schemas.microsoft.com/office/drawing/2014/main" id="{BE5D8767-5668-41B6-91C6-58E34EA0DD7B}"/>
              </a:ext>
            </a:extLst>
          </p:cNvPr>
          <p:cNvCxnSpPr>
            <a:stCxn id="60" idx="3"/>
            <a:endCxn id="68" idx="2"/>
          </p:cNvCxnSpPr>
          <p:nvPr/>
        </p:nvCxnSpPr>
        <p:spPr>
          <a:xfrm flipV="1">
            <a:off x="10377996" y="4084834"/>
            <a:ext cx="949496" cy="10881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接點: 肘形 71">
            <a:extLst>
              <a:ext uri="{FF2B5EF4-FFF2-40B4-BE49-F238E27FC236}">
                <a16:creationId xmlns:a16="http://schemas.microsoft.com/office/drawing/2014/main" id="{8E844D20-2E5F-46B5-ACAB-1C8FF7B6A622}"/>
              </a:ext>
            </a:extLst>
          </p:cNvPr>
          <p:cNvCxnSpPr>
            <a:stCxn id="68" idx="0"/>
            <a:endCxn id="49" idx="3"/>
          </p:cNvCxnSpPr>
          <p:nvPr/>
        </p:nvCxnSpPr>
        <p:spPr>
          <a:xfrm rot="16200000" flipV="1">
            <a:off x="10185071" y="2273628"/>
            <a:ext cx="1335346" cy="949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289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177</Words>
  <Application>Microsoft Office PowerPoint</Application>
  <PresentationFormat>寬螢幕</PresentationFormat>
  <Paragraphs>51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Tan, Yongnan</dc:creator>
  <cp:lastModifiedBy>Tan, Yongnan</cp:lastModifiedBy>
  <cp:revision>17</cp:revision>
  <dcterms:created xsi:type="dcterms:W3CDTF">2020-10-15T03:15:35Z</dcterms:created>
  <dcterms:modified xsi:type="dcterms:W3CDTF">2020-10-23T09:04:35Z</dcterms:modified>
</cp:coreProperties>
</file>