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395" r:id="rId4"/>
    <p:sldId id="623" r:id="rId5"/>
    <p:sldId id="613" r:id="rId6"/>
    <p:sldId id="614" r:id="rId7"/>
    <p:sldId id="616" r:id="rId8"/>
    <p:sldId id="615" r:id="rId9"/>
    <p:sldId id="617" r:id="rId10"/>
    <p:sldId id="607" r:id="rId11"/>
    <p:sldId id="608" r:id="rId12"/>
    <p:sldId id="609" r:id="rId13"/>
    <p:sldId id="610" r:id="rId14"/>
    <p:sldId id="611" r:id="rId15"/>
    <p:sldId id="612" r:id="rId16"/>
    <p:sldId id="506" r:id="rId17"/>
    <p:sldId id="507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8" r:id="rId28"/>
    <p:sldId id="639" r:id="rId29"/>
    <p:sldId id="640" r:id="rId30"/>
    <p:sldId id="637" r:id="rId31"/>
    <p:sldId id="624" r:id="rId32"/>
    <p:sldId id="625" r:id="rId33"/>
    <p:sldId id="626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747421E-9821-4BDA-9B55-B1A3E96A04C3}">
          <p14:sldIdLst>
            <p14:sldId id="394"/>
            <p14:sldId id="395"/>
            <p14:sldId id="623"/>
          </p14:sldIdLst>
        </p14:section>
        <p14:section name="Strongly-Connected Components" id="{6EE41954-C84B-4EE4-B141-2C74DBA44E12}">
          <p14:sldIdLst>
            <p14:sldId id="613"/>
            <p14:sldId id="614"/>
            <p14:sldId id="616"/>
            <p14:sldId id="615"/>
            <p14:sldId id="617"/>
          </p14:sldIdLst>
        </p14:section>
        <p14:section name="Bi-Connectivity" id="{148D7EDE-F4A8-4E08-B408-6ADB1A9F828B}">
          <p14:sldIdLst>
            <p14:sldId id="607"/>
            <p14:sldId id="608"/>
            <p14:sldId id="609"/>
            <p14:sldId id="610"/>
            <p14:sldId id="611"/>
            <p14:sldId id="612"/>
          </p14:sldIdLst>
        </p14:section>
        <p14:section name="Max Flow" id="{372C6CE2-B3F6-4400-9A15-AE4C3DD88452}">
          <p14:sldIdLst>
            <p14:sldId id="506"/>
            <p14:sldId id="507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8"/>
            <p14:sldId id="639"/>
            <p14:sldId id="640"/>
          </p14:sldIdLst>
        </p14:section>
        <p14:section name="Summary" id="{D095F4D8-B7A2-49E0-9FEC-01E4D32F19AA}">
          <p14:sldIdLst>
            <p14:sldId id="637"/>
            <p14:sldId id="624"/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EFB"/>
    <a:srgbClr val="1A8AFA"/>
    <a:srgbClr val="F3CD60"/>
    <a:srgbClr val="C7BFAC"/>
    <a:srgbClr val="FFF0D9"/>
    <a:srgbClr val="FFA72A"/>
    <a:srgbClr val="F0F5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533" autoAdjust="0"/>
  </p:normalViewPr>
  <p:slideViewPr>
    <p:cSldViewPr>
      <p:cViewPr>
        <p:scale>
          <a:sx n="75" d="100"/>
          <a:sy n="75" d="100"/>
        </p:scale>
        <p:origin x="960" y="30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0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7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3" y="261001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9" y="403273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6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17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algorithms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3" y="457200"/>
            <a:ext cx="7839542" cy="108737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Graph Algorithms II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3" y="1545609"/>
            <a:ext cx="7839541" cy="1997260"/>
          </a:xfrm>
        </p:spPr>
        <p:txBody>
          <a:bodyPr>
            <a:normAutofit/>
          </a:bodyPr>
          <a:lstStyle/>
          <a:p>
            <a:r>
              <a:rPr lang="en-US" dirty="0"/>
              <a:t>Strongly Connected Components, Bi-Connectivity, Max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49058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817383">
            <a:off x="4725682" y="3783865"/>
            <a:ext cx="253614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Graph Algorithms</a:t>
            </a:r>
          </a:p>
        </p:txBody>
      </p:sp>
      <p:pic>
        <p:nvPicPr>
          <p:cNvPr id="13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7" cstate="print">
            <a:lum bright="10000" contrast="20000"/>
          </a:blip>
          <a:srcRect/>
          <a:stretch>
            <a:fillRect/>
          </a:stretch>
        </p:blipFill>
        <p:spPr bwMode="auto">
          <a:xfrm>
            <a:off x="7694612" y="3872249"/>
            <a:ext cx="3776942" cy="2376151"/>
          </a:xfrm>
          <a:prstGeom prst="roundRect">
            <a:avLst>
              <a:gd name="adj" fmla="val 2353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</p:pic>
      <p:pic>
        <p:nvPicPr>
          <p:cNvPr id="15" name="Picture 14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2" y="1966158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a connected undirected graph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articulation point </a:t>
            </a:r>
            <a:r>
              <a:rPr lang="en-US" sz="3200" dirty="0"/>
              <a:t>is a node that when removed, splits the graph into several components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blue nodes below are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articulation points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There are 6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bi-connected components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{5, 7}, {0, 2, 7, 9}, {1, 0, 6}, {6, 8, 11}, {4, 6, 10}, {3, 4}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892424" y="3124200"/>
            <a:ext cx="6400800" cy="2157300"/>
            <a:chOff x="2892424" y="3124200"/>
            <a:chExt cx="6400800" cy="2157300"/>
          </a:xfrm>
        </p:grpSpPr>
        <p:cxnSp>
          <p:nvCxnSpPr>
            <p:cNvPr id="63" name="Straight Arrow Connector 62"/>
            <p:cNvCxnSpPr>
              <a:cxnSpLocks noChangeShapeType="1"/>
              <a:stCxn id="52" idx="2"/>
              <a:endCxn id="54" idx="6"/>
            </p:cNvCxnSpPr>
            <p:nvPr/>
          </p:nvCxnSpPr>
          <p:spPr bwMode="auto">
            <a:xfrm flipH="1" flipV="1">
              <a:off x="4455651" y="4184523"/>
              <a:ext cx="784267" cy="5440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57" idx="7"/>
              <a:endCxn id="40" idx="3"/>
            </p:cNvCxnSpPr>
            <p:nvPr/>
          </p:nvCxnSpPr>
          <p:spPr bwMode="auto">
            <a:xfrm flipV="1">
              <a:off x="7153241" y="3567505"/>
              <a:ext cx="620311" cy="345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57" idx="1"/>
              <a:endCxn id="41" idx="5"/>
            </p:cNvCxnSpPr>
            <p:nvPr/>
          </p:nvCxnSpPr>
          <p:spPr bwMode="auto">
            <a:xfrm flipH="1" flipV="1">
              <a:off x="6345038" y="3568483"/>
              <a:ext cx="440259" cy="3444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52" idx="6"/>
              <a:endCxn id="57" idx="2"/>
            </p:cNvCxnSpPr>
            <p:nvPr/>
          </p:nvCxnSpPr>
          <p:spPr bwMode="auto">
            <a:xfrm flipV="1">
              <a:off x="5760266" y="4096580"/>
              <a:ext cx="948828" cy="1423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5" name="Straight Arrow Connector 34"/>
            <p:cNvCxnSpPr>
              <a:cxnSpLocks noChangeShapeType="1"/>
              <a:stCxn id="41" idx="3"/>
              <a:endCxn id="52" idx="7"/>
            </p:cNvCxnSpPr>
            <p:nvPr/>
          </p:nvCxnSpPr>
          <p:spPr bwMode="auto">
            <a:xfrm flipH="1">
              <a:off x="5684063" y="3568483"/>
              <a:ext cx="273046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6" name="Straight Arrow Connector 35"/>
            <p:cNvCxnSpPr>
              <a:cxnSpLocks noChangeShapeType="1"/>
              <a:stCxn id="52" idx="1"/>
              <a:endCxn id="45" idx="5"/>
            </p:cNvCxnSpPr>
            <p:nvPr/>
          </p:nvCxnSpPr>
          <p:spPr bwMode="auto">
            <a:xfrm flipH="1" flipV="1">
              <a:off x="4943753" y="3568483"/>
              <a:ext cx="372367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57" idx="5"/>
              <a:endCxn id="53" idx="1"/>
            </p:cNvCxnSpPr>
            <p:nvPr/>
          </p:nvCxnSpPr>
          <p:spPr bwMode="auto">
            <a:xfrm>
              <a:off x="7153241" y="4280203"/>
              <a:ext cx="747986" cy="34349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52" idx="3"/>
              <a:endCxn id="42" idx="7"/>
            </p:cNvCxnSpPr>
            <p:nvPr/>
          </p:nvCxnSpPr>
          <p:spPr bwMode="auto">
            <a:xfrm flipH="1">
              <a:off x="4943753" y="4422549"/>
              <a:ext cx="372367" cy="3944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9" name="Straight Arrow Connector 38"/>
            <p:cNvCxnSpPr>
              <a:cxnSpLocks noChangeShapeType="1"/>
              <a:stCxn id="43" idx="0"/>
              <a:endCxn id="57" idx="4"/>
            </p:cNvCxnSpPr>
            <p:nvPr/>
          </p:nvCxnSpPr>
          <p:spPr bwMode="auto">
            <a:xfrm flipH="1" flipV="1">
              <a:off x="6969269" y="4356262"/>
              <a:ext cx="202197" cy="4015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688882" y="3124200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876766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475481" y="474097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897158" y="475780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54" idx="0"/>
              <a:endCxn id="45" idx="3"/>
            </p:cNvCxnSpPr>
            <p:nvPr/>
          </p:nvCxnSpPr>
          <p:spPr bwMode="auto">
            <a:xfrm flipV="1">
              <a:off x="4181343" y="3568483"/>
              <a:ext cx="374482" cy="35635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475481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cxnSpLocks noChangeShapeType="1"/>
              <a:stCxn id="53" idx="0"/>
              <a:endCxn id="40" idx="4"/>
            </p:cNvCxnSpPr>
            <p:nvPr/>
          </p:nvCxnSpPr>
          <p:spPr bwMode="auto">
            <a:xfrm flipH="1" flipV="1">
              <a:off x="7977965" y="3643564"/>
              <a:ext cx="117226" cy="90407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54" idx="4"/>
              <a:endCxn id="42" idx="1"/>
            </p:cNvCxnSpPr>
            <p:nvPr/>
          </p:nvCxnSpPr>
          <p:spPr bwMode="auto">
            <a:xfrm>
              <a:off x="4181343" y="4444205"/>
              <a:ext cx="374482" cy="37283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892424" y="392484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48" idx="6"/>
              <a:endCxn id="54" idx="2"/>
            </p:cNvCxnSpPr>
            <p:nvPr/>
          </p:nvCxnSpPr>
          <p:spPr bwMode="auto">
            <a:xfrm>
              <a:off x="3441040" y="4184523"/>
              <a:ext cx="465995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8744608" y="376572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>
              <a:cxnSpLocks noChangeShapeType="1"/>
              <a:stCxn id="50" idx="3"/>
              <a:endCxn id="53" idx="7"/>
            </p:cNvCxnSpPr>
            <p:nvPr/>
          </p:nvCxnSpPr>
          <p:spPr bwMode="auto">
            <a:xfrm flipH="1">
              <a:off x="8289156" y="4209032"/>
              <a:ext cx="535796" cy="4146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5239918" y="3979242"/>
              <a:ext cx="520349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7820883" y="4547642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907035" y="3924840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821602" y="4762136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55" idx="7"/>
              <a:endCxn id="57" idx="3"/>
            </p:cNvCxnSpPr>
            <p:nvPr/>
          </p:nvCxnSpPr>
          <p:spPr bwMode="auto">
            <a:xfrm flipV="1">
              <a:off x="6315098" y="4280203"/>
              <a:ext cx="470199" cy="55799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09094" y="3836897"/>
              <a:ext cx="520350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8" name="Straight Arrow Connector 57"/>
            <p:cNvCxnSpPr>
              <a:cxnSpLocks noChangeShapeType="1"/>
              <a:stCxn id="55" idx="6"/>
              <a:endCxn id="43" idx="2"/>
            </p:cNvCxnSpPr>
            <p:nvPr/>
          </p:nvCxnSpPr>
          <p:spPr bwMode="auto">
            <a:xfrm flipV="1">
              <a:off x="6399768" y="5017483"/>
              <a:ext cx="497390" cy="433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00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straightforward algorithm 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O(n * (m + n))</a:t>
            </a:r>
          </a:p>
          <a:p>
            <a:pPr lvl="1"/>
            <a:r>
              <a:rPr lang="en-US" dirty="0"/>
              <a:t>Remove each node and check whether the graph stays connected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 for graph connectivity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 traversal</a:t>
            </a:r>
            <a:r>
              <a:rPr lang="en-US" dirty="0"/>
              <a:t> + counting the number of visited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Slow Algorithm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00054" y="2660065"/>
            <a:ext cx="10199758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∈ graph nodes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temporary remove 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for connectivity with DFS(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where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≠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the graph is not connected,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print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v</a:t>
            </a:r>
            <a:endParaRPr lang="en-US" sz="26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restore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 in the graph</a:t>
            </a:r>
          </a:p>
        </p:txBody>
      </p:sp>
    </p:spTree>
    <p:extLst>
      <p:ext uri="{BB962C8B-B14F-4D97-AF65-F5344CB8AC3E}">
        <p14:creationId xmlns:p14="http://schemas.microsoft.com/office/powerpoint/2010/main" val="37047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The fast (linear) algorithm for finding articulation points is based on DFS traversal with some computations (Hopcroft, </a:t>
            </a:r>
            <a:r>
              <a:rPr lang="en-US" sz="3500" noProof="1"/>
              <a:t>Tarjan</a:t>
            </a:r>
            <a:r>
              <a:rPr lang="en-US" sz="3500" dirty="0"/>
              <a:t>, 1973)</a:t>
            </a:r>
          </a:p>
          <a:p>
            <a:r>
              <a:rPr lang="en-US" sz="3500" dirty="0"/>
              <a:t>Run a DFS while maintaining the following information: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depth(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of each vertex in the DFS tree (once it gets visited)</a:t>
            </a:r>
          </a:p>
          <a:p>
            <a:pPr lvl="1"/>
            <a:r>
              <a:rPr lang="en-US" dirty="0"/>
              <a:t>For each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 the lowest depth of neighbors of all descendants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in the DFS tree, called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/>
              <a:t>A non-root vertex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is an articulation point if there is a child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dirty="0"/>
              <a:t> of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such that 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sz="3500" i="1" noProof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) ≥ depth(</a:t>
            </a:r>
            <a:r>
              <a:rPr lang="en-US" sz="3500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/>
              <a:t>The root vertex is an articulation point if it has at least two children</a:t>
            </a:r>
            <a:endParaRPr lang="en-US" sz="35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Fast Algorithm</a:t>
            </a:r>
          </a:p>
        </p:txBody>
      </p:sp>
    </p:spTree>
    <p:extLst>
      <p:ext uri="{BB962C8B-B14F-4D97-AF65-F5344CB8AC3E}">
        <p14:creationId xmlns:p14="http://schemas.microsoft.com/office/powerpoint/2010/main" val="25731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Fast Algorithm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576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FindArticulationPoints(node, d)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visited[node]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depth[node]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lowpoint[node]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childCount = 0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isArticulation = false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childNode in childNodes[node]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not visited[childNode]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parent[childNode] = node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FindArticulationPoints(childNode, d + 1)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childCount = childCount + 1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lowpoint[childNode] &gt;= depth[node]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isArticulation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lowpoint[childNode])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childNode &lt;&gt; parent[node]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depth[childNode])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(parent[node]&lt;&gt;null and isArticulation) or (parent[node]==null and childCount &gt;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print node as articulation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9321" y="1107744"/>
            <a:ext cx="352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 + M)</a:t>
            </a:r>
          </a:p>
        </p:txBody>
      </p:sp>
    </p:spTree>
    <p:extLst>
      <p:ext uri="{BB962C8B-B14F-4D97-AF65-F5344CB8AC3E}">
        <p14:creationId xmlns:p14="http://schemas.microsoft.com/office/powerpoint/2010/main" val="23134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GB" dirty="0"/>
              <a:t>Lab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9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/>
              <a:t>Max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Maximum Network Flow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440357" y="1531140"/>
            <a:ext cx="9308112" cy="2812260"/>
            <a:chOff x="1440357" y="1531140"/>
            <a:chExt cx="9308112" cy="2812260"/>
          </a:xfrm>
        </p:grpSpPr>
        <p:cxnSp>
          <p:nvCxnSpPr>
            <p:cNvPr id="5" name="Straight Arrow Connector 4"/>
            <p:cNvCxnSpPr>
              <a:cxnSpLocks noChangeShapeType="1"/>
              <a:stCxn id="16" idx="7"/>
              <a:endCxn id="17" idx="3"/>
            </p:cNvCxnSpPr>
            <p:nvPr/>
          </p:nvCxnSpPr>
          <p:spPr bwMode="auto">
            <a:xfrm flipV="1">
              <a:off x="6750253" y="2308252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8" idx="6"/>
              <a:endCxn id="17" idx="2"/>
            </p:cNvCxnSpPr>
            <p:nvPr/>
          </p:nvCxnSpPr>
          <p:spPr bwMode="auto">
            <a:xfrm>
              <a:off x="5736745" y="1891505"/>
              <a:ext cx="1741248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1"/>
              <a:endCxn id="18" idx="5"/>
            </p:cNvCxnSpPr>
            <p:nvPr/>
          </p:nvCxnSpPr>
          <p:spPr bwMode="auto">
            <a:xfrm flipH="1" flipV="1">
              <a:off x="5633858" y="2126266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9" idx="6"/>
              <a:endCxn id="16" idx="2"/>
            </p:cNvCxnSpPr>
            <p:nvPr/>
          </p:nvCxnSpPr>
          <p:spPr bwMode="auto">
            <a:xfrm>
              <a:off x="4834911" y="2983422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4737327" y="2126266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4" idx="6"/>
              <a:endCxn id="18" idx="2"/>
            </p:cNvCxnSpPr>
            <p:nvPr/>
          </p:nvCxnSpPr>
          <p:spPr bwMode="auto">
            <a:xfrm flipV="1">
              <a:off x="3474280" y="1891505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9" idx="1"/>
              <a:endCxn id="24" idx="5"/>
            </p:cNvCxnSpPr>
            <p:nvPr/>
          </p:nvCxnSpPr>
          <p:spPr bwMode="auto">
            <a:xfrm flipH="1" flipV="1">
              <a:off x="3371393" y="2308252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6" idx="5"/>
              <a:endCxn id="22" idx="1"/>
            </p:cNvCxnSpPr>
            <p:nvPr/>
          </p:nvCxnSpPr>
          <p:spPr bwMode="auto">
            <a:xfrm>
              <a:off x="6750253" y="3245236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2"/>
              <a:endCxn id="20" idx="6"/>
            </p:cNvCxnSpPr>
            <p:nvPr/>
          </p:nvCxnSpPr>
          <p:spPr bwMode="auto">
            <a:xfrm flipH="1" flipV="1">
              <a:off x="3742994" y="3978803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3640107" y="3218182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1" idx="7"/>
              <a:endCxn id="16" idx="3"/>
            </p:cNvCxnSpPr>
            <p:nvPr/>
          </p:nvCxnSpPr>
          <p:spPr bwMode="auto">
            <a:xfrm flipV="1">
              <a:off x="5831975" y="3245236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130677" y="2678472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477993" y="1741489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034195" y="15595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168559" y="2651419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040443" y="3646800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232311" y="3679395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434038" y="35884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25" idx="7"/>
              <a:endCxn id="24" idx="3"/>
            </p:cNvCxnSpPr>
            <p:nvPr/>
          </p:nvCxnSpPr>
          <p:spPr bwMode="auto">
            <a:xfrm flipV="1">
              <a:off x="2364369" y="2308252"/>
              <a:ext cx="510247" cy="495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771730" y="174148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764706" y="2706873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cxnSpLocks noChangeShapeType="1"/>
              <a:stCxn id="22" idx="0"/>
              <a:endCxn id="17" idx="4"/>
            </p:cNvCxnSpPr>
            <p:nvPr/>
          </p:nvCxnSpPr>
          <p:spPr bwMode="auto">
            <a:xfrm flipV="1">
              <a:off x="7785313" y="2405493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>
              <a:off x="5934862" y="3920405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5" idx="5"/>
              <a:endCxn id="20" idx="1"/>
            </p:cNvCxnSpPr>
            <p:nvPr/>
          </p:nvCxnSpPr>
          <p:spPr bwMode="auto">
            <a:xfrm>
              <a:off x="2364369" y="3273637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178858" y="212980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6732" y="307802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1096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0228" y="2142289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141" y="25899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08597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25165" y="215858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15594" y="276666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0233" y="3044485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3727" y="354630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4018" y="355003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9517" y="3169015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47629" y="3045427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08735" y="207019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93696" y="2087779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8771175" y="2581018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5" name="Straight Arrow Connector 44"/>
            <p:cNvCxnSpPr>
              <a:cxnSpLocks noChangeShapeType="1"/>
              <a:stCxn id="44" idx="1"/>
              <a:endCxn id="17" idx="5"/>
            </p:cNvCxnSpPr>
            <p:nvPr/>
          </p:nvCxnSpPr>
          <p:spPr bwMode="auto">
            <a:xfrm flipH="1" flipV="1">
              <a:off x="8109958" y="2308252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44" idx="3"/>
              <a:endCxn id="22" idx="7"/>
            </p:cNvCxnSpPr>
            <p:nvPr/>
          </p:nvCxnSpPr>
          <p:spPr bwMode="auto">
            <a:xfrm flipH="1">
              <a:off x="8033701" y="3147781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390905" y="206238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71124" y="3323948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40357" y="2457368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0008076" y="1832482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008076" y="3380613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50" idx="4"/>
              <a:endCxn id="51" idx="0"/>
            </p:cNvCxnSpPr>
            <p:nvPr/>
          </p:nvCxnSpPr>
          <p:spPr bwMode="auto">
            <a:xfrm>
              <a:off x="10378273" y="2496486"/>
              <a:ext cx="0" cy="88412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0402332" y="2714050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93408" y="2182504"/>
              <a:ext cx="3273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1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 directed / undirected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graph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capacities</a:t>
            </a:r>
            <a:r>
              <a:rPr lang="en-US" dirty="0"/>
              <a:t> assigned to the edges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Goal: compute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maximum flow </a:t>
            </a:r>
            <a:r>
              <a:rPr lang="en-US" dirty="0"/>
              <a:t>from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to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r>
              <a:rPr lang="en-US" dirty="0"/>
              <a:t>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holds certain flow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</a:p>
          <a:p>
            <a:r>
              <a:rPr lang="en-US" dirty="0"/>
              <a:t>For each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flow == output flow</a:t>
            </a:r>
          </a:p>
          <a:p>
            <a:r>
              <a:rPr lang="en-US" dirty="0"/>
              <a:t>Max flow 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sum(flow(s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v)) </a:t>
            </a:r>
            <a:r>
              <a:rPr lang="en-US" dirty="0"/>
              <a:t>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sum(flow(u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t))</a:t>
            </a:r>
          </a:p>
          <a:p>
            <a:pPr lvl="1"/>
            <a:r>
              <a:rPr lang="en-US" dirty="0"/>
              <a:t>Total output flow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== total input from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</p:spTree>
    <p:extLst>
      <p:ext uri="{BB962C8B-B14F-4D97-AF65-F5344CB8AC3E}">
        <p14:creationId xmlns:p14="http://schemas.microsoft.com/office/powerpoint/2010/main" val="42942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Ford-Fulkerson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flow: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While possible:</a:t>
            </a:r>
          </a:p>
          <a:p>
            <a:pPr lvl="2"/>
            <a:r>
              <a:rPr lang="en-US" dirty="0"/>
              <a:t>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such that</a:t>
            </a:r>
          </a:p>
          <a:p>
            <a:pPr lvl="3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is a valid path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 </a:t>
            </a:r>
            <a:r>
              <a:rPr lang="en-US" dirty="0"/>
              <a:t>and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edge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&gt; 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3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flow(p)</a:t>
            </a:r>
            <a:r>
              <a:rPr lang="en-US" dirty="0"/>
              <a:t> for the 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</a:t>
            </a:r>
            <a:r>
              <a:rPr lang="en-US" b="1" dirty="0"/>
              <a:t> </a:t>
            </a:r>
            <a:r>
              <a:rPr lang="en-US" dirty="0"/>
              <a:t>is the minimum capacity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 of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in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p:</a:t>
            </a:r>
          </a:p>
          <a:p>
            <a:pPr lvl="4"/>
            <a:r>
              <a:rPr lang="en-US" dirty="0"/>
              <a:t>For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- flow(p)</a:t>
            </a:r>
          </a:p>
          <a:p>
            <a:pPr lvl="4"/>
            <a:r>
              <a:rPr lang="en-US" dirty="0"/>
              <a:t>For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(v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u)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c(v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u) + flow(p)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flow(p) </a:t>
            </a:r>
            <a:r>
              <a:rPr lang="en-US" dirty="0"/>
              <a:t>to the maximum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</p:spTree>
    <p:extLst>
      <p:ext uri="{BB962C8B-B14F-4D97-AF65-F5344CB8AC3E}">
        <p14:creationId xmlns:p14="http://schemas.microsoft.com/office/powerpoint/2010/main" val="277213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6306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dirty="0"/>
              <a:t>to Find the augmenting path we get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Edmonds-Karp </a:t>
            </a:r>
            <a:r>
              <a:rPr lang="en-US" dirty="0"/>
              <a:t>algorithm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flow: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While possible:</a:t>
            </a:r>
          </a:p>
          <a:p>
            <a:pPr lvl="2"/>
            <a:r>
              <a:rPr lang="en-US" dirty="0"/>
              <a:t>Find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</a:t>
            </a:r>
            <a:r>
              <a:rPr lang="en-US" dirty="0"/>
              <a:t>from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using BFS such that:</a:t>
            </a:r>
          </a:p>
          <a:p>
            <a:pPr lvl="3"/>
            <a:r>
              <a:rPr lang="en-US" dirty="0"/>
              <a:t>For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&gt; 0</a:t>
            </a:r>
            <a:endParaRPr lang="en-US" dirty="0"/>
          </a:p>
          <a:p>
            <a:pPr lvl="2"/>
            <a:r>
              <a:rPr lang="en-US" dirty="0"/>
              <a:t>Keep track of the parent for each visited vertex</a:t>
            </a:r>
          </a:p>
          <a:p>
            <a:pPr lvl="2"/>
            <a:r>
              <a:rPr lang="en-US" dirty="0"/>
              <a:t>Reconstruct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using the parents</a:t>
            </a:r>
          </a:p>
          <a:p>
            <a:pPr lvl="3"/>
            <a:r>
              <a:rPr lang="en-US" dirty="0"/>
              <a:t>Set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as the smallest capacity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en-US" dirty="0"/>
          </a:p>
          <a:p>
            <a:pPr lvl="3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p </a:t>
            </a:r>
            <a:r>
              <a:rPr lang="en-US" dirty="0">
                <a:sym typeface="Wingdings" panose="05000000000000000000" pitchFamily="2" charset="2"/>
              </a:rPr>
              <a:t>as in Ford-Fulkerson:</a:t>
            </a: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to the maximum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4"/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Max Flow Algorithm</a:t>
            </a:r>
          </a:p>
        </p:txBody>
      </p:sp>
    </p:spTree>
    <p:extLst>
      <p:ext uri="{BB962C8B-B14F-4D97-AF65-F5344CB8AC3E}">
        <p14:creationId xmlns:p14="http://schemas.microsoft.com/office/powerpoint/2010/main" val="344957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empty flows through all edges</a:t>
            </a:r>
          </a:p>
          <a:p>
            <a:r>
              <a:rPr lang="en-US" dirty="0"/>
              <a:t>Find an 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dirty="0"/>
              <a:t> 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674812" y="3124200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411987" y="1261971"/>
            <a:ext cx="32054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O(VE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3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1EEBEFB5-CB1E-4A3E-AE99-1E88D472C5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3944697"/>
                  </p:ext>
                </p:extLst>
              </p:nvPr>
            </p:nvGraphicFramePr>
            <p:xfrm>
              <a:off x="1154351" y="1295400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6EE41954-C84B-4EE4-B141-2C74DBA44E12}">
                    <psez:zmPr id="{2C4468A0-4A2C-4429-B38E-203A1A61F85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EBEFB5-CB1E-4A3E-AE99-1E88D472C5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351" y="1295400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AFD6CC4B-D22F-4D9B-A238-4ADFE7AC5F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6360816"/>
                  </p:ext>
                </p:extLst>
              </p:nvPr>
            </p:nvGraphicFramePr>
            <p:xfrm>
              <a:off x="6475412" y="1295399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148D7EDE-F4A8-4E08-B408-6ADB1A9F828B}">
                    <psez:zmPr id="{8CA10B5C-A96A-4F28-B021-D95B28469F9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FD6CC4B-D22F-4D9B-A238-4ADFE7AC5F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75412" y="1295399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C9483A5B-44BE-4B15-ACBE-CC6C8CECE0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753074"/>
                  </p:ext>
                </p:extLst>
              </p:nvPr>
            </p:nvGraphicFramePr>
            <p:xfrm>
              <a:off x="3960812" y="4038600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372C6CE2-B3F6-4400-9A15-AE4C3DD88452}">
                    <psez:zmPr id="{0C73A2EF-75A6-4D7F-A787-B8FCED38D73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9483A5B-44BE-4B15-ACBE-CC6C8CECE0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0812" y="4038600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 the flow through the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dirty="0"/>
              <a:t> 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)</a:t>
            </a:r>
          </a:p>
          <a:p>
            <a:r>
              <a:rPr lang="en-US" dirty="0"/>
              <a:t>Current max flow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751012" y="3352800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68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an 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#3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751012" y="3048000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02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Augment the flow through the path: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5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sz="3200" dirty="0"/>
              <a:t> (increment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)</a:t>
            </a:r>
          </a:p>
          <a:p>
            <a:r>
              <a:rPr lang="en-US" sz="3200" dirty="0"/>
              <a:t>Current max flow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#4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598612" y="3276600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56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903394" y="1524000"/>
            <a:ext cx="8382037" cy="2839155"/>
            <a:chOff x="1507587" y="3231191"/>
            <a:chExt cx="8382037" cy="2839155"/>
          </a:xfrm>
        </p:grpSpPr>
        <p:cxnSp>
          <p:nvCxnSpPr>
            <p:cNvPr id="149" name="Straight Arrow Connector 148"/>
            <p:cNvCxnSpPr>
              <a:cxnSpLocks noChangeShapeType="1"/>
              <a:stCxn id="160" idx="7"/>
              <a:endCxn id="161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0" name="Straight Arrow Connector 149"/>
            <p:cNvCxnSpPr>
              <a:cxnSpLocks noChangeShapeType="1"/>
              <a:stCxn id="162" idx="6"/>
              <a:endCxn id="161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1" name="Straight Arrow Connector 150"/>
            <p:cNvCxnSpPr>
              <a:cxnSpLocks noChangeShapeType="1"/>
              <a:stCxn id="160" idx="1"/>
              <a:endCxn id="162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2" name="Straight Arrow Connector 151"/>
            <p:cNvCxnSpPr>
              <a:cxnSpLocks noChangeShapeType="1"/>
              <a:stCxn id="163" idx="6"/>
              <a:endCxn id="160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3" name="Straight Arrow Connector 152"/>
            <p:cNvCxnSpPr>
              <a:cxnSpLocks noChangeShapeType="1"/>
              <a:stCxn id="162" idx="3"/>
              <a:endCxn id="163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4" name="Straight Arrow Connector 153"/>
            <p:cNvCxnSpPr>
              <a:cxnSpLocks noChangeShapeType="1"/>
              <a:stCxn id="168" idx="6"/>
              <a:endCxn id="162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5" name="Straight Arrow Connector 154"/>
            <p:cNvCxnSpPr>
              <a:cxnSpLocks noChangeShapeType="1"/>
              <a:stCxn id="163" idx="1"/>
              <a:endCxn id="168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60" idx="5"/>
              <a:endCxn id="166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7" name="Straight Arrow Connector 156"/>
            <p:cNvCxnSpPr>
              <a:cxnSpLocks noChangeShapeType="1"/>
              <a:stCxn id="165" idx="2"/>
              <a:endCxn id="164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8" name="Straight Arrow Connector 157"/>
            <p:cNvCxnSpPr>
              <a:cxnSpLocks noChangeShapeType="1"/>
              <a:stCxn id="163" idx="3"/>
              <a:endCxn id="164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9" name="Straight Arrow Connector 158"/>
            <p:cNvCxnSpPr>
              <a:cxnSpLocks noChangeShapeType="1"/>
              <a:stCxn id="165" idx="7"/>
              <a:endCxn id="160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7" name="Straight Arrow Connector 166"/>
            <p:cNvCxnSpPr>
              <a:cxnSpLocks noChangeShapeType="1"/>
              <a:stCxn id="169" idx="7"/>
              <a:endCxn id="168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0" name="Straight Arrow Connector 169"/>
            <p:cNvCxnSpPr>
              <a:cxnSpLocks noChangeShapeType="1"/>
              <a:stCxn id="166" idx="0"/>
              <a:endCxn id="161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66" idx="2"/>
              <a:endCxn id="165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69" idx="5"/>
              <a:endCxn id="164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9" name="Straight Arrow Connector 188"/>
            <p:cNvCxnSpPr>
              <a:cxnSpLocks noChangeShapeType="1"/>
              <a:stCxn id="188" idx="1"/>
              <a:endCxn id="161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0" name="Straight Arrow Connector 189"/>
            <p:cNvCxnSpPr>
              <a:cxnSpLocks noChangeShapeType="1"/>
              <a:stCxn id="188" idx="3"/>
              <a:endCxn id="166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1" name="TextBox 190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68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Level Graph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tree built by using BFS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/>
              <a:t>Each node in the tree is assigned a value representing its distance from the start</a:t>
            </a:r>
          </a:p>
          <a:p>
            <a:pPr lvl="1"/>
            <a:r>
              <a:rPr lang="en-US" dirty="0"/>
              <a:t>The distance is the number of edges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Blocking 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Combination of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paths </a:t>
            </a:r>
            <a:r>
              <a:rPr lang="en-US" dirty="0"/>
              <a:t>that can be built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 is created using BFS, any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</a:t>
            </a:r>
            <a:r>
              <a:rPr lang="en-US" dirty="0"/>
              <a:t> is going to have the least amount of edges 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5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Dinitz</a:t>
            </a:r>
            <a:r>
              <a:rPr lang="en-US" dirty="0"/>
              <a:t>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max flow: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Construct the level Graph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using BFS</a:t>
            </a:r>
          </a:p>
          <a:p>
            <a:pPr lvl="2"/>
            <a:r>
              <a:rPr lang="en-US" dirty="0"/>
              <a:t> 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unreachable </a:t>
            </a:r>
            <a:r>
              <a:rPr lang="en-US" dirty="0"/>
              <a:t>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G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return the max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blocking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 </a:t>
            </a:r>
            <a:r>
              <a:rPr lang="en-US" dirty="0"/>
              <a:t>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</a:t>
            </a:r>
            <a:r>
              <a:rPr lang="en-US" baseline="-25000" dirty="0"/>
              <a:t>L </a:t>
            </a:r>
            <a:r>
              <a:rPr lang="en-US" dirty="0"/>
              <a:t>using DFS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Add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/>
              <a:t> to the max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Dinic/Dinitz </a:t>
            </a:r>
            <a:r>
              <a:rPr lang="en-US" dirty="0"/>
              <a:t>Max-Flow Algorithm</a:t>
            </a:r>
          </a:p>
        </p:txBody>
      </p:sp>
    </p:spTree>
    <p:extLst>
      <p:ext uri="{BB962C8B-B14F-4D97-AF65-F5344CB8AC3E}">
        <p14:creationId xmlns:p14="http://schemas.microsoft.com/office/powerpoint/2010/main" val="146706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1/3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latin typeface="Consolas" panose="020B0609020204030204" pitchFamily="49" charset="0"/>
              </a:rPr>
              <a:t>private static int[]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;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Track blocked edges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;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Distances in the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List&lt;int&gt;[]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edges</a:t>
            </a:r>
            <a:r>
              <a:rPr lang="en-US" sz="1400" b="1" noProof="1">
                <a:latin typeface="Consolas" panose="020B0609020204030204" pitchFamily="49" charset="0"/>
              </a:rPr>
              <a:t>;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adjacency list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int[][]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Dinic</a:t>
            </a:r>
            <a:r>
              <a:rPr lang="en-US" sz="1400" b="1" noProof="1">
                <a:latin typeface="Consolas" panose="020B0609020204030204" pitchFamily="49" charset="0"/>
              </a:rPr>
              <a:t>(int source, int destination)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while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</a:t>
            </a:r>
            <a:r>
              <a:rPr lang="en-US" sz="1400" b="1" noProof="1">
                <a:latin typeface="Consolas" panose="020B0609020204030204" pitchFamily="49" charset="0"/>
              </a:rPr>
              <a:t>(source, destination))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While we can find a path from source to sink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for (int i = 0; i &lt; childCounter.Length; i++)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[i] = 0;    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Reset blocked edges on each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        int delta;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do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delta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(source, int.MaxValue);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Each delta is the flow from an augmenting path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 += delta;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while (delta != 0);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76023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2/3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static bool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</a:t>
            </a:r>
            <a:r>
              <a:rPr lang="en-US" sz="1400" b="1" dirty="0">
                <a:latin typeface="Consolas" panose="020B0609020204030204" pitchFamily="49" charset="0"/>
              </a:rPr>
              <a:t>(int src, int dest)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nn-NO" sz="1400" b="1" dirty="0">
                <a:latin typeface="Consolas" panose="020B0609020204030204" pitchFamily="49" charset="0"/>
              </a:rPr>
              <a:t>    for (int i = 0; i &lt; bfsDist.Length; i++)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[i] = -1; 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Reset distances in Level Graph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[src] = 0;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Queue&lt;int&gt; queue = new Queue&lt;int&gt;();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queue.Enqueue(src);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while (queue.Count &gt; 0)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int currentNode = queue.Dequeue();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for (int i = 0; i &lt;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edges</a:t>
            </a:r>
            <a:r>
              <a:rPr lang="en-US" sz="1400" b="1" dirty="0">
                <a:latin typeface="Consolas" panose="020B0609020204030204" pitchFamily="49" charset="0"/>
              </a:rPr>
              <a:t>[currentNode].Count; i++)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int child = edges[currentNode][i];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if (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[child] &lt; 0 &amp;&amp;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dirty="0">
                <a:latin typeface="Consolas" panose="020B0609020204030204" pitchFamily="49" charset="0"/>
              </a:rPr>
              <a:t>[currentNode][child] &gt; 0)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node has not been visited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[child] =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[currentNode] + 1;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queue.Enqueue(child);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return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[dest] &gt;= 0;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there is a path to the sink return true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00527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</a:t>
            </a:r>
            <a:r>
              <a:rPr lang="bg-BG" dirty="0"/>
              <a:t>3</a:t>
            </a:r>
            <a:r>
              <a:rPr lang="en-US" dirty="0"/>
              <a:t>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latin typeface="Consolas" panose="020B0609020204030204" pitchFamily="49" charset="0"/>
              </a:rPr>
              <a:t>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(int source, int flow)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if (source == endNode)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we reach the sink return the flow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return flow;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for (int i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[source]; i &lt; edges[source].Count; i++</a:t>
            </a:r>
            <a:r>
              <a:rPr lang="bg-BG" sz="1400" b="1" noProof="1">
                <a:latin typeface="Consolas" panose="020B0609020204030204" pitchFamily="49" charset="0"/>
              </a:rPr>
              <a:t>,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[source]++)</a:t>
            </a:r>
            <a:r>
              <a:rPr lang="bg-BG" sz="1400" b="1" noProof="1">
                <a:latin typeface="Consolas" panose="020B0609020204030204" pitchFamily="49" charset="0"/>
              </a:rPr>
              <a:t> </a:t>
            </a:r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int child = edges[source][i];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[source][child] &lt;= 0) continue;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// If the edge has no more room skip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[child] ==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[source] + 1)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Only check vertexes following the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(child, Math.Min(flow, capacities[source][child]));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 &gt; 0)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[source][child] -=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Fix capacities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[child][source] +=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r>
              <a:rPr lang="bg-BG" sz="1400" b="1" noProof="1">
                <a:latin typeface="Consolas" panose="020B0609020204030204" pitchFamily="49" charset="0"/>
              </a:rPr>
              <a:t>    </a:t>
            </a:r>
            <a:r>
              <a:rPr lang="en-US" sz="1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400" b="1" noProof="1">
                <a:latin typeface="Consolas" panose="020B0609020204030204" pitchFamily="49" charset="0"/>
              </a:rPr>
              <a:t>;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no path is found return 0 – path is blocked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167069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Strongly-connected components</a:t>
            </a:r>
          </a:p>
          <a:p>
            <a:pPr marL="608013" lvl="1" indent="-334963">
              <a:lnSpc>
                <a:spcPct val="100000"/>
              </a:lnSpc>
              <a:buClr>
                <a:srgbClr val="F0A22E"/>
              </a:buClr>
            </a:pPr>
            <a:r>
              <a:rPr lang="en-US" dirty="0"/>
              <a:t>Use DFS + reverse DFS algorithm</a:t>
            </a:r>
            <a:endParaRPr lang="en-US" dirty="0">
              <a:solidFill>
                <a:prstClr val="white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Articulation points </a:t>
            </a:r>
            <a:r>
              <a:rPr lang="en-US" dirty="0">
                <a:sym typeface="Wingdings" panose="05000000000000000000" pitchFamily="2" charset="2"/>
              </a:rPr>
              <a:t> use modified DFS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Maximum flow: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/>
              <a:t>Ford-Fulkerson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/>
              <a:t>Edmonds-Karp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noProof="1"/>
              <a:t>Dinitz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10" y="1381088"/>
            <a:ext cx="3582202" cy="26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1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58025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Graph Algorithms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https://softuni.bg/opencourses/algorithms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6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8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8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8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8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4" y="1151122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6" y="4724401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900" y="103057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900" y="1039682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63" lvl="1" indent="-304763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89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89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63" lvl="1" indent="-304763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89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524" lvl="2" indent="-304763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89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DFS-Based Algorithm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780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strongly-connected</a:t>
            </a:r>
          </a:p>
          <a:p>
            <a:pPr lvl="1"/>
            <a:r>
              <a:rPr lang="en-US" dirty="0"/>
              <a:t>When every two vertices are connected by path</a:t>
            </a:r>
          </a:p>
          <a:p>
            <a:r>
              <a:rPr lang="en-US" dirty="0"/>
              <a:t>Example of strongly-connected 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09836" y="3505200"/>
            <a:ext cx="7165976" cy="2743200"/>
            <a:chOff x="3750379" y="1753646"/>
            <a:chExt cx="6001633" cy="2286000"/>
          </a:xfrm>
        </p:grpSpPr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56465" y="2222174"/>
              <a:ext cx="566748" cy="3268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411090" y="2228269"/>
              <a:ext cx="550794" cy="3207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80" y="2745619"/>
              <a:ext cx="1142384" cy="2004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60" y="2228269"/>
              <a:ext cx="339016" cy="5212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56465" y="2942214"/>
              <a:ext cx="674515" cy="2263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59175" y="3023646"/>
              <a:ext cx="256467" cy="4542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19441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908916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121475" y="34779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2500200"/>
              <a:ext cx="5763" cy="5869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163678" y="26834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787966" y="2903301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944820" y="30871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31588" y="34825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60811" y="2942214"/>
              <a:ext cx="501073" cy="6217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80163" y="2467591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51612" y="3755932"/>
              <a:ext cx="569863" cy="46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446994" y="2961519"/>
              <a:ext cx="716684" cy="20706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1944146"/>
              <a:ext cx="310011" cy="278028"/>
            </a:xfrm>
            <a:prstGeom prst="curvedConnector4">
              <a:avLst>
                <a:gd name="adj1" fmla="val -138703"/>
                <a:gd name="adj2" fmla="val 168518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  <a:endCxn id="33" idx="5"/>
            </p:cNvCxnSpPr>
            <p:nvPr/>
          </p:nvCxnSpPr>
          <p:spPr bwMode="auto">
            <a:xfrm flipH="1" flipV="1">
              <a:off x="5656059" y="3142669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18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Strongly-connected component</a:t>
            </a:r>
            <a:r>
              <a:rPr lang="en-US" sz="3200" dirty="0"/>
              <a:t> is a maximal strongly-connected subgraph (component with paths between any two nodes)</a:t>
            </a:r>
          </a:p>
          <a:p>
            <a:r>
              <a:rPr lang="en-US" sz="3200" dirty="0"/>
              <a:t>A directed graph can be decomposed into strongly-connected components,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084897" y="3657600"/>
            <a:ext cx="8015853" cy="2645137"/>
            <a:chOff x="2055812" y="3632833"/>
            <a:chExt cx="8015853" cy="2645137"/>
          </a:xfrm>
        </p:grpSpPr>
        <p:sp>
          <p:nvSpPr>
            <p:cNvPr id="55" name="Freeform 54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3" idx="5"/>
              <a:endCxn id="32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7" name="Straight Arrow Connector 23"/>
            <p:cNvCxnSpPr>
              <a:cxnSpLocks noChangeShapeType="1"/>
              <a:stCxn id="36" idx="2"/>
              <a:endCxn id="38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9" name="Straight Arrow Connector 31"/>
            <p:cNvCxnSpPr>
              <a:cxnSpLocks noChangeShapeType="1"/>
              <a:stCxn id="36" idx="0"/>
              <a:endCxn id="38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825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 be a directed graph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be an empty stack</a:t>
            </a:r>
          </a:p>
          <a:p>
            <a:r>
              <a:rPr lang="en-US" dirty="0"/>
              <a:t>For each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to traverse the graph (visit each node once)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Each time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finishes (before recursive return), push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onto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dirty="0"/>
              <a:t>Build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 graph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G' </a:t>
            </a:r>
            <a:r>
              <a:rPr lang="en-US" dirty="0"/>
              <a:t>(reverse all edges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While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is non-empty:</a:t>
            </a:r>
          </a:p>
          <a:p>
            <a:pPr lvl="1"/>
            <a:r>
              <a:rPr lang="en-US" dirty="0"/>
              <a:t>Pop the top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is not visited, call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ReverseDFS(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to find the next strongly-connected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6339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7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/>
              <a:t>Bi-Connectivity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21892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2455</Words>
  <Application>Microsoft Office PowerPoint</Application>
  <PresentationFormat>Custom</PresentationFormat>
  <Paragraphs>556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Advanced Graph Algorithms II</vt:lpstr>
      <vt:lpstr>Table of Contents</vt:lpstr>
      <vt:lpstr>Have a Question?</vt:lpstr>
      <vt:lpstr>Strongly-Connected Components</vt:lpstr>
      <vt:lpstr>Strongly-Connected Components</vt:lpstr>
      <vt:lpstr>Strongly-Connected Components</vt:lpstr>
      <vt:lpstr>Kosaraju–Sharir Algorithm</vt:lpstr>
      <vt:lpstr>Kosaraju–Sharir Algorithm</vt:lpstr>
      <vt:lpstr>Bi-Connectivity</vt:lpstr>
      <vt:lpstr>Articulation Points</vt:lpstr>
      <vt:lpstr>Articulation Points – The Slow Algorithm</vt:lpstr>
      <vt:lpstr>Articulation Points – The Fast Algorithm</vt:lpstr>
      <vt:lpstr>Articulation Points – Fast Algorithm</vt:lpstr>
      <vt:lpstr>Finding the Articulation Points</vt:lpstr>
      <vt:lpstr>Max Flow</vt:lpstr>
      <vt:lpstr>Max Flow Problem</vt:lpstr>
      <vt:lpstr>Ford-Fulkerson Max-Flow Algorithm</vt:lpstr>
      <vt:lpstr>Edmonds-Karp Max Flow Algorithm</vt:lpstr>
      <vt:lpstr>Edmonds-Karp – Step #1</vt:lpstr>
      <vt:lpstr>Edmonds-Karp – Step #2</vt:lpstr>
      <vt:lpstr>Edmonds-Karp – Step #3</vt:lpstr>
      <vt:lpstr>Edmonds-Karp – Step #4</vt:lpstr>
      <vt:lpstr>Edmonds-Karp Algorithm</vt:lpstr>
      <vt:lpstr>Terminology</vt:lpstr>
      <vt:lpstr>Dinic/Dinitz Max-Flow Algorithm</vt:lpstr>
      <vt:lpstr>Dinitz Algorithm Pseudocode – 1/3</vt:lpstr>
      <vt:lpstr>Dinitz Algorithm Pseudocode – 2/3</vt:lpstr>
      <vt:lpstr>Dinitz Algorithm Pseudocode – 3/3</vt:lpstr>
      <vt:lpstr>Summary</vt:lpstr>
      <vt:lpstr>Advanced Graph Algorithms II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 Algorithms II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Course Instances - https://softuni.bg/opencourses/algorithms</dc:description>
  <cp:lastModifiedBy/>
  <cp:revision>1</cp:revision>
  <dcterms:created xsi:type="dcterms:W3CDTF">2014-01-02T17:00:34Z</dcterms:created>
  <dcterms:modified xsi:type="dcterms:W3CDTF">2017-08-01T10:56:17Z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