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</p:sldMasterIdLst>
  <p:notesMasterIdLst>
    <p:notesMasterId r:id="rId41"/>
  </p:notesMasterIdLst>
  <p:handoutMasterIdLst>
    <p:handoutMasterId r:id="rId42"/>
  </p:handoutMasterIdLst>
  <p:sldIdLst>
    <p:sldId id="528" r:id="rId6"/>
    <p:sldId id="529" r:id="rId7"/>
    <p:sldId id="460" r:id="rId8"/>
    <p:sldId id="534" r:id="rId9"/>
    <p:sldId id="535" r:id="rId10"/>
    <p:sldId id="536" r:id="rId11"/>
    <p:sldId id="537" r:id="rId12"/>
    <p:sldId id="539" r:id="rId13"/>
    <p:sldId id="541" r:id="rId14"/>
    <p:sldId id="542" r:id="rId15"/>
    <p:sldId id="543" r:id="rId16"/>
    <p:sldId id="544" r:id="rId17"/>
    <p:sldId id="553" r:id="rId18"/>
    <p:sldId id="554" r:id="rId19"/>
    <p:sldId id="555" r:id="rId20"/>
    <p:sldId id="557" r:id="rId21"/>
    <p:sldId id="556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8" r:id="rId32"/>
    <p:sldId id="567" r:id="rId33"/>
    <p:sldId id="569" r:id="rId34"/>
    <p:sldId id="571" r:id="rId35"/>
    <p:sldId id="572" r:id="rId36"/>
    <p:sldId id="530" r:id="rId37"/>
    <p:sldId id="573" r:id="rId38"/>
    <p:sldId id="574" r:id="rId39"/>
    <p:sldId id="575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148D4357-E11A-4DE5-81E4-49C6B73B5D81}">
          <p14:sldIdLst>
            <p14:sldId id="528"/>
            <p14:sldId id="529"/>
            <p14:sldId id="460"/>
          </p14:sldIdLst>
        </p14:section>
        <p14:section name="Dependency Injection Overview" id="{8B39057F-167B-4F4E-935D-9EE023D37242}">
          <p14:sldIdLst>
            <p14:sldId id="534"/>
            <p14:sldId id="535"/>
            <p14:sldId id="536"/>
            <p14:sldId id="537"/>
            <p14:sldId id="539"/>
            <p14:sldId id="541"/>
            <p14:sldId id="542"/>
            <p14:sldId id="543"/>
            <p14:sldId id="544"/>
          </p14:sldIdLst>
        </p14:section>
        <p14:section name="Observables and RxJS Library" id="{765101EB-9CB3-4809-9AA2-F966A2E2999C}">
          <p14:sldIdLst>
            <p14:sldId id="553"/>
            <p14:sldId id="554"/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</p14:sldIdLst>
        </p14:section>
        <p14:section name="HTTP Service" id="{D0DF0D93-3619-4B0C-9ADC-A5B82B5C426D}">
          <p14:sldIdLst>
            <p14:sldId id="563"/>
            <p14:sldId id="564"/>
            <p14:sldId id="565"/>
            <p14:sldId id="566"/>
            <p14:sldId id="568"/>
            <p14:sldId id="567"/>
            <p14:sldId id="569"/>
            <p14:sldId id="571"/>
            <p14:sldId id="572"/>
          </p14:sldIdLst>
        </p14:section>
        <p14:section name="Summary" id="{1888D697-2B49-43A6-BDC2-719250E583B8}">
          <p14:sldIdLst>
            <p14:sldId id="530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1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56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02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23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61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13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7358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6325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35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64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984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5755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4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252159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026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86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23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936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23308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426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48622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37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146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147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6130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30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0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9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8394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885236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7943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7/19/2018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844578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sbin.com/laxogo/edit?html,js,conso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htt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1.png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3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5.jpe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0.png"/><Relationship Id="rId24" Type="http://schemas.openxmlformats.org/officeDocument/2006/relationships/image" Target="../media/image37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4412" y="459473"/>
            <a:ext cx="921427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Injection. Services. Observables(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 great pattern to follow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81117" y="3528301"/>
            <a:ext cx="127740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and</a:t>
            </a: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/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Services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6702" y="3306800"/>
            <a:ext cx="7326410" cy="2757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283" y="356818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static</a:t>
            </a:r>
            <a:r>
              <a:rPr lang="en-US" dirty="0" smtClean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743200"/>
            <a:ext cx="102108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Laptop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public videoCard: VideoCard;</a:t>
            </a:r>
          </a:p>
          <a:p>
            <a:pPr>
              <a:lnSpc>
                <a:spcPct val="105000"/>
              </a:lnSpc>
            </a:pP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313612" y="2224299"/>
            <a:ext cx="2955812" cy="2107999"/>
          </a:xfrm>
          <a:prstGeom prst="wedgeRoundRectCallout">
            <a:avLst>
              <a:gd name="adj1" fmla="val -145746"/>
              <a:gd name="adj2" fmla="val -130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inflexible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hard to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5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Add the dependencies </a:t>
            </a:r>
            <a:r>
              <a:rPr lang="en-US" dirty="0" smtClean="0">
                <a:solidFill>
                  <a:schemeClr val="accent1"/>
                </a:solidFill>
              </a:rPr>
              <a:t>through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Create whatever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you like</a:t>
            </a:r>
          </a:p>
          <a:p>
            <a:pPr>
              <a:spcAft>
                <a:spcPts val="10000"/>
              </a:spcAft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constructor(public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VideoCard, public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3810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 firstLaptop = 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Laptop(new VideoCard('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Nvidia 940m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new Battery('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Acer Battery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5074044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secondLaptop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 new Laptop(new VideoCard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Radeon 280x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 Battery(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Toshiba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xmlns="" val="17983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</a:t>
            </a:r>
            <a:r>
              <a:rPr lang="en-US" dirty="0" smtClean="0">
                <a:solidFill>
                  <a:schemeClr val="accent1"/>
                </a:solidFill>
              </a:rPr>
              <a:t>receive</a:t>
            </a:r>
            <a:r>
              <a:rPr lang="en-US" dirty="0" smtClean="0"/>
              <a:t> it's dependencies from </a:t>
            </a:r>
            <a:r>
              <a:rPr lang="en-US" dirty="0" smtClean="0">
                <a:solidFill>
                  <a:schemeClr val="accent1"/>
                </a:solidFill>
              </a:rPr>
              <a:t>external</a:t>
            </a:r>
            <a:r>
              <a:rPr lang="en-US" dirty="0" smtClean="0"/>
              <a:t> sources rather than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them </a:t>
            </a:r>
            <a:r>
              <a:rPr lang="en-US" dirty="0" smtClean="0">
                <a:solidFill>
                  <a:schemeClr val="accent1"/>
                </a:solidFill>
              </a:rPr>
              <a:t>itself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Decouple</a:t>
            </a:r>
            <a:r>
              <a:rPr lang="en-US" dirty="0" smtClean="0"/>
              <a:t> dependencies through </a:t>
            </a:r>
            <a:r>
              <a:rPr lang="en-US" dirty="0" smtClean="0">
                <a:solidFill>
                  <a:schemeClr val="accent1"/>
                </a:solidFill>
              </a:rPr>
              <a:t>constructor injection</a:t>
            </a:r>
          </a:p>
          <a:p>
            <a:r>
              <a:rPr lang="en-US" dirty="0" smtClean="0"/>
              <a:t>Your </a:t>
            </a:r>
            <a:r>
              <a:rPr lang="en-US" dirty="0" smtClean="0">
                <a:solidFill>
                  <a:schemeClr val="accent1"/>
                </a:solidFill>
              </a:rPr>
              <a:t>code</a:t>
            </a:r>
            <a:r>
              <a:rPr lang="en-US" dirty="0" smtClean="0"/>
              <a:t> should be </a:t>
            </a:r>
            <a:r>
              <a:rPr lang="en-US" dirty="0" smtClean="0">
                <a:solidFill>
                  <a:schemeClr val="accent1"/>
                </a:solidFill>
              </a:rPr>
              <a:t>easier</a:t>
            </a:r>
            <a:r>
              <a:rPr lang="en-US" dirty="0" smtClean="0"/>
              <a:t> to test</a:t>
            </a:r>
          </a:p>
          <a:p>
            <a:r>
              <a:rPr lang="en-US" dirty="0"/>
              <a:t>Additional information: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https://angular.io/guide/dependency-injection-pattern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bg-BG" dirty="0"/>
          </a:p>
        </p:txBody>
      </p:sp>
      <p:pic>
        <p:nvPicPr>
          <p:cNvPr id="5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694612" y="4648200"/>
            <a:ext cx="3213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FRP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9412" y="1143000"/>
            <a:ext cx="3464560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47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is introduced in JS since </a:t>
            </a:r>
            <a:r>
              <a:rPr lang="en-US" dirty="0" smtClean="0">
                <a:solidFill>
                  <a:schemeClr val="accent1"/>
                </a:solidFill>
              </a:rPr>
              <a:t>ES6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manipulation using (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Front-end programming is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1"/>
                </a:solidFill>
              </a:rPr>
              <a:t>stream</a:t>
            </a:r>
            <a:r>
              <a:rPr lang="en-US" dirty="0" smtClean="0"/>
              <a:t> to handle </a:t>
            </a:r>
            <a:r>
              <a:rPr lang="en-US" dirty="0" smtClean="0">
                <a:solidFill>
                  <a:schemeClr val="accent1"/>
                </a:solidFill>
              </a:rPr>
              <a:t>asynchronous</a:t>
            </a:r>
            <a:r>
              <a:rPr lang="en-US" dirty="0" smtClean="0"/>
              <a:t> 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114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2" y="5349041"/>
            <a:ext cx="5867400" cy="677820"/>
          </a:xfrm>
          <a:prstGeom prst="wedgeRoundRectCallout">
            <a:avLst>
              <a:gd name="adj1" fmla="val -48831"/>
              <a:gd name="adj2" fmla="val -153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6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Angular we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streams using </a:t>
            </a:r>
            <a:r>
              <a:rPr lang="en-US" dirty="0" smtClean="0">
                <a:solidFill>
                  <a:schemeClr val="accent1"/>
                </a:solidFill>
              </a:rPr>
              <a:t>Observables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Streams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new values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Combine</a:t>
            </a:r>
            <a:r>
              <a:rPr lang="en-US" dirty="0" smtClean="0"/>
              <a:t> 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7244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0, 1, 2, 3, 4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494212" y="5847182"/>
            <a:ext cx="5867400" cy="677820"/>
          </a:xfrm>
          <a:prstGeom prst="wedgeRoundRectCallout">
            <a:avLst>
              <a:gd name="adj1" fmla="val -48485"/>
              <a:gd name="adj2" fmla="val -132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4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FRP is a </a:t>
            </a:r>
            <a:r>
              <a:rPr lang="en-US" dirty="0" smtClean="0">
                <a:solidFill>
                  <a:schemeClr val="accent1"/>
                </a:solidFill>
              </a:rPr>
              <a:t>paradigm</a:t>
            </a:r>
            <a:r>
              <a:rPr lang="en-US" dirty="0" smtClean="0"/>
              <a:t> for software development</a:t>
            </a:r>
          </a:p>
          <a:p>
            <a:pPr lvl="1"/>
            <a:r>
              <a:rPr lang="en-US" dirty="0" smtClean="0"/>
              <a:t>Entire </a:t>
            </a:r>
            <a:r>
              <a:rPr lang="en-US" dirty="0" smtClean="0">
                <a:solidFill>
                  <a:schemeClr val="accent1"/>
                </a:solidFill>
              </a:rPr>
              <a:t>programs</a:t>
            </a:r>
            <a:r>
              <a:rPr lang="en-US" dirty="0" smtClean="0"/>
              <a:t> can be build </a:t>
            </a:r>
            <a:r>
              <a:rPr lang="en-US" dirty="0" smtClean="0">
                <a:solidFill>
                  <a:schemeClr val="accent1"/>
                </a:solidFill>
              </a:rPr>
              <a:t>uniquely</a:t>
            </a:r>
            <a:r>
              <a:rPr lang="en-US" dirty="0" smtClean="0"/>
              <a:t> around the notion of </a:t>
            </a:r>
            <a:r>
              <a:rPr lang="en-US" dirty="0" smtClean="0">
                <a:solidFill>
                  <a:schemeClr val="accent1"/>
                </a:solidFill>
              </a:rPr>
              <a:t>streams</a:t>
            </a:r>
          </a:p>
          <a:p>
            <a:pPr lvl="1"/>
            <a:r>
              <a:rPr lang="en-US" dirty="0" smtClean="0"/>
              <a:t>Create, combine and subscribe to streams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goal</a:t>
            </a:r>
            <a:r>
              <a:rPr lang="en-US" dirty="0" smtClean="0"/>
              <a:t> of FRP</a:t>
            </a:r>
          </a:p>
          <a:p>
            <a:pPr lvl="1"/>
            <a:r>
              <a:rPr lang="en-US" dirty="0" smtClean="0"/>
              <a:t>Build programs in a </a:t>
            </a:r>
            <a:r>
              <a:rPr lang="en-US" dirty="0" smtClean="0">
                <a:solidFill>
                  <a:schemeClr val="accent1"/>
                </a:solidFill>
              </a:rPr>
              <a:t>declarative</a:t>
            </a:r>
            <a:r>
              <a:rPr lang="en-US" dirty="0" smtClean="0"/>
              <a:t> way</a:t>
            </a:r>
          </a:p>
          <a:p>
            <a:pPr lvl="1"/>
            <a:r>
              <a:rPr lang="en-US" dirty="0" smtClean="0"/>
              <a:t>Lack of application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5212" y="3505200"/>
            <a:ext cx="2334970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03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eactive E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tensions for 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Implementation </a:t>
            </a:r>
            <a:r>
              <a:rPr lang="en-US" dirty="0" smtClean="0">
                <a:solidFill>
                  <a:schemeClr val="accent1"/>
                </a:solidFill>
              </a:rPr>
              <a:t>Library</a:t>
            </a:r>
            <a:r>
              <a:rPr lang="en-US" dirty="0" smtClean="0"/>
              <a:t> for Observables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To see in action use </a:t>
            </a:r>
            <a:r>
              <a:rPr lang="en-US" dirty="0" err="1" smtClean="0">
                <a:solidFill>
                  <a:schemeClr val="accent1"/>
                </a:solidFill>
              </a:rPr>
              <a:t>JsBin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https://jsbin.com/laxogo/edit?html,js,console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14600"/>
            <a:ext cx="9601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interval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2612" y="4573079"/>
            <a:ext cx="4229012" cy="20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05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Observables are either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We need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9601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 =&gt; console.log(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95800"/>
            <a:ext cx="9601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console.log(i));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141486" y="3526809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subscribers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51012" y="5704748"/>
            <a:ext cx="5867400" cy="677820"/>
          </a:xfrm>
          <a:prstGeom prst="wedgeRoundRectCallout">
            <a:avLst>
              <a:gd name="adj1" fmla="val -38615"/>
              <a:gd name="adj2" fmla="val -145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 (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Observables are </a:t>
            </a:r>
            <a:r>
              <a:rPr lang="en-US" dirty="0" smtClean="0">
                <a:solidFill>
                  <a:schemeClr val="accent1"/>
                </a:solidFill>
              </a:rPr>
              <a:t>not shared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chemeClr val="accent1"/>
                </a:solidFill>
              </a:rPr>
              <a:t>subscriber</a:t>
            </a:r>
            <a:r>
              <a:rPr lang="en-US" dirty="0" smtClean="0"/>
              <a:t> sets up a whole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separate processing </a:t>
            </a:r>
            <a:r>
              <a:rPr lang="en-US" dirty="0" smtClean="0">
                <a:solidFill>
                  <a:schemeClr val="accent1"/>
                </a:solidFill>
              </a:rPr>
              <a:t>chain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Two</a:t>
            </a:r>
            <a:r>
              <a:rPr lang="en-US" dirty="0" smtClean="0"/>
              <a:t> things to </a:t>
            </a:r>
            <a:r>
              <a:rPr lang="en-US" dirty="0" smtClean="0">
                <a:solidFill>
                  <a:schemeClr val="accent1"/>
                </a:solidFill>
              </a:rPr>
              <a:t>keep</a:t>
            </a:r>
            <a:r>
              <a:rPr lang="en-US" dirty="0" smtClean="0"/>
              <a:t> in mind: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hot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cold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Is the observable </a:t>
            </a:r>
            <a:r>
              <a:rPr lang="en-US" dirty="0" smtClean="0">
                <a:solidFill>
                  <a:schemeClr val="accent1"/>
                </a:solidFill>
              </a:rPr>
              <a:t>shared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 Side Effect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068368"/>
            <a:ext cx="10363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sub ${i}`));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 =&gt; console.log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second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 ${i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}`));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Dependency Injection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Observables and </a:t>
            </a:r>
            <a:r>
              <a:rPr lang="en-US" dirty="0" err="1" smtClean="0"/>
              <a:t>RxJS</a:t>
            </a:r>
            <a:endParaRPr lang="en-US" dirty="0" smtClean="0"/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Functional Reactive Programming (FRP)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Service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34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map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filter</a:t>
            </a:r>
            <a:r>
              <a:rPr lang="en-US" dirty="0" smtClean="0"/>
              <a:t> operator</a:t>
            </a:r>
          </a:p>
          <a:p>
            <a:pPr>
              <a:spcAft>
                <a:spcPts val="8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reduce</a:t>
            </a:r>
            <a:r>
              <a:rPr lang="en-US" dirty="0" smtClean="0"/>
              <a:t> 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021835"/>
            <a:ext cx="10744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2 *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67639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filter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% 2 ==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5624" y="529702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408612" y="4477388"/>
            <a:ext cx="5867400" cy="677820"/>
          </a:xfrm>
          <a:prstGeom prst="wedgeRoundRectCallout">
            <a:avLst>
              <a:gd name="adj1" fmla="val 9350"/>
              <a:gd name="adj2" fmla="val 818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heart of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0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scan</a:t>
            </a:r>
            <a:r>
              <a:rPr lang="en-US" dirty="0" smtClean="0"/>
              <a:t> operator</a:t>
            </a:r>
          </a:p>
          <a:p>
            <a:pPr>
              <a:spcAft>
                <a:spcPts val="100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share</a:t>
            </a:r>
            <a:r>
              <a:rPr lang="en-US" dirty="0" smtClean="0"/>
              <a:t>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RxJS</a:t>
            </a:r>
            <a:r>
              <a:rPr lang="en-US" dirty="0" smtClean="0"/>
              <a:t> Operators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27936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scan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((state, value) =&gt; state + value, 0)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9744" y="3936298"/>
            <a:ext cx="107442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Rx.Observable.interval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(1000).take(5).do(I =&gt; console.log(`value: ${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}`)).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597480" y="5576098"/>
            <a:ext cx="7968932" cy="677820"/>
          </a:xfrm>
          <a:prstGeom prst="wedgeRoundRectCallout">
            <a:avLst>
              <a:gd name="adj1" fmla="val -26125"/>
              <a:gd name="adj2" fmla="val -150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subscription of a processing chain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2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570355"/>
          </a:xfrm>
        </p:spPr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are really </a:t>
            </a:r>
            <a:r>
              <a:rPr lang="en-US" dirty="0" smtClean="0">
                <a:solidFill>
                  <a:schemeClr val="accent1"/>
                </a:solidFill>
              </a:rPr>
              <a:t>powerful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Multiple choice to </a:t>
            </a:r>
            <a:r>
              <a:rPr lang="en-US" dirty="0" smtClean="0">
                <a:solidFill>
                  <a:schemeClr val="accent1"/>
                </a:solidFill>
              </a:rPr>
              <a:t>structure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chemeClr val="accent1"/>
                </a:solidFill>
              </a:rPr>
              <a:t>Angular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Go </a:t>
            </a:r>
            <a:r>
              <a:rPr lang="en-US" dirty="0" smtClean="0">
                <a:solidFill>
                  <a:schemeClr val="accent1"/>
                </a:solidFill>
              </a:rPr>
              <a:t>full</a:t>
            </a:r>
            <a:r>
              <a:rPr lang="en-US" dirty="0" smtClean="0"/>
              <a:t> reactive (extensive use of </a:t>
            </a:r>
            <a:r>
              <a:rPr lang="en-US" dirty="0" err="1" smtClean="0"/>
              <a:t>RxJS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Via </a:t>
            </a:r>
            <a:r>
              <a:rPr lang="en-US" dirty="0" smtClean="0">
                <a:solidFill>
                  <a:schemeClr val="accent1"/>
                </a:solidFill>
              </a:rPr>
              <a:t>parts</a:t>
            </a:r>
            <a:r>
              <a:rPr lang="en-US" dirty="0" smtClean="0"/>
              <a:t> (Forms or Http)</a:t>
            </a:r>
          </a:p>
          <a:p>
            <a:r>
              <a:rPr lang="en-US" dirty="0" smtClean="0"/>
              <a:t>More </a:t>
            </a:r>
            <a:r>
              <a:rPr lang="en-US" dirty="0"/>
              <a:t>on observables here: </a:t>
            </a:r>
            <a:r>
              <a:rPr lang="en-US" dirty="0">
                <a:hlinkClick r:id="rId2"/>
              </a:rPr>
              <a:t>https://blog.angular-university.io/functional-reactive-programming-for-angular-2-developers-rxjs-and-observables/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RxJS</a:t>
            </a:r>
            <a:r>
              <a:rPr lang="en-US" dirty="0" smtClean="0"/>
              <a:t> and FRP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7725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Service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Fetching data from a</a:t>
            </a:r>
            <a:r>
              <a:rPr lang="bg-BG" dirty="0" smtClean="0"/>
              <a:t> </a:t>
            </a:r>
            <a:r>
              <a:rPr lang="en-US" smtClean="0"/>
              <a:t>remote </a:t>
            </a:r>
            <a:r>
              <a:rPr lang="en-US" dirty="0" smtClean="0"/>
              <a:t>API</a:t>
            </a:r>
            <a:endParaRPr lang="bg-BG" dirty="0"/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3612" y="2209800"/>
            <a:ext cx="2153584" cy="21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514600"/>
            <a:ext cx="2438400" cy="1338731"/>
          </a:xfrm>
          <a:prstGeom prst="roundRect">
            <a:avLst>
              <a:gd name="adj" fmla="val 2077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56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Before we can use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1"/>
                </a:solidFill>
              </a:rPr>
              <a:t>fetch</a:t>
            </a:r>
            <a:r>
              <a:rPr lang="en-US" dirty="0" smtClean="0"/>
              <a:t> data, import the </a:t>
            </a:r>
            <a:r>
              <a:rPr lang="en-US" dirty="0" err="1" smtClean="0">
                <a:solidFill>
                  <a:schemeClr val="accent1"/>
                </a:solidFill>
              </a:rPr>
              <a:t>HttpClientModule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"</a:t>
            </a:r>
            <a:r>
              <a:rPr lang="en-US" dirty="0" err="1" smtClean="0"/>
              <a:t>app.module</a:t>
            </a:r>
            <a:r>
              <a:rPr lang="en-US" dirty="0" smtClean="0"/>
              <a:t>".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Add the module in </a:t>
            </a:r>
            <a:r>
              <a:rPr lang="en-US" dirty="0" smtClean="0">
                <a:solidFill>
                  <a:schemeClr val="accent1"/>
                </a:solidFill>
              </a:rPr>
              <a:t>imports</a:t>
            </a:r>
            <a:r>
              <a:rPr lang="en-US" dirty="0" smtClean="0"/>
              <a:t> array</a:t>
            </a:r>
          </a:p>
          <a:p>
            <a:endParaRPr lang="en-US" dirty="0" smtClean="0"/>
          </a:p>
          <a:p>
            <a:pPr>
              <a:spcAft>
                <a:spcPts val="6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2438400"/>
            <a:ext cx="10744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angular/common/http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744" y="4011551"/>
            <a:ext cx="10744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declarations: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// App Components ],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HttpClientModule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871844" y="4989659"/>
            <a:ext cx="4539932" cy="1154546"/>
          </a:xfrm>
          <a:prstGeom prst="wedgeRoundRectCallout">
            <a:avLst>
              <a:gd name="adj1" fmla="val -91573"/>
              <a:gd name="adj2" fmla="val 11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now on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injected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Services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profile</a:t>
            </a:r>
            <a:r>
              <a:rPr lang="en-US" dirty="0" smtClean="0"/>
              <a:t> info from </a:t>
            </a:r>
            <a:r>
              <a:rPr lang="en-US" dirty="0" smtClean="0">
                <a:solidFill>
                  <a:schemeClr val="accent1"/>
                </a:solidFill>
              </a:rPr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chemeClr val="accent1"/>
                </a:solidFill>
              </a:rPr>
              <a:t>HttpClient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into a Service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Fetch Data from GitHub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12" y="3581400"/>
            <a:ext cx="7847012" cy="27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78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624" y="108420"/>
            <a:ext cx="9577597" cy="1110780"/>
          </a:xfrm>
        </p:spPr>
        <p:txBody>
          <a:bodyPr/>
          <a:lstStyle/>
          <a:p>
            <a:r>
              <a:rPr lang="en-US" dirty="0" smtClean="0"/>
              <a:t>Injecting the </a:t>
            </a:r>
            <a:r>
              <a:rPr lang="en-US" dirty="0" err="1" smtClean="0"/>
              <a:t>HttpClient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1624" y="1600200"/>
            <a:ext cx="10744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Injectable } from '@angular/core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@angular/common/http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} from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/Observable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@Injectable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 private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HttpClient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Observable&lt;Object&gt;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pPr lvl="2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&lt;Object&gt;(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932612" y="2819400"/>
            <a:ext cx="4539932" cy="1154546"/>
          </a:xfrm>
          <a:prstGeom prst="wedgeRoundRectCallout">
            <a:avLst>
              <a:gd name="adj1" fmla="val -49500"/>
              <a:gd name="adj2" fmla="val 1059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 retrieves 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Observable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a service and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65127"/>
            <a:ext cx="9699407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GitComponent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implements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Object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private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GitService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});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3936298"/>
            <a:ext cx="96994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nterface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login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avatar_url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location : string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It is recommended to </a:t>
            </a:r>
            <a:r>
              <a:rPr lang="en-US" dirty="0" smtClean="0">
                <a:solidFill>
                  <a:schemeClr val="accent1"/>
                </a:solidFill>
              </a:rPr>
              <a:t>cast</a:t>
            </a:r>
            <a:r>
              <a:rPr lang="en-US" dirty="0" smtClean="0"/>
              <a:t> the response</a:t>
            </a:r>
            <a:endParaRPr lang="en-US" dirty="0"/>
          </a:p>
          <a:p>
            <a:pPr>
              <a:spcAft>
                <a:spcPts val="130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Typechecking</a:t>
            </a:r>
            <a:r>
              <a:rPr lang="en-US" dirty="0" smtClean="0"/>
              <a:t>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9940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Observable&lt;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780212" y="3968170"/>
            <a:ext cx="4539932" cy="677820"/>
          </a:xfrm>
          <a:prstGeom prst="wedgeRoundRectCallout">
            <a:avLst>
              <a:gd name="adj1" fmla="val -78816"/>
              <a:gd name="adj2" fmla="val -181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a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6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handle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add an error </a:t>
            </a:r>
            <a:r>
              <a:rPr lang="en-US" dirty="0" smtClean="0">
                <a:solidFill>
                  <a:schemeClr val="accent1"/>
                </a:solidFill>
              </a:rPr>
              <a:t>handler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002386"/>
            <a:ext cx="9372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(): void {</a:t>
            </a:r>
          </a:p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this.gitService.getProfileInfo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subscribe(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data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// Attach data to prop},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console.log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(`Something went wrong: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${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JSON.stringify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)}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`)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20168" y="4888649"/>
            <a:ext cx="3636644" cy="1631273"/>
          </a:xfrm>
          <a:prstGeom prst="wedgeRoundRectCallout">
            <a:avLst>
              <a:gd name="adj1" fmla="val -109548"/>
              <a:gd name="adj2" fmla="val -65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error can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API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post request we need </a:t>
            </a:r>
            <a:r>
              <a:rPr lang="en-US" dirty="0" smtClean="0">
                <a:solidFill>
                  <a:schemeClr val="accent1"/>
                </a:solidFill>
              </a:rPr>
              <a:t>body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headers</a:t>
            </a:r>
            <a:r>
              <a:rPr lang="en-US" dirty="0" smtClean="0"/>
              <a:t>, etc..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POST request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981200"/>
            <a:ext cx="101465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{ username: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', password: 'pass1234'}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/users',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new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HttpHeaders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().set('Authorization', '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authtoken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.subscribe(…)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256212" y="4237953"/>
            <a:ext cx="4398644" cy="1631273"/>
          </a:xfrm>
          <a:prstGeom prst="wedgeRoundRectCallout">
            <a:avLst>
              <a:gd name="adj1" fmla="val -97170"/>
              <a:gd name="adj2" fmla="val -160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observables,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happen otherwise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7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0"/>
              </a:spcAft>
            </a:pPr>
            <a:r>
              <a:rPr lang="en-US" dirty="0" smtClean="0"/>
              <a:t>Casting an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Promise</a:t>
            </a:r>
          </a:p>
          <a:p>
            <a:pPr>
              <a:spcAft>
                <a:spcPts val="30000"/>
              </a:spcAft>
            </a:pPr>
            <a:r>
              <a:rPr lang="en-US" dirty="0" smtClean="0"/>
              <a:t>More info at: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https://angular.io/guide/http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4154" y="1905000"/>
            <a:ext cx="114300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getProfileInfo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: Promise&lt;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'https://api.github.com/users/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nakov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this.http.get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GitProfile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toPromise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(data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this.profileData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data)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(err =&gt;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console.warn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(`ERR: ${err}`));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966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DI is a popular </a:t>
            </a:r>
            <a:r>
              <a:rPr lang="en-US" sz="3200" dirty="0" smtClean="0">
                <a:solidFill>
                  <a:schemeClr val="accent1"/>
                </a:solidFill>
              </a:rPr>
              <a:t>design</a:t>
            </a:r>
            <a:r>
              <a:rPr lang="en-US" sz="3200" dirty="0" smtClean="0"/>
              <a:t> pattern</a:t>
            </a:r>
            <a:endParaRPr lang="en-US" sz="3200" dirty="0"/>
          </a:p>
          <a:p>
            <a:pPr>
              <a:lnSpc>
                <a:spcPct val="100000"/>
              </a:lnSpc>
              <a:spcAft>
                <a:spcPts val="12000"/>
              </a:spcAft>
            </a:pPr>
            <a:r>
              <a:rPr lang="en-US" sz="3200" dirty="0" smtClean="0">
                <a:solidFill>
                  <a:schemeClr val="accent1"/>
                </a:solidFill>
              </a:rPr>
              <a:t>Injecting</a:t>
            </a:r>
            <a:r>
              <a:rPr lang="en-US" sz="3200" dirty="0" smtClean="0"/>
              <a:t> services in </a:t>
            </a:r>
            <a:r>
              <a:rPr lang="en-US" sz="3200" dirty="0" smtClean="0">
                <a:solidFill>
                  <a:schemeClr val="accent1"/>
                </a:solidFill>
              </a:rPr>
              <a:t>Angular</a:t>
            </a:r>
            <a:r>
              <a:rPr lang="en-US" sz="3200" dirty="0" smtClean="0"/>
              <a:t> is easy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/>
              <a:t>RxJS</a:t>
            </a:r>
            <a:r>
              <a:rPr lang="en-US" sz="3200" dirty="0"/>
              <a:t> and FRP are really </a:t>
            </a:r>
            <a:r>
              <a:rPr lang="en-US" sz="3200" dirty="0">
                <a:solidFill>
                  <a:schemeClr val="accent1"/>
                </a:solidFill>
              </a:rPr>
              <a:t>powerful</a:t>
            </a:r>
            <a:r>
              <a:rPr lang="en-US" sz="3200" dirty="0"/>
              <a:t> </a:t>
            </a:r>
            <a:r>
              <a:rPr lang="en-US" sz="3200" dirty="0" smtClean="0"/>
              <a:t>concepts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lang="en-US" sz="3000" dirty="0" err="1" smtClean="0">
                <a:solidFill>
                  <a:schemeClr val="accent1"/>
                </a:solidFill>
              </a:rPr>
              <a:t>HttpClient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 smtClean="0"/>
              <a:t>to </a:t>
            </a:r>
            <a:r>
              <a:rPr lang="en-US" sz="3000" dirty="0" smtClean="0">
                <a:solidFill>
                  <a:schemeClr val="accent1"/>
                </a:solidFill>
              </a:rPr>
              <a:t>fetch</a:t>
            </a:r>
            <a:r>
              <a:rPr lang="en-US" sz="3000" dirty="0" smtClean="0"/>
              <a:t> data from an </a:t>
            </a:r>
            <a:r>
              <a:rPr lang="en-US" sz="3000" dirty="0" smtClean="0">
                <a:solidFill>
                  <a:schemeClr val="accent1"/>
                </a:solidFill>
              </a:rPr>
              <a:t>API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3718" y="1371600"/>
            <a:ext cx="3372694" cy="2885609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4820" y="2438400"/>
            <a:ext cx="5788192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providers: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UsersService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]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3712" y="5181600"/>
            <a:ext cx="80453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his.http.get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().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2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60019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End-to-end JavaScript Applications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437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62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Overview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67640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89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Dependency ?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that your class </a:t>
            </a:r>
            <a:r>
              <a:rPr lang="en-US" dirty="0" smtClean="0">
                <a:solidFill>
                  <a:schemeClr val="accent1"/>
                </a:solidFill>
              </a:rPr>
              <a:t>needs</a:t>
            </a:r>
          </a:p>
          <a:p>
            <a:pPr lvl="1"/>
            <a:r>
              <a:rPr lang="en-US" dirty="0" smtClean="0"/>
              <a:t>Other Examples (</a:t>
            </a:r>
            <a:r>
              <a:rPr lang="en-US" dirty="0" smtClean="0">
                <a:solidFill>
                  <a:schemeClr val="accent1"/>
                </a:solidFill>
              </a:rPr>
              <a:t>Framework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Database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File System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Providers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lasses </a:t>
            </a:r>
            <a:r>
              <a:rPr lang="en-US" dirty="0" smtClean="0">
                <a:solidFill>
                  <a:schemeClr val="accent1"/>
                </a:solidFill>
              </a:rPr>
              <a:t>dependent</a:t>
            </a:r>
            <a:r>
              <a:rPr lang="en-US" dirty="0" smtClean="0"/>
              <a:t> on each other are called </a:t>
            </a:r>
            <a:r>
              <a:rPr lang="en-US" dirty="0" smtClean="0">
                <a:solidFill>
                  <a:schemeClr val="accent1"/>
                </a:solidFill>
              </a:rPr>
              <a:t>coupled</a:t>
            </a:r>
          </a:p>
          <a:p>
            <a:r>
              <a:rPr lang="en-US" dirty="0" smtClean="0"/>
              <a:t>Dependencies are </a:t>
            </a:r>
            <a:r>
              <a:rPr lang="en-US" dirty="0" smtClean="0">
                <a:solidFill>
                  <a:schemeClr val="accent1"/>
                </a:solidFill>
              </a:rPr>
              <a:t>bad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chemeClr val="accent1"/>
                </a:solidFill>
              </a:rPr>
              <a:t>decrease</a:t>
            </a:r>
            <a:r>
              <a:rPr lang="en-US" dirty="0" smtClean="0"/>
              <a:t> reuse.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4075786"/>
            <a:ext cx="1030573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370012" y="5835377"/>
            <a:ext cx="7696200" cy="677820"/>
          </a:xfrm>
          <a:prstGeom prst="wedgeRoundRectCallout">
            <a:avLst>
              <a:gd name="adj1" fmla="val 252"/>
              <a:gd name="adj2" fmla="val -1725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class is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concrete 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03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Examples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723264" y="312420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31"/>
          <p:cNvSpPr/>
          <p:nvPr/>
        </p:nvSpPr>
        <p:spPr>
          <a:xfrm>
            <a:off x="6666864" y="3169844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0412" y="1409950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>
            <a:endCxn id="14" idx="1"/>
          </p:cNvCxnSpPr>
          <p:nvPr/>
        </p:nvCxnSpPr>
        <p:spPr>
          <a:xfrm>
            <a:off x="3732212" y="1859818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: Rounded Corners 31"/>
          <p:cNvSpPr/>
          <p:nvPr/>
        </p:nvSpPr>
        <p:spPr>
          <a:xfrm>
            <a:off x="6670356" y="1387340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Framework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95064" y="3663180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760412" y="5097279"/>
            <a:ext cx="2971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695064" y="5592579"/>
            <a:ext cx="2938144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31"/>
          <p:cNvSpPr/>
          <p:nvPr/>
        </p:nvSpPr>
        <p:spPr>
          <a:xfrm>
            <a:off x="6680516" y="5142923"/>
            <a:ext cx="3342370" cy="94495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Another Class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2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is a popular </a:t>
            </a:r>
            <a:r>
              <a:rPr lang="en-US" dirty="0" smtClean="0">
                <a:solidFill>
                  <a:schemeClr val="accent1"/>
                </a:solidFill>
              </a:rPr>
              <a:t>design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</a:p>
          <a:p>
            <a:r>
              <a:rPr lang="en-US" dirty="0" smtClean="0"/>
              <a:t>Inversion of Control (</a:t>
            </a:r>
            <a:r>
              <a:rPr lang="en-US" dirty="0" err="1" smtClean="0">
                <a:solidFill>
                  <a:schemeClr val="accent1"/>
                </a:solidFill>
              </a:rPr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dirty="0">
                <a:solidFill>
                  <a:schemeClr val="accent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dirty="0" smtClean="0">
                <a:solidFill>
                  <a:schemeClr val="accent1"/>
                </a:solidFill>
              </a:rPr>
              <a:t>outside</a:t>
            </a:r>
          </a:p>
          <a:p>
            <a:pPr lvl="1"/>
            <a:r>
              <a:rPr lang="en-US" dirty="0" smtClean="0"/>
              <a:t>The class does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>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3190" y="3816318"/>
            <a:ext cx="1030573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ublic class Customer 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(CustomerService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this.customerService = </a:t>
            </a:r>
            <a:r>
              <a:rPr lang="en-US" sz="2800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98612" y="5847182"/>
            <a:ext cx="5334000" cy="677820"/>
          </a:xfrm>
          <a:prstGeom prst="wedgeRoundRectCallout">
            <a:avLst>
              <a:gd name="adj1" fmla="val 28118"/>
              <a:gd name="adj2" fmla="val -79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service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comes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8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it </a:t>
            </a:r>
            <a:r>
              <a:rPr lang="en-US" dirty="0">
                <a:solidFill>
                  <a:schemeClr val="accent1"/>
                </a:solidFill>
              </a:rPr>
              <a:t>should</a:t>
            </a:r>
            <a:r>
              <a:rPr lang="en-US" dirty="0"/>
              <a:t> be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declare</a:t>
            </a:r>
            <a:r>
              <a:rPr lang="en-US" dirty="0"/>
              <a:t> what they need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Constructors</a:t>
            </a:r>
            <a:r>
              <a:rPr lang="en-US" dirty="0"/>
              <a:t> should </a:t>
            </a:r>
            <a:r>
              <a:rPr lang="en-US" dirty="0">
                <a:solidFill>
                  <a:schemeClr val="accent1"/>
                </a:solidFill>
              </a:rPr>
              <a:t>require</a:t>
            </a:r>
            <a:r>
              <a:rPr lang="en-US" dirty="0"/>
              <a:t> dependencies</a:t>
            </a:r>
          </a:p>
          <a:p>
            <a:pPr lvl="1"/>
            <a:r>
              <a:rPr lang="en-US" dirty="0" smtClean="0"/>
              <a:t>Dependencies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abstractions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Dependency </a:t>
            </a:r>
            <a:r>
              <a:rPr lang="en-US" dirty="0" smtClean="0"/>
              <a:t>Injection (usually called DI)</a:t>
            </a:r>
            <a:endParaRPr lang="en-US" dirty="0"/>
          </a:p>
          <a:p>
            <a:pPr lvl="1"/>
            <a:r>
              <a:rPr lang="en-US" dirty="0"/>
              <a:t>The Hollywood principle </a:t>
            </a:r>
            <a:br>
              <a:rPr lang="en-US" dirty="0"/>
            </a:br>
            <a:r>
              <a:rPr lang="en-US" dirty="0"/>
              <a:t>"Don't call us, we'll call you</a:t>
            </a:r>
            <a:r>
              <a:rPr lang="en-US" dirty="0" smtClean="0"/>
              <a:t>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090864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6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 – through </a:t>
            </a:r>
            <a:r>
              <a:rPr lang="en-US" dirty="0" smtClean="0">
                <a:solidFill>
                  <a:schemeClr val="accent1"/>
                </a:solidFill>
              </a:rPr>
              <a:t>constructors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Pros</a:t>
            </a:r>
          </a:p>
          <a:p>
            <a:pPr lvl="1"/>
            <a:r>
              <a:rPr lang="en-US" dirty="0" smtClean="0"/>
              <a:t>Classes </a:t>
            </a:r>
            <a:r>
              <a:rPr lang="en-US" dirty="0" smtClean="0">
                <a:solidFill>
                  <a:schemeClr val="accent1"/>
                </a:solidFill>
              </a:rPr>
              <a:t>self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document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Works well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Always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State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pPr lvl="1"/>
            <a:r>
              <a:rPr lang="en-US" dirty="0" smtClean="0"/>
              <a:t>Some methods may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need </a:t>
            </a:r>
            <a:r>
              <a:rPr lang="en-US" dirty="0" smtClean="0">
                <a:solidFill>
                  <a:schemeClr val="accent1"/>
                </a:solidFill>
              </a:rPr>
              <a:t>everything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bg-BG" dirty="0"/>
          </a:p>
        </p:txBody>
      </p:sp>
      <p:pic>
        <p:nvPicPr>
          <p:cNvPr id="5" name="Picture 6" descr="Резултат с изображение за che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1242318" cy="12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ross, dialog, erro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9336662" y="482067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81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1504</Words>
  <Application>Microsoft Office PowerPoint</Application>
  <PresentationFormat>Custom</PresentationFormat>
  <Paragraphs>310</Paragraphs>
  <Slides>35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1_SoftUni 16x9</vt:lpstr>
      <vt:lpstr>SoftUni 16x9</vt:lpstr>
      <vt:lpstr>2_SoftUni 16x9</vt:lpstr>
      <vt:lpstr>3_SoftUni 16x9</vt:lpstr>
      <vt:lpstr>Dependency Injection. Services. Observables(RxJS)</vt:lpstr>
      <vt:lpstr>Table of Contents</vt:lpstr>
      <vt:lpstr>Have a Question?</vt:lpstr>
      <vt:lpstr>Dependency Injection Overview</vt:lpstr>
      <vt:lpstr>What is a Dependency ?</vt:lpstr>
      <vt:lpstr>Dependency Examples</vt:lpstr>
      <vt:lpstr>Dependency Injection</vt:lpstr>
      <vt:lpstr>Dependency Injection (2)</vt:lpstr>
      <vt:lpstr>Constructor Injection</vt:lpstr>
      <vt:lpstr>Classic Violations</vt:lpstr>
      <vt:lpstr>How to fix ?</vt:lpstr>
      <vt:lpstr>General Requirements</vt:lpstr>
      <vt:lpstr>Observables and RxJS</vt:lpstr>
      <vt:lpstr>Functional Programming</vt:lpstr>
      <vt:lpstr>The Observable</vt:lpstr>
      <vt:lpstr>Function Reactive Programming</vt:lpstr>
      <vt:lpstr>Introducing RxJS</vt:lpstr>
      <vt:lpstr>Observables Side Effect</vt:lpstr>
      <vt:lpstr>Observables Side Effect (2)</vt:lpstr>
      <vt:lpstr>Commonly Used RxJS Operators</vt:lpstr>
      <vt:lpstr>Commonly used RxJS Operators (2)</vt:lpstr>
      <vt:lpstr>RxJS and FRP Overview</vt:lpstr>
      <vt:lpstr>HTTP Service</vt:lpstr>
      <vt:lpstr>The HTTP Client Module</vt:lpstr>
      <vt:lpstr>Problem: Fetch Data from GitHub</vt:lpstr>
      <vt:lpstr>Injecting the HttpClient</vt:lpstr>
      <vt:lpstr>Subscribe to the Observable</vt:lpstr>
      <vt:lpstr>Typechecking the response</vt:lpstr>
      <vt:lpstr>Catching Errors</vt:lpstr>
      <vt:lpstr>Making a POST request</vt:lpstr>
      <vt:lpstr>Using Promises</vt:lpstr>
      <vt:lpstr>Summary</vt:lpstr>
      <vt:lpstr>Course Introduction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Dependency-Injection-and-Services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2018-07-19T11:33:06Z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