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52"/>
  </p:notesMasterIdLst>
  <p:handoutMasterIdLst>
    <p:handoutMasterId r:id="rId53"/>
  </p:handoutMasterIdLst>
  <p:sldIdLst>
    <p:sldId id="508" r:id="rId6"/>
    <p:sldId id="509" r:id="rId7"/>
    <p:sldId id="460" r:id="rId8"/>
    <p:sldId id="514" r:id="rId9"/>
    <p:sldId id="413" r:id="rId10"/>
    <p:sldId id="482" r:id="rId11"/>
    <p:sldId id="515" r:id="rId12"/>
    <p:sldId id="484" r:id="rId13"/>
    <p:sldId id="516" r:id="rId14"/>
    <p:sldId id="517" r:id="rId15"/>
    <p:sldId id="518" r:id="rId16"/>
    <p:sldId id="528" r:id="rId17"/>
    <p:sldId id="529" r:id="rId18"/>
    <p:sldId id="530" r:id="rId19"/>
    <p:sldId id="531" r:id="rId20"/>
    <p:sldId id="532" r:id="rId21"/>
    <p:sldId id="519" r:id="rId22"/>
    <p:sldId id="487" r:id="rId23"/>
    <p:sldId id="520" r:id="rId24"/>
    <p:sldId id="521" r:id="rId25"/>
    <p:sldId id="522" r:id="rId26"/>
    <p:sldId id="495" r:id="rId27"/>
    <p:sldId id="496" r:id="rId28"/>
    <p:sldId id="497" r:id="rId29"/>
    <p:sldId id="498" r:id="rId30"/>
    <p:sldId id="499" r:id="rId31"/>
    <p:sldId id="492" r:id="rId32"/>
    <p:sldId id="494" r:id="rId33"/>
    <p:sldId id="523" r:id="rId34"/>
    <p:sldId id="524" r:id="rId35"/>
    <p:sldId id="525" r:id="rId36"/>
    <p:sldId id="502" r:id="rId37"/>
    <p:sldId id="526" r:id="rId38"/>
    <p:sldId id="527" r:id="rId39"/>
    <p:sldId id="505" r:id="rId40"/>
    <p:sldId id="506" r:id="rId41"/>
    <p:sldId id="507" r:id="rId42"/>
    <p:sldId id="536" r:id="rId43"/>
    <p:sldId id="537" r:id="rId44"/>
    <p:sldId id="538" r:id="rId45"/>
    <p:sldId id="539" r:id="rId46"/>
    <p:sldId id="540" r:id="rId47"/>
    <p:sldId id="510" r:id="rId48"/>
    <p:sldId id="533" r:id="rId49"/>
    <p:sldId id="534" r:id="rId50"/>
    <p:sldId id="535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413"/>
            <p14:sldId id="482"/>
          </p14:sldIdLst>
        </p14:section>
        <p14:section name="Creating Components" id="{E9CD94B7-038E-4B74-820D-E7D245393716}">
          <p14:sldIdLst>
            <p14:sldId id="515"/>
            <p14:sldId id="484"/>
            <p14:sldId id="516"/>
            <p14:sldId id="517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07"/>
          </p14:sldIdLst>
        </p14:section>
        <p14:section name="Services with Fake Data" id="{F478C953-CC90-4BBF-9943-8477F98CBBE2}">
          <p14:sldIdLst>
            <p14:sldId id="536"/>
            <p14:sldId id="537"/>
            <p14:sldId id="538"/>
            <p14:sldId id="539"/>
            <p14:sldId id="540"/>
          </p14:sldIdLst>
        </p14:section>
        <p14:section name="Summary" id="{1888D697-2B49-43A6-BDC2-719250E583B8}">
          <p14:sldIdLst>
            <p14:sldId id="510"/>
            <p14:sldId id="533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8" autoAdjust="0"/>
    <p:restoredTop sz="95400" autoAdjust="0"/>
  </p:normalViewPr>
  <p:slideViewPr>
    <p:cSldViewPr>
      <p:cViewPr varScale="1">
        <p:scale>
          <a:sx n="70" d="100"/>
          <a:sy n="70" d="100"/>
        </p:scale>
        <p:origin x="46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11-23T08:57:00.27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9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80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532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5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1068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4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4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1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7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357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25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15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92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3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58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4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75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457200"/>
            <a:ext cx="8138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and Data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6228" y="3650611"/>
            <a:ext cx="189558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Components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Data Binding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828" y="3665473"/>
            <a:ext cx="2511770" cy="2712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0598" y="5202241"/>
            <a:ext cx="1179751" cy="1176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673201" y="5202241"/>
            <a:ext cx="1179751" cy="11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needs to know how the </a:t>
            </a:r>
            <a:r>
              <a:rPr lang="en-US" dirty="0">
                <a:solidFill>
                  <a:schemeClr val="accent1"/>
                </a:solidFill>
              </a:rPr>
              <a:t>pieces</a:t>
            </a:r>
            <a:r>
              <a:rPr lang="en-US" dirty="0"/>
              <a:t> of your application </a:t>
            </a:r>
            <a:r>
              <a:rPr lang="en-US" dirty="0">
                <a:solidFill>
                  <a:schemeClr val="accent1"/>
                </a:solidFill>
              </a:rPr>
              <a:t>fit</a:t>
            </a:r>
            <a:r>
              <a:rPr lang="en-US" dirty="0"/>
              <a:t> together and what other files and libraries the 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</a:t>
            </a:r>
            <a:r>
              <a:rPr lang="en-US" dirty="0" smtClean="0">
                <a:solidFill>
                  <a:schemeClr val="accent1"/>
                </a:solidFill>
              </a:rPr>
              <a:t>creation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810000"/>
            <a:ext cx="980930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2"/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30952" y="3697935"/>
            <a:ext cx="5813425" cy="1631273"/>
          </a:xfrm>
          <a:prstGeom prst="wedgeRoundRectCallout">
            <a:avLst>
              <a:gd name="adj1" fmla="val -89660"/>
              <a:gd name="adj2" fmla="val -2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NgModules</a:t>
            </a:r>
            <a:r>
              <a:rPr lang="en-US" sz="2800" dirty="0"/>
              <a:t> help </a:t>
            </a:r>
            <a:r>
              <a:rPr lang="en-US" sz="2800" dirty="0">
                <a:solidFill>
                  <a:schemeClr val="accent1"/>
                </a:solidFill>
              </a:rPr>
              <a:t>organize</a:t>
            </a:r>
            <a:r>
              <a:rPr lang="en-US" sz="2800" dirty="0"/>
              <a:t> an application into cohesive </a:t>
            </a:r>
            <a:r>
              <a:rPr lang="en-US" sz="2800" dirty="0">
                <a:solidFill>
                  <a:schemeClr val="accent1"/>
                </a:solidFill>
              </a:rPr>
              <a:t>blocks</a:t>
            </a:r>
            <a:r>
              <a:rPr lang="en-US" sz="2800" dirty="0"/>
              <a:t> of </a:t>
            </a:r>
            <a:r>
              <a:rPr lang="en-US" sz="2800" dirty="0">
                <a:solidFill>
                  <a:schemeClr val="accent1"/>
                </a:solidFill>
              </a:rPr>
              <a:t>functionality</a:t>
            </a:r>
            <a:r>
              <a:rPr lang="en-US" sz="2800" dirty="0"/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4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We can use the Angular </a:t>
            </a:r>
            <a:r>
              <a:rPr lang="en-US" dirty="0" smtClean="0">
                <a:solidFill>
                  <a:schemeClr val="accent1"/>
                </a:solidFill>
              </a:rPr>
              <a:t>CLI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generate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The CLI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 a new folder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/app/home/</a:t>
            </a:r>
          </a:p>
          <a:p>
            <a:r>
              <a:rPr lang="en-US" dirty="0" smtClean="0"/>
              <a:t>The CLI directly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the component in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 generate component home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the application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021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chemeClr val="accent1"/>
                </a:solidFill>
              </a:rPr>
              <a:t>describes</a:t>
            </a:r>
            <a:r>
              <a:rPr lang="en-US" dirty="0" smtClean="0"/>
              <a:t> how the application parts </a:t>
            </a:r>
            <a:r>
              <a:rPr lang="en-US" dirty="0" smtClean="0">
                <a:solidFill>
                  <a:schemeClr val="accent1"/>
                </a:solidFill>
              </a:rPr>
              <a:t>fit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Every application has at least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err="1" smtClean="0"/>
              <a:t>NgModule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1"/>
                </a:solidFill>
              </a:rPr>
              <a:t>bootstrap</a:t>
            </a:r>
            <a:r>
              <a:rPr lang="en-US" dirty="0" smtClean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Usually it is called </a:t>
            </a:r>
            <a:r>
              <a:rPr lang="en-US" dirty="0" err="1" smtClean="0">
                <a:solidFill>
                  <a:schemeClr val="accent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but it is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necessary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822" y="118509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18412" y="2438400"/>
            <a:ext cx="3527425" cy="2107999"/>
          </a:xfrm>
          <a:prstGeom prst="wedgeRoundRectCallout">
            <a:avLst>
              <a:gd name="adj1" fmla="val -192084"/>
              <a:gd name="adj2" fmla="val -32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@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tells Angular how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app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declarables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Only 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 classes – integrated (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r>
              <a:rPr lang="en-US" dirty="0" smtClean="0"/>
              <a:t>) or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providers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 providers and </a:t>
            </a:r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 them into components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root</a:t>
            </a:r>
            <a:r>
              <a:rPr lang="en-US" dirty="0"/>
              <a:t> component – used to </a:t>
            </a:r>
            <a:r>
              <a:rPr lang="en-US" dirty="0">
                <a:solidFill>
                  <a:schemeClr val="accent1"/>
                </a:solidFill>
              </a:rPr>
              <a:t>launch</a:t>
            </a:r>
            <a:r>
              <a:rPr lang="en-US" dirty="0"/>
              <a:t> the </a:t>
            </a:r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 (2)</a:t>
            </a:r>
            <a:endParaRPr lang="bg-BG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0412" y="4423430"/>
            <a:ext cx="4822825" cy="2107999"/>
          </a:xfrm>
          <a:prstGeom prst="wedgeRoundRectCallout">
            <a:avLst>
              <a:gd name="adj1" fmla="val 42781"/>
              <a:gd name="adj2" fmla="val -79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 Inserting a </a:t>
            </a:r>
            <a:r>
              <a:rPr lang="en-US" sz="2800" dirty="0">
                <a:solidFill>
                  <a:schemeClr val="accent1"/>
                </a:solidFill>
              </a:rPr>
              <a:t>bootstrapped</a:t>
            </a:r>
            <a:r>
              <a:rPr lang="en-US" sz="2800" dirty="0"/>
              <a:t> component usually </a:t>
            </a:r>
            <a:r>
              <a:rPr lang="en-US" sz="2800" dirty="0">
                <a:solidFill>
                  <a:schemeClr val="accent1"/>
                </a:solidFill>
              </a:rPr>
              <a:t>triggers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1"/>
                </a:solidFill>
              </a:rPr>
              <a:t>cascade</a:t>
            </a:r>
            <a:r>
              <a:rPr lang="en-US" sz="2800" dirty="0"/>
              <a:t> of component creation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Bindings &amp; Templates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 smtClean="0"/>
              <a:t>Repeater, Enhanced Syntax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template is a form of HTML that </a:t>
            </a:r>
            <a:r>
              <a:rPr lang="en-US" dirty="0">
                <a:solidFill>
                  <a:schemeClr val="accent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dirty="0">
                <a:solidFill>
                  <a:schemeClr val="accent1"/>
                </a:solidFill>
              </a:rPr>
              <a:t>render</a:t>
            </a:r>
            <a:r>
              <a:rPr lang="en-US" dirty="0"/>
              <a:t> the </a:t>
            </a:r>
            <a:r>
              <a:rPr lang="en-US" dirty="0" smtClean="0"/>
              <a:t>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both 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or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array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nested</a:t>
            </a:r>
            <a:r>
              <a:rPr lang="en-US" dirty="0" smtClean="0"/>
              <a:t> properties of an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render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statements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events and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them in the component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</a:t>
            </a:r>
            <a:r>
              <a:rPr lang="en-US" dirty="0" smtClean="0"/>
              <a:t>Bindings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 array using *</a:t>
            </a:r>
            <a:r>
              <a:rPr lang="en-US" dirty="0" err="1" smtClean="0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254" y="3821335"/>
            <a:ext cx="114300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1254" y="1151121"/>
            <a:ext cx="114300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 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Array of games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52987" y="4114800"/>
            <a:ext cx="5813425" cy="677820"/>
          </a:xfrm>
          <a:prstGeom prst="wedgeRoundRectCallout">
            <a:avLst>
              <a:gd name="adj1" fmla="val -119770"/>
              <a:gd name="adj2" fmla="val 85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symbol is required infront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Components: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 Interaction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Services with Fake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statements using *</a:t>
            </a:r>
            <a:r>
              <a:rPr lang="en-US" dirty="0" err="1" smtClean="0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 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803" y="220980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games: Game[];</a:t>
            </a: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// Array of games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37556" y="2664265"/>
            <a:ext cx="5813425" cy="677820"/>
          </a:xfrm>
          <a:prstGeom prst="wedgeRoundRectCallout">
            <a:avLst>
              <a:gd name="adj1" fmla="val -102385"/>
              <a:gd name="adj2" fmla="val -171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template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0"/>
              </a:spcAft>
            </a:pPr>
            <a:r>
              <a:rPr lang="en-US" dirty="0" smtClean="0"/>
              <a:t>Binding attributes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Attributes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6002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"a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	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3809998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256212" y="4904079"/>
            <a:ext cx="5813425" cy="1154546"/>
          </a:xfrm>
          <a:prstGeom prst="wedgeRoundRectCallout">
            <a:avLst>
              <a:gd name="adj1" fmla="val -67392"/>
              <a:gd name="adj2" fmla="val -1024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bind to a specific 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css</a:t>
            </a:r>
            <a:r>
              <a:rPr lang="en-US" dirty="0" smtClean="0"/>
              <a:t> classes or specific class name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"&gt;Bad curly&lt;/div&gt;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767548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one is not so special&lt;/div&gt;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1495" y="3212439"/>
            <a:ext cx="5813425" cy="677820"/>
          </a:xfrm>
          <a:prstGeom prst="wedgeRoundRectCallout">
            <a:avLst>
              <a:gd name="adj1" fmla="val -89660"/>
              <a:gd name="adj2" fmla="val -58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 class "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on/off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Binding styles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Or styles with units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817" y="1716657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037" y="3428721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dirty="0" smtClean="0"/>
              <a:t>You can reference other elements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ref-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167218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(click)="callPhone(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3514634"/>
            <a:ext cx="11049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77820" y="2751103"/>
            <a:ext cx="5813425" cy="677820"/>
          </a:xfrm>
          <a:prstGeom prst="wedgeRoundRectCallout">
            <a:avLst>
              <a:gd name="adj1" fmla="val -58732"/>
              <a:gd name="adj2" fmla="val -81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0"/>
              </a:spcAft>
            </a:pPr>
            <a:r>
              <a:rPr lang="en-US" dirty="0" smtClean="0"/>
              <a:t>You can add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null-safe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null-safe </a:t>
            </a:r>
            <a:r>
              <a:rPr lang="en-US" dirty="0" err="1" smtClean="0"/>
              <a:t>opearator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064717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&lt;div&gt;Title through uppercase pipe: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{{game.title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&lt;div&gt;Birthdate: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{{user.birthdate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date:'longDate'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&gt;{{game |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json}}&lt;/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through a pipe chain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:{{game.title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1" y="4044536"/>
            <a:ext cx="10668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*ngIf="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52987" y="5658047"/>
            <a:ext cx="5813425" cy="677820"/>
          </a:xfrm>
          <a:prstGeom prst="wedgeRoundRectCallout">
            <a:avLst>
              <a:gd name="adj1" fmla="val -63680"/>
              <a:gd name="adj2" fmla="val -128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text </a:t>
            </a:r>
            <a:r>
              <a:rPr lang="en-US" dirty="0" smtClean="0">
                <a:solidFill>
                  <a:schemeClr val="accent1"/>
                </a:solidFill>
              </a:rPr>
              <a:t>between</a:t>
            </a:r>
            <a:r>
              <a:rPr lang="en-US" dirty="0" smtClean="0"/>
              <a:t> the curly brackets is </a:t>
            </a:r>
            <a:r>
              <a:rPr lang="en-US" dirty="0" smtClean="0">
                <a:solidFill>
                  <a:schemeClr val="accent1"/>
                </a:solidFill>
              </a:rPr>
              <a:t>evaluated</a:t>
            </a:r>
            <a:r>
              <a:rPr lang="en-US" dirty="0" smtClean="0"/>
              <a:t> to a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Template expressions are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pure</a:t>
            </a:r>
            <a:r>
              <a:rPr lang="en-US" dirty="0" smtClean="0"/>
              <a:t>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use these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Assignments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-=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expressions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Increment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decrement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chemeClr val="accent1"/>
                </a:solidFill>
              </a:rPr>
              <a:t>++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Bitwise</a:t>
            </a:r>
            <a:r>
              <a:rPr lang="en-US" dirty="0" smtClean="0"/>
              <a:t> operators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1948" y="1752600"/>
            <a:ext cx="906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p&gt;The sum of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data binding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7812" y="1905304"/>
            <a:ext cx="472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7812" y="3507801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7812" y="4714656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387" y="2120747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45895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87" y="471465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Two-way</a:t>
            </a:r>
            <a:endParaRPr lang="bg-BG" sz="3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03812" y="2413134"/>
            <a:ext cx="1371600" cy="2327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03812" y="3751345"/>
            <a:ext cx="1321729" cy="256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513012" y="4992480"/>
            <a:ext cx="3900334" cy="14563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 through the loop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914400"/>
            <a:ext cx="4557713" cy="39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has a lifecycle </a:t>
            </a:r>
            <a:r>
              <a:rPr lang="en-US" dirty="0" smtClean="0">
                <a:solidFill>
                  <a:schemeClr val="accent1"/>
                </a:solidFill>
              </a:rPr>
              <a:t>managed</a:t>
            </a:r>
            <a:r>
              <a:rPr lang="en-US" dirty="0" smtClean="0"/>
              <a:t> by Angular</a:t>
            </a:r>
          </a:p>
          <a:p>
            <a:r>
              <a:rPr lang="en-US" dirty="0" smtClean="0"/>
              <a:t>Angular offers lifecycle </a:t>
            </a:r>
            <a:r>
              <a:rPr lang="en-US" dirty="0" smtClean="0">
                <a:solidFill>
                  <a:schemeClr val="accent1"/>
                </a:solidFill>
              </a:rPr>
              <a:t>hooks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accent1"/>
                </a:solidFill>
              </a:rPr>
              <a:t>control </a:t>
            </a:r>
            <a:r>
              <a:rPr lang="en-US" dirty="0" smtClean="0"/>
              <a:t>over life moments of a component.</a:t>
            </a:r>
          </a:p>
          <a:p>
            <a:r>
              <a:rPr lang="en-US" dirty="0" smtClean="0"/>
              <a:t>Directive and component instances have a </a:t>
            </a:r>
            <a:r>
              <a:rPr lang="en-US" dirty="0" smtClean="0">
                <a:solidFill>
                  <a:schemeClr val="accent1"/>
                </a:solidFill>
              </a:rPr>
              <a:t>lifecycle</a:t>
            </a:r>
            <a:r>
              <a:rPr lang="en-US" dirty="0" smtClean="0"/>
              <a:t> as Angular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updates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destroys</a:t>
            </a:r>
            <a:r>
              <a:rPr lang="en-US" dirty="0" smtClean="0"/>
              <a:t> them.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Overview</a:t>
            </a:r>
            <a:endParaRPr lang="bg-B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4575706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724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1901" y="4711557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ngOnInit</a:t>
            </a:r>
            <a:r>
              <a:rPr lang="en-US" dirty="0" smtClean="0"/>
              <a:t> and </a:t>
            </a:r>
            <a:r>
              <a:rPr lang="en-US" dirty="0" err="1" smtClean="0"/>
              <a:t>ngOnDestroy</a:t>
            </a:r>
            <a:r>
              <a:rPr lang="en-US" dirty="0" smtClean="0"/>
              <a:t>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95400"/>
            <a:ext cx="11049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({..})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 // Load games from a 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18012" y="2667000"/>
            <a:ext cx="5813425" cy="677820"/>
          </a:xfrm>
          <a:prstGeom prst="wedgeRoundRectCallout">
            <a:avLst>
              <a:gd name="adj1" fmla="val -82767"/>
              <a:gd name="adj2" fmla="val 3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creation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49700" y="4038600"/>
            <a:ext cx="3375024" cy="677820"/>
          </a:xfrm>
          <a:prstGeom prst="wedgeRoundRectCallout">
            <a:avLst>
              <a:gd name="adj1" fmla="val -79056"/>
              <a:gd name="adj2" fmla="val 430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ngOnChanges</a:t>
            </a:r>
            <a:r>
              <a:rPr lang="en-US" dirty="0" smtClean="0"/>
              <a:t>() – when data is changed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ngDoCheck</a:t>
            </a:r>
            <a:r>
              <a:rPr lang="en-US" dirty="0" smtClean="0"/>
              <a:t>() – detect your own changes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ngAfterContentInit</a:t>
            </a:r>
            <a:r>
              <a:rPr lang="en-US" dirty="0" smtClean="0"/>
              <a:t>() – when external content is received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ngAfterContentChecked</a:t>
            </a:r>
            <a:r>
              <a:rPr lang="en-US" dirty="0" smtClean="0"/>
              <a:t>() – when external content is checked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ngAfterViewInit</a:t>
            </a:r>
            <a:r>
              <a:rPr lang="en-US" dirty="0" smtClean="0"/>
              <a:t>() – when the views and child views are created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ngAfterViewChecked</a:t>
            </a:r>
            <a:r>
              <a:rPr lang="en-US" dirty="0" smtClean="0"/>
              <a:t>() – when the above are checked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Lifecycle </a:t>
            </a:r>
            <a:r>
              <a:rPr lang="en-US" dirty="0"/>
              <a:t>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data in between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661">
            <a:off x="3748921" y="1036819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51121"/>
            <a:ext cx="11049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42012" y="4267200"/>
            <a:ext cx="5280024" cy="677820"/>
          </a:xfrm>
          <a:prstGeom prst="wedgeRoundRectCallout">
            <a:avLst>
              <a:gd name="adj1" fmla="val -77838"/>
              <a:gd name="adj2" fmla="val 38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come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</a:t>
            </a:r>
            <a:r>
              <a:rPr lang="en-US" dirty="0" smtClean="0"/>
              <a:t>Child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828800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()"&gt;Show Image&lt;/button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2362200"/>
            <a:ext cx="4441824" cy="1631273"/>
          </a:xfrm>
          <a:prstGeom prst="wedgeRoundRectCallout">
            <a:avLst>
              <a:gd name="adj1" fmla="val -92873"/>
              <a:gd name="adj2" fmla="val 246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needed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pass data from </a:t>
            </a:r>
            <a:r>
              <a:rPr lang="en-US" dirty="0" smtClean="0">
                <a:solidFill>
                  <a:schemeClr val="accent1"/>
                </a:solidFill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 component we need the </a:t>
            </a:r>
            <a:r>
              <a:rPr lang="en-US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decorator and an </a:t>
            </a:r>
            <a:r>
              <a:rPr lang="en-US" dirty="0" smtClean="0">
                <a:solidFill>
                  <a:schemeClr val="accent1"/>
                </a:solidFill>
              </a:rPr>
              <a:t>Event Emitter</a:t>
            </a:r>
            <a:r>
              <a:rPr lang="en-US" dirty="0" smtClean="0"/>
              <a:t>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549" y="2151322"/>
            <a:ext cx="939702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…,  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… })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react(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} 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852988" y="5979931"/>
            <a:ext cx="5280024" cy="677820"/>
          </a:xfrm>
          <a:prstGeom prst="wedgeRoundRectCallout">
            <a:avLst>
              <a:gd name="adj1" fmla="val -61104"/>
              <a:gd name="adj2" fmla="val -155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 will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7854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Parent component handles the event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00200"/>
            <a:ext cx="8763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template: `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&lt;game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"[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]="game"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($event)"&gt;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 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?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 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2" y="3661981"/>
            <a:ext cx="6118224" cy="677820"/>
          </a:xfrm>
          <a:prstGeom prst="wedgeRoundRectCallout">
            <a:avLst>
              <a:gd name="adj1" fmla="val -46217"/>
              <a:gd name="adj2" fmla="val 8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Emitter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0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Services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your own fake data</a:t>
            </a:r>
            <a:endParaRPr lang="bg-BG" dirty="0"/>
          </a:p>
        </p:txBody>
      </p:sp>
      <p:pic>
        <p:nvPicPr>
          <p:cNvPr id="5" name="Picture 2" descr="Резултат с изображение за proce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600200"/>
            <a:ext cx="3124200" cy="3124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Books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 </a:t>
            </a:r>
            <a:r>
              <a:rPr lang="en-US" dirty="0" err="1" smtClean="0">
                <a:solidFill>
                  <a:schemeClr val="accent1"/>
                </a:solidFill>
              </a:rPr>
              <a:t>BooksData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to store the information</a:t>
            </a: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Simple Book Store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95600"/>
            <a:ext cx="8331207" cy="34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Basic Idea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building block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4478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 class to hold information about a book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published</a:t>
            </a:r>
            <a:r>
              <a:rPr lang="en-US" dirty="0" smtClean="0"/>
              <a:t> on (date)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535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Book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 : number;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Date;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Date)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bind the parameters to the properties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data </a:t>
            </a:r>
            <a:r>
              <a:rPr lang="en-US" dirty="0" smtClean="0"/>
              <a:t>class that returns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books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3" y="1875650"/>
            <a:ext cx="112631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Book } from "./book";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return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Book('It', 'Stephen King', 23.2, new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Date(1986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9, 15)),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Book('Harry Potter and the philosophers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'J.K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Rowling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22.1, new Date(1997, 6,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26)),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Book('Fundamentals of programming with C#', 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Svetlin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50, new Date(2016, 6, 6)),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books component and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the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844" y="1858806"/>
            <a:ext cx="93051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Component,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 selector: 'books',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'…'})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public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 : Book[];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77613" y="5566929"/>
            <a:ext cx="6672107" cy="1154546"/>
          </a:xfrm>
          <a:prstGeom prst="wedgeRoundRectCallout">
            <a:avLst>
              <a:gd name="adj1" fmla="val -19780"/>
              <a:gd name="adj2" fmla="val -79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wrong! We will learn why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lecture.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4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sz="3200" dirty="0" smtClean="0"/>
              <a:t>Each Component has it's </a:t>
            </a:r>
            <a:r>
              <a:rPr lang="en-US" sz="3200" dirty="0" smtClean="0">
                <a:solidFill>
                  <a:schemeClr val="accent1"/>
                </a:solidFill>
              </a:rPr>
              <a:t>own</a:t>
            </a:r>
            <a:r>
              <a:rPr lang="en-US" sz="3200" dirty="0" smtClean="0"/>
              <a:t> template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data-binding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can </a:t>
            </a:r>
            <a:r>
              <a:rPr lang="en-US" sz="3200" dirty="0" smtClean="0">
                <a:solidFill>
                  <a:schemeClr val="accent1"/>
                </a:solidFill>
              </a:rPr>
              <a:t>intersect</a:t>
            </a:r>
            <a:r>
              <a:rPr lang="en-US" sz="3200" dirty="0" smtClean="0"/>
              <a:t> the </a:t>
            </a:r>
            <a:r>
              <a:rPr lang="en-US" sz="3200" dirty="0" smtClean="0">
                <a:solidFill>
                  <a:schemeClr val="accent1"/>
                </a:solidFill>
              </a:rPr>
              <a:t>lifecycle</a:t>
            </a:r>
            <a:r>
              <a:rPr lang="en-US" sz="3200" dirty="0" smtClean="0"/>
              <a:t> of a component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Components can </a:t>
            </a:r>
            <a:r>
              <a:rPr lang="en-US" sz="3200" dirty="0" smtClean="0">
                <a:solidFill>
                  <a:schemeClr val="accent1"/>
                </a:solidFill>
              </a:rPr>
              <a:t>interact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chemeClr val="accent1"/>
                </a:solidFill>
              </a:rPr>
              <a:t>each</a:t>
            </a:r>
            <a:r>
              <a:rPr lang="en-US" sz="3200" dirty="0" smtClean="0"/>
              <a:t> other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713" y="1818216"/>
            <a:ext cx="87748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`&lt;h1&gt;{{title}}&lt;/h1`})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3713" y="4031187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this.data = // Retrieve data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3713" y="5308266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fromParent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EventEmitter&lt;boolen&gt;();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787331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4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component controls </a:t>
            </a:r>
            <a:r>
              <a:rPr lang="en-US" dirty="0" smtClean="0">
                <a:solidFill>
                  <a:schemeClr val="accent1"/>
                </a:solidFill>
              </a:rPr>
              <a:t>part</a:t>
            </a:r>
            <a:r>
              <a:rPr lang="en-US" dirty="0" smtClean="0"/>
              <a:t> of the screen (the view)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define </a:t>
            </a:r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logic</a:t>
            </a:r>
            <a:r>
              <a:rPr lang="en-US" dirty="0" smtClean="0"/>
              <a:t> into the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it's </a:t>
            </a:r>
            <a:r>
              <a:rPr lang="en-US" dirty="0" smtClean="0">
                <a:solidFill>
                  <a:schemeClr val="accent1"/>
                </a:solidFill>
              </a:rPr>
              <a:t>own</a:t>
            </a:r>
            <a:r>
              <a:rPr lang="en-US" dirty="0" smtClean="0"/>
              <a:t> HTML/CSS template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11104"/>
            <a:ext cx="9082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title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'App Title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32412" y="3589477"/>
            <a:ext cx="5486401" cy="677820"/>
          </a:xfrm>
          <a:prstGeom prst="wedgeRoundRectCallout">
            <a:avLst>
              <a:gd name="adj1" fmla="val -40462"/>
              <a:gd name="adj2" fmla="val 101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html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Root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 Articles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770812" y="4859347"/>
            <a:ext cx="4213225" cy="1154546"/>
          </a:xfrm>
          <a:prstGeom prst="wedgeRoundRectCallout">
            <a:avLst>
              <a:gd name="adj1" fmla="val -76934"/>
              <a:gd name="adj2" fmla="val -61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their unique templates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037416"/>
            <a:ext cx="25146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70" y="2037416"/>
            <a:ext cx="2502342" cy="249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In order to create a component we need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decorator.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provides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  <a:r>
              <a:rPr lang="en-US" dirty="0" smtClean="0"/>
              <a:t> and tells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that we are creating a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and not an </a:t>
            </a:r>
            <a:r>
              <a:rPr lang="en-US" dirty="0" smtClean="0">
                <a:solidFill>
                  <a:schemeClr val="accent1"/>
                </a:solidFill>
              </a:rPr>
              <a:t>ordinary</a:t>
            </a:r>
            <a:r>
              <a:rPr lang="en-US" dirty="0" smtClean="0"/>
              <a:t> class.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37" y="2286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457699"/>
            <a:ext cx="980930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2012" y="4200720"/>
            <a:ext cx="5813425" cy="1154546"/>
          </a:xfrm>
          <a:prstGeom prst="wedgeRoundRectCallout">
            <a:avLst>
              <a:gd name="adj1" fmla="val -93155"/>
              <a:gd name="adj2" fmla="val 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call it whilist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infront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Metadata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elector</a:t>
            </a:r>
            <a:r>
              <a:rPr lang="en-US" dirty="0" smtClean="0"/>
              <a:t> – the component's </a:t>
            </a:r>
            <a:r>
              <a:rPr lang="en-US" dirty="0" smtClean="0">
                <a:solidFill>
                  <a:schemeClr val="accent1"/>
                </a:solidFill>
              </a:rPr>
              <a:t>HTML</a:t>
            </a:r>
            <a:r>
              <a:rPr lang="en-US" dirty="0" smtClean="0"/>
              <a:t> selector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emplate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templateUrl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component's the template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tyles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styleUrls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unique styles for the </a:t>
            </a:r>
            <a:r>
              <a:rPr lang="en-US" dirty="0" smtClean="0">
                <a:solidFill>
                  <a:schemeClr val="accent1"/>
                </a:solidFill>
              </a:rPr>
              <a:t>current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roviders</a:t>
            </a:r>
            <a:r>
              <a:rPr lang="en-US" dirty="0" smtClean="0"/>
              <a:t> – list of providers that can be </a:t>
            </a:r>
            <a:r>
              <a:rPr lang="en-US" dirty="0" smtClean="0">
                <a:solidFill>
                  <a:schemeClr val="accent1"/>
                </a:solidFill>
              </a:rPr>
              <a:t>injected</a:t>
            </a:r>
            <a:r>
              <a:rPr lang="en-US" dirty="0" smtClean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704" y="249951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elector: 'app-home'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377459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'Path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template'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7876" y="4986425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'Array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of paths'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2053</Words>
  <Application>Microsoft Office PowerPoint</Application>
  <PresentationFormat>По избор</PresentationFormat>
  <Paragraphs>425</Paragraphs>
  <Slides>46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Components and Data Binding</vt:lpstr>
      <vt:lpstr>Table of Contents</vt:lpstr>
      <vt:lpstr>Have a Question?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 2</vt:lpstr>
      <vt:lpstr>Creating Components Manually 3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 (2)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opearator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 2</vt:lpstr>
      <vt:lpstr>Component Interaction</vt:lpstr>
      <vt:lpstr>Component Interaction</vt:lpstr>
      <vt:lpstr>Creating Custom Services</vt:lpstr>
      <vt:lpstr>Problem: Create a Simple Book Store</vt:lpstr>
      <vt:lpstr>Create Book Model</vt:lpstr>
      <vt:lpstr>Create a Data Class</vt:lpstr>
      <vt:lpstr>Create a Component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2018-07-18T08:52:13Z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