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69" r:id="rId3"/>
  </p:sldMasterIdLst>
  <p:notesMasterIdLst>
    <p:notesMasterId r:id="rId44"/>
  </p:notesMasterIdLst>
  <p:handoutMasterIdLst>
    <p:handoutMasterId r:id="rId45"/>
  </p:handoutMasterIdLst>
  <p:sldIdLst>
    <p:sldId id="394" r:id="rId4"/>
    <p:sldId id="571" r:id="rId5"/>
    <p:sldId id="544" r:id="rId6"/>
    <p:sldId id="572" r:id="rId7"/>
    <p:sldId id="573" r:id="rId8"/>
    <p:sldId id="574" r:id="rId9"/>
    <p:sldId id="575" r:id="rId10"/>
    <p:sldId id="576" r:id="rId11"/>
    <p:sldId id="577" r:id="rId12"/>
    <p:sldId id="578" r:id="rId13"/>
    <p:sldId id="579" r:id="rId14"/>
    <p:sldId id="580" r:id="rId15"/>
    <p:sldId id="581" r:id="rId16"/>
    <p:sldId id="582" r:id="rId17"/>
    <p:sldId id="583" r:id="rId18"/>
    <p:sldId id="584" r:id="rId19"/>
    <p:sldId id="587" r:id="rId20"/>
    <p:sldId id="613" r:id="rId21"/>
    <p:sldId id="614" r:id="rId22"/>
    <p:sldId id="615" r:id="rId23"/>
    <p:sldId id="588" r:id="rId24"/>
    <p:sldId id="589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3" r:id="rId38"/>
    <p:sldId id="612" r:id="rId39"/>
    <p:sldId id="486" r:id="rId40"/>
    <p:sldId id="525" r:id="rId41"/>
    <p:sldId id="514" r:id="rId42"/>
    <p:sldId id="393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  <p14:sldId id="544"/>
          </p14:sldIdLst>
        </p14:section>
        <p14:section name="Abstract Data Types" id="{1D86108B-4120-49AB-8CAF-DB7E1521C0DC}">
          <p14:sldIdLst>
            <p14:sldId id="572"/>
            <p14:sldId id="573"/>
            <p14:sldId id="574"/>
          </p14:sldIdLst>
        </p14:section>
        <p14:section name="Defining Classes" id="{51D0FD15-3932-43D9-82C9-6AF03C9EE001}">
          <p14:sldIdLst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7"/>
            <p14:sldId id="613"/>
            <p14:sldId id="614"/>
            <p14:sldId id="615"/>
            <p14:sldId id="588"/>
            <p14:sldId id="589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12"/>
          </p14:sldIdLst>
        </p14:section>
        <p14:section name="Conclusion" id="{3E23A7B0-228F-4458-953E-A0823B82CFF0}">
          <p14:sldIdLst>
            <p14:sldId id="486"/>
            <p14:sldId id="525"/>
            <p14:sldId id="51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88" d="100"/>
          <a:sy n="88" d="100"/>
        </p:scale>
        <p:origin x="2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7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25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5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05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4992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31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89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8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94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2827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25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18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60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0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9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softuni.bg/courses/advanced-csharp" TargetMode="External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32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6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image" Target="../media/image33.png"/><Relationship Id="rId10" Type="http://schemas.openxmlformats.org/officeDocument/2006/relationships/image" Target="../media/image31.png"/><Relationship Id="rId19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hyperlink" Target="http://www.infragistics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softuni.bg</a:t>
            </a:r>
            <a:endParaRPr lang="en-US" dirty="0"/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123094" y="4065414"/>
            <a:ext cx="1027845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 Basic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smtClean="0"/>
              <a:t>Classes, Fields, Constructors,</a:t>
            </a:r>
            <a:r>
              <a:rPr lang="en-US" dirty="0"/>
              <a:t> </a:t>
            </a:r>
            <a:r>
              <a:rPr lang="en-US" dirty="0" smtClean="0"/>
              <a:t>Properties, Methods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Fields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store state</a:t>
            </a:r>
          </a:p>
          <a:p>
            <a:r>
              <a:rPr lang="en-GB" dirty="0"/>
              <a:t>Methods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describe behaviour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Roll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290720" cy="533400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dirty="0"/>
              <a:t> (objects)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3550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</a:t>
            </a:r>
            <a:r>
              <a:rPr lang="en-US" sz="3200" dirty="0" smtClean="0">
                <a:solidFill>
                  <a:schemeClr val="tx2"/>
                </a:solidFill>
              </a:rPr>
              <a:t>Main() </a:t>
            </a:r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131655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95671" y="4815521"/>
            <a:ext cx="2407036" cy="921534"/>
          </a:xfrm>
          <a:prstGeom prst="wedgeRoundRectCallout">
            <a:avLst>
              <a:gd name="adj1" fmla="val 32665"/>
              <a:gd name="adj2" fmla="val -975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stores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variable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in the stack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allocates memory on the heap</a:t>
            </a:r>
          </a:p>
          <a:p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Dice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600" dirty="0">
                <a:solidFill>
                  <a:schemeClr val="tx2"/>
                </a:solidFill>
              </a:rPr>
              <a:t> 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429370"/>
            <a:ext cx="2646996" cy="921534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Reference has a fixed size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12148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311180"/>
            <a:ext cx="1924390" cy="89812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7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instance of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7542212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Rectangle: Rounded Corners 22"/>
          <p:cNvSpPr/>
          <p:nvPr/>
        </p:nvSpPr>
        <p:spPr>
          <a:xfrm>
            <a:off x="4749236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609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5198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922798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/>
          <p:cNvSpPr/>
          <p:nvPr/>
        </p:nvSpPr>
        <p:spPr>
          <a:xfrm>
            <a:off x="3719737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35" name="Group 34"/>
          <p:cNvGrpSpPr/>
          <p:nvPr/>
        </p:nvGrpSpPr>
        <p:grpSpPr>
          <a:xfrm>
            <a:off x="5054036" y="2819400"/>
            <a:ext cx="2080752" cy="2080752"/>
            <a:chOff x="5054036" y="2819400"/>
            <a:chExt cx="2080752" cy="2080752"/>
          </a:xfrm>
        </p:grpSpPr>
        <p:sp>
          <p:nvSpPr>
            <p:cNvPr id="13" name="Oval 12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8814219" y="2845783"/>
            <a:ext cx="2027986" cy="2027986"/>
            <a:chOff x="8814219" y="2845783"/>
            <a:chExt cx="2027986" cy="2027986"/>
          </a:xfrm>
        </p:grpSpPr>
        <p:sp>
          <p:nvSpPr>
            <p:cNvPr id="16" name="Oval 15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54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 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08812" y="1963003"/>
            <a:ext cx="4191000" cy="1999397"/>
            <a:chOff x="9294812" y="1741724"/>
            <a:chExt cx="2133600" cy="1999397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diceD6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46964" y="2819400"/>
            <a:ext cx="2909248" cy="2548839"/>
            <a:chOff x="455612" y="2077297"/>
            <a:chExt cx="2375848" cy="257497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9465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string</a:t>
              </a: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025320"/>
              <a:ext cx="2375848" cy="626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Roll</a:t>
              </a:r>
              <a:r>
                <a:rPr lang="en-US" sz="2800" b="1" noProof="1">
                  <a:latin typeface="Consolas" panose="020B0609020204030204" pitchFamily="49" charset="0"/>
                </a:rPr>
                <a:t>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6372" y="5409276"/>
            <a:ext cx="2293059" cy="1033751"/>
          </a:xfrm>
          <a:prstGeom prst="wedgeRoundRectCallout">
            <a:avLst>
              <a:gd name="adj1" fmla="val 66131"/>
              <a:gd name="adj2" fmla="val -623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741794" y="1588789"/>
            <a:ext cx="2352080" cy="589903"/>
          </a:xfrm>
          <a:prstGeom prst="wedgeRoundRectCallout">
            <a:avLst>
              <a:gd name="adj1" fmla="val -47330"/>
              <a:gd name="adj2" fmla="val 109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881814" y="3573328"/>
            <a:ext cx="2157751" cy="598015"/>
          </a:xfrm>
          <a:prstGeom prst="wedgeRoundRectCallout">
            <a:avLst>
              <a:gd name="adj1" fmla="val -72375"/>
              <a:gd name="adj2" fmla="val -4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4753" y="20059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8412" y="11678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6082" y="2349156"/>
            <a:ext cx="2293059" cy="578882"/>
          </a:xfrm>
          <a:prstGeom prst="wedgeRoundRectCallout">
            <a:avLst>
              <a:gd name="adj1" fmla="val 67783"/>
              <a:gd name="adj2" fmla="val 52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8815" y="3805837"/>
            <a:ext cx="1870882" cy="640472"/>
          </a:xfrm>
          <a:prstGeom prst="wedgeRoundRectCallout">
            <a:avLst>
              <a:gd name="adj1" fmla="val 68729"/>
              <a:gd name="adj2" fmla="val -6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08812" y="4325203"/>
            <a:ext cx="4191000" cy="1999397"/>
            <a:chOff x="9294812" y="1741724"/>
            <a:chExt cx="2133600" cy="1999397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diceD8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"eight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02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Class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Storing Data Inside a Class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236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fields have type and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 smtClean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 smtClean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 smtClean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 smtClean="0">
                <a:solidFill>
                  <a:schemeClr val="tx2"/>
                </a:solidFill>
              </a:rPr>
              <a:t>rollFrequency;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 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 smtClean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}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94212" y="5075442"/>
            <a:ext cx="2258656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+mj-lt"/>
              </a:rPr>
              <a:t>Fields can be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any type</a:t>
            </a:r>
          </a:p>
        </p:txBody>
      </p:sp>
    </p:spTree>
    <p:extLst>
      <p:ext uri="{BB962C8B-B14F-4D97-AF65-F5344CB8AC3E}">
        <p14:creationId xmlns:p14="http://schemas.microsoft.com/office/powerpoint/2010/main" val="5984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24200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</a:t>
            </a:r>
            <a:r>
              <a:rPr lang="en-US" sz="4000" dirty="0" smtClean="0"/>
              <a:t>int sides;</a:t>
            </a:r>
          </a:p>
          <a:p>
            <a:r>
              <a:rPr lang="en-US" sz="4000" dirty="0" smtClean="0"/>
              <a:t> 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 smtClean="0"/>
              <a:t> void Roll(int amount</a:t>
            </a:r>
            <a:r>
              <a:rPr lang="en-US" sz="4000" dirty="0"/>
              <a:t>);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3" y="2631463"/>
            <a:ext cx="2738520" cy="525391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289092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Member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473578"/>
            <a:ext cx="2952746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 should always be 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accessors</a:t>
            </a:r>
            <a:r>
              <a:rPr lang="en-US" dirty="0"/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mutators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private </a:t>
            </a:r>
            <a:r>
              <a:rPr lang="en-US" sz="2800" dirty="0" smtClean="0">
                <a:solidFill>
                  <a:schemeClr val="tx2"/>
                </a:solidFill>
              </a:rPr>
              <a:t>int sides;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  public int Sides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{ return this.sides; }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{ this.sides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value;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5612" y="1790452"/>
            <a:ext cx="259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Field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is hidden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75412" y="3059000"/>
            <a:ext cx="2827789" cy="990600"/>
          </a:xfrm>
          <a:prstGeom prst="wedgeRoundRectCallout">
            <a:avLst>
              <a:gd name="adj1" fmla="val -151489"/>
              <a:gd name="adj2" fmla="val 628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 provides access to field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704990" y="5458367"/>
            <a:ext cx="2545245" cy="990600"/>
          </a:xfrm>
          <a:prstGeom prst="wedgeRoundRectCallout">
            <a:avLst>
              <a:gd name="adj1" fmla="val -61264"/>
              <a:gd name="adj2" fmla="val -960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 provide field change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Class Bank Account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0375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288818" y="2061167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79515" y="2900312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78224" y="3814961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methods</a:t>
            </a: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77" y="2373277"/>
            <a:ext cx="4323136" cy="20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Abstract Data Types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 and 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Class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914400"/>
            <a:ext cx="10667998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000" dirty="0" smtClean="0"/>
              <a:t>private int id;</a:t>
            </a:r>
          </a:p>
          <a:p>
            <a:r>
              <a:rPr lang="en-GB" sz="3000" dirty="0" smtClean="0"/>
              <a:t>private double balance;</a:t>
            </a:r>
          </a:p>
          <a:p>
            <a:r>
              <a:rPr lang="en-GB" sz="3000" dirty="0" smtClean="0"/>
              <a:t>public int ID</a:t>
            </a:r>
          </a:p>
          <a:p>
            <a:r>
              <a:rPr lang="en-GB" sz="3000" dirty="0" smtClean="0"/>
              <a:t>{</a:t>
            </a:r>
          </a:p>
          <a:p>
            <a:r>
              <a:rPr lang="en-GB" sz="3000" dirty="0" smtClean="0"/>
              <a:t>  get { return this.id; }</a:t>
            </a:r>
          </a:p>
          <a:p>
            <a:r>
              <a:rPr lang="en-GB" sz="3000" dirty="0" smtClean="0"/>
              <a:t>  set { this.id = value; }</a:t>
            </a:r>
          </a:p>
          <a:p>
            <a:r>
              <a:rPr lang="en-GB" sz="3000" dirty="0" smtClean="0"/>
              <a:t>}</a:t>
            </a:r>
          </a:p>
          <a:p>
            <a:r>
              <a:rPr lang="en-GB" sz="3000" dirty="0" smtClean="0"/>
              <a:t>public double Balance</a:t>
            </a:r>
          </a:p>
          <a:p>
            <a:r>
              <a:rPr lang="en-GB" sz="3000" dirty="0" smtClean="0"/>
              <a:t>{</a:t>
            </a:r>
          </a:p>
          <a:p>
            <a:r>
              <a:rPr lang="en-GB" sz="3000" dirty="0" smtClean="0"/>
              <a:t>  get { return this.balance; }</a:t>
            </a:r>
          </a:p>
          <a:p>
            <a:r>
              <a:rPr lang="en-GB" sz="3000" dirty="0" smtClean="0"/>
              <a:t>  set { this.balance = </a:t>
            </a:r>
            <a:r>
              <a:rPr lang="en-GB" sz="3000" dirty="0"/>
              <a:t>value; }</a:t>
            </a:r>
          </a:p>
          <a:p>
            <a:r>
              <a:rPr lang="en-GB" sz="3000" dirty="0" smtClean="0"/>
              <a:t>}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3742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Defining a Class' Behaviour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grpSp>
          <p:nvGrpSpPr>
            <p:cNvPr id="30" name="Group 29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" name="Oval 2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4" name="Oval 13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6" name="Oval 15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9" name="Oval 18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22" name="Oval 21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23" name="Arc 22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12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executable code</a:t>
            </a:r>
            <a:r>
              <a:rPr lang="en-US" dirty="0"/>
              <a:t> 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1899611"/>
            <a:ext cx="1150198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/>
                </a:solidFill>
              </a:rPr>
              <a:t>int sides;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private Random rnd = new Random();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public int Roll()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 int rollResult = rnd.Next(1,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 smtClean="0">
                <a:solidFill>
                  <a:schemeClr val="tx2"/>
                </a:solidFill>
              </a:rPr>
              <a:t>.sides + 1);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 return rollResult;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884061" y="3048000"/>
            <a:ext cx="3048000" cy="987119"/>
          </a:xfrm>
          <a:prstGeom prst="wedgeRoundRectCallout">
            <a:avLst>
              <a:gd name="adj1" fmla="val -57595"/>
              <a:gd name="adj2" fmla="val 929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points to the current instance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-id:int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-balance:double</a:t>
              </a:r>
              <a:endParaRPr lang="en-US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+setI:void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+Balance:double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+Deposit(double </a:t>
              </a:r>
              <a:r>
                <a:rPr lang="en-US" b="1" noProof="1">
                  <a:latin typeface="Consolas" panose="020B0609020204030204" pitchFamily="49" charset="0"/>
                </a:rPr>
                <a:t>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+Withdraw(double </a:t>
              </a:r>
              <a:r>
                <a:rPr lang="en-US" b="1" noProof="1">
                  <a:latin typeface="Consolas" panose="020B0609020204030204" pitchFamily="49" charset="0"/>
                </a:rPr>
                <a:t>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36612" y="5812652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03212" y="2108277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20063" y="3046356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return type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25" y="2686083"/>
            <a:ext cx="4468275" cy="2500428"/>
          </a:xfrm>
          <a:prstGeom prst="rect">
            <a:avLst/>
          </a:prstGeom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966312" y="5433884"/>
            <a:ext cx="1600200" cy="757535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Override </a:t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r>
              <a:rPr lang="en-GB" noProof="1">
                <a:solidFill>
                  <a:schemeClr val="tx1"/>
                </a:solidFill>
                <a:latin typeface="+mj-lt"/>
              </a:rPr>
              <a:t>toString()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419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3648" y="937528"/>
            <a:ext cx="11219563" cy="5746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 smtClean="0"/>
              <a:t>private double balance;</a:t>
            </a:r>
          </a:p>
          <a:p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public void Deposit</a:t>
            </a:r>
            <a:r>
              <a:rPr lang="en-GB" sz="2800" dirty="0" smtClean="0"/>
              <a:t>(double amount)</a:t>
            </a:r>
          </a:p>
          <a:p>
            <a:r>
              <a:rPr lang="en-GB" sz="2800" dirty="0" smtClean="0"/>
              <a:t>{</a:t>
            </a:r>
          </a:p>
          <a:p>
            <a:r>
              <a:rPr lang="en-GB" sz="2800" dirty="0" smtClean="0"/>
              <a:t> 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this.balance += amount;</a:t>
            </a:r>
          </a:p>
          <a:p>
            <a:r>
              <a:rPr lang="en-GB" sz="2800" dirty="0" smtClean="0"/>
              <a:t>}</a:t>
            </a:r>
          </a:p>
          <a:p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public void Withdraw</a:t>
            </a:r>
            <a:r>
              <a:rPr lang="en-GB" sz="2800" dirty="0" smtClean="0"/>
              <a:t>(double amount)</a:t>
            </a:r>
          </a:p>
          <a:p>
            <a:r>
              <a:rPr lang="en-GB" sz="2800" dirty="0" smtClean="0"/>
              <a:t>{</a:t>
            </a:r>
          </a:p>
          <a:p>
            <a:r>
              <a:rPr lang="en-GB" sz="2800" dirty="0" smtClean="0"/>
              <a:t> 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this.balance -= amount; </a:t>
            </a:r>
          </a:p>
          <a:p>
            <a:r>
              <a:rPr lang="en-GB" sz="2800" dirty="0" smtClean="0"/>
              <a:t>}</a:t>
            </a:r>
          </a:p>
          <a:p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public override string ToString</a:t>
            </a:r>
            <a:r>
              <a:rPr lang="en-GB" sz="2800" dirty="0" smtClean="0"/>
              <a:t>()</a:t>
            </a:r>
          </a:p>
          <a:p>
            <a:r>
              <a:rPr lang="en-GB" sz="2800" dirty="0" smtClean="0"/>
              <a:t>{ </a:t>
            </a:r>
          </a:p>
          <a:p>
            <a:r>
              <a:rPr lang="en-GB" sz="2800" dirty="0" smtClean="0"/>
              <a:t>  return $"Account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{this.id}</a:t>
            </a:r>
            <a:r>
              <a:rPr lang="en-GB" sz="2800" dirty="0" smtClean="0"/>
              <a:t>, balance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{this.balance}</a:t>
            </a:r>
            <a:r>
              <a:rPr lang="en-GB" sz="2800" dirty="0" smtClean="0"/>
              <a:t>";</a:t>
            </a:r>
          </a:p>
          <a:p>
            <a:r>
              <a:rPr lang="en-GB" sz="2800" dirty="0" smtClean="0"/>
              <a:t>}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094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client </a:t>
            </a:r>
            <a:r>
              <a:rPr lang="en-US" dirty="0"/>
              <a:t>that tests your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en-US" dirty="0"/>
              <a:t> class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 commands: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Client</a:t>
            </a:r>
          </a:p>
        </p:txBody>
      </p:sp>
      <p:sp>
        <p:nvSpPr>
          <p:cNvPr id="30" name="Right Arrow 7"/>
          <p:cNvSpPr/>
          <p:nvPr/>
        </p:nvSpPr>
        <p:spPr>
          <a:xfrm rot="5400000">
            <a:off x="8214992" y="4518352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59424" y="1828800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9424" y="4953000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</a:t>
            </a: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ID1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142412" y="5115257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.2f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342423" y="2743698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Insufficient balance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618412" y="2028024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Exsisting account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05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4470" y="927935"/>
            <a:ext cx="106679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 smtClean="0"/>
              <a:t>var accounts = new Dictionary&lt;int, BankAccount&gt;();</a:t>
            </a:r>
          </a:p>
          <a:p>
            <a:r>
              <a:rPr lang="en-GB" dirty="0" smtClean="0"/>
              <a:t>string command;</a:t>
            </a:r>
          </a:p>
          <a:p>
            <a:r>
              <a:rPr lang="en-GB" dirty="0" smtClean="0"/>
              <a:t>while ((command = Console.ReadLine()) != "End")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var cmdArgs = command.Split();</a:t>
            </a:r>
          </a:p>
          <a:p>
            <a:r>
              <a:rPr lang="en-GB" dirty="0" smtClean="0"/>
              <a:t>  var cmdType = cmdArgs[0];</a:t>
            </a:r>
          </a:p>
          <a:p>
            <a:r>
              <a:rPr lang="en-GB" dirty="0" smtClean="0"/>
              <a:t>  switch (cmdType)</a:t>
            </a:r>
          </a:p>
          <a:p>
            <a:r>
              <a:rPr lang="en-GB" dirty="0" smtClean="0"/>
              <a:t>  {</a:t>
            </a:r>
          </a:p>
          <a:p>
            <a:r>
              <a:rPr lang="en-GB" dirty="0" smtClean="0"/>
              <a:t>    case "Create": Create(cmdArgs, accounts); break;</a:t>
            </a:r>
          </a:p>
          <a:p>
            <a:r>
              <a:rPr lang="en-GB" dirty="0" smtClean="0"/>
              <a:t>    case "Deposit": Deposit(cmdArgs, accounts); break;</a:t>
            </a:r>
          </a:p>
          <a:p>
            <a:r>
              <a:rPr lang="en-GB" dirty="0" smtClean="0"/>
              <a:t>    case "Withdraw": Withdraw(cmdArgs, accounts); break;</a:t>
            </a:r>
          </a:p>
          <a:p>
            <a:r>
              <a:rPr lang="en-GB" dirty="0" smtClean="0"/>
              <a:t>    case "Print": Print(cmdArgs, accounts); break;</a:t>
            </a:r>
          </a:p>
          <a:p>
            <a:r>
              <a:rPr lang="en-GB" dirty="0" smtClean="0"/>
              <a:t>  }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03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</a:rPr>
              <a:t>// Account creation</a:t>
            </a:r>
          </a:p>
          <a:p>
            <a:r>
              <a:rPr lang="en-GB" sz="2800" dirty="0" smtClean="0"/>
              <a:t>var id = int.Parse(cmdArgs[1]);</a:t>
            </a:r>
          </a:p>
          <a:p>
            <a:r>
              <a:rPr lang="en-GB" sz="2800" dirty="0" smtClean="0"/>
              <a:t>if (accounts.ContainsKey(id))   </a:t>
            </a:r>
          </a:p>
          <a:p>
            <a:r>
              <a:rPr lang="en-GB" sz="2800" dirty="0" smtClean="0"/>
              <a:t>  Console.WriteLine("Account already exists");</a:t>
            </a:r>
          </a:p>
          <a:p>
            <a:r>
              <a:rPr lang="en-GB" sz="2800" dirty="0" smtClean="0"/>
              <a:t>else</a:t>
            </a:r>
          </a:p>
          <a:p>
            <a:r>
              <a:rPr lang="en-GB" sz="2800" dirty="0" smtClean="0"/>
              <a:t>{</a:t>
            </a:r>
          </a:p>
          <a:p>
            <a:r>
              <a:rPr lang="en-GB" sz="2800" dirty="0" smtClean="0"/>
              <a:t>  var acc = new BankAccount();</a:t>
            </a:r>
          </a:p>
          <a:p>
            <a:r>
              <a:rPr lang="en-GB" sz="2800" dirty="0" smtClean="0"/>
              <a:t>  acc.ID = id;</a:t>
            </a:r>
          </a:p>
          <a:p>
            <a:r>
              <a:rPr lang="en-GB" sz="2800" dirty="0" smtClean="0"/>
              <a:t>  accounts.Add(id, acc);</a:t>
            </a:r>
          </a:p>
          <a:p>
            <a:r>
              <a:rPr lang="en-GB" sz="2800" dirty="0" smtClean="0"/>
              <a:t>}</a:t>
            </a:r>
          </a:p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TODO: Implement other commands…</a:t>
            </a:r>
          </a:p>
        </p:txBody>
      </p:sp>
    </p:spTree>
    <p:extLst>
      <p:ext uri="{BB962C8B-B14F-4D97-AF65-F5344CB8AC3E}">
        <p14:creationId xmlns:p14="http://schemas.microsoft.com/office/powerpoint/2010/main" val="188767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731873" y="2418980"/>
            <a:ext cx="1509430" cy="1509430"/>
            <a:chOff x="5054036" y="2819400"/>
            <a:chExt cx="2080752" cy="2080752"/>
          </a:xfrm>
        </p:grpSpPr>
        <p:sp>
          <p:nvSpPr>
            <p:cNvPr id="31" name="Oval 30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8319095" y="2438399"/>
            <a:ext cx="1471152" cy="1471152"/>
            <a:chOff x="8814219" y="2845783"/>
            <a:chExt cx="2027986" cy="2027986"/>
          </a:xfrm>
        </p:grpSpPr>
        <p:sp>
          <p:nvSpPr>
            <p:cNvPr id="34" name="Oval 33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9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Constructors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 Initialization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3634" y="1143000"/>
            <a:ext cx="5892956" cy="3505200"/>
            <a:chOff x="3033634" y="1143000"/>
            <a:chExt cx="5892956" cy="3505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" name="Oval 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8" name="Oval 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9" name="Oval 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2906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CSharp</a:t>
            </a:r>
            <a:r>
              <a:rPr lang="en-US" sz="11500" b="1" dirty="0" smtClean="0"/>
              <a:t>-OOP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288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/>
                </a:solidFill>
              </a:rPr>
              <a:t>Dice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{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/>
                </a:solidFill>
              </a:rPr>
              <a:t>int sides;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this.sides </a:t>
            </a:r>
            <a:r>
              <a:rPr lang="en-US" sz="3200" dirty="0">
                <a:solidFill>
                  <a:schemeClr val="tx2"/>
                </a:solidFill>
              </a:rPr>
              <a:t>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99012" y="3200400"/>
            <a:ext cx="3138677" cy="1051947"/>
          </a:xfrm>
          <a:prstGeom prst="wedgeRoundRectCallout">
            <a:avLst>
              <a:gd name="adj1" fmla="val -68096"/>
              <a:gd name="adj2" fmla="val -7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Overloading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54647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660357"/>
            <a:ext cx="10693778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/>
                </a:solidFill>
              </a:rPr>
              <a:t>Dice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{</a:t>
            </a: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/>
                </a:solidFill>
              </a:rPr>
              <a:t>int sides;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  this.sides = 6;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smtClean="0">
                <a:solidFill>
                  <a:schemeClr val="tx2"/>
                </a:solidFill>
              </a:rPr>
              <a:t>int sides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84874" y="4369743"/>
            <a:ext cx="3138677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977613" y="2102331"/>
            <a:ext cx="3276600" cy="1051947"/>
          </a:xfrm>
          <a:prstGeom prst="wedgeRoundRectCallout">
            <a:avLst>
              <a:gd name="adj1" fmla="val -75155"/>
              <a:gd name="adj2" fmla="val 50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without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object's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initial state</a:t>
            </a:r>
            <a:endParaRPr lang="en-GB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/>
                </a:solidFill>
              </a:rPr>
              <a:t>Dice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{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/>
                </a:solidFill>
              </a:rPr>
              <a:t>int sides;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int[] </a:t>
            </a:r>
            <a:r>
              <a:rPr lang="en-US" sz="3200" dirty="0" err="1" smtClean="0">
                <a:solidFill>
                  <a:schemeClr val="tx2"/>
                </a:solidFill>
              </a:rPr>
              <a:t>rollFrequency</a:t>
            </a:r>
            <a:r>
              <a:rPr lang="en-US" sz="3200" dirty="0" smtClean="0">
                <a:solidFill>
                  <a:schemeClr val="tx2"/>
                </a:solidFill>
              </a:rPr>
              <a:t>; </a:t>
            </a:r>
            <a:r>
              <a:rPr lang="en-US" sz="3200" dirty="0" smtClean="0">
                <a:solidFill>
                  <a:schemeClr val="tx2"/>
                </a:solidFill>
              </a:rPr>
              <a:t>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smtClean="0">
                <a:solidFill>
                  <a:schemeClr val="tx2"/>
                </a:solidFill>
              </a:rPr>
              <a:t>int sides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this.rollFrequency 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new int[</a:t>
            </a:r>
            <a:r>
              <a:rPr lang="en-US" sz="3200" dirty="0" smtClean="0">
                <a:solidFill>
                  <a:schemeClr val="tx2"/>
                </a:solidFill>
              </a:rPr>
              <a:t>sides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436406" y="3941644"/>
            <a:ext cx="2660012" cy="950226"/>
          </a:xfrm>
          <a:prstGeom prst="wedgeRoundRectCallout">
            <a:avLst>
              <a:gd name="adj1" fmla="val -67976"/>
              <a:gd name="adj2" fmla="val 579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Always ensure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correct state</a:t>
            </a:r>
          </a:p>
        </p:txBody>
      </p:sp>
    </p:spTree>
    <p:extLst>
      <p:ext uri="{BB962C8B-B14F-4D97-AF65-F5344CB8AC3E}">
        <p14:creationId xmlns:p14="http://schemas.microsoft.com/office/powerpoint/2010/main" val="105536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80010" y="1693205"/>
            <a:ext cx="1069377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{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 smtClean="0">
                <a:solidFill>
                  <a:schemeClr val="tx2"/>
                </a:solidFill>
              </a:rPr>
              <a:t>int sides;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public Dice</a:t>
            </a:r>
            <a:r>
              <a:rPr lang="en-US" sz="2800" dirty="0" smtClean="0">
                <a:solidFill>
                  <a:schemeClr val="tx2"/>
                </a:solidFill>
              </a:rPr>
              <a:t>()</a:t>
            </a: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this(</a:t>
            </a:r>
            <a:r>
              <a:rPr lang="en-US" sz="2800" dirty="0" smtClean="0">
                <a:solidFill>
                  <a:schemeClr val="tx2"/>
                </a:solidFill>
              </a:rPr>
              <a:t>6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</a:t>
            </a:r>
            <a:r>
              <a:rPr lang="en-US" sz="2800" dirty="0" smtClean="0">
                <a:solidFill>
                  <a:schemeClr val="tx2"/>
                </a:solidFill>
              </a:rPr>
              <a:t>}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  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 smtClean="0">
                <a:solidFill>
                  <a:schemeClr val="tx2"/>
                </a:solidFill>
              </a:rPr>
              <a:t>(int sides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037012" y="2937754"/>
            <a:ext cx="3026612" cy="918284"/>
          </a:xfrm>
          <a:prstGeom prst="wedgeRoundRectCallout">
            <a:avLst>
              <a:gd name="adj1" fmla="val -87569"/>
              <a:gd name="adj2" fmla="val 596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Calls constructor with parameters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604223" y="4355961"/>
            <a:ext cx="151811" cy="44463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46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Person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69643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noProof="1" smtClean="0">
                  <a:latin typeface="Consolas" panose="020B0609020204030204" pitchFamily="49" charset="0"/>
                </a:rPr>
                <a:t>name:string</a:t>
              </a:r>
              <a:endParaRPr lang="en-US" sz="20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+Balance():</a:t>
              </a:r>
              <a:r>
                <a:rPr lang="en-US" sz="2000" b="1" noProof="1" smtClean="0">
                  <a:latin typeface="Consolas" panose="020B0609020204030204" pitchFamily="49" charset="0"/>
                </a:rPr>
                <a:t>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 smtClean="0">
                  <a:latin typeface="Consolas" panose="020B0609020204030204" pitchFamily="49" charset="0"/>
                </a:rPr>
                <a:t>+</a:t>
              </a:r>
              <a:r>
                <a:rPr lang="en-US" sz="2000" b="1" noProof="1">
                  <a:latin typeface="Consolas" panose="020B0609020204030204" pitchFamily="49" charset="0"/>
                </a:rPr>
                <a:t>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age, </a:t>
              </a:r>
              <a:br>
                <a:rPr lang="en-US" sz="2000" b="1" noProof="1">
                  <a:latin typeface="Consolas" panose="020B0609020204030204" pitchFamily="49" charset="0"/>
                </a:rPr>
              </a:br>
              <a:r>
                <a:rPr lang="en-US" sz="2000" b="1" noProof="1">
                  <a:latin typeface="Consolas" panose="020B0609020204030204" pitchFamily="49" charset="0"/>
                </a:rPr>
                <a:t>    List&lt;BankAccount&gt; accounts</a:t>
              </a:r>
              <a:r>
                <a:rPr lang="en-US" sz="2000" b="1" noProof="1" smtClean="0">
                  <a:latin typeface="Consolas" panose="020B0609020204030204" pitchFamily="49" charset="0"/>
                </a:rPr>
                <a:t>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6336844" y="2847682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578073" y="4038601"/>
            <a:ext cx="4988339" cy="1818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17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Person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990600"/>
            <a:ext cx="11353798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class Person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bg-BG" dirty="0" smtClean="0"/>
              <a:t> </a:t>
            </a:r>
            <a:r>
              <a:rPr lang="en-US" dirty="0" smtClean="0"/>
              <a:t>private </a:t>
            </a:r>
            <a:r>
              <a:rPr lang="en-US" dirty="0"/>
              <a:t>string name;</a:t>
            </a:r>
          </a:p>
          <a:p>
            <a:r>
              <a:rPr lang="en-US"/>
              <a:t> </a:t>
            </a:r>
            <a:r>
              <a:rPr lang="bg-BG" smtClean="0"/>
              <a:t> </a:t>
            </a:r>
            <a:r>
              <a:rPr lang="en-US" dirty="0" smtClean="0"/>
              <a:t>private int age;</a:t>
            </a:r>
          </a:p>
          <a:p>
            <a:r>
              <a:rPr lang="bg-BG" dirty="0" smtClean="0"/>
              <a:t>  </a:t>
            </a:r>
            <a:r>
              <a:rPr lang="en-US" dirty="0" smtClean="0"/>
              <a:t>private List&lt;BankAccount&gt; accounts;</a:t>
            </a:r>
          </a:p>
          <a:p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 smtClean="0"/>
              <a:t>public Person(string name, int age)</a:t>
            </a:r>
          </a:p>
          <a:p>
            <a:r>
              <a:rPr lang="en-US" dirty="0" smtClean="0"/>
              <a:t>   </a:t>
            </a:r>
            <a:r>
              <a:rPr lang="bg-BG" dirty="0" smtClean="0"/>
              <a:t>   </a:t>
            </a:r>
            <a:r>
              <a:rPr lang="en-US" dirty="0" smtClean="0"/>
              <a:t>: </a:t>
            </a:r>
            <a:r>
              <a:rPr lang="en-US" dirty="0"/>
              <a:t>this(name, age, new </a:t>
            </a:r>
            <a:r>
              <a:rPr lang="en-US" dirty="0" smtClean="0"/>
              <a:t>List&lt;</a:t>
            </a:r>
            <a:r>
              <a:rPr lang="en-US" dirty="0" smtClean="0"/>
              <a:t>BankAccount&gt;))</a:t>
            </a:r>
          </a:p>
          <a:p>
            <a:r>
              <a:rPr lang="en-US" dirty="0" smtClean="0"/>
              <a:t> </a:t>
            </a:r>
            <a:r>
              <a:rPr lang="bg-BG" dirty="0" smtClean="0"/>
              <a:t>   </a:t>
            </a:r>
            <a:r>
              <a:rPr lang="en-US" dirty="0" smtClean="0"/>
              <a:t>{}</a:t>
            </a:r>
            <a:endParaRPr lang="bg-BG" dirty="0" smtClean="0"/>
          </a:p>
          <a:p>
            <a:r>
              <a:rPr lang="bg-BG" dirty="0" smtClean="0"/>
              <a:t>  </a:t>
            </a:r>
            <a:r>
              <a:rPr lang="en-US" dirty="0" smtClean="0"/>
              <a:t>public </a:t>
            </a:r>
            <a:r>
              <a:rPr lang="en-US" dirty="0"/>
              <a:t>Person(string name, </a:t>
            </a:r>
            <a:r>
              <a:rPr lang="en-US" dirty="0" smtClean="0"/>
              <a:t>int age, List&lt;BankAccount</a:t>
            </a:r>
            <a:r>
              <a:rPr lang="en-US" dirty="0" smtClean="0"/>
              <a:t>&gt; </a:t>
            </a:r>
            <a:r>
              <a:rPr lang="en-US" dirty="0"/>
              <a:t>accounts)</a:t>
            </a:r>
          </a:p>
          <a:p>
            <a:r>
              <a:rPr lang="bg-BG" dirty="0" smtClean="0"/>
              <a:t>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bg-BG" dirty="0" smtClean="0"/>
              <a:t>   </a:t>
            </a:r>
            <a:r>
              <a:rPr lang="en-US" dirty="0" smtClean="0"/>
              <a:t>this.name </a:t>
            </a:r>
            <a:r>
              <a:rPr lang="en-US" dirty="0"/>
              <a:t>= name;</a:t>
            </a:r>
          </a:p>
          <a:p>
            <a:r>
              <a:rPr lang="en-US" dirty="0"/>
              <a:t> </a:t>
            </a:r>
            <a:r>
              <a:rPr lang="bg-BG" dirty="0" smtClean="0"/>
              <a:t>   </a:t>
            </a:r>
            <a:r>
              <a:rPr lang="en-US" dirty="0" smtClean="0"/>
              <a:t>this.age = age;</a:t>
            </a:r>
          </a:p>
          <a:p>
            <a:r>
              <a:rPr lang="bg-BG" dirty="0" smtClean="0"/>
              <a:t>    </a:t>
            </a:r>
            <a:r>
              <a:rPr lang="en-US" dirty="0" smtClean="0"/>
              <a:t>this.accounts = accounts;</a:t>
            </a:r>
          </a:p>
          <a:p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 smtClean="0"/>
              <a:t>}</a:t>
            </a:r>
            <a:endParaRPr lang="bg-BG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smtClean="0"/>
              <a:t>Constructors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005282" y="2370852"/>
            <a:ext cx="2461476" cy="1433982"/>
            <a:chOff x="3013094" y="1021045"/>
            <a:chExt cx="5976918" cy="3481973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1141412" y="2372483"/>
            <a:ext cx="2413704" cy="1435700"/>
            <a:chOff x="3033634" y="1143000"/>
            <a:chExt cx="5892956" cy="3505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5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1" name="Oval 50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3" name="Oval 52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4" name="Oval 53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37927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en-US" sz="3200" dirty="0" smtClean="0"/>
              <a:t>Classes </a:t>
            </a:r>
            <a:r>
              <a:rPr lang="en-US" sz="3200" dirty="0"/>
              <a:t>define specific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sz="3200" dirty="0" smtClean="0"/>
              <a:t> </a:t>
            </a:r>
            <a:r>
              <a:rPr lang="en-US" sz="3200" dirty="0"/>
              <a:t>for objects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sz="3000" dirty="0"/>
              <a:t>Objects are </a:t>
            </a:r>
            <a:r>
              <a:rPr lang="en-US" sz="3000" dirty="0" smtClean="0"/>
              <a:t>particular</a:t>
            </a:r>
            <a:br>
              <a:rPr lang="en-US" sz="3000" dirty="0" smtClean="0"/>
            </a:b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instances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of a class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and other members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sz="3200" dirty="0"/>
              <a:t> when creating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class instances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initialize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object's initial state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7200"/>
            <a:ext cx="554655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8370" y="2609875"/>
            <a:ext cx="2438400" cy="1118920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9730" y="5421095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2812" y="1304499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</a:t>
            </a:r>
            <a:endParaRPr lang="en-US" dirty="0"/>
          </a:p>
        </p:txBody>
      </p:sp>
      <p:pic>
        <p:nvPicPr>
          <p:cNvPr id="13" name="Picture 12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8012" y="1292902"/>
            <a:ext cx="2620615" cy="808530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13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  <a:endParaRPr lang="en-US" sz="2000" dirty="0" smtClean="0"/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8"/>
              </a:rPr>
              <a:t>C# Part II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Abstract Data Type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Details from the Client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sp>
          <p:nvSpPr>
            <p:cNvPr id="23" name="Oval 22"/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Oval 25"/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Oval 26"/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" name="Oval 27"/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9" name="Oval 28"/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42638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Data type whose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representation</a:t>
            </a:r>
            <a:r>
              <a:rPr lang="en-GB" dirty="0"/>
              <a:t> is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hidden</a:t>
            </a:r>
            <a:r>
              <a:rPr lang="en-GB" dirty="0"/>
              <a:t> from the 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89012" y="2014551"/>
            <a:ext cx="1021080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smtClean="0">
                <a:effectLst/>
              </a:rPr>
              <a:t>string ADT – indexed sequence of chars:</a:t>
            </a:r>
          </a:p>
          <a:p>
            <a:endParaRPr lang="en-US" sz="3200" dirty="0" smtClean="0">
              <a:effectLst/>
            </a:endParaRPr>
          </a:p>
          <a:p>
            <a:r>
              <a:rPr lang="en-US" sz="3200" dirty="0" smtClean="0">
                <a:effectLst/>
              </a:rPr>
              <a:t>          string()</a:t>
            </a:r>
          </a:p>
          <a:p>
            <a:r>
              <a:rPr lang="en-US" sz="3200" dirty="0" smtClean="0">
                <a:effectLst/>
              </a:rPr>
              <a:t>    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int</a:t>
            </a:r>
            <a:r>
              <a:rPr lang="en-US" sz="3200" dirty="0" smtClean="0">
                <a:effectLst/>
              </a:rPr>
              <a:t> Length()</a:t>
            </a:r>
          </a:p>
          <a:p>
            <a:r>
              <a:rPr lang="en-US" sz="3200" dirty="0" smtClean="0">
                <a:effectLst/>
              </a:rPr>
              <a:t>   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char</a:t>
            </a:r>
            <a:r>
              <a:rPr lang="en-US" sz="3200" dirty="0" smtClean="0">
                <a:effectLst/>
              </a:rPr>
              <a:t> CharAt(int index)</a:t>
            </a:r>
          </a:p>
          <a:p>
            <a:r>
              <a:rPr lang="en-US" sz="3200" dirty="0" smtClean="0">
                <a:effectLst/>
              </a:rPr>
              <a:t>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boolean</a:t>
            </a:r>
            <a:r>
              <a:rPr lang="en-US" sz="3200" dirty="0" smtClean="0">
                <a:effectLst/>
              </a:rPr>
              <a:t> IsEmpty()</a:t>
            </a:r>
          </a:p>
          <a:p>
            <a:endParaRPr lang="en-US" sz="3200" dirty="0" smtClean="0">
              <a:effectLst/>
            </a:endParaRPr>
          </a:p>
          <a:p>
            <a:r>
              <a:rPr lang="en-US" sz="3200" i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// many others…</a:t>
            </a:r>
            <a:endParaRPr lang="en-US" sz="3200" i="1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933658" y="2979738"/>
            <a:ext cx="2971800" cy="1828800"/>
          </a:xfrm>
          <a:prstGeom prst="wedgeRoundRectCallout">
            <a:avLst>
              <a:gd name="adj1" fmla="val -83923"/>
              <a:gd name="adj2" fmla="val -21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ADTs are defined by their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usage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0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don't need </a:t>
            </a:r>
            <a:r>
              <a:rPr lang="en-GB" dirty="0"/>
              <a:t>to know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implementation </a:t>
            </a:r>
            <a:r>
              <a:rPr lang="en-GB" dirty="0"/>
              <a:t>to use an ADT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 (2)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049174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Dog: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       </a:t>
            </a:r>
            <a:r>
              <a:rPr lang="en-GB" sz="3200" dirty="0">
                <a:solidFill>
                  <a:schemeClr val="tx2"/>
                </a:solidFill>
                <a:effectLst/>
              </a:rPr>
              <a:t>Dog()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effectLst/>
              </a:rPr>
              <a:t>string Name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smtClean="0">
                <a:solidFill>
                  <a:schemeClr val="tx2"/>
                </a:solidFill>
                <a:effectLst/>
              </a:rPr>
              <a:t>Bark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smtClean="0">
                <a:solidFill>
                  <a:schemeClr val="tx2"/>
                </a:solidFill>
                <a:effectLst/>
              </a:rPr>
              <a:t>Sleep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780212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Computer: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     Computer()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smtClean="0">
                <a:solidFill>
                  <a:schemeClr val="tx2"/>
                </a:solidFill>
                <a:effectLst/>
              </a:rPr>
              <a:t>TurnOn()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smtClean="0">
                <a:solidFill>
                  <a:schemeClr val="tx2"/>
                </a:solidFill>
                <a:effectLst/>
              </a:rPr>
              <a:t>TurnOff()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effectLst/>
              </a:rPr>
              <a:t>string Spec()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98059" y="2102439"/>
            <a:ext cx="1450016" cy="1450016"/>
            <a:chOff x="4418012" y="2590799"/>
            <a:chExt cx="2286000" cy="2286000"/>
          </a:xfrm>
        </p:grpSpPr>
        <p:sp>
          <p:nvSpPr>
            <p:cNvPr id="9" name="Oval 8"/>
            <p:cNvSpPr/>
            <p:nvPr/>
          </p:nvSpPr>
          <p:spPr>
            <a:xfrm>
              <a:off x="44180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612" y="2845177"/>
              <a:ext cx="1878799" cy="1777243"/>
            </a:xfrm>
            <a:prstGeom prst="roundRect">
              <a:avLst>
                <a:gd name="adj" fmla="val 38707"/>
              </a:avLst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9392417" y="2110771"/>
            <a:ext cx="1441684" cy="1441684"/>
            <a:chOff x="7237412" y="2590799"/>
            <a:chExt cx="2286000" cy="2286000"/>
          </a:xfrm>
        </p:grpSpPr>
        <p:sp>
          <p:nvSpPr>
            <p:cNvPr id="10" name="Oval 9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1126" y="2907229"/>
              <a:ext cx="1938572" cy="1653138"/>
            </a:xfrm>
            <a:prstGeom prst="roundRect">
              <a:avLst>
                <a:gd name="adj" fmla="val 500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2608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Creating Class for an ADT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9" y="1225382"/>
            <a:ext cx="5943905" cy="3270418"/>
          </a:xfrm>
          <a:prstGeom prst="roundRect">
            <a:avLst>
              <a:gd name="adj" fmla="val 1387"/>
            </a:avLst>
          </a:prstGeom>
        </p:spPr>
      </p:pic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concrete implementation</a:t>
            </a:r>
            <a:r>
              <a:rPr lang="en-US" dirty="0"/>
              <a:t> of an ADT</a:t>
            </a:r>
          </a:p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 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5935" y="3077761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Dice </a:t>
            </a:r>
            <a:endParaRPr lang="en-US" sz="4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4800" dirty="0" smtClean="0"/>
              <a:t>{</a:t>
            </a:r>
            <a:endParaRPr lang="en-US" sz="4800" dirty="0"/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090434"/>
            <a:ext cx="1911020" cy="542811"/>
          </a:xfrm>
          <a:prstGeom prst="wedgeRoundRectCallout">
            <a:avLst>
              <a:gd name="adj1" fmla="val -61310"/>
              <a:gd name="adj2" fmla="val 261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784736" y="5555131"/>
            <a:ext cx="1838744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body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787" y="3810000"/>
            <a:ext cx="2943338" cy="2367824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856771" y="4799876"/>
            <a:ext cx="2360255" cy="921534"/>
          </a:xfrm>
          <a:prstGeom prst="wedgeRoundRectCallout">
            <a:avLst>
              <a:gd name="adj1" fmla="val 92592"/>
              <a:gd name="adj2" fmla="val 302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446212" y="2532992"/>
            <a:ext cx="16565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en-US" dirty="0"/>
              <a:t>Classes should be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PascalCase</a:t>
            </a:r>
          </a:p>
          <a:p>
            <a:r>
              <a:rPr lang="en-GB" dirty="0" smtClean="0"/>
              <a:t>Use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descriptive nouns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Avoid abbreviations </a:t>
            </a:r>
            <a:r>
              <a:rPr lang="en-GB" dirty="0"/>
              <a:t>(except widely known, e.g. URL, HTTP, etc.)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3200" dirty="0" smtClean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 smtClean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IntegerCalculator</a:t>
            </a:r>
            <a:r>
              <a:rPr lang="en-US" sz="3200" dirty="0" smtClean="0">
                <a:solidFill>
                  <a:schemeClr val="tx2"/>
                </a:solidFill>
              </a:rPr>
              <a:t> { </a:t>
            </a:r>
            <a:r>
              <a:rPr lang="en-US" sz="3200" dirty="0">
                <a:solidFill>
                  <a:schemeClr val="tx2"/>
                </a:solidFill>
              </a:rPr>
              <a:t>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TPMF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 smtClean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intcalc</a:t>
            </a:r>
            <a:r>
              <a:rPr lang="en-US" sz="3200" dirty="0" smtClean="0">
                <a:solidFill>
                  <a:schemeClr val="tx2"/>
                </a:solidFill>
              </a:rPr>
              <a:t> { </a:t>
            </a:r>
            <a:r>
              <a:rPr lang="en-US" sz="3200" dirty="0">
                <a:solidFill>
                  <a:schemeClr val="tx2"/>
                </a:solidFill>
              </a:rPr>
              <a:t>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0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1908</Words>
  <Application>Microsoft Office PowerPoint</Application>
  <PresentationFormat>Custom</PresentationFormat>
  <Paragraphs>486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PowerPoint Presentation</vt:lpstr>
      <vt:lpstr>Table of Contents</vt:lpstr>
      <vt:lpstr>Questions</vt:lpstr>
      <vt:lpstr>Abstract Data Type</vt:lpstr>
      <vt:lpstr>Abstract Data Type</vt:lpstr>
      <vt:lpstr>Abstract Data Type (2)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 (2)</vt:lpstr>
      <vt:lpstr>Class Data</vt:lpstr>
      <vt:lpstr>Fields</vt:lpstr>
      <vt:lpstr>Modifiers</vt:lpstr>
      <vt:lpstr>Properties</vt:lpstr>
      <vt:lpstr>Problem: Define Class Bank Account</vt:lpstr>
      <vt:lpstr>Solution: Define Class Bank Account</vt:lpstr>
      <vt:lpstr>Methods</vt:lpstr>
      <vt:lpstr>Methods</vt:lpstr>
      <vt:lpstr>Problem: Getters and Setters</vt:lpstr>
      <vt:lpstr>Solution: Getters and Setters</vt:lpstr>
      <vt:lpstr>Problem: Test Client</vt:lpstr>
      <vt:lpstr>Solution: Test Client</vt:lpstr>
      <vt:lpstr>Solution: Test Client (2)</vt:lpstr>
      <vt:lpstr>Defining Classes</vt:lpstr>
      <vt:lpstr>Constructors</vt:lpstr>
      <vt:lpstr>Constructors</vt:lpstr>
      <vt:lpstr>Constructors (2)</vt:lpstr>
      <vt:lpstr>Object Initial State</vt:lpstr>
      <vt:lpstr>Constructor Chaining</vt:lpstr>
      <vt:lpstr>Problem: Define Person Class</vt:lpstr>
      <vt:lpstr>Solution: Define Person Class</vt:lpstr>
      <vt:lpstr>Constructors</vt:lpstr>
      <vt:lpstr>Summary</vt:lpstr>
      <vt:lpstr>Defining Classes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2017-06-28T10:59:21Z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