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41"/>
  </p:notesMasterIdLst>
  <p:handoutMasterIdLst>
    <p:handoutMasterId r:id="rId42"/>
  </p:handoutMasterIdLst>
  <p:sldIdLst>
    <p:sldId id="530" r:id="rId3"/>
    <p:sldId id="531" r:id="rId4"/>
    <p:sldId id="479" r:id="rId5"/>
    <p:sldId id="532" r:id="rId6"/>
    <p:sldId id="533" r:id="rId7"/>
    <p:sldId id="534" r:id="rId8"/>
    <p:sldId id="535" r:id="rId9"/>
    <p:sldId id="550" r:id="rId10"/>
    <p:sldId id="551" r:id="rId11"/>
    <p:sldId id="552" r:id="rId12"/>
    <p:sldId id="553" r:id="rId13"/>
    <p:sldId id="554" r:id="rId14"/>
    <p:sldId id="555" r:id="rId15"/>
    <p:sldId id="556" r:id="rId16"/>
    <p:sldId id="557" r:id="rId17"/>
    <p:sldId id="558" r:id="rId18"/>
    <p:sldId id="546" r:id="rId19"/>
    <p:sldId id="547" r:id="rId20"/>
    <p:sldId id="548" r:id="rId21"/>
    <p:sldId id="549" r:id="rId22"/>
    <p:sldId id="559" r:id="rId23"/>
    <p:sldId id="560" r:id="rId24"/>
    <p:sldId id="561" r:id="rId25"/>
    <p:sldId id="562" r:id="rId26"/>
    <p:sldId id="563" r:id="rId27"/>
    <p:sldId id="565" r:id="rId28"/>
    <p:sldId id="566" r:id="rId29"/>
    <p:sldId id="567" r:id="rId30"/>
    <p:sldId id="568" r:id="rId31"/>
    <p:sldId id="569" r:id="rId32"/>
    <p:sldId id="570" r:id="rId33"/>
    <p:sldId id="571" r:id="rId34"/>
    <p:sldId id="572" r:id="rId35"/>
    <p:sldId id="573" r:id="rId36"/>
    <p:sldId id="574" r:id="rId37"/>
    <p:sldId id="575" r:id="rId38"/>
    <p:sldId id="502" r:id="rId39"/>
    <p:sldId id="503"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605C7C7-EBA4-4677-99B1-14BC347040D8}">
          <p14:sldIdLst>
            <p14:sldId id="530"/>
            <p14:sldId id="531"/>
            <p14:sldId id="479"/>
          </p14:sldIdLst>
        </p14:section>
        <p14:section name="Inheritance" id="{0BE80E7B-6E27-4083-984C-6A0673986BC5}">
          <p14:sldIdLst>
            <p14:sldId id="532"/>
            <p14:sldId id="533"/>
            <p14:sldId id="534"/>
            <p14:sldId id="535"/>
            <p14:sldId id="550"/>
            <p14:sldId id="551"/>
            <p14:sldId id="552"/>
            <p14:sldId id="553"/>
            <p14:sldId id="554"/>
            <p14:sldId id="555"/>
            <p14:sldId id="556"/>
            <p14:sldId id="557"/>
            <p14:sldId id="558"/>
            <p14:sldId id="546"/>
            <p14:sldId id="547"/>
            <p14:sldId id="548"/>
            <p14:sldId id="549"/>
          </p14:sldIdLst>
        </p14:section>
        <p14:section name="Reusing Classes" id="{5AF578EA-F9D7-4093-B835-7CCCB5E5CD6D}">
          <p14:sldIdLst>
            <p14:sldId id="559"/>
            <p14:sldId id="560"/>
            <p14:sldId id="561"/>
            <p14:sldId id="562"/>
            <p14:sldId id="563"/>
            <p14:sldId id="565"/>
            <p14:sldId id="566"/>
            <p14:sldId id="567"/>
            <p14:sldId id="568"/>
            <p14:sldId id="569"/>
            <p14:sldId id="570"/>
            <p14:sldId id="571"/>
            <p14:sldId id="572"/>
            <p14:sldId id="573"/>
          </p14:sldIdLst>
        </p14:section>
        <p14:section name="Conclusion" id="{6BB45FC4-8A85-4953-A7E4-97E281438745}">
          <p14:sldIdLst>
            <p14:sldId id="574"/>
            <p14:sldId id="575"/>
            <p14:sldId id="502"/>
            <p14:sldId id="50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606"/>
    <a:srgbClr val="F3BE60"/>
    <a:srgbClr val="F9F0AB"/>
    <a:srgbClr val="F9E6AB"/>
    <a:srgbClr val="F9FAAB"/>
    <a:srgbClr val="767691"/>
    <a:srgbClr val="7676AA"/>
    <a:srgbClr val="603A14"/>
    <a:srgbClr val="E85C0E"/>
    <a:srgbClr val="BAB398"/>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434" autoAdjust="0"/>
  </p:normalViewPr>
  <p:slideViewPr>
    <p:cSldViewPr>
      <p:cViewPr varScale="1">
        <p:scale>
          <a:sx n="88" d="100"/>
          <a:sy n="88" d="100"/>
        </p:scale>
        <p:origin x="355" y="6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7/6/2017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7/6/2017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9387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Tree>
    <p:extLst>
      <p:ext uri="{BB962C8B-B14F-4D97-AF65-F5344CB8AC3E}">
        <p14:creationId xmlns:p14="http://schemas.microsoft.com/office/powerpoint/2010/main" val="4254928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60515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3527682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2359742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263815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2287979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1465855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Tree>
    <p:extLst>
      <p:ext uri="{BB962C8B-B14F-4D97-AF65-F5344CB8AC3E}">
        <p14:creationId xmlns:p14="http://schemas.microsoft.com/office/powerpoint/2010/main" val="219834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378028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3883782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846991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6280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425689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3645804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1273418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1981519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3873649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1951428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Tree>
    <p:extLst>
      <p:ext uri="{BB962C8B-B14F-4D97-AF65-F5344CB8AC3E}">
        <p14:creationId xmlns:p14="http://schemas.microsoft.com/office/powerpoint/2010/main" val="1128676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Tree>
    <p:extLst>
      <p:ext uri="{BB962C8B-B14F-4D97-AF65-F5344CB8AC3E}">
        <p14:creationId xmlns:p14="http://schemas.microsoft.com/office/powerpoint/2010/main" val="2392844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5484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2597178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smtClean="0">
                <a:solidFill>
                  <a:prstClr val="black"/>
                </a:solidFill>
              </a:rPr>
              <a:t>© Software University Foundation – </a:t>
            </a:r>
            <a:r>
              <a:rPr lang="en-US" sz="1000" u="sng" dirty="0" smtClean="0">
                <a:solidFill>
                  <a:prstClr val="black"/>
                </a:solidFill>
                <a:hlinkClick r:id="rId3"/>
              </a:rPr>
              <a:t>http://softuni.org</a:t>
            </a:r>
            <a:endParaRPr lang="en-US" sz="1000" dirty="0" smtClean="0">
              <a:solidFill>
                <a:prstClr val="black"/>
              </a:solidFill>
            </a:endParaRPr>
          </a:p>
          <a:p>
            <a:r>
              <a:rPr lang="en-US" sz="1000" dirty="0" smtClean="0">
                <a:solidFill>
                  <a:prstClr val="black"/>
                </a:solidFill>
              </a:rPr>
              <a:t>This work is licensed under the </a:t>
            </a:r>
            <a:r>
              <a:rPr lang="en-US" sz="1000" u="sng" noProof="1" smtClean="0">
                <a:solidFill>
                  <a:prstClr val="black"/>
                </a:solidFill>
                <a:hlinkClick r:id="rId4"/>
              </a:rPr>
              <a:t>Creative Commons Attribution-NonCommercial-ShareAlike</a:t>
            </a:r>
            <a:r>
              <a:rPr lang="en-US" sz="1000" noProof="1" smtClean="0">
                <a:solidFill>
                  <a:prstClr val="black"/>
                </a:solidFill>
              </a:rPr>
              <a:t> </a:t>
            </a:r>
            <a:r>
              <a:rPr lang="en-US" sz="1000" dirty="0" smtClean="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4119846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4993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Tree>
    <p:extLst>
      <p:ext uri="{BB962C8B-B14F-4D97-AF65-F5344CB8AC3E}">
        <p14:creationId xmlns:p14="http://schemas.microsoft.com/office/powerpoint/2010/main" val="109166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07387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Tree>
    <p:extLst>
      <p:ext uri="{BB962C8B-B14F-4D97-AF65-F5344CB8AC3E}">
        <p14:creationId xmlns:p14="http://schemas.microsoft.com/office/powerpoint/2010/main" val="3038444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2446751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1571158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3" cstate="print"/>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5292559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hyperlink" Target="https://softuni.bg/courses/advanced-csharp" TargetMode="External"/><Relationship Id="rId18" Type="http://schemas.openxmlformats.org/officeDocument/2006/relationships/hyperlink" Target="http://www.superhosting.bg/" TargetMode="External"/><Relationship Id="rId3" Type="http://schemas.openxmlformats.org/officeDocument/2006/relationships/hyperlink" Target="http://xs-software.com/" TargetMode="External"/><Relationship Id="rId7" Type="http://schemas.openxmlformats.org/officeDocument/2006/relationships/hyperlink" Target="http://smartit.bg/" TargetMode="External"/><Relationship Id="rId12" Type="http://schemas.openxmlformats.org/officeDocument/2006/relationships/image" Target="../media/image25.png"/><Relationship Id="rId17" Type="http://schemas.openxmlformats.org/officeDocument/2006/relationships/image" Target="../media/image27.png"/><Relationship Id="rId2" Type="http://schemas.openxmlformats.org/officeDocument/2006/relationships/notesSlide" Target="../notesSlides/notesSlide30.xml"/><Relationship Id="rId16" Type="http://schemas.openxmlformats.org/officeDocument/2006/relationships/hyperlink" Target="http://netpeak.bg/" TargetMode="External"/><Relationship Id="rId1" Type="http://schemas.openxmlformats.org/officeDocument/2006/relationships/slideLayout" Target="../slideLayouts/slideLayout5.xml"/><Relationship Id="rId6" Type="http://schemas.openxmlformats.org/officeDocument/2006/relationships/image" Target="../media/image22.png"/><Relationship Id="rId11" Type="http://schemas.openxmlformats.org/officeDocument/2006/relationships/hyperlink" Target="http://www.indeavr.com/" TargetMode="External"/><Relationship Id="rId5" Type="http://schemas.openxmlformats.org/officeDocument/2006/relationships/hyperlink" Target="http://komfo.com/" TargetMode="External"/><Relationship Id="rId15" Type="http://schemas.openxmlformats.org/officeDocument/2006/relationships/image" Target="../media/image26.png"/><Relationship Id="rId10" Type="http://schemas.openxmlformats.org/officeDocument/2006/relationships/image" Target="../media/image24.png"/><Relationship Id="rId19" Type="http://schemas.openxmlformats.org/officeDocument/2006/relationships/image" Target="../media/image28.png"/><Relationship Id="rId4" Type="http://schemas.openxmlformats.org/officeDocument/2006/relationships/image" Target="../media/image21.png"/><Relationship Id="rId9" Type="http://schemas.openxmlformats.org/officeDocument/2006/relationships/hyperlink" Target="http://www.softwaregroup-bg.com/" TargetMode="External"/><Relationship Id="rId14" Type="http://schemas.openxmlformats.org/officeDocument/2006/relationships/hyperlink" Target="http://www.infragistics.co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intro-java-book/" TargetMode="Externa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31.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 Id="rId1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351212" y="822299"/>
            <a:ext cx="8215099" cy="1171550"/>
          </a:xfrm>
          <a:prstGeom prst="rect">
            <a:avLst/>
          </a:prstGeom>
          <a:noFill/>
          <a:ln>
            <a:noFill/>
          </a:ln>
        </p:spPr>
        <p:txBody>
          <a:bodyPr lIns="0" tIns="0" rIns="0" bIns="0" anchor="ctr" anchorCtr="0">
            <a:noAutofit/>
          </a:bodyPr>
          <a:lstStyle/>
          <a:p>
            <a:pPr marL="0" marR="0" lvl="0" indent="0" algn="r" rtl="0">
              <a:lnSpc>
                <a:spcPct val="90000"/>
              </a:lnSpc>
              <a:spcBef>
                <a:spcPts val="0"/>
              </a:spcBef>
              <a:spcAft>
                <a:spcPts val="0"/>
              </a:spcAft>
              <a:buClr>
                <a:srgbClr val="F6D18E"/>
              </a:buClr>
              <a:buSzPct val="25000"/>
              <a:buFont typeface="Calibri"/>
              <a:buNone/>
            </a:pPr>
            <a:r>
              <a:rPr lang="en-US" sz="5400" b="1" i="0" u="none" strike="noStrike" cap="none" dirty="0">
                <a:solidFill>
                  <a:srgbClr val="F6D18E"/>
                </a:solidFill>
                <a:latin typeface="Calibri"/>
                <a:ea typeface="Calibri"/>
                <a:cs typeface="Calibri"/>
                <a:sym typeface="Calibri"/>
              </a:rPr>
              <a:t>Inheritance </a:t>
            </a:r>
          </a:p>
        </p:txBody>
      </p:sp>
      <p:sp>
        <p:nvSpPr>
          <p:cNvPr id="55" name="Shape 55"/>
          <p:cNvSpPr txBox="1">
            <a:spLocks noGrp="1"/>
          </p:cNvSpPr>
          <p:nvPr>
            <p:ph type="subTitle" idx="1"/>
          </p:nvPr>
        </p:nvSpPr>
        <p:spPr>
          <a:xfrm>
            <a:off x="4183969" y="1889099"/>
            <a:ext cx="7382341" cy="1387501"/>
          </a:xfrm>
          <a:prstGeom prst="rect">
            <a:avLst/>
          </a:prstGeom>
          <a:noFill/>
          <a:ln>
            <a:noFill/>
          </a:ln>
        </p:spPr>
        <p:txBody>
          <a:bodyPr lIns="0" tIns="0" rIns="0" bIns="0" anchor="t" anchorCtr="0">
            <a:noAutofit/>
          </a:bodyPr>
          <a:lstStyle/>
          <a:p>
            <a:pPr marL="0" marR="0" lvl="0" indent="0" algn="r" rtl="0">
              <a:lnSpc>
                <a:spcPct val="105000"/>
              </a:lnSpc>
              <a:spcBef>
                <a:spcPts val="0"/>
              </a:spcBef>
              <a:spcAft>
                <a:spcPts val="0"/>
              </a:spcAft>
              <a:buClr>
                <a:srgbClr val="F2B254"/>
              </a:buClr>
              <a:buSzPct val="25000"/>
              <a:buFont typeface="Noto Sans Symbols"/>
              <a:buNone/>
            </a:pPr>
            <a:r>
              <a:rPr lang="en-US" sz="4000" b="0" i="0" u="none" strike="noStrike" cap="none" dirty="0">
                <a:solidFill>
                  <a:schemeClr val="accent1"/>
                </a:solidFill>
                <a:latin typeface="Calibri"/>
                <a:ea typeface="Calibri"/>
                <a:cs typeface="Calibri"/>
                <a:sym typeface="Calibri"/>
              </a:rPr>
              <a:t>Class Hierarchies</a:t>
            </a:r>
          </a:p>
        </p:txBody>
      </p:sp>
      <p:sp>
        <p:nvSpPr>
          <p:cNvPr id="56" name="Shape 56"/>
          <p:cNvSpPr txBox="1">
            <a:spLocks noGrp="1"/>
          </p:cNvSpPr>
          <p:nvPr>
            <p:ph type="body" idx="4294967295"/>
          </p:nvPr>
        </p:nvSpPr>
        <p:spPr>
          <a:xfrm>
            <a:off x="760412" y="4348942"/>
            <a:ext cx="3187613" cy="525134"/>
          </a:xfrm>
          <a:prstGeom prst="rect">
            <a:avLst/>
          </a:prstGeom>
          <a:noFill/>
          <a:ln>
            <a:noFill/>
          </a:ln>
        </p:spPr>
        <p:txBody>
          <a:bodyPr lIns="36000" tIns="36000" rIns="36000" bIns="36000" anchor="b"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2800" b="1" i="0" u="none" strike="noStrike" cap="none">
                <a:solidFill>
                  <a:srgbClr val="EE792A"/>
                </a:solidFill>
                <a:latin typeface="Calibri"/>
                <a:ea typeface="Calibri"/>
                <a:cs typeface="Calibri"/>
                <a:sym typeface="Calibri"/>
              </a:rPr>
              <a:t>SoftUni Team</a:t>
            </a:r>
          </a:p>
        </p:txBody>
      </p:sp>
      <p:sp>
        <p:nvSpPr>
          <p:cNvPr id="57" name="Shape 57"/>
          <p:cNvSpPr txBox="1">
            <a:spLocks noGrp="1"/>
          </p:cNvSpPr>
          <p:nvPr>
            <p:ph type="body" idx="4294967295"/>
          </p:nvPr>
        </p:nvSpPr>
        <p:spPr>
          <a:xfrm>
            <a:off x="760412" y="4818841"/>
            <a:ext cx="3187614" cy="444343"/>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2300" b="1" i="0" u="none" strike="noStrike" cap="none">
                <a:solidFill>
                  <a:srgbClr val="F4B36C"/>
                </a:solidFill>
                <a:latin typeface="Calibri"/>
                <a:ea typeface="Calibri"/>
                <a:cs typeface="Calibri"/>
                <a:sym typeface="Calibri"/>
              </a:rPr>
              <a:t>Technical Trainers</a:t>
            </a:r>
          </a:p>
        </p:txBody>
      </p:sp>
      <p:sp>
        <p:nvSpPr>
          <p:cNvPr id="58" name="Shape 58"/>
          <p:cNvSpPr txBox="1">
            <a:spLocks noGrp="1"/>
          </p:cNvSpPr>
          <p:nvPr>
            <p:ph type="body" idx="4294967295"/>
          </p:nvPr>
        </p:nvSpPr>
        <p:spPr>
          <a:xfrm>
            <a:off x="760412" y="5263182"/>
            <a:ext cx="3187613" cy="363550"/>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1800" b="1" i="0" u="none" strike="noStrike" cap="none">
                <a:solidFill>
                  <a:srgbClr val="F27A44"/>
                </a:solidFill>
                <a:latin typeface="Calibri"/>
                <a:ea typeface="Calibri"/>
                <a:cs typeface="Calibri"/>
                <a:sym typeface="Calibri"/>
              </a:rPr>
              <a:t>Software University</a:t>
            </a:r>
          </a:p>
        </p:txBody>
      </p:sp>
      <p:sp>
        <p:nvSpPr>
          <p:cNvPr id="59" name="Shape 59"/>
          <p:cNvSpPr txBox="1">
            <a:spLocks noGrp="1"/>
          </p:cNvSpPr>
          <p:nvPr>
            <p:ph type="body" idx="4294967295"/>
          </p:nvPr>
        </p:nvSpPr>
        <p:spPr>
          <a:xfrm>
            <a:off x="760412" y="5604346"/>
            <a:ext cx="3187613" cy="331233"/>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1600" b="1" i="0" u="sng" strike="noStrike" cap="none">
                <a:solidFill>
                  <a:schemeClr val="hlink"/>
                </a:solidFill>
                <a:latin typeface="Calibri"/>
                <a:ea typeface="Calibri"/>
                <a:cs typeface="Calibri"/>
                <a:sym typeface="Calibri"/>
                <a:hlinkClick r:id="rId3"/>
              </a:rPr>
              <a:t>http://softuni.bg</a:t>
            </a:r>
          </a:p>
        </p:txBody>
      </p:sp>
      <p:pic>
        <p:nvPicPr>
          <p:cNvPr id="60" name="Shape 60"/>
          <p:cNvPicPr preferRelativeResize="0"/>
          <p:nvPr/>
        </p:nvPicPr>
        <p:blipFill rotWithShape="1">
          <a:blip r:embed="rId4">
            <a:alphaModFix/>
          </a:blip>
          <a:srcRect/>
          <a:stretch/>
        </p:blipFill>
        <p:spPr>
          <a:xfrm>
            <a:off x="821983" y="2972633"/>
            <a:ext cx="2175525" cy="761163"/>
          </a:xfrm>
          <a:prstGeom prst="roundRect">
            <a:avLst>
              <a:gd name="adj" fmla="val 3940"/>
            </a:avLst>
          </a:prstGeom>
          <a:solidFill>
            <a:srgbClr val="231F20">
              <a:alpha val="49411"/>
            </a:srgbClr>
          </a:solidFill>
          <a:ln w="9525" cap="flat" cmpd="sng">
            <a:solidFill>
              <a:srgbClr val="C87D0E">
                <a:alpha val="49411"/>
              </a:srgbClr>
            </a:solidFill>
            <a:prstDash val="solid"/>
            <a:round/>
            <a:headEnd type="none" w="med" len="med"/>
            <a:tailEnd type="none" w="med" len="med"/>
          </a:ln>
        </p:spPr>
      </p:pic>
      <p:pic>
        <p:nvPicPr>
          <p:cNvPr id="61" name="Shape 61"/>
          <p:cNvPicPr preferRelativeResize="0"/>
          <p:nvPr/>
        </p:nvPicPr>
        <p:blipFill rotWithShape="1">
          <a:blip r:embed="rId5">
            <a:alphaModFix/>
          </a:blip>
          <a:srcRect l="-2033" t="-11972" r="-4042" b="1046"/>
          <a:stretch/>
        </p:blipFill>
        <p:spPr>
          <a:xfrm>
            <a:off x="825157" y="1887142"/>
            <a:ext cx="2172350" cy="795695"/>
          </a:xfrm>
          <a:prstGeom prst="roundRect">
            <a:avLst>
              <a:gd name="adj" fmla="val 3940"/>
            </a:avLst>
          </a:prstGeom>
          <a:solidFill>
            <a:srgbClr val="231F20">
              <a:alpha val="49411"/>
            </a:srgbClr>
          </a:solidFill>
          <a:ln w="9525" cap="flat" cmpd="sng">
            <a:solidFill>
              <a:srgbClr val="C87D0E">
                <a:alpha val="49411"/>
              </a:srgbClr>
            </a:solidFill>
            <a:prstDash val="solid"/>
            <a:round/>
            <a:headEnd type="none" w="med" len="med"/>
            <a:tailEnd type="none" w="med" len="med"/>
          </a:ln>
        </p:spPr>
      </p:pic>
      <p:pic>
        <p:nvPicPr>
          <p:cNvPr id="63" name="Shape 63"/>
          <p:cNvPicPr preferRelativeResize="0"/>
          <p:nvPr/>
        </p:nvPicPr>
        <p:blipFill rotWithShape="1">
          <a:blip r:embed="rId6">
            <a:alphaModFix/>
          </a:blip>
          <a:srcRect/>
          <a:stretch/>
        </p:blipFill>
        <p:spPr>
          <a:xfrm>
            <a:off x="7895597" y="3653878"/>
            <a:ext cx="3913815" cy="2096144"/>
          </a:xfrm>
          <a:prstGeom prst="rect">
            <a:avLst/>
          </a:prstGeom>
          <a:noFill/>
          <a:ln>
            <a:noFill/>
          </a:ln>
        </p:spPr>
      </p:pic>
      <p:pic>
        <p:nvPicPr>
          <p:cNvPr id="18" name="Picture 17" descr="http://softuni.b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261429" y="3886200"/>
            <a:ext cx="2064163" cy="2265286"/>
          </a:xfrm>
          <a:prstGeom prst="rect">
            <a:avLst/>
          </a:prstGeom>
        </p:spPr>
      </p:pic>
      <p:sp>
        <p:nvSpPr>
          <p:cNvPr id="19" name="TextBox 18"/>
          <p:cNvSpPr txBox="1"/>
          <p:nvPr/>
        </p:nvSpPr>
        <p:spPr>
          <a:xfrm rot="576164">
            <a:off x="5729263" y="3796677"/>
            <a:ext cx="1289135" cy="667875"/>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C# OOP</a:t>
            </a:r>
          </a:p>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Basics</a:t>
            </a:r>
          </a:p>
        </p:txBody>
      </p:sp>
    </p:spTree>
    <p:extLst>
      <p:ext uri="{BB962C8B-B14F-4D97-AF65-F5344CB8AC3E}">
        <p14:creationId xmlns:p14="http://schemas.microsoft.com/office/powerpoint/2010/main" val="2091897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10</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pPr>
              <a:lnSpc>
                <a:spcPct val="110000"/>
              </a:lnSpc>
            </a:pPr>
            <a:r>
              <a:rPr lang="en-US" dirty="0"/>
              <a:t>Class</a:t>
            </a:r>
            <a:r>
              <a:rPr lang="en-US" dirty="0">
                <a:solidFill>
                  <a:schemeClr val="tx2">
                    <a:lumMod val="75000"/>
                  </a:schemeClr>
                </a:solidFill>
              </a:rPr>
              <a:t> takes</a:t>
            </a:r>
            <a:r>
              <a:rPr lang="en-US" dirty="0"/>
              <a:t> </a:t>
            </a:r>
            <a:r>
              <a:rPr lang="en-US" dirty="0">
                <a:solidFill>
                  <a:schemeClr val="tx2">
                    <a:lumMod val="75000"/>
                  </a:schemeClr>
                </a:solidFill>
              </a:rPr>
              <a:t>all members </a:t>
            </a:r>
            <a:r>
              <a:rPr lang="en-US" dirty="0"/>
              <a:t>from another class</a:t>
            </a:r>
          </a:p>
        </p:txBody>
      </p:sp>
      <p:sp>
        <p:nvSpPr>
          <p:cNvPr id="4" name="Title 3"/>
          <p:cNvSpPr>
            <a:spLocks noGrp="1"/>
          </p:cNvSpPr>
          <p:nvPr>
            <p:ph type="title"/>
          </p:nvPr>
        </p:nvSpPr>
        <p:spPr/>
        <p:txBody>
          <a:bodyPr>
            <a:normAutofit/>
          </a:bodyPr>
          <a:lstStyle/>
          <a:p>
            <a:r>
              <a:rPr lang="en-US" dirty="0"/>
              <a:t>Inheritance - Derived Class</a:t>
            </a:r>
          </a:p>
        </p:txBody>
      </p:sp>
      <p:grpSp>
        <p:nvGrpSpPr>
          <p:cNvPr id="5" name="Group 4"/>
          <p:cNvGrpSpPr/>
          <p:nvPr/>
        </p:nvGrpSpPr>
        <p:grpSpPr>
          <a:xfrm>
            <a:off x="2132012" y="1790983"/>
            <a:ext cx="7570199" cy="4686017"/>
            <a:chOff x="4037012" y="1333783"/>
            <a:chExt cx="7570199" cy="4686017"/>
          </a:xfrm>
        </p:grpSpPr>
        <p:sp>
          <p:nvSpPr>
            <p:cNvPr id="7" name="Rectangle: Rounded Corners 6"/>
            <p:cNvSpPr/>
            <p:nvPr/>
          </p:nvSpPr>
          <p:spPr>
            <a:xfrm>
              <a:off x="5366836" y="1333783"/>
              <a:ext cx="4815935" cy="232381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effectLst>
                    <a:outerShdw blurRad="38100" dist="38100" dir="2700000" algn="tl">
                      <a:srgbClr val="000000">
                        <a:alpha val="43137"/>
                      </a:srgbClr>
                    </a:outerShdw>
                  </a:effectLst>
                </a:rPr>
                <a:t>Person</a:t>
              </a:r>
            </a:p>
          </p:txBody>
        </p:sp>
        <p:sp>
          <p:nvSpPr>
            <p:cNvPr id="8" name="Rectangle: Rounded Corners 7"/>
            <p:cNvSpPr/>
            <p:nvPr/>
          </p:nvSpPr>
          <p:spPr>
            <a:xfrm>
              <a:off x="4037012"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Student</a:t>
              </a:r>
              <a:endParaRPr lang="en-US" sz="3600" dirty="0">
                <a:effectLst>
                  <a:outerShdw blurRad="38100" dist="38100" dir="2700000" algn="tl">
                    <a:srgbClr val="000000">
                      <a:alpha val="43137"/>
                    </a:srgbClr>
                  </a:outerShdw>
                </a:effectLst>
              </a:endParaRPr>
            </a:p>
          </p:txBody>
        </p:sp>
        <p:sp>
          <p:nvSpPr>
            <p:cNvPr id="9" name="Rectangle: Rounded Corners 8"/>
            <p:cNvSpPr/>
            <p:nvPr/>
          </p:nvSpPr>
          <p:spPr>
            <a:xfrm>
              <a:off x="8007211"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Employee</a:t>
              </a:r>
              <a:endParaRPr lang="en-US" sz="3600" dirty="0">
                <a:effectLst>
                  <a:outerShdw blurRad="38100" dist="38100" dir="2700000" algn="tl">
                    <a:srgbClr val="000000">
                      <a:alpha val="43137"/>
                    </a:srgbClr>
                  </a:outerShdw>
                </a:effectLst>
              </a:endParaRPr>
            </a:p>
          </p:txBody>
        </p:sp>
        <p:sp>
          <p:nvSpPr>
            <p:cNvPr id="13" name="Rectangle: Rounded Corners 12"/>
            <p:cNvSpPr/>
            <p:nvPr/>
          </p:nvSpPr>
          <p:spPr>
            <a:xfrm>
              <a:off x="5651871" y="2171983"/>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Mother : Person</a:t>
              </a:r>
              <a:endParaRPr lang="en-US" sz="3200" dirty="0">
                <a:effectLst>
                  <a:outerShdw blurRad="38100" dist="38100" dir="2700000" algn="tl">
                    <a:srgbClr val="000000">
                      <a:alpha val="43137"/>
                    </a:srgbClr>
                  </a:outerShdw>
                </a:effectLst>
              </a:endParaRPr>
            </a:p>
          </p:txBody>
        </p:sp>
        <p:sp>
          <p:nvSpPr>
            <p:cNvPr id="14" name="Rectangle: Rounded Corners 13"/>
            <p:cNvSpPr/>
            <p:nvPr/>
          </p:nvSpPr>
          <p:spPr>
            <a:xfrm>
              <a:off x="5651871" y="2891726"/>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Father : Person</a:t>
              </a:r>
              <a:endParaRPr lang="en-US" sz="3200" dirty="0">
                <a:effectLst>
                  <a:outerShdw blurRad="38100" dist="38100" dir="2700000" algn="tl">
                    <a:srgbClr val="000000">
                      <a:alpha val="43137"/>
                    </a:srgbClr>
                  </a:outerShdw>
                </a:effectLst>
              </a:endParaRPr>
            </a:p>
          </p:txBody>
        </p:sp>
        <p:sp>
          <p:nvSpPr>
            <p:cNvPr id="15" name="Rectangle: Rounded Corners 14"/>
            <p:cNvSpPr/>
            <p:nvPr/>
          </p:nvSpPr>
          <p:spPr>
            <a:xfrm>
              <a:off x="4230513" y="5233982"/>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School: School</a:t>
              </a:r>
              <a:endParaRPr lang="en-US" sz="3200" dirty="0">
                <a:effectLst>
                  <a:outerShdw blurRad="38100" dist="38100" dir="2700000" algn="tl">
                    <a:srgbClr val="000000">
                      <a:alpha val="43137"/>
                    </a:srgbClr>
                  </a:outerShdw>
                </a:effectLst>
              </a:endParaRPr>
            </a:p>
          </p:txBody>
        </p:sp>
        <p:sp>
          <p:nvSpPr>
            <p:cNvPr id="16" name="Rectangle: Rounded Corners 15"/>
            <p:cNvSpPr/>
            <p:nvPr/>
          </p:nvSpPr>
          <p:spPr>
            <a:xfrm>
              <a:off x="8189461" y="5226135"/>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Org: Organization</a:t>
              </a:r>
              <a:endParaRPr lang="en-US" sz="3200" dirty="0">
                <a:effectLst>
                  <a:outerShdw blurRad="38100" dist="38100" dir="2700000" algn="tl">
                    <a:srgbClr val="000000">
                      <a:alpha val="43137"/>
                    </a:srgbClr>
                  </a:outerShdw>
                </a:effectLst>
              </a:endParaRPr>
            </a:p>
          </p:txBody>
        </p:sp>
      </p:grpSp>
      <p:cxnSp>
        <p:nvCxnSpPr>
          <p:cNvPr id="17" name="Straight Arrow Connector 16"/>
          <p:cNvCxnSpPr>
            <a:cxnSpLocks/>
            <a:stCxn id="8" idx="0"/>
            <a:endCxn id="7" idx="2"/>
          </p:cNvCxnSpPr>
          <p:nvPr/>
        </p:nvCxnSpPr>
        <p:spPr>
          <a:xfrm flipV="1">
            <a:off x="3932012" y="4114800"/>
            <a:ext cx="1937792"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a:endCxn id="7" idx="2"/>
          </p:cNvCxnSpPr>
          <p:nvPr/>
        </p:nvCxnSpPr>
        <p:spPr>
          <a:xfrm flipH="1" flipV="1">
            <a:off x="5869804" y="4114800"/>
            <a:ext cx="2032407"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884426" y="1261269"/>
            <a:ext cx="2239186" cy="1287462"/>
          </a:xfrm>
          <a:prstGeom prst="wedgeRoundRectCallout">
            <a:avLst>
              <a:gd name="adj1" fmla="val -123720"/>
              <a:gd name="adj2" fmla="val 3031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Person</a:t>
            </a:r>
            <a:endParaRPr lang="bg-BG" sz="3600" dirty="0">
              <a:solidFill>
                <a:schemeClr val="tx2">
                  <a:lumMod val="75000"/>
                </a:schemeClr>
              </a:solidFill>
            </a:endParaRPr>
          </a:p>
        </p:txBody>
      </p:sp>
    </p:spTree>
    <p:extLst>
      <p:ext uri="{BB962C8B-B14F-4D97-AF65-F5344CB8AC3E}">
        <p14:creationId xmlns:p14="http://schemas.microsoft.com/office/powerpoint/2010/main" val="320646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en-US" noProof="1">
                <a:solidFill>
                  <a:schemeClr val="tx1">
                    <a:lumMod val="40000"/>
                    <a:lumOff val="60000"/>
                  </a:schemeClr>
                </a:solidFill>
              </a:rPr>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11</a:t>
            </a:fld>
            <a:endParaRPr lang="en-US" dirty="0"/>
          </a:p>
        </p:txBody>
      </p:sp>
      <p:sp>
        <p:nvSpPr>
          <p:cNvPr id="7" name="Text Placeholder 5"/>
          <p:cNvSpPr txBox="1">
            <a:spLocks/>
          </p:cNvSpPr>
          <p:nvPr/>
        </p:nvSpPr>
        <p:spPr>
          <a:xfrm>
            <a:off x="776555" y="1981200"/>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public void </a:t>
            </a:r>
            <a:r>
              <a:rPr lang="en-US" sz="3200" dirty="0" smtClean="0">
                <a:solidFill>
                  <a:schemeClr val="tx2">
                    <a:lumMod val="75000"/>
                  </a:schemeClr>
                </a:solidFill>
              </a:rPr>
              <a:t>Sleep</a:t>
            </a:r>
            <a:r>
              <a:rPr lang="en-US" sz="3200" dirty="0">
                <a:solidFill>
                  <a:schemeClr val="tx2">
                    <a:lumMod val="75000"/>
                  </a:schemeClr>
                </a:solidFill>
              </a:rPr>
              <a:t>()</a:t>
            </a:r>
            <a:r>
              <a:rPr lang="en-US" sz="3200" dirty="0">
                <a:solidFill>
                  <a:schemeClr val="accent1">
                    <a:lumMod val="20000"/>
                    <a:lumOff val="80000"/>
                  </a:schemeClr>
                </a:solidFill>
              </a:rPr>
              <a:t> { … } }</a:t>
            </a:r>
          </a:p>
          <a:p>
            <a:r>
              <a:rPr lang="en-US" sz="3200" dirty="0">
                <a:solidFill>
                  <a:schemeClr val="accent1">
                    <a:lumMod val="20000"/>
                    <a:lumOff val="80000"/>
                  </a:schemeClr>
                </a:solidFill>
              </a:rPr>
              <a:t>class Student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a:solidFill>
                  <a:schemeClr val="accent1">
                    <a:lumMod val="20000"/>
                    <a:lumOff val="80000"/>
                  </a:schemeClr>
                </a:solidFill>
              </a:rPr>
              <a:t>Person { … }</a:t>
            </a:r>
          </a:p>
          <a:p>
            <a:r>
              <a:rPr lang="en-US" sz="3200" dirty="0">
                <a:solidFill>
                  <a:schemeClr val="accent1">
                    <a:lumMod val="20000"/>
                    <a:lumOff val="80000"/>
                  </a:schemeClr>
                </a:solidFill>
              </a:rPr>
              <a:t>class Employee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a:solidFill>
                  <a:schemeClr val="accent1">
                    <a:lumMod val="20000"/>
                    <a:lumOff val="80000"/>
                  </a:schemeClr>
                </a:solidFill>
              </a:rPr>
              <a:t>Person { … }</a:t>
            </a:r>
          </a:p>
        </p:txBody>
      </p:sp>
      <p:sp>
        <p:nvSpPr>
          <p:cNvPr id="10" name="Text Placeholder 5"/>
          <p:cNvSpPr txBox="1">
            <a:spLocks/>
          </p:cNvSpPr>
          <p:nvPr/>
        </p:nvSpPr>
        <p:spPr>
          <a:xfrm>
            <a:off x="776555" y="3886200"/>
            <a:ext cx="10693778" cy="23613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600" dirty="0">
                <a:solidFill>
                  <a:schemeClr val="accent1">
                    <a:lumMod val="20000"/>
                    <a:lumOff val="80000"/>
                  </a:schemeClr>
                </a:solidFill>
              </a:rPr>
              <a:t>Student </a:t>
            </a:r>
            <a:r>
              <a:rPr lang="en-US" sz="3600" dirty="0" smtClean="0">
                <a:solidFill>
                  <a:schemeClr val="accent1">
                    <a:lumMod val="20000"/>
                    <a:lumOff val="80000"/>
                  </a:schemeClr>
                </a:solidFill>
              </a:rPr>
              <a:t>student </a:t>
            </a:r>
            <a:r>
              <a:rPr lang="en-US" sz="3600" dirty="0">
                <a:solidFill>
                  <a:schemeClr val="accent1">
                    <a:lumMod val="20000"/>
                    <a:lumOff val="80000"/>
                  </a:schemeClr>
                </a:solidFill>
              </a:rPr>
              <a:t>= new Student();</a:t>
            </a:r>
          </a:p>
          <a:p>
            <a:r>
              <a:rPr lang="en-US" sz="3600" dirty="0" smtClean="0">
                <a:solidFill>
                  <a:schemeClr val="accent1">
                    <a:lumMod val="20000"/>
                    <a:lumOff val="80000"/>
                  </a:schemeClr>
                </a:solidFill>
              </a:rPr>
              <a:t>student.</a:t>
            </a:r>
            <a:r>
              <a:rPr lang="en-US" sz="3600" dirty="0" smtClean="0">
                <a:solidFill>
                  <a:schemeClr val="tx2">
                    <a:lumMod val="75000"/>
                  </a:schemeClr>
                </a:solidFill>
              </a:rPr>
              <a:t>Sleep()</a:t>
            </a:r>
            <a:r>
              <a:rPr lang="en-US" sz="3600" dirty="0" smtClean="0">
                <a:solidFill>
                  <a:schemeClr val="accent1">
                    <a:lumMod val="20000"/>
                    <a:lumOff val="80000"/>
                  </a:schemeClr>
                </a:solidFill>
              </a:rPr>
              <a:t>;</a:t>
            </a:r>
            <a:endParaRPr lang="en-GB" sz="3600" dirty="0">
              <a:solidFill>
                <a:schemeClr val="accent1">
                  <a:lumMod val="20000"/>
                  <a:lumOff val="80000"/>
                </a:schemeClr>
              </a:solidFill>
            </a:endParaRPr>
          </a:p>
          <a:p>
            <a:r>
              <a:rPr lang="en-US" sz="3600" dirty="0">
                <a:solidFill>
                  <a:schemeClr val="accent1">
                    <a:lumMod val="20000"/>
                    <a:lumOff val="80000"/>
                  </a:schemeClr>
                </a:solidFill>
              </a:rPr>
              <a:t>Employee </a:t>
            </a:r>
            <a:r>
              <a:rPr lang="en-US" sz="3600" dirty="0" smtClean="0">
                <a:solidFill>
                  <a:schemeClr val="accent1">
                    <a:lumMod val="20000"/>
                    <a:lumOff val="80000"/>
                  </a:schemeClr>
                </a:solidFill>
              </a:rPr>
              <a:t>employee </a:t>
            </a:r>
            <a:r>
              <a:rPr lang="en-US" sz="3600" dirty="0">
                <a:solidFill>
                  <a:schemeClr val="accent1">
                    <a:lumMod val="20000"/>
                    <a:lumOff val="80000"/>
                  </a:schemeClr>
                </a:solidFill>
              </a:rPr>
              <a:t>= new Employee();</a:t>
            </a:r>
          </a:p>
          <a:p>
            <a:r>
              <a:rPr lang="en-GB" sz="3600" dirty="0" smtClean="0">
                <a:solidFill>
                  <a:schemeClr val="accent1">
                    <a:lumMod val="20000"/>
                    <a:lumOff val="80000"/>
                  </a:schemeClr>
                </a:solidFill>
              </a:rPr>
              <a:t>employee.</a:t>
            </a:r>
            <a:r>
              <a:rPr lang="en-GB" sz="3600" dirty="0" smtClean="0">
                <a:solidFill>
                  <a:schemeClr val="tx2">
                    <a:lumMod val="75000"/>
                  </a:schemeClr>
                </a:solidFill>
              </a:rPr>
              <a:t>Sleep()</a:t>
            </a:r>
            <a:r>
              <a:rPr lang="en-GB" sz="3600" dirty="0" smtClean="0">
                <a:solidFill>
                  <a:schemeClr val="accent1">
                    <a:lumMod val="20000"/>
                    <a:lumOff val="80000"/>
                  </a:schemeClr>
                </a:solidFill>
              </a:rPr>
              <a:t>;</a:t>
            </a:r>
            <a:endParaRPr lang="en-US" sz="3600" dirty="0">
              <a:solidFill>
                <a:schemeClr val="accent1">
                  <a:lumMod val="20000"/>
                  <a:lumOff val="80000"/>
                </a:schemeClr>
              </a:solidFill>
            </a:endParaRPr>
          </a:p>
        </p:txBody>
      </p:sp>
    </p:spTree>
    <p:extLst>
      <p:ext uri="{BB962C8B-B14F-4D97-AF65-F5344CB8AC3E}">
        <p14:creationId xmlns:p14="http://schemas.microsoft.com/office/powerpoint/2010/main" val="3044864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Constructors are </a:t>
            </a:r>
            <a:r>
              <a:rPr lang="en-US" dirty="0">
                <a:solidFill>
                  <a:schemeClr val="tx2">
                    <a:lumMod val="75000"/>
                  </a:schemeClr>
                </a:solidFill>
              </a:rPr>
              <a:t>not inherited </a:t>
            </a:r>
          </a:p>
          <a:p>
            <a:pPr marL="361950" indent="-361950">
              <a:lnSpc>
                <a:spcPct val="110000"/>
              </a:lnSpc>
            </a:pPr>
            <a:r>
              <a:rPr lang="en-US" dirty="0"/>
              <a:t>Constructors </a:t>
            </a:r>
            <a:r>
              <a:rPr lang="en-US" dirty="0">
                <a:solidFill>
                  <a:schemeClr val="tx2">
                    <a:lumMod val="75000"/>
                  </a:schemeClr>
                </a:solidFill>
              </a:rPr>
              <a:t>can be reused</a:t>
            </a:r>
            <a:r>
              <a:rPr lang="en-US" dirty="0"/>
              <a:t> 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6" name="Text Placeholder 5"/>
          <p:cNvSpPr txBox="1">
            <a:spLocks/>
          </p:cNvSpPr>
          <p:nvPr/>
        </p:nvSpPr>
        <p:spPr>
          <a:xfrm>
            <a:off x="836211" y="2538294"/>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Student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a:solidFill>
                  <a:schemeClr val="accent1">
                    <a:lumMod val="20000"/>
                    <a:lumOff val="80000"/>
                  </a:schemeClr>
                </a:solidFill>
              </a:rPr>
              <a:t>Person {</a:t>
            </a:r>
          </a:p>
          <a:p>
            <a:r>
              <a:rPr lang="en-US" sz="3200" dirty="0">
                <a:solidFill>
                  <a:schemeClr val="accent1">
                    <a:lumMod val="20000"/>
                    <a:lumOff val="80000"/>
                  </a:schemeClr>
                </a:solidFill>
              </a:rPr>
              <a:t>  private School </a:t>
            </a:r>
            <a:r>
              <a:rPr lang="en-US" sz="3200" dirty="0" smtClean="0">
                <a:solidFill>
                  <a:schemeClr val="accent1">
                    <a:lumMod val="20000"/>
                    <a:lumOff val="80000"/>
                  </a:schemeClr>
                </a:solidFill>
              </a:rPr>
              <a:t>school;</a:t>
            </a:r>
            <a:endParaRPr lang="en-US" sz="3200" dirty="0">
              <a:solidFill>
                <a:schemeClr val="accent1">
                  <a:lumMod val="20000"/>
                  <a:lumOff val="80000"/>
                </a:schemeClr>
              </a:solidFill>
            </a:endParaRPr>
          </a:p>
          <a:p>
            <a:r>
              <a:rPr lang="en-US" sz="3200" dirty="0">
                <a:solidFill>
                  <a:schemeClr val="accent1">
                    <a:lumMod val="20000"/>
                    <a:lumOff val="80000"/>
                  </a:schemeClr>
                </a:solidFill>
              </a:rPr>
              <a:t>  public Student(String name, School school</a:t>
            </a:r>
            <a:r>
              <a:rPr lang="en-US" sz="3200" dirty="0" smtClean="0">
                <a:solidFill>
                  <a:schemeClr val="accent1">
                    <a:lumMod val="20000"/>
                    <a:lumOff val="80000"/>
                  </a:schemeClr>
                </a:solidFill>
              </a:rPr>
              <a:t>)</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r>
              <a:rPr lang="en-US" sz="3200" dirty="0" smtClean="0">
                <a:solidFill>
                  <a:schemeClr val="tx2">
                    <a:lumMod val="75000"/>
                  </a:schemeClr>
                </a:solidFill>
              </a:rPr>
              <a:t>:base(</a:t>
            </a:r>
            <a:r>
              <a:rPr lang="en-US" sz="3200" dirty="0" smtClean="0">
                <a:solidFill>
                  <a:schemeClr val="accent1">
                    <a:lumMod val="20000"/>
                    <a:lumOff val="80000"/>
                  </a:schemeClr>
                </a:solidFill>
              </a:rPr>
              <a:t>name</a:t>
            </a:r>
            <a:r>
              <a:rPr lang="en-US" sz="3200" dirty="0" smtClean="0">
                <a:solidFill>
                  <a:schemeClr val="tx2">
                    <a:lumMod val="75000"/>
                  </a:schemeClr>
                </a:solidFill>
              </a:rPr>
              <a:t>)</a:t>
            </a:r>
          </a:p>
          <a:p>
            <a:r>
              <a:rPr lang="en-US" sz="3200" dirty="0" smtClean="0">
                <a:solidFill>
                  <a:schemeClr val="accent1">
                    <a:lumMod val="20000"/>
                    <a:lumOff val="80000"/>
                  </a:schemeClr>
                </a:solidFill>
              </a:rPr>
              <a:t>  {</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this.school = school;</a:t>
            </a:r>
          </a:p>
          <a:p>
            <a:r>
              <a:rPr lang="en-US" sz="3200" dirty="0" smtClean="0">
                <a:solidFill>
                  <a:schemeClr val="accent1">
                    <a:lumMod val="20000"/>
                    <a:lumOff val="80000"/>
                  </a:schemeClr>
                </a:solidFill>
              </a:rPr>
              <a:t>  </a:t>
            </a:r>
            <a:r>
              <a:rPr lang="en-US" sz="3200" dirty="0">
                <a:solidFill>
                  <a:schemeClr val="accent1">
                    <a:lumMod val="20000"/>
                    <a:lumOff val="80000"/>
                  </a:schemeClr>
                </a:solidFill>
              </a:rPr>
              <a:t>}</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444434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Derived class instance </a:t>
            </a:r>
            <a:r>
              <a:rPr lang="en-GB" dirty="0">
                <a:solidFill>
                  <a:schemeClr val="tx2">
                    <a:lumMod val="75000"/>
                  </a:schemeClr>
                </a:solidFill>
              </a:rPr>
              <a:t>contains</a:t>
            </a:r>
            <a:r>
              <a:rPr lang="en-GB" dirty="0"/>
              <a:t> instance of its base class</a:t>
            </a:r>
            <a:endParaRPr lang="en-US" dirty="0"/>
          </a:p>
          <a:p>
            <a:endParaRPr lang="en-US" dirty="0"/>
          </a:p>
        </p:txBody>
      </p:sp>
      <p:sp>
        <p:nvSpPr>
          <p:cNvPr id="10" name="Rectangle: Rounded Corners 9"/>
          <p:cNvSpPr/>
          <p:nvPr/>
        </p:nvSpPr>
        <p:spPr>
          <a:xfrm>
            <a:off x="1687364" y="2069969"/>
            <a:ext cx="9055248" cy="2425831"/>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effectLst>
                  <a:outerShdw blurRad="38100" dist="38100" dir="2700000" algn="tl">
                    <a:srgbClr val="000000">
                      <a:alpha val="43137"/>
                    </a:srgbClr>
                  </a:outerShdw>
                </a:effectLst>
                <a:latin typeface="Consolas" panose="020B0609020204030204" pitchFamily="49" charset="0"/>
              </a:rPr>
              <a:t>Employee</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(Derived Class)</a:t>
            </a:r>
          </a:p>
          <a:p>
            <a:pPr algn="r"/>
            <a:endParaRPr lang="en-US" sz="2800" b="1" dirty="0">
              <a:effectLst>
                <a:outerShdw blurRad="38100" dist="38100" dir="2700000" algn="tl">
                  <a:srgbClr val="000000">
                    <a:alpha val="43137"/>
                  </a:srgbClr>
                </a:outerShdw>
              </a:effectLst>
              <a:latin typeface="Consolas" panose="020B0609020204030204" pitchFamily="49" charset="0"/>
            </a:endParaRPr>
          </a:p>
          <a:p>
            <a:pPr algn="r"/>
            <a:r>
              <a:rPr lang="en-GB" sz="2800" b="1" dirty="0" smtClean="0">
                <a:effectLst>
                  <a:outerShdw blurRad="38100" dist="38100" dir="2700000" algn="tl">
                    <a:srgbClr val="000000">
                      <a:alpha val="43137"/>
                    </a:srgbClr>
                  </a:outerShdw>
                </a:effectLst>
                <a:latin typeface="Consolas" panose="020B0609020204030204" pitchFamily="49" charset="0"/>
              </a:rPr>
              <a:t>+Work</a:t>
            </a:r>
            <a:r>
              <a:rPr lang="en-GB" sz="2800" b="1" dirty="0">
                <a:effectLst>
                  <a:outerShdw blurRad="38100" dist="38100" dir="2700000" algn="tl">
                    <a:srgbClr val="000000">
                      <a:alpha val="43137"/>
                    </a:srgbClr>
                  </a:outerShdw>
                </a:effectLst>
                <a:latin typeface="Consolas" panose="020B0609020204030204" pitchFamily="49" charset="0"/>
              </a:rPr>
              <a:t>():void</a:t>
            </a:r>
          </a:p>
        </p:txBody>
      </p:sp>
      <p:sp>
        <p:nvSpPr>
          <p:cNvPr id="13" name="Rectangle: Rounded Corners 12"/>
          <p:cNvSpPr/>
          <p:nvPr/>
        </p:nvSpPr>
        <p:spPr>
          <a:xfrm>
            <a:off x="1674812" y="2057400"/>
            <a:ext cx="5195506" cy="413889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Student (Derived Class)</a:t>
            </a:r>
            <a:br>
              <a:rPr lang="en-GB" sz="2800" b="1" dirty="0">
                <a:effectLst>
                  <a:outerShdw blurRad="38100" dist="38100" dir="2700000" algn="tl">
                    <a:srgbClr val="000000">
                      <a:alpha val="43137"/>
                    </a:srgbClr>
                  </a:outerShdw>
                </a:effectLst>
                <a:latin typeface="Consolas" panose="020B0609020204030204" pitchFamily="49" charset="0"/>
              </a:rPr>
            </a:b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smtClean="0">
                <a:effectLst>
                  <a:outerShdw blurRad="38100" dist="38100" dir="2700000" algn="tl">
                    <a:srgbClr val="000000">
                      <a:alpha val="43137"/>
                    </a:srgbClr>
                  </a:outerShdw>
                </a:effectLst>
                <a:latin typeface="Consolas" panose="020B0609020204030204" pitchFamily="49" charset="0"/>
              </a:rPr>
              <a:t>+Study</a:t>
            </a:r>
            <a:r>
              <a:rPr lang="en-GB" sz="2800" b="1" dirty="0">
                <a:effectLst>
                  <a:outerShdw blurRad="38100" dist="38100" dir="2700000" algn="tl">
                    <a:srgbClr val="000000">
                      <a:alpha val="43137"/>
                    </a:srgbClr>
                  </a:outerShdw>
                </a:effectLst>
                <a:latin typeface="Consolas" panose="020B0609020204030204" pitchFamily="49" charset="0"/>
              </a:rPr>
              <a:t>():void</a:t>
            </a:r>
          </a:p>
        </p:txBody>
      </p:sp>
      <p:sp>
        <p:nvSpPr>
          <p:cNvPr id="12" name="Rectangle: Rounded Corners 11"/>
          <p:cNvSpPr/>
          <p:nvPr/>
        </p:nvSpPr>
        <p:spPr>
          <a:xfrm>
            <a:off x="1917520" y="2310100"/>
            <a:ext cx="4710089" cy="20333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Person </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(Base Class)</a:t>
            </a:r>
          </a:p>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smtClean="0">
                <a:effectLst>
                  <a:outerShdw blurRad="38100" dist="38100" dir="2700000" algn="tl">
                    <a:srgbClr val="000000">
                      <a:alpha val="43137"/>
                    </a:srgbClr>
                  </a:outerShdw>
                </a:effectLst>
                <a:latin typeface="Consolas" panose="020B0609020204030204" pitchFamily="49" charset="0"/>
              </a:rPr>
              <a:t>+Sleep</a:t>
            </a:r>
            <a:r>
              <a:rPr lang="en-GB" sz="2800" b="1" dirty="0">
                <a:effectLst>
                  <a:outerShdw blurRad="38100" dist="38100" dir="2700000" algn="tl">
                    <a:srgbClr val="000000">
                      <a:alpha val="43137"/>
                    </a:srgbClr>
                  </a:outerShdw>
                </a:effectLst>
                <a:latin typeface="Consolas" panose="020B0609020204030204" pitchFamily="49" charset="0"/>
              </a:rPr>
              <a:t>():void</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4" name="Title 3"/>
          <p:cNvSpPr>
            <a:spLocks noGrp="1"/>
          </p:cNvSpPr>
          <p:nvPr>
            <p:ph type="title"/>
          </p:nvPr>
        </p:nvSpPr>
        <p:spPr/>
        <p:txBody>
          <a:bodyPr/>
          <a:lstStyle/>
          <a:p>
            <a:r>
              <a:rPr lang="en-US" dirty="0"/>
              <a:t>Thinking About Inheritance - Extends</a:t>
            </a:r>
          </a:p>
        </p:txBody>
      </p:sp>
    </p:spTree>
    <p:extLst>
      <p:ext uri="{BB962C8B-B14F-4D97-AF65-F5344CB8AC3E}">
        <p14:creationId xmlns:p14="http://schemas.microsoft.com/office/powerpoint/2010/main" val="78088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Inheritance has a </a:t>
            </a:r>
            <a:r>
              <a:rPr lang="en-US" noProof="1">
                <a:solidFill>
                  <a:schemeClr val="tx2">
                    <a:lumMod val="75000"/>
                  </a:schemeClr>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14</a:t>
            </a:fld>
            <a:endParaRPr lang="en-US" dirty="0"/>
          </a:p>
        </p:txBody>
      </p:sp>
      <p:sp>
        <p:nvSpPr>
          <p:cNvPr id="7" name="Text Placeholder 5"/>
          <p:cNvSpPr txBox="1">
            <a:spLocks/>
          </p:cNvSpPr>
          <p:nvPr/>
        </p:nvSpPr>
        <p:spPr>
          <a:xfrm>
            <a:off x="745935" y="1867633"/>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r>
              <a:rPr lang="en-US" sz="3200" dirty="0">
                <a:solidFill>
                  <a:schemeClr val="accent1">
                    <a:lumMod val="20000"/>
                    <a:lumOff val="80000"/>
                  </a:schemeClr>
                </a:solidFill>
              </a:rPr>
              <a:t>class Student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a:solidFill>
                  <a:schemeClr val="accent1">
                    <a:lumMod val="20000"/>
                    <a:lumOff val="80000"/>
                  </a:schemeClr>
                </a:solidFill>
              </a:rPr>
              <a:t>Person { … }</a:t>
            </a:r>
          </a:p>
          <a:p>
            <a:r>
              <a:rPr lang="en-US" sz="3200" dirty="0">
                <a:solidFill>
                  <a:schemeClr val="accent1">
                    <a:lumMod val="20000"/>
                    <a:lumOff val="80000"/>
                  </a:schemeClr>
                </a:solidFill>
              </a:rPr>
              <a:t>class </a:t>
            </a:r>
            <a:r>
              <a:rPr lang="en-US" sz="3200" dirty="0" smtClean="0">
                <a:solidFill>
                  <a:schemeClr val="accent1">
                    <a:lumMod val="20000"/>
                    <a:lumOff val="80000"/>
                  </a:schemeClr>
                </a:solidFill>
              </a:rPr>
              <a:t>CollegeStudent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a:solidFill>
                  <a:schemeClr val="accent1">
                    <a:lumMod val="20000"/>
                    <a:lumOff val="80000"/>
                  </a:schemeClr>
                </a:solidFill>
              </a:rPr>
              <a:t>Student { … }</a:t>
            </a:r>
          </a:p>
        </p:txBody>
      </p:sp>
      <p:sp>
        <p:nvSpPr>
          <p:cNvPr id="9" name="Rectangle: Rounded Corners 8"/>
          <p:cNvSpPr/>
          <p:nvPr/>
        </p:nvSpPr>
        <p:spPr>
          <a:xfrm>
            <a:off x="2132012" y="38100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7008812" y="5809799"/>
            <a:ext cx="340370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21" name="Rectangle: Rounded Corners 20"/>
          <p:cNvSpPr/>
          <p:nvPr/>
        </p:nvSpPr>
        <p:spPr>
          <a:xfrm>
            <a:off x="4653013" y="48099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6128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In </a:t>
            </a:r>
            <a:r>
              <a:rPr lang="en-US" dirty="0" smtClean="0"/>
              <a:t>C# </a:t>
            </a:r>
            <a:r>
              <a:rPr lang="en-US" dirty="0"/>
              <a:t>there is no </a:t>
            </a:r>
            <a:r>
              <a:rPr lang="en-US" dirty="0">
                <a:solidFill>
                  <a:schemeClr val="tx2">
                    <a:lumMod val="75000"/>
                  </a:schemeClr>
                </a:solidFill>
              </a:rPr>
              <a:t>multiple </a:t>
            </a:r>
            <a:r>
              <a:rPr lang="en-US" dirty="0"/>
              <a:t>inheritance</a:t>
            </a:r>
          </a:p>
          <a:p>
            <a:pPr marL="404867" indent="-361950">
              <a:lnSpc>
                <a:spcPct val="110000"/>
              </a:lnSpc>
            </a:pPr>
            <a:r>
              <a:rPr lang="en-US" dirty="0"/>
              <a:t>Only </a:t>
            </a:r>
            <a:r>
              <a:rPr lang="en-US" dirty="0">
                <a:solidFill>
                  <a:schemeClr val="tx2">
                    <a:lumMod val="75000"/>
                  </a:schemeClr>
                </a:solidFill>
              </a:rPr>
              <a:t>multiple interfaces can be 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15</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7" name="Rectangle: Rounded Corners 6"/>
          <p:cNvSpPr/>
          <p:nvPr/>
        </p:nvSpPr>
        <p:spPr>
          <a:xfrm>
            <a:off x="4418012" y="4953001"/>
            <a:ext cx="35052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8" name="Straight Arrow Connector 7"/>
          <p:cNvCxnSpPr>
            <a:cxnSpLocks/>
            <a:stCxn id="7" idx="0"/>
            <a:endCxn id="9" idx="2"/>
          </p:cNvCxnSpPr>
          <p:nvPr/>
        </p:nvCxnSpPr>
        <p:spPr>
          <a:xfrm flipV="1">
            <a:off x="6170612" y="4027485"/>
            <a:ext cx="1936383" cy="9255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5649" y="3435178"/>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0" name="Straight Arrow Connector 9"/>
          <p:cNvCxnSpPr>
            <a:cxnSpLocks/>
            <a:stCxn id="7" idx="0"/>
            <a:endCxn id="6" idx="2"/>
          </p:cNvCxnSpPr>
          <p:nvPr/>
        </p:nvCxnSpPr>
        <p:spPr>
          <a:xfrm flipH="1" flipV="1">
            <a:off x="4082958" y="4021307"/>
            <a:ext cx="2087654" cy="93169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0213" y="4182354"/>
            <a:ext cx="1219200" cy="1066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Tree>
    <p:extLst>
      <p:ext uri="{BB962C8B-B14F-4D97-AF65-F5344CB8AC3E}">
        <p14:creationId xmlns:p14="http://schemas.microsoft.com/office/powerpoint/2010/main" val="3150453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413" y="1151121"/>
            <a:ext cx="11804822" cy="5570355"/>
          </a:xfrm>
          <a:prstGeom prst="rect">
            <a:avLst/>
          </a:prstGeom>
        </p:spPr>
        <p:txBody>
          <a:bodyPr>
            <a:normAutofit/>
          </a:bodyPr>
          <a:lstStyle/>
          <a:p>
            <a:pPr marL="361950" indent="-361950">
              <a:lnSpc>
                <a:spcPct val="110000"/>
              </a:lnSpc>
            </a:pPr>
            <a:r>
              <a:rPr lang="en-US" dirty="0"/>
              <a:t>Use the </a:t>
            </a:r>
            <a:r>
              <a:rPr lang="en-US" b="1" dirty="0" smtClean="0">
                <a:solidFill>
                  <a:schemeClr val="tx2">
                    <a:lumMod val="75000"/>
                  </a:schemeClr>
                </a:solidFill>
                <a:latin typeface="Consolas" panose="020B0609020204030204" pitchFamily="49" charset="0"/>
              </a:rPr>
              <a:t>base</a:t>
            </a:r>
            <a:r>
              <a:rPr lang="en-US" dirty="0" smtClean="0"/>
              <a:t> </a:t>
            </a:r>
            <a:r>
              <a:rPr lang="en-US" dirty="0"/>
              <a:t>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16</a:t>
            </a:fld>
            <a:endParaRPr lang="en-US" dirty="0"/>
          </a:p>
        </p:txBody>
      </p:sp>
      <p:sp>
        <p:nvSpPr>
          <p:cNvPr id="6" name="Text Placeholder 5"/>
          <p:cNvSpPr txBox="1">
            <a:spLocks/>
          </p:cNvSpPr>
          <p:nvPr/>
        </p:nvSpPr>
        <p:spPr>
          <a:xfrm>
            <a:off x="455612" y="1905000"/>
            <a:ext cx="11353799"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class Employee </a:t>
            </a:r>
            <a:r>
              <a:rPr lang="en-US" sz="3200" dirty="0" smtClean="0">
                <a:solidFill>
                  <a:schemeClr val="tx2">
                    <a:lumMod val="75000"/>
                  </a:schemeClr>
                </a:solidFill>
              </a:rPr>
              <a:t>:</a:t>
            </a:r>
            <a:r>
              <a:rPr lang="en-US" sz="3200" dirty="0" smtClean="0">
                <a:solidFill>
                  <a:schemeClr val="accent1">
                    <a:lumMod val="20000"/>
                    <a:lumOff val="80000"/>
                  </a:schemeClr>
                </a:solidFill>
              </a:rPr>
              <a:t> Person</a:t>
            </a:r>
          </a:p>
          <a:p>
            <a:r>
              <a:rPr lang="en-US" sz="3200" dirty="0" smtClean="0">
                <a:solidFill>
                  <a:schemeClr val="accent1">
                    <a:lumMod val="20000"/>
                    <a:lumOff val="80000"/>
                  </a:schemeClr>
                </a:solidFill>
              </a:rPr>
              <a:t>{ </a:t>
            </a:r>
            <a:endParaRPr lang="en-US" sz="3200" dirty="0">
              <a:solidFill>
                <a:schemeClr val="accent1">
                  <a:lumMod val="20000"/>
                  <a:lumOff val="80000"/>
                </a:schemeClr>
              </a:solidFill>
            </a:endParaRPr>
          </a:p>
          <a:p>
            <a:r>
              <a:rPr lang="en-US" sz="3200" dirty="0">
                <a:solidFill>
                  <a:schemeClr val="accent1">
                    <a:lumMod val="20000"/>
                    <a:lumOff val="80000"/>
                  </a:schemeClr>
                </a:solidFill>
              </a:rPr>
              <a:t>  void </a:t>
            </a:r>
            <a:r>
              <a:rPr lang="en-US" sz="3200" dirty="0" smtClean="0">
                <a:solidFill>
                  <a:schemeClr val="accent1">
                    <a:lumMod val="20000"/>
                    <a:lumOff val="80000"/>
                  </a:schemeClr>
                </a:solidFill>
              </a:rPr>
              <a:t>Fire(string </a:t>
            </a:r>
            <a:r>
              <a:rPr lang="en-US" sz="3200" dirty="0">
                <a:solidFill>
                  <a:schemeClr val="accent1">
                    <a:lumMod val="20000"/>
                    <a:lumOff val="80000"/>
                  </a:schemeClr>
                </a:solidFill>
              </a:rPr>
              <a:t>reasons) { </a:t>
            </a:r>
          </a:p>
          <a:p>
            <a:r>
              <a:rPr lang="en-US" sz="3200" dirty="0">
                <a:solidFill>
                  <a:schemeClr val="tx2">
                    <a:lumMod val="75000"/>
                  </a:schemeClr>
                </a:solidFill>
              </a:rPr>
              <a:t>    </a:t>
            </a:r>
            <a:r>
              <a:rPr lang="en-US" sz="3200" dirty="0" smtClean="0">
                <a:solidFill>
                  <a:schemeClr val="accent1">
                    <a:lumMod val="20000"/>
                    <a:lumOff val="80000"/>
                  </a:schemeClr>
                </a:solidFill>
              </a:rPr>
              <a:t>Console.Writeline</a:t>
            </a:r>
          </a:p>
          <a:p>
            <a:r>
              <a:rPr lang="en-US" sz="3200" dirty="0" smtClean="0">
                <a:solidFill>
                  <a:schemeClr val="accent1">
                    <a:lumMod val="20000"/>
                    <a:lumOff val="80000"/>
                  </a:schemeClr>
                </a:solidFill>
              </a:rPr>
              <a:t>    ($"{</a:t>
            </a:r>
            <a:r>
              <a:rPr lang="en-US" sz="3200" dirty="0" smtClean="0">
                <a:solidFill>
                  <a:schemeClr val="tx2">
                    <a:lumMod val="75000"/>
                  </a:schemeClr>
                </a:solidFill>
              </a:rPr>
              <a:t>base.name</a:t>
            </a:r>
            <a:r>
              <a:rPr lang="en-US" sz="3200" dirty="0">
                <a:solidFill>
                  <a:schemeClr val="accent1">
                    <a:lumMod val="20000"/>
                    <a:lumOff val="80000"/>
                  </a:schemeClr>
                </a:solidFill>
              </a:rPr>
              <a:t>} got fired because </a:t>
            </a:r>
            <a:r>
              <a:rPr lang="en-US" sz="3200" dirty="0" smtClean="0">
                <a:solidFill>
                  <a:schemeClr val="accent1">
                    <a:lumMod val="20000"/>
                    <a:lumOff val="80000"/>
                  </a:schemeClr>
                </a:solidFill>
              </a:rPr>
              <a:t>{</a:t>
            </a:r>
            <a:r>
              <a:rPr lang="en-US" sz="3200" dirty="0" smtClean="0">
                <a:solidFill>
                  <a:schemeClr val="tx2">
                    <a:lumMod val="75000"/>
                  </a:schemeClr>
                </a:solidFill>
              </a:rPr>
              <a:t>reasons</a:t>
            </a:r>
            <a:r>
              <a:rPr lang="en-US" sz="3200" dirty="0" smtClean="0">
                <a:solidFill>
                  <a:schemeClr val="accent1">
                    <a:lumMod val="20000"/>
                    <a:lumOff val="80000"/>
                  </a:schemeClr>
                </a:solidFill>
              </a:rPr>
              <a:t>}");</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r>
              <a:rPr lang="en-US" sz="3200" dirty="0">
                <a:solidFill>
                  <a:schemeClr val="accent1">
                    <a:lumMod val="20000"/>
                    <a:lumOff val="80000"/>
                  </a:schemeClr>
                </a:solidFill>
              </a:rPr>
              <a:t>}</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23084292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grpSp>
        <p:nvGrpSpPr>
          <p:cNvPr id="6" name="Group 5"/>
          <p:cNvGrpSpPr/>
          <p:nvPr/>
        </p:nvGrpSpPr>
        <p:grpSpPr>
          <a:xfrm>
            <a:off x="836612" y="1755671"/>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noProof="1">
                  <a:latin typeface="Consolas" panose="020B0609020204030204" pitchFamily="49" charset="0"/>
                </a:rPr>
                <a:t>E</a:t>
              </a:r>
              <a:r>
                <a:rPr lang="en-US" sz="2800" b="1" noProof="1" smtClean="0">
                  <a:latin typeface="Consolas" panose="020B0609020204030204" pitchFamily="49" charset="0"/>
                </a:rPr>
                <a:t>at</a:t>
              </a:r>
              <a:r>
                <a:rPr lang="en-US" sz="2800" b="1" noProof="1">
                  <a:latin typeface="Consolas" panose="020B0609020204030204" pitchFamily="49" charset="0"/>
                </a:rPr>
                <a:t>():void</a:t>
              </a:r>
              <a:endParaRPr lang="en-US" sz="2000" b="1" noProof="1">
                <a:latin typeface="Consolas" panose="020B0609020204030204" pitchFamily="49" charset="0"/>
              </a:endParaRPr>
            </a:p>
          </p:txBody>
        </p:sp>
      </p:grpSp>
      <p:grpSp>
        <p:nvGrpSpPr>
          <p:cNvPr id="22" name="Group 21"/>
          <p:cNvGrpSpPr/>
          <p:nvPr/>
        </p:nvGrpSpPr>
        <p:grpSpPr>
          <a:xfrm>
            <a:off x="843262" y="3583778"/>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Dog</a:t>
              </a:r>
              <a:endParaRPr lang="en-US" sz="18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noProof="1">
                  <a:latin typeface="Consolas" panose="020B0609020204030204" pitchFamily="49" charset="0"/>
                </a:rPr>
                <a:t>B</a:t>
              </a:r>
              <a:r>
                <a:rPr lang="en-US" sz="2800" b="1" noProof="1" smtClean="0">
                  <a:latin typeface="Consolas" panose="020B0609020204030204" pitchFamily="49" charset="0"/>
                </a:rPr>
                <a:t>ark</a:t>
              </a:r>
              <a:r>
                <a:rPr lang="en-US" sz="2800" b="1" noProof="1">
                  <a:latin typeface="Consolas" panose="020B0609020204030204" pitchFamily="49" charset="0"/>
                </a:rPr>
                <a:t>():void</a:t>
              </a:r>
            </a:p>
          </p:txBody>
        </p:sp>
      </p:grpSp>
      <p:sp>
        <p:nvSpPr>
          <p:cNvPr id="28" name="Freeform 145"/>
          <p:cNvSpPr>
            <a:spLocks/>
          </p:cNvSpPr>
          <p:nvPr/>
        </p:nvSpPr>
        <p:spPr bwMode="auto">
          <a:xfrm flipH="1">
            <a:off x="3080894" y="3173007"/>
            <a:ext cx="4571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916229" y="294147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633318" y="2998203"/>
            <a:ext cx="482238" cy="485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6932612" y="2575942"/>
            <a:ext cx="3998120" cy="1333473"/>
          </a:xfrm>
          <a:prstGeom prst="rect">
            <a:avLst/>
          </a:prstGeom>
        </p:spPr>
      </p:pic>
    </p:spTree>
    <p:extLst>
      <p:ext uri="{BB962C8B-B14F-4D97-AF65-F5344CB8AC3E}">
        <p14:creationId xmlns:p14="http://schemas.microsoft.com/office/powerpoint/2010/main" val="358689370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Multilevel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grpSp>
        <p:nvGrpSpPr>
          <p:cNvPr id="6" name="Group 5"/>
          <p:cNvGrpSpPr/>
          <p:nvPr/>
        </p:nvGrpSpPr>
        <p:grpSpPr>
          <a:xfrm>
            <a:off x="578632" y="1496304"/>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a:t>
              </a:r>
              <a:r>
                <a:rPr lang="en-US" b="1" noProof="1">
                  <a:latin typeface="Consolas" panose="020B0609020204030204" pitchFamily="49" charset="0"/>
                </a:rPr>
                <a:t>E</a:t>
              </a:r>
              <a:r>
                <a:rPr lang="en-US" b="1" noProof="1" smtClean="0">
                  <a:latin typeface="Consolas" panose="020B0609020204030204" pitchFamily="49" charset="0"/>
                </a:rPr>
                <a:t>at</a:t>
              </a:r>
              <a:r>
                <a:rPr lang="en-US" b="1" noProof="1">
                  <a:latin typeface="Consolas" panose="020B0609020204030204" pitchFamily="49" charset="0"/>
                </a:rPr>
                <a:t>():void</a:t>
              </a:r>
              <a:endParaRPr lang="en-US" sz="1800" b="1" noProof="1">
                <a:latin typeface="Consolas" panose="020B0609020204030204" pitchFamily="49" charset="0"/>
              </a:endParaRPr>
            </a:p>
          </p:txBody>
        </p:sp>
      </p:grpSp>
      <p:grpSp>
        <p:nvGrpSpPr>
          <p:cNvPr id="22" name="Group 21"/>
          <p:cNvGrpSpPr/>
          <p:nvPr/>
        </p:nvGrpSpPr>
        <p:grpSpPr>
          <a:xfrm>
            <a:off x="581236"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+Bark</a:t>
              </a:r>
              <a:r>
                <a:rPr lang="en-US" b="1" noProof="1">
                  <a:latin typeface="Consolas" panose="020B0609020204030204" pitchFamily="49" charset="0"/>
                </a:rPr>
                <a:t>():void</a:t>
              </a:r>
            </a:p>
          </p:txBody>
        </p:sp>
      </p:grpSp>
      <p:sp>
        <p:nvSpPr>
          <p:cNvPr id="28" name="Freeform 145"/>
          <p:cNvSpPr>
            <a:spLocks/>
          </p:cNvSpPr>
          <p:nvPr/>
        </p:nvSpPr>
        <p:spPr bwMode="auto">
          <a:xfrm flipH="1">
            <a:off x="2853803"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89139"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4931" y="3328467"/>
            <a:ext cx="476614" cy="462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580142" y="4592490"/>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+Weep</a:t>
              </a:r>
              <a:r>
                <a:rPr lang="en-US" b="1" noProof="1">
                  <a:latin typeface="Consolas" panose="020B0609020204030204" pitchFamily="49" charset="0"/>
                </a:rPr>
                <a:t>():void</a:t>
              </a:r>
            </a:p>
          </p:txBody>
        </p:sp>
      </p:grpSp>
      <p:sp>
        <p:nvSpPr>
          <p:cNvPr id="32" name="Freeform 145"/>
          <p:cNvSpPr>
            <a:spLocks/>
          </p:cNvSpPr>
          <p:nvPr/>
        </p:nvSpPr>
        <p:spPr bwMode="auto">
          <a:xfrm flipH="1">
            <a:off x="2853801"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89137"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4" name="Picture 23"/>
          <p:cNvPicPr/>
          <p:nvPr/>
        </p:nvPicPr>
        <p:blipFill>
          <a:blip r:embed="rId3">
            <a:extLst>
              <a:ext uri="{28A0092B-C50C-407E-A947-70E740481C1C}">
                <a14:useLocalDpi xmlns:a14="http://schemas.microsoft.com/office/drawing/2010/main" val="0"/>
              </a:ext>
            </a:extLst>
          </a:blip>
          <a:stretch>
            <a:fillRect/>
          </a:stretch>
        </p:blipFill>
        <p:spPr>
          <a:xfrm>
            <a:off x="6433461" y="2658157"/>
            <a:ext cx="5006682" cy="1770946"/>
          </a:xfrm>
          <a:prstGeom prst="rect">
            <a:avLst/>
          </a:prstGeom>
        </p:spPr>
      </p:pic>
    </p:spTree>
    <p:extLst>
      <p:ext uri="{BB962C8B-B14F-4D97-AF65-F5344CB8AC3E}">
        <p14:creationId xmlns:p14="http://schemas.microsoft.com/office/powerpoint/2010/main" val="3736463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19</a:t>
            </a:fld>
            <a:endParaRPr lang="en-US" dirty="0"/>
          </a:p>
        </p:txBody>
      </p:sp>
      <p:grpSp>
        <p:nvGrpSpPr>
          <p:cNvPr id="6" name="Group 5"/>
          <p:cNvGrpSpPr/>
          <p:nvPr/>
        </p:nvGrpSpPr>
        <p:grpSpPr>
          <a:xfrm>
            <a:off x="864141" y="1981200"/>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+Eat</a:t>
              </a:r>
              <a:r>
                <a:rPr lang="en-US" b="1" noProof="1">
                  <a:latin typeface="Consolas" panose="020B0609020204030204" pitchFamily="49" charset="0"/>
                </a:rPr>
                <a:t>():void</a:t>
              </a:r>
              <a:endParaRPr lang="en-US" sz="1800" b="1" noProof="1">
                <a:latin typeface="Consolas" panose="020B0609020204030204" pitchFamily="49" charset="0"/>
              </a:endParaRPr>
            </a:p>
          </p:txBody>
        </p:sp>
      </p:grpSp>
      <p:grpSp>
        <p:nvGrpSpPr>
          <p:cNvPr id="22" name="Group 21"/>
          <p:cNvGrpSpPr/>
          <p:nvPr/>
        </p:nvGrpSpPr>
        <p:grpSpPr>
          <a:xfrm>
            <a:off x="379412"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-Bark</a:t>
              </a:r>
              <a:r>
                <a:rPr lang="en-US" b="1" noProof="1">
                  <a:latin typeface="Consolas" panose="020B0609020204030204" pitchFamily="49" charset="0"/>
                </a:rPr>
                <a:t>():void</a:t>
              </a:r>
            </a:p>
          </p:txBody>
        </p:sp>
      </p:grpSp>
      <p:grpSp>
        <p:nvGrpSpPr>
          <p:cNvPr id="4" name="Group 3"/>
          <p:cNvGrpSpPr/>
          <p:nvPr/>
        </p:nvGrpSpPr>
        <p:grpSpPr>
          <a:xfrm>
            <a:off x="2159541" y="3077529"/>
            <a:ext cx="420770" cy="457285"/>
            <a:chOff x="2729348" y="2928467"/>
            <a:chExt cx="420770" cy="457285"/>
          </a:xfrm>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4203" y="2895600"/>
            <a:ext cx="541421" cy="52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3207629" y="3526766"/>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-Meow</a:t>
              </a:r>
              <a:r>
                <a:rPr lang="en-US" b="1" noProof="1">
                  <a:latin typeface="Consolas" panose="020B0609020204030204" pitchFamily="49" charset="0"/>
                </a:rPr>
                <a:t>():void</a:t>
              </a:r>
            </a:p>
          </p:txBody>
        </p:sp>
      </p:grpSp>
      <p:grpSp>
        <p:nvGrpSpPr>
          <p:cNvPr id="9" name="Group 8"/>
          <p:cNvGrpSpPr/>
          <p:nvPr/>
        </p:nvGrpSpPr>
        <p:grpSpPr>
          <a:xfrm>
            <a:off x="3709742" y="3078461"/>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24" name="Picture 23"/>
          <p:cNvPicPr/>
          <p:nvPr/>
        </p:nvPicPr>
        <p:blipFill>
          <a:blip r:embed="rId3">
            <a:extLst>
              <a:ext uri="{28A0092B-C50C-407E-A947-70E740481C1C}">
                <a14:useLocalDpi xmlns:a14="http://schemas.microsoft.com/office/drawing/2010/main" val="0"/>
              </a:ext>
            </a:extLst>
          </a:blip>
          <a:stretch>
            <a:fillRect/>
          </a:stretch>
        </p:blipFill>
        <p:spPr>
          <a:xfrm>
            <a:off x="7327103" y="1905000"/>
            <a:ext cx="3428924" cy="2508009"/>
          </a:xfrm>
          <a:prstGeom prst="rect">
            <a:avLst/>
          </a:prstGeom>
        </p:spPr>
      </p:pic>
    </p:spTree>
    <p:extLst>
      <p:ext uri="{BB962C8B-B14F-4D97-AF65-F5344CB8AC3E}">
        <p14:creationId xmlns:p14="http://schemas.microsoft.com/office/powerpoint/2010/main" val="148442705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en-US" dirty="0"/>
              <a:t>Inheritance</a:t>
            </a:r>
          </a:p>
          <a:p>
            <a:pPr marL="442913" indent="-442913">
              <a:lnSpc>
                <a:spcPct val="100000"/>
              </a:lnSpc>
              <a:spcBef>
                <a:spcPts val="500"/>
              </a:spcBef>
              <a:buFontTx/>
              <a:buAutoNum type="arabicPeriod"/>
            </a:pPr>
            <a:r>
              <a:rPr lang="en-US" dirty="0"/>
              <a:t>Class Hierarchies</a:t>
            </a:r>
          </a:p>
          <a:p>
            <a:pPr marL="442913" indent="-442913">
              <a:lnSpc>
                <a:spcPct val="100000"/>
              </a:lnSpc>
              <a:spcBef>
                <a:spcPts val="500"/>
              </a:spcBef>
              <a:buFontTx/>
              <a:buAutoNum type="arabicPeriod"/>
            </a:pPr>
            <a:r>
              <a:rPr lang="en-US" dirty="0"/>
              <a:t>Inheritance in </a:t>
            </a:r>
            <a:r>
              <a:rPr lang="en-US" dirty="0" smtClean="0"/>
              <a:t>C#</a:t>
            </a:r>
            <a:endParaRPr lang="en-US" dirty="0"/>
          </a:p>
          <a:p>
            <a:pPr marL="442913" indent="-442913">
              <a:lnSpc>
                <a:spcPct val="100000"/>
              </a:lnSpc>
              <a:spcBef>
                <a:spcPts val="500"/>
              </a:spcBef>
              <a:buFontTx/>
              <a:buAutoNum type="arabicPeriod"/>
            </a:pPr>
            <a:r>
              <a:rPr lang="en-US" dirty="0"/>
              <a:t>Accessing Members of the Base Class</a:t>
            </a:r>
          </a:p>
          <a:p>
            <a:pPr marL="442913" indent="-442913">
              <a:lnSpc>
                <a:spcPct val="100000"/>
              </a:lnSpc>
              <a:spcBef>
                <a:spcPts val="500"/>
              </a:spcBef>
              <a:buFontTx/>
              <a:buAutoNum type="arabicPeriod"/>
            </a:pPr>
            <a:r>
              <a:rPr lang="en-US" dirty="0"/>
              <a:t>When to Use Inheritance</a:t>
            </a:r>
          </a:p>
          <a:p>
            <a:pPr marL="442913" indent="-442913">
              <a:lnSpc>
                <a:spcPct val="100000"/>
              </a:lnSpc>
              <a:spcBef>
                <a:spcPts val="500"/>
              </a:spcBef>
              <a:buFontTx/>
              <a:buAutoNum type="arabicPeriod"/>
            </a:pPr>
            <a:r>
              <a:rPr lang="en-US" dirty="0"/>
              <a:t>Composition</a:t>
            </a:r>
          </a:p>
        </p:txBody>
      </p:sp>
    </p:spTree>
    <p:extLst>
      <p:ext uri="{BB962C8B-B14F-4D97-AF65-F5344CB8AC3E}">
        <p14:creationId xmlns:p14="http://schemas.microsoft.com/office/powerpoint/2010/main" val="337108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Inheritance</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3803012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Reusing Classes</a:t>
            </a:r>
          </a:p>
        </p:txBody>
      </p:sp>
      <p:sp>
        <p:nvSpPr>
          <p:cNvPr id="7" name="Text Placeholder 6"/>
          <p:cNvSpPr>
            <a:spLocks noGrp="1"/>
          </p:cNvSpPr>
          <p:nvPr>
            <p:ph type="body" idx="1"/>
          </p:nvPr>
        </p:nvSpPr>
        <p:spPr/>
        <p:txBody>
          <a:bodyPr/>
          <a:lstStyle/>
          <a:p>
            <a:r>
              <a:rPr lang="en-GB" dirty="0"/>
              <a:t>Reusing Code at Class Level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2847218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noProof="1">
                <a:solidFill>
                  <a:schemeClr val="tx2">
                    <a:lumMod val="75000"/>
                  </a:schemeClr>
                </a:solidFill>
              </a:rPr>
              <a:t>can</a:t>
            </a:r>
            <a:r>
              <a:rPr lang="en-US" noProof="1"/>
              <a:t> </a:t>
            </a:r>
            <a:r>
              <a:rPr lang="en-US" noProof="1">
                <a:solidFill>
                  <a:schemeClr val="tx2">
                    <a:lumMod val="75000"/>
                  </a:schemeClr>
                </a:solidFill>
              </a:rPr>
              <a:t>acces all public</a:t>
            </a:r>
            <a:r>
              <a:rPr lang="en-US" noProof="1"/>
              <a:t> and </a:t>
            </a:r>
            <a:r>
              <a:rPr lang="en-US" noProof="1">
                <a:solidFill>
                  <a:schemeClr val="tx2">
                    <a:lumMod val="75000"/>
                  </a:schemeClr>
                </a:solidFill>
              </a:rPr>
              <a:t>protected</a:t>
            </a:r>
            <a:r>
              <a:rPr lang="en-US" noProof="1"/>
              <a:t> members</a:t>
            </a:r>
          </a:p>
          <a:p>
            <a:r>
              <a:rPr lang="en-US" noProof="1"/>
              <a:t>Derived classes can access </a:t>
            </a:r>
            <a:r>
              <a:rPr lang="en-US" noProof="1" smtClean="0">
                <a:solidFill>
                  <a:schemeClr val="tx2">
                    <a:lumMod val="75000"/>
                  </a:schemeClr>
                </a:solidFill>
              </a:rPr>
              <a:t>internal</a:t>
            </a:r>
            <a:r>
              <a:rPr lang="en-US" noProof="1" smtClean="0"/>
              <a:t> </a:t>
            </a:r>
            <a:r>
              <a:rPr lang="en-US" noProof="1"/>
              <a:t>members </a:t>
            </a:r>
            <a:r>
              <a:rPr lang="en-US" noProof="1">
                <a:solidFill>
                  <a:schemeClr val="tx2">
                    <a:lumMod val="75000"/>
                  </a:schemeClr>
                </a:solidFill>
              </a:rPr>
              <a:t>if in same </a:t>
            </a:r>
            <a:r>
              <a:rPr lang="en-US" noProof="1" smtClean="0">
                <a:solidFill>
                  <a:schemeClr val="tx2">
                    <a:lumMod val="75000"/>
                  </a:schemeClr>
                </a:solidFill>
              </a:rPr>
              <a:t>project</a:t>
            </a:r>
            <a:endParaRPr lang="en-US" noProof="1">
              <a:solidFill>
                <a:schemeClr val="tx2">
                  <a:lumMod val="75000"/>
                </a:schemeClr>
              </a:solidFill>
            </a:endParaRPr>
          </a:p>
          <a:p>
            <a:r>
              <a:rPr lang="en-US" noProof="1">
                <a:solidFill>
                  <a:schemeClr val="tx2">
                    <a:lumMod val="75000"/>
                  </a:schemeClr>
                </a:solidFill>
              </a:rPr>
              <a:t>Private</a:t>
            </a:r>
            <a:r>
              <a:rPr lang="en-US" noProof="1"/>
              <a:t> fields are </a:t>
            </a:r>
            <a:r>
              <a:rPr lang="en-US" noProof="1">
                <a:solidFill>
                  <a:schemeClr val="tx2">
                    <a:lumMod val="75000"/>
                  </a:schemeClr>
                </a:solidFill>
              </a:rPr>
              <a:t>not inherited</a:t>
            </a:r>
            <a:r>
              <a:rPr lang="en-US" noProof="1"/>
              <a:t> 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22</a:t>
            </a:fld>
            <a:endParaRPr lang="en-US" dirty="0"/>
          </a:p>
        </p:txBody>
      </p:sp>
      <p:sp>
        <p:nvSpPr>
          <p:cNvPr id="6" name="Text Placeholder 5"/>
          <p:cNvSpPr txBox="1">
            <a:spLocks/>
          </p:cNvSpPr>
          <p:nvPr/>
        </p:nvSpPr>
        <p:spPr>
          <a:xfrm>
            <a:off x="745935" y="3376939"/>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a:t>
            </a:r>
          </a:p>
          <a:p>
            <a:r>
              <a:rPr lang="en-US" sz="3200" dirty="0">
                <a:solidFill>
                  <a:schemeClr val="accent1">
                    <a:lumMod val="20000"/>
                    <a:lumOff val="80000"/>
                  </a:schemeClr>
                </a:solidFill>
              </a:rPr>
              <a:t>  </a:t>
            </a:r>
            <a:r>
              <a:rPr lang="en-US" sz="3200" dirty="0">
                <a:solidFill>
                  <a:schemeClr val="tx2">
                    <a:lumMod val="75000"/>
                  </a:schemeClr>
                </a:solidFill>
              </a:rPr>
              <a:t>private</a:t>
            </a:r>
            <a:r>
              <a:rPr lang="en-US" sz="3200" dirty="0">
                <a:solidFill>
                  <a:schemeClr val="accent1">
                    <a:lumMod val="20000"/>
                    <a:lumOff val="80000"/>
                  </a:schemeClr>
                </a:solidFill>
              </a:rPr>
              <a:t> </a:t>
            </a:r>
            <a:r>
              <a:rPr lang="en-US" sz="3200" dirty="0" smtClean="0">
                <a:solidFill>
                  <a:schemeClr val="accent1">
                    <a:lumMod val="20000"/>
                    <a:lumOff val="80000"/>
                  </a:schemeClr>
                </a:solidFill>
              </a:rPr>
              <a:t>string </a:t>
            </a:r>
            <a:r>
              <a:rPr lang="en-US" sz="3200" dirty="0">
                <a:solidFill>
                  <a:schemeClr val="accent1">
                    <a:lumMod val="20000"/>
                    <a:lumOff val="80000"/>
                  </a:schemeClr>
                </a:solidFill>
              </a:rPr>
              <a:t>id;</a:t>
            </a:r>
          </a:p>
          <a:p>
            <a:r>
              <a:rPr lang="en-US" sz="3200" dirty="0">
                <a:solidFill>
                  <a:schemeClr val="accent1">
                    <a:lumMod val="20000"/>
                    <a:lumOff val="80000"/>
                  </a:schemeClr>
                </a:solidFill>
              </a:rPr>
              <a:t>  </a:t>
            </a:r>
            <a:r>
              <a:rPr lang="en-US" sz="3200" dirty="0" smtClean="0">
                <a:solidFill>
                  <a:schemeClr val="tx2">
                    <a:lumMod val="75000"/>
                  </a:schemeClr>
                </a:solidFill>
              </a:rPr>
              <a:t>string</a:t>
            </a:r>
            <a:r>
              <a:rPr lang="en-US" sz="3200" dirty="0" smtClean="0">
                <a:solidFill>
                  <a:schemeClr val="accent1">
                    <a:lumMod val="20000"/>
                    <a:lumOff val="80000"/>
                  </a:schemeClr>
                </a:solidFill>
              </a:rPr>
              <a:t> </a:t>
            </a:r>
            <a:r>
              <a:rPr lang="en-US" sz="3200" dirty="0">
                <a:solidFill>
                  <a:schemeClr val="accent1">
                    <a:lumMod val="20000"/>
                    <a:lumOff val="80000"/>
                  </a:schemeClr>
                </a:solidFill>
              </a:rPr>
              <a:t>name;</a:t>
            </a:r>
          </a:p>
          <a:p>
            <a:r>
              <a:rPr lang="en-US" sz="3200" dirty="0">
                <a:solidFill>
                  <a:schemeClr val="accent1">
                    <a:lumMod val="20000"/>
                    <a:lumOff val="80000"/>
                  </a:schemeClr>
                </a:solidFill>
              </a:rPr>
              <a:t>  </a:t>
            </a:r>
            <a:r>
              <a:rPr lang="en-US" sz="3200" dirty="0">
                <a:solidFill>
                  <a:schemeClr val="tx2">
                    <a:lumMod val="75000"/>
                  </a:schemeClr>
                </a:solidFill>
              </a:rPr>
              <a:t>protected</a:t>
            </a:r>
            <a:r>
              <a:rPr lang="en-US" sz="3200" dirty="0">
                <a:solidFill>
                  <a:schemeClr val="accent1">
                    <a:lumMod val="20000"/>
                    <a:lumOff val="80000"/>
                  </a:schemeClr>
                </a:solidFill>
              </a:rPr>
              <a:t> </a:t>
            </a:r>
            <a:r>
              <a:rPr lang="en-US" sz="3200" dirty="0" smtClean="0">
                <a:solidFill>
                  <a:schemeClr val="accent1">
                    <a:lumMod val="20000"/>
                    <a:lumOff val="80000"/>
                  </a:schemeClr>
                </a:solidFill>
              </a:rPr>
              <a:t>string </a:t>
            </a:r>
            <a:r>
              <a:rPr lang="en-US" sz="3200" dirty="0">
                <a:solidFill>
                  <a:schemeClr val="accent1">
                    <a:lumMod val="20000"/>
                    <a:lumOff val="80000"/>
                  </a:schemeClr>
                </a:solidFill>
              </a:rPr>
              <a:t>address;</a:t>
            </a:r>
          </a:p>
          <a:p>
            <a:r>
              <a:rPr lang="en-US" sz="3200" dirty="0">
                <a:solidFill>
                  <a:schemeClr val="accent1">
                    <a:lumMod val="20000"/>
                    <a:lumOff val="80000"/>
                  </a:schemeClr>
                </a:solidFill>
              </a:rPr>
              <a:t>  </a:t>
            </a:r>
            <a:r>
              <a:rPr lang="en-US" sz="3200" dirty="0">
                <a:solidFill>
                  <a:schemeClr val="tx2">
                    <a:lumMod val="75000"/>
                  </a:schemeClr>
                </a:solidFill>
              </a:rPr>
              <a:t>public</a:t>
            </a:r>
            <a:r>
              <a:rPr lang="en-US" sz="3200" dirty="0">
                <a:solidFill>
                  <a:schemeClr val="accent1">
                    <a:lumMod val="20000"/>
                    <a:lumOff val="80000"/>
                  </a:schemeClr>
                </a:solidFill>
              </a:rPr>
              <a:t> void </a:t>
            </a:r>
            <a:r>
              <a:rPr lang="en-US" sz="3200" dirty="0" smtClean="0">
                <a:solidFill>
                  <a:schemeClr val="accent1">
                    <a:lumMod val="20000"/>
                    <a:lumOff val="80000"/>
                  </a:schemeClr>
                </a:solidFill>
              </a:rPr>
              <a:t>Sleep</a:t>
            </a:r>
            <a:r>
              <a:rPr lang="en-US" sz="3200" dirty="0">
                <a:solidFill>
                  <a:schemeClr val="accent1">
                    <a:lumMod val="20000"/>
                    <a:lumOff val="80000"/>
                  </a:schemeClr>
                </a:solidFill>
              </a:rPr>
              <a:t>();</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6170612" y="3657600"/>
            <a:ext cx="4038600" cy="810112"/>
          </a:xfrm>
          <a:prstGeom prst="wedgeRoundRectCallout">
            <a:avLst>
              <a:gd name="adj1" fmla="val -65364"/>
              <a:gd name="adj2" fmla="val 2169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can be accessed through other methods</a:t>
            </a:r>
            <a:endParaRPr lang="bg-BG" sz="2800" dirty="0">
              <a:solidFill>
                <a:schemeClr val="tx2">
                  <a:lumMod val="75000"/>
                </a:schemeClr>
              </a:solidFill>
            </a:endParaRPr>
          </a:p>
        </p:txBody>
      </p:sp>
    </p:spTree>
    <p:extLst>
      <p:ext uri="{BB962C8B-B14F-4D97-AF65-F5344CB8AC3E}">
        <p14:creationId xmlns:p14="http://schemas.microsoft.com/office/powerpoint/2010/main" val="24944604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noProof="1">
                <a:solidFill>
                  <a:schemeClr val="tx2">
                    <a:lumMod val="75000"/>
                  </a:schemeClr>
                </a:solidFill>
              </a:rPr>
              <a:t>can</a:t>
            </a:r>
            <a:r>
              <a:rPr lang="en-US" noProof="1"/>
              <a:t> </a:t>
            </a:r>
            <a:r>
              <a:rPr lang="en-US" noProof="1">
                <a:solidFill>
                  <a:schemeClr val="tx2">
                    <a:lumMod val="75000"/>
                  </a:schemeClr>
                </a:solidFill>
              </a:rPr>
              <a:t>hide</a:t>
            </a:r>
            <a:r>
              <a:rPr lang="en-US" noProof="1"/>
              <a:t> superclass variables</a:t>
            </a:r>
          </a:p>
        </p:txBody>
      </p:sp>
      <p:sp>
        <p:nvSpPr>
          <p:cNvPr id="8" name="Text Placeholder 5"/>
          <p:cNvSpPr txBox="1">
            <a:spLocks/>
          </p:cNvSpPr>
          <p:nvPr/>
        </p:nvSpPr>
        <p:spPr>
          <a:xfrm>
            <a:off x="745935" y="2390449"/>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a:t>
            </a:r>
            <a:r>
              <a:rPr lang="en-US" sz="3200" dirty="0" smtClean="0">
                <a:solidFill>
                  <a:schemeClr val="accent1">
                    <a:lumMod val="20000"/>
                    <a:lumOff val="80000"/>
                  </a:schemeClr>
                </a:solidFill>
              </a:rPr>
              <a:t>: </a:t>
            </a:r>
            <a:r>
              <a:rPr lang="en-US" sz="3200" dirty="0">
                <a:solidFill>
                  <a:schemeClr val="accent1">
                    <a:lumMod val="20000"/>
                    <a:lumOff val="80000"/>
                  </a:schemeClr>
                </a:solidFill>
              </a:rPr>
              <a:t>Person </a:t>
            </a:r>
            <a:endParaRPr lang="en-US" sz="3200" dirty="0" smtClean="0">
              <a:solidFill>
                <a:schemeClr val="accent1">
                  <a:lumMod val="20000"/>
                  <a:lumOff val="80000"/>
                </a:schemeClr>
              </a:solidFill>
            </a:endParaRP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  protected </a:t>
            </a:r>
            <a:r>
              <a:rPr lang="en-US" sz="3200" dirty="0">
                <a:solidFill>
                  <a:schemeClr val="tx2">
                    <a:lumMod val="75000"/>
                  </a:schemeClr>
                </a:solidFill>
              </a:rPr>
              <a:t>float</a:t>
            </a:r>
            <a:r>
              <a:rPr lang="en-US" sz="3200" dirty="0">
                <a:solidFill>
                  <a:schemeClr val="accent1">
                    <a:lumMod val="20000"/>
                    <a:lumOff val="80000"/>
                  </a:schemeClr>
                </a:solidFill>
              </a:rPr>
              <a:t> weight;</a:t>
            </a:r>
          </a:p>
          <a:p>
            <a:r>
              <a:rPr lang="en-US" sz="3200" dirty="0">
                <a:solidFill>
                  <a:schemeClr val="accent1">
                    <a:lumMod val="20000"/>
                    <a:lumOff val="80000"/>
                  </a:schemeClr>
                </a:solidFill>
              </a:rPr>
              <a:t>  public void </a:t>
            </a:r>
            <a:r>
              <a:rPr lang="en-US" sz="3200" dirty="0" smtClean="0">
                <a:solidFill>
                  <a:schemeClr val="accent1">
                    <a:lumMod val="20000"/>
                    <a:lumOff val="80000"/>
                  </a:schemeClr>
                </a:solidFill>
              </a:rPr>
              <a:t>Method()</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r>
              <a:rPr lang="en-US" sz="3200" dirty="0">
                <a:solidFill>
                  <a:schemeClr val="accent1">
                    <a:lumMod val="20000"/>
                    <a:lumOff val="80000"/>
                  </a:schemeClr>
                </a:solidFill>
              </a:rPr>
              <a:t>{</a:t>
            </a:r>
          </a:p>
          <a:p>
            <a:r>
              <a:rPr lang="en-US" sz="3200" dirty="0">
                <a:solidFill>
                  <a:schemeClr val="accent1">
                    <a:lumMod val="20000"/>
                    <a:lumOff val="80000"/>
                  </a:schemeClr>
                </a:solidFill>
              </a:rPr>
              <a:t>    </a:t>
            </a:r>
            <a:r>
              <a:rPr lang="en-US" sz="3200" dirty="0">
                <a:solidFill>
                  <a:schemeClr val="tx2">
                    <a:lumMod val="75000"/>
                  </a:schemeClr>
                </a:solidFill>
              </a:rPr>
              <a:t>double</a:t>
            </a:r>
            <a:r>
              <a:rPr lang="en-US" sz="3200" dirty="0">
                <a:solidFill>
                  <a:schemeClr val="accent1">
                    <a:lumMod val="20000"/>
                    <a:lumOff val="80000"/>
                  </a:schemeClr>
                </a:solidFill>
              </a:rPr>
              <a:t> weight = 0.5d;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23</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smtClean="0">
                <a:solidFill>
                  <a:schemeClr val="tx2">
                    <a:lumMod val="75000"/>
                  </a:schemeClr>
                </a:solidFill>
              </a:rPr>
              <a:t>int</a:t>
            </a:r>
            <a:r>
              <a:rPr lang="en-US" sz="3200" dirty="0" smtClean="0">
                <a:solidFill>
                  <a:schemeClr val="accent1">
                    <a:lumMod val="20000"/>
                    <a:lumOff val="80000"/>
                  </a:schemeClr>
                </a:solidFill>
              </a:rPr>
              <a:t> </a:t>
            </a:r>
            <a:r>
              <a:rPr lang="en-US" sz="3200" dirty="0">
                <a:solidFill>
                  <a:schemeClr val="accent1">
                    <a:lumMod val="20000"/>
                    <a:lumOff val="80000"/>
                  </a:schemeClr>
                </a:solidFill>
              </a:rPr>
              <a:t>weight; }</a:t>
            </a:r>
          </a:p>
        </p:txBody>
      </p:sp>
      <p:sp>
        <p:nvSpPr>
          <p:cNvPr id="7" name="AutoShape 6"/>
          <p:cNvSpPr>
            <a:spLocks noChangeArrowheads="1"/>
          </p:cNvSpPr>
          <p:nvPr/>
        </p:nvSpPr>
        <p:spPr bwMode="auto">
          <a:xfrm>
            <a:off x="6802574" y="2723498"/>
            <a:ext cx="3276600" cy="609600"/>
          </a:xfrm>
          <a:prstGeom prst="wedgeRoundRectCallout">
            <a:avLst>
              <a:gd name="adj1" fmla="val -118601"/>
              <a:gd name="adj2" fmla="val 7857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a:t>
            </a:r>
            <a:r>
              <a:rPr lang="en-US" sz="2800" b="1" noProof="1" smtClean="0">
                <a:solidFill>
                  <a:schemeClr val="tx2">
                    <a:lumMod val="75000"/>
                  </a:schemeClr>
                </a:solidFill>
                <a:latin typeface="Consolas" panose="020B0609020204030204" pitchFamily="49" charset="0"/>
              </a:rPr>
              <a:t>int</a:t>
            </a:r>
            <a:r>
              <a:rPr lang="en-US" sz="2800" b="1" dirty="0" smtClean="0">
                <a:solidFill>
                  <a:schemeClr val="tx2">
                    <a:lumMod val="75000"/>
                  </a:schemeClr>
                </a:solidFill>
                <a:latin typeface="Consolas" panose="020B0609020204030204" pitchFamily="49" charset="0"/>
              </a:rPr>
              <a:t> </a:t>
            </a:r>
            <a:r>
              <a:rPr lang="en-US" sz="2800" b="1" dirty="0">
                <a:solidFill>
                  <a:schemeClr val="tx2">
                    <a:lumMod val="75000"/>
                  </a:schemeClr>
                </a:solidFill>
                <a:latin typeface="Consolas" panose="020B0609020204030204" pitchFamily="49" charset="0"/>
              </a:rPr>
              <a:t>weight</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20213" y="5486400"/>
            <a:ext cx="20574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1066764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412" y="947528"/>
            <a:ext cx="11804822" cy="5570355"/>
          </a:xfrm>
          <a:prstGeom prst="rect">
            <a:avLst/>
          </a:prstGeom>
        </p:spPr>
        <p:txBody>
          <a:bodyPr>
            <a:normAutofit/>
          </a:bodyPr>
          <a:lstStyle/>
          <a:p>
            <a:r>
              <a:rPr lang="en-US" noProof="1"/>
              <a:t>Use </a:t>
            </a:r>
            <a:r>
              <a:rPr lang="en-US" b="1" noProof="1">
                <a:solidFill>
                  <a:schemeClr val="tx2">
                    <a:lumMod val="75000"/>
                  </a:schemeClr>
                </a:solidFill>
                <a:latin typeface="Consolas" panose="020B0609020204030204" pitchFamily="49" charset="0"/>
              </a:rPr>
              <a:t>super</a:t>
            </a:r>
            <a:r>
              <a:rPr lang="en-US" noProof="1"/>
              <a:t> and </a:t>
            </a:r>
            <a:r>
              <a:rPr lang="en-US" b="1" noProof="1">
                <a:solidFill>
                  <a:schemeClr val="tx2">
                    <a:lumMod val="75000"/>
                  </a:schemeClr>
                </a:solidFill>
                <a:latin typeface="Consolas" panose="020B0609020204030204" pitchFamily="49" charset="0"/>
              </a:rPr>
              <a:t>this</a:t>
            </a:r>
            <a:r>
              <a:rPr lang="en-US" noProof="1"/>
              <a:t> to specify member access</a:t>
            </a:r>
          </a:p>
        </p:txBody>
      </p:sp>
      <p:sp>
        <p:nvSpPr>
          <p:cNvPr id="8" name="Text Placeholder 5"/>
          <p:cNvSpPr txBox="1">
            <a:spLocks/>
          </p:cNvSpPr>
          <p:nvPr/>
        </p:nvSpPr>
        <p:spPr>
          <a:xfrm>
            <a:off x="745934" y="1506835"/>
            <a:ext cx="10693778" cy="506983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a:t>
            </a:r>
            <a:r>
              <a:rPr lang="en-US" sz="3200" dirty="0" smtClean="0">
                <a:solidFill>
                  <a:schemeClr val="accent1">
                    <a:lumMod val="20000"/>
                    <a:lumOff val="80000"/>
                  </a:schemeClr>
                </a:solidFill>
              </a:rPr>
              <a:t>: Person</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  protected float weight;</a:t>
            </a:r>
          </a:p>
          <a:p>
            <a:r>
              <a:rPr lang="en-US" sz="3200" dirty="0">
                <a:solidFill>
                  <a:schemeClr val="accent1">
                    <a:lumMod val="20000"/>
                    <a:lumOff val="80000"/>
                  </a:schemeClr>
                </a:solidFill>
              </a:rPr>
              <a:t>  public void </a:t>
            </a:r>
            <a:r>
              <a:rPr lang="en-US" sz="3200" dirty="0" smtClean="0">
                <a:solidFill>
                  <a:schemeClr val="accent1">
                    <a:lumMod val="20000"/>
                    <a:lumOff val="80000"/>
                  </a:schemeClr>
                </a:solidFill>
              </a:rPr>
              <a:t>Method()</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r>
              <a:rPr lang="en-US" sz="3200" dirty="0">
                <a:solidFill>
                  <a:schemeClr val="accent1">
                    <a:lumMod val="20000"/>
                    <a:lumOff val="80000"/>
                  </a:schemeClr>
                </a:solidFill>
              </a:rPr>
              <a:t>{</a:t>
            </a:r>
          </a:p>
          <a:p>
            <a:r>
              <a:rPr lang="en-US" sz="3200" dirty="0">
                <a:solidFill>
                  <a:schemeClr val="accent1">
                    <a:lumMod val="20000"/>
                    <a:lumOff val="80000"/>
                  </a:schemeClr>
                </a:solidFill>
              </a:rPr>
              <a:t>    double weight = 0.5d;</a:t>
            </a:r>
          </a:p>
          <a:p>
            <a:r>
              <a:rPr lang="en-US" sz="3200" dirty="0">
                <a:solidFill>
                  <a:schemeClr val="accent1">
                    <a:lumMod val="20000"/>
                    <a:lumOff val="80000"/>
                  </a:schemeClr>
                </a:solidFill>
              </a:rPr>
              <a:t>    </a:t>
            </a:r>
            <a:r>
              <a:rPr lang="en-US" sz="3200" dirty="0" smtClean="0">
                <a:solidFill>
                  <a:schemeClr val="tx2">
                    <a:lumMod val="75000"/>
                  </a:schemeClr>
                </a:solidFill>
              </a:rPr>
              <a:t>this</a:t>
            </a:r>
            <a:r>
              <a:rPr lang="en-US" sz="3200" dirty="0" smtClean="0">
                <a:solidFill>
                  <a:schemeClr val="accent1">
                    <a:lumMod val="20000"/>
                    <a:lumOff val="80000"/>
                  </a:schemeClr>
                </a:solidFill>
              </a:rPr>
              <a:t>.weight = 0.6f;</a:t>
            </a:r>
          </a:p>
          <a:p>
            <a:r>
              <a:rPr lang="en-US" sz="3200" dirty="0" smtClean="0">
                <a:solidFill>
                  <a:schemeClr val="accent1">
                    <a:lumMod val="20000"/>
                    <a:lumOff val="80000"/>
                  </a:schemeClr>
                </a:solidFill>
              </a:rPr>
              <a:t>    </a:t>
            </a:r>
            <a:r>
              <a:rPr lang="en-US" sz="3200" dirty="0" smtClean="0">
                <a:solidFill>
                  <a:schemeClr val="tx2">
                    <a:lumMod val="75000"/>
                  </a:schemeClr>
                </a:solidFill>
              </a:rPr>
              <a:t>base</a:t>
            </a:r>
            <a:r>
              <a:rPr lang="en-US" sz="3200" dirty="0" smtClean="0">
                <a:solidFill>
                  <a:schemeClr val="accent1">
                    <a:lumMod val="20000"/>
                    <a:lumOff val="80000"/>
                  </a:schemeClr>
                </a:solidFill>
              </a:rPr>
              <a:t>.weight = </a:t>
            </a:r>
            <a:r>
              <a:rPr lang="en-US" sz="3200" dirty="0">
                <a:solidFill>
                  <a:schemeClr val="accent1">
                    <a:lumMod val="20000"/>
                    <a:lumOff val="80000"/>
                  </a:schemeClr>
                </a:solidFill>
              </a:rPr>
              <a:t>1;</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24</a:t>
            </a:fld>
            <a:endParaRPr lang="en-US" dirty="0"/>
          </a:p>
        </p:txBody>
      </p:sp>
      <p:sp>
        <p:nvSpPr>
          <p:cNvPr id="7" name="AutoShape 6"/>
          <p:cNvSpPr>
            <a:spLocks noChangeArrowheads="1"/>
          </p:cNvSpPr>
          <p:nvPr/>
        </p:nvSpPr>
        <p:spPr bwMode="auto">
          <a:xfrm>
            <a:off x="6794612" y="4648200"/>
            <a:ext cx="2971800" cy="609600"/>
          </a:xfrm>
          <a:prstGeom prst="wedgeRoundRectCallout">
            <a:avLst>
              <a:gd name="adj1" fmla="val -73729"/>
              <a:gd name="adj2" fmla="val -186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Instance 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94823" y="5585272"/>
            <a:ext cx="30980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863533" y="1905000"/>
            <a:ext cx="2407379" cy="609600"/>
          </a:xfrm>
          <a:prstGeom prst="wedgeRoundRectCallout">
            <a:avLst>
              <a:gd name="adj1" fmla="val -75936"/>
              <a:gd name="adj2" fmla="val 584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284202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b="1" dirty="0" smtClean="0">
                <a:solidFill>
                  <a:schemeClr val="tx2">
                    <a:lumMod val="75000"/>
                  </a:schemeClr>
                </a:solidFill>
                <a:latin typeface="Consolas" panose="020B0609020204030204" pitchFamily="49" charset="0"/>
              </a:rPr>
              <a:t>virtual</a:t>
            </a:r>
            <a:r>
              <a:rPr lang="en-US" dirty="0" smtClean="0"/>
              <a:t> </a:t>
            </a:r>
            <a:r>
              <a:rPr lang="en-US" dirty="0"/>
              <a:t>– defines a method that </a:t>
            </a:r>
            <a:r>
              <a:rPr lang="en-US" dirty="0" smtClean="0">
                <a:solidFill>
                  <a:schemeClr val="tx2">
                    <a:lumMod val="75000"/>
                  </a:schemeClr>
                </a:solidFill>
              </a:rPr>
              <a:t>can </a:t>
            </a:r>
            <a:r>
              <a:rPr lang="en-US" dirty="0">
                <a:solidFill>
                  <a:schemeClr val="tx2">
                    <a:lumMod val="75000"/>
                  </a:schemeClr>
                </a:solidFill>
              </a:rPr>
              <a:t>be </a:t>
            </a:r>
            <a:r>
              <a:rPr lang="en-US" noProof="1" smtClean="0">
                <a:solidFill>
                  <a:schemeClr val="tx2">
                    <a:lumMod val="75000"/>
                  </a:schemeClr>
                </a:solidFill>
              </a:rPr>
              <a:t>overriden</a:t>
            </a:r>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Virtual </a:t>
            </a:r>
            <a:r>
              <a:rPr lang="en-US" sz="4000" dirty="0"/>
              <a:t>Methods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sp>
        <p:nvSpPr>
          <p:cNvPr id="7" name="Text Placeholder 5"/>
          <p:cNvSpPr txBox="1">
            <a:spLocks/>
          </p:cNvSpPr>
          <p:nvPr/>
        </p:nvSpPr>
        <p:spPr>
          <a:xfrm>
            <a:off x="745935" y="1981200"/>
            <a:ext cx="10693778"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smtClean="0">
                <a:solidFill>
                  <a:schemeClr val="tx2">
                    <a:lumMod val="75000"/>
                  </a:schemeClr>
                </a:solidFill>
              </a:rPr>
              <a:t>Animal</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smtClean="0">
                <a:solidFill>
                  <a:schemeClr val="tx2">
                    <a:lumMod val="75000"/>
                  </a:schemeClr>
                </a:solidFill>
              </a:rPr>
              <a:t>virtual</a:t>
            </a:r>
            <a:r>
              <a:rPr lang="en-US" sz="3200" dirty="0" smtClean="0">
                <a:solidFill>
                  <a:schemeClr val="accent1">
                    <a:lumMod val="20000"/>
                    <a:lumOff val="80000"/>
                  </a:schemeClr>
                </a:solidFill>
              </a:rPr>
              <a:t> </a:t>
            </a:r>
            <a:r>
              <a:rPr lang="en-US" sz="3200" dirty="0">
                <a:solidFill>
                  <a:schemeClr val="accent1">
                    <a:lumMod val="20000"/>
                    <a:lumOff val="80000"/>
                  </a:schemeClr>
                </a:solidFill>
              </a:rPr>
              <a:t>void </a:t>
            </a:r>
            <a:r>
              <a:rPr lang="en-US" sz="3200" dirty="0" smtClean="0">
                <a:solidFill>
                  <a:schemeClr val="accent1">
                    <a:lumMod val="20000"/>
                    <a:lumOff val="80000"/>
                  </a:schemeClr>
                </a:solidFill>
              </a:rPr>
              <a:t>Eat</a:t>
            </a:r>
            <a:r>
              <a:rPr lang="en-US" sz="3200" dirty="0">
                <a:solidFill>
                  <a:schemeClr val="accent1">
                    <a:lumMod val="20000"/>
                    <a:lumOff val="80000"/>
                  </a:schemeClr>
                </a:solidFill>
              </a:rPr>
              <a:t>() { … }</a:t>
            </a:r>
          </a:p>
          <a:p>
            <a:r>
              <a:rPr lang="en-US" sz="3200" dirty="0">
                <a:solidFill>
                  <a:schemeClr val="accent1">
                    <a:lumMod val="20000"/>
                    <a:lumOff val="80000"/>
                  </a:schemeClr>
                </a:solidFill>
              </a:rPr>
              <a:t>}</a:t>
            </a:r>
          </a:p>
        </p:txBody>
      </p:sp>
      <p:sp>
        <p:nvSpPr>
          <p:cNvPr id="10" name="Text Placeholder 5"/>
          <p:cNvSpPr txBox="1">
            <a:spLocks/>
          </p:cNvSpPr>
          <p:nvPr/>
        </p:nvSpPr>
        <p:spPr>
          <a:xfrm>
            <a:off x="745935" y="4096376"/>
            <a:ext cx="10693778"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Dog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smtClean="0">
                <a:solidFill>
                  <a:schemeClr val="tx2">
                    <a:lumMod val="75000"/>
                  </a:schemeClr>
                </a:solidFill>
              </a:rPr>
              <a:t>Animal</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  public </a:t>
            </a:r>
            <a:r>
              <a:rPr lang="en-US" sz="3200" dirty="0" smtClean="0">
                <a:solidFill>
                  <a:schemeClr val="tx2">
                    <a:lumMod val="75000"/>
                  </a:schemeClr>
                </a:solidFill>
              </a:rPr>
              <a:t>override</a:t>
            </a:r>
            <a:r>
              <a:rPr lang="en-US" sz="3200" dirty="0" smtClean="0">
                <a:solidFill>
                  <a:schemeClr val="accent1">
                    <a:lumMod val="20000"/>
                    <a:lumOff val="80000"/>
                  </a:schemeClr>
                </a:solidFill>
              </a:rPr>
              <a:t> void Eat()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1628176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We can </a:t>
            </a:r>
            <a:r>
              <a:rPr lang="en-US" dirty="0">
                <a:solidFill>
                  <a:schemeClr val="tx2">
                    <a:lumMod val="75000"/>
                  </a:schemeClr>
                </a:solidFill>
              </a:rPr>
              <a:t>extend a class</a:t>
            </a:r>
            <a:r>
              <a:rPr lang="en-US" dirty="0"/>
              <a:t> that we </a:t>
            </a:r>
            <a:r>
              <a:rPr lang="en-US" dirty="0">
                <a:solidFill>
                  <a:schemeClr val="tx2">
                    <a:lumMod val="75000"/>
                  </a:schemeClr>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66759" y="5000999"/>
            <a:ext cx="165951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Rounded Corners 7"/>
          <p:cNvSpPr/>
          <p:nvPr/>
        </p:nvSpPr>
        <p:spPr>
          <a:xfrm>
            <a:off x="3541712" y="22098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9" name="Rectangle: Rounded Corners 8"/>
          <p:cNvSpPr/>
          <p:nvPr/>
        </p:nvSpPr>
        <p:spPr>
          <a:xfrm>
            <a:off x="3784420" y="30720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11" name="Rectangle: Rounded Corners 10"/>
          <p:cNvSpPr/>
          <p:nvPr/>
        </p:nvSpPr>
        <p:spPr>
          <a:xfrm>
            <a:off x="3250819" y="53340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CustomArrayList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39465" y="3657599"/>
            <a:ext cx="203" cy="16764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2817812" y="4393396"/>
            <a:ext cx="1981200" cy="571829"/>
          </a:xfrm>
          <a:prstGeom prst="wedgeRoundRectCallout">
            <a:avLst>
              <a:gd name="adj1" fmla="val 110038"/>
              <a:gd name="adj2" fmla="val -235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Extends</a:t>
            </a:r>
            <a:endParaRPr lang="bg-BG" sz="3200" dirty="0">
              <a:solidFill>
                <a:schemeClr val="tx2">
                  <a:lumMod val="75000"/>
                </a:schemeClr>
              </a:solidFill>
            </a:endParaRPr>
          </a:p>
        </p:txBody>
      </p:sp>
    </p:spTree>
    <p:extLst>
      <p:ext uri="{BB962C8B-B14F-4D97-AF65-F5344CB8AC3E}">
        <p14:creationId xmlns:p14="http://schemas.microsoft.com/office/powerpoint/2010/main" val="10021624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t>
            </a:r>
            <a:r>
              <a:rPr lang="en-US" noProof="1" smtClean="0"/>
              <a:t>ArrayList</a:t>
            </a:r>
          </a:p>
          <a:p>
            <a:pPr lvl="1">
              <a:lnSpc>
                <a:spcPct val="100000"/>
              </a:lnSpc>
            </a:pPr>
            <a:r>
              <a:rPr lang="en-US" dirty="0" smtClean="0"/>
              <a:t>Function </a:t>
            </a:r>
            <a:r>
              <a:rPr lang="en-US" dirty="0"/>
              <a:t>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18" name="Rectangle: Rounded Corners 17"/>
          <p:cNvSpPr/>
          <p:nvPr/>
        </p:nvSpPr>
        <p:spPr>
          <a:xfrm>
            <a:off x="1217612" y="3505200"/>
            <a:ext cx="4305300" cy="16002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9" name="Rectangle: Rounded Corners 18"/>
          <p:cNvSpPr/>
          <p:nvPr/>
        </p:nvSpPr>
        <p:spPr>
          <a:xfrm>
            <a:off x="1429357" y="4212085"/>
            <a:ext cx="3903055"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20" name="Rectangle: Rounded Corners 19"/>
          <p:cNvSpPr/>
          <p:nvPr/>
        </p:nvSpPr>
        <p:spPr>
          <a:xfrm>
            <a:off x="1032398" y="5638800"/>
            <a:ext cx="4695434"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RandomArrayList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0115" y="4724398"/>
            <a:ext cx="770" cy="9144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0612" y="5297886"/>
            <a:ext cx="5333999" cy="681828"/>
          </a:xfrm>
          <a:prstGeom prst="wedgeRoundRectCallout">
            <a:avLst>
              <a:gd name="adj1" fmla="val -66228"/>
              <a:gd name="adj2" fmla="val 434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a:t>
            </a:r>
            <a:r>
              <a:rPr lang="en-US" sz="3200" noProof="1" smtClean="0">
                <a:solidFill>
                  <a:srgbClr val="FFFFFF"/>
                </a:solidFill>
              </a:rPr>
              <a:t>RandomElement</a:t>
            </a:r>
            <a:r>
              <a:rPr lang="en-US" sz="3200" dirty="0" smtClean="0">
                <a:solidFill>
                  <a:srgbClr val="FFFFFF"/>
                </a:solidFill>
              </a:rPr>
              <a:t>():string</a:t>
            </a:r>
            <a:endParaRPr lang="bg-BG" sz="3200" dirty="0">
              <a:solidFill>
                <a:schemeClr val="tx2">
                  <a:lumMod val="75000"/>
                </a:schemeClr>
              </a:solidFill>
            </a:endParaRPr>
          </a:p>
        </p:txBody>
      </p:sp>
    </p:spTree>
    <p:extLst>
      <p:ext uri="{BB962C8B-B14F-4D97-AF65-F5344CB8AC3E}">
        <p14:creationId xmlns:p14="http://schemas.microsoft.com/office/powerpoint/2010/main" val="148896978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28</a:t>
            </a:fld>
            <a:endParaRPr lang="en-US" dirty="0"/>
          </a:p>
        </p:txBody>
      </p:sp>
      <p:sp>
        <p:nvSpPr>
          <p:cNvPr id="11" name="Text Placeholder 5"/>
          <p:cNvSpPr txBox="1">
            <a:spLocks/>
          </p:cNvSpPr>
          <p:nvPr/>
        </p:nvSpPr>
        <p:spPr>
          <a:xfrm>
            <a:off x="684212" y="975791"/>
            <a:ext cx="10693778"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smtClean="0">
                <a:solidFill>
                  <a:schemeClr val="accent1">
                    <a:lumMod val="20000"/>
                    <a:lumOff val="80000"/>
                  </a:schemeClr>
                </a:solidFill>
              </a:rPr>
              <a:t>public class RandomList </a:t>
            </a:r>
            <a:r>
              <a:rPr lang="en-US" sz="3200" dirty="0" smtClean="0">
                <a:solidFill>
                  <a:schemeClr val="tx2">
                    <a:lumMod val="75000"/>
                  </a:schemeClr>
                </a:solidFill>
              </a:rPr>
              <a:t>: ArrayList</a:t>
            </a:r>
          </a:p>
          <a:p>
            <a:r>
              <a:rPr lang="en-US" sz="3200" dirty="0" smtClean="0">
                <a:solidFill>
                  <a:schemeClr val="accent1">
                    <a:lumMod val="20000"/>
                    <a:lumOff val="80000"/>
                  </a:schemeClr>
                </a:solidFill>
              </a:rPr>
              <a:t>{</a:t>
            </a:r>
          </a:p>
          <a:p>
            <a:r>
              <a:rPr lang="en-US" sz="3200" dirty="0" smtClean="0">
                <a:solidFill>
                  <a:schemeClr val="accent1">
                    <a:lumMod val="20000"/>
                    <a:lumOff val="80000"/>
                  </a:schemeClr>
                </a:solidFill>
              </a:rPr>
              <a:t>  private Random rnd; </a:t>
            </a:r>
            <a:r>
              <a:rPr lang="en-US" sz="3200" dirty="0" smtClean="0">
                <a:solidFill>
                  <a:schemeClr val="tx2">
                    <a:lumMod val="75000"/>
                  </a:schemeClr>
                </a:solidFill>
              </a:rPr>
              <a:t>//TODO: Add ctor</a:t>
            </a:r>
          </a:p>
          <a:p>
            <a:r>
              <a:rPr lang="en-US" sz="3200" dirty="0" smtClean="0">
                <a:solidFill>
                  <a:schemeClr val="accent1">
                    <a:lumMod val="20000"/>
                    <a:lumOff val="80000"/>
                  </a:schemeClr>
                </a:solidFill>
              </a:rPr>
              <a:t>  public object </a:t>
            </a:r>
            <a:r>
              <a:rPr lang="en-US" sz="3200" dirty="0" smtClean="0">
                <a:solidFill>
                  <a:schemeClr val="tx2">
                    <a:lumMod val="75000"/>
                  </a:schemeClr>
                </a:solidFill>
              </a:rPr>
              <a:t>RandomString</a:t>
            </a:r>
            <a:r>
              <a:rPr lang="en-US" sz="3200" dirty="0" smtClean="0">
                <a:solidFill>
                  <a:schemeClr val="accent1">
                    <a:lumMod val="20000"/>
                    <a:lumOff val="80000"/>
                  </a:schemeClr>
                </a:solidFill>
              </a:rPr>
              <a:t>()</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    int element = rnd.Next(0, data.Count - 1);</a:t>
            </a:r>
          </a:p>
          <a:p>
            <a:r>
              <a:rPr lang="en-US" sz="3200" dirty="0" smtClean="0">
                <a:solidFill>
                  <a:schemeClr val="accent1">
                    <a:lumMod val="20000"/>
                    <a:lumOff val="80000"/>
                  </a:schemeClr>
                </a:solidFill>
              </a:rPr>
              <a:t>    string str = data[element];</a:t>
            </a:r>
          </a:p>
          <a:p>
            <a:r>
              <a:rPr lang="en-US" sz="3200" dirty="0" smtClean="0">
                <a:solidFill>
                  <a:schemeClr val="accent1">
                    <a:lumMod val="20000"/>
                    <a:lumOff val="80000"/>
                  </a:schemeClr>
                </a:solidFill>
              </a:rPr>
              <a:t>    data.Remove(str);</a:t>
            </a:r>
          </a:p>
          <a:p>
            <a:r>
              <a:rPr lang="en-US" sz="3200" dirty="0" smtClean="0">
                <a:solidFill>
                  <a:schemeClr val="accent1">
                    <a:lumMod val="20000"/>
                    <a:lumOff val="80000"/>
                  </a:schemeClr>
                </a:solidFill>
              </a:rPr>
              <a:t>    return str;</a:t>
            </a:r>
          </a:p>
          <a:p>
            <a:r>
              <a:rPr lang="en-US" sz="3200" dirty="0" smtClean="0">
                <a:solidFill>
                  <a:schemeClr val="accent1">
                    <a:lumMod val="20000"/>
                    <a:lumOff val="80000"/>
                  </a:schemeClr>
                </a:solidFill>
              </a:rPr>
              <a:t>  }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44724576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Types of Class Reuse</a:t>
            </a:r>
          </a:p>
        </p:txBody>
      </p:sp>
      <p:sp>
        <p:nvSpPr>
          <p:cNvPr id="7" name="Text Placeholder 6"/>
          <p:cNvSpPr>
            <a:spLocks noGrp="1"/>
          </p:cNvSpPr>
          <p:nvPr>
            <p:ph type="body" idx="1"/>
          </p:nvPr>
        </p:nvSpPr>
        <p:spPr/>
        <p:txBody>
          <a:bodyPr/>
          <a:lstStyle/>
          <a:p>
            <a:r>
              <a:rPr lang="en-GB" dirty="0"/>
              <a:t>Extension, Composition, Delegation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4153640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smtClean="0"/>
              <a:t>#</a:t>
            </a:r>
            <a:r>
              <a:rPr lang="en-US" sz="11500" b="1" noProof="1" smtClean="0"/>
              <a:t>CSharp</a:t>
            </a:r>
            <a:r>
              <a:rPr lang="en-US" sz="11500" b="1" dirty="0" smtClean="0"/>
              <a:t>-OOP</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5499494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30</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dirty="0">
                <a:solidFill>
                  <a:schemeClr val="tx2">
                    <a:lumMod val="75000"/>
                  </a:schemeClr>
                </a:solidFill>
              </a:rPr>
              <a:t>Duplicate code </a:t>
            </a:r>
            <a:r>
              <a:rPr lang="en-GB" dirty="0"/>
              <a:t>is error prone</a:t>
            </a:r>
          </a:p>
          <a:p>
            <a:r>
              <a:rPr lang="en-GB" dirty="0">
                <a:solidFill>
                  <a:schemeClr val="tx2">
                    <a:lumMod val="75000"/>
                  </a:schemeClr>
                </a:solidFill>
              </a:rPr>
              <a:t>Reuse classes</a:t>
            </a:r>
            <a:r>
              <a:rPr lang="en-GB" dirty="0"/>
              <a:t> through </a:t>
            </a:r>
            <a:r>
              <a:rPr lang="en-GB" dirty="0">
                <a:solidFill>
                  <a:schemeClr val="tx2">
                    <a:lumMod val="75000"/>
                  </a:schemeClr>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7412" y="3429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2" name="Rectangle: Rounded Corners 11"/>
          <p:cNvSpPr/>
          <p:nvPr/>
        </p:nvSpPr>
        <p:spPr>
          <a:xfrm>
            <a:off x="3670120" y="42912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13" name="Rectangle: Rounded Corners 12"/>
          <p:cNvSpPr/>
          <p:nvPr/>
        </p:nvSpPr>
        <p:spPr>
          <a:xfrm>
            <a:off x="3136519" y="56629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CustomArrayList</a:t>
            </a:r>
            <a:endParaRPr lang="en-GB" sz="2800" b="1" noProof="1">
              <a:effectLst>
                <a:outerShdw blurRad="38100" dist="38100" dir="2700000" algn="tl">
                  <a:srgbClr val="000000">
                    <a:alpha val="43137"/>
                  </a:srgbClr>
                </a:outerShdw>
              </a:effectLst>
              <a:latin typeface="Consolas" panose="020B0609020204030204" pitchFamily="49" charset="0"/>
            </a:endParaRPr>
          </a:p>
        </p:txBody>
      </p:sp>
      <p:cxnSp>
        <p:nvCxnSpPr>
          <p:cNvPr id="14" name="Straight Arrow Connector 13"/>
          <p:cNvCxnSpPr>
            <a:cxnSpLocks/>
            <a:stCxn id="13" idx="0"/>
            <a:endCxn id="12" idx="2"/>
          </p:cNvCxnSpPr>
          <p:nvPr/>
        </p:nvCxnSpPr>
        <p:spPr>
          <a:xfrm flipH="1" flipV="1">
            <a:off x="6025165" y="4876799"/>
            <a:ext cx="203" cy="7861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33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31</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dirty="0"/>
              <a:t>Using classes to 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88629"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a:t>
            </a:r>
            <a:r>
              <a:rPr lang="en-US" sz="3200" dirty="0" smtClean="0">
                <a:effectLst/>
              </a:rPr>
              <a:t>monitor;</a:t>
            </a:r>
          </a:p>
          <a:p>
            <a:r>
              <a:rPr lang="en-US" sz="3200" dirty="0" smtClean="0">
                <a:effectLst/>
              </a:rPr>
              <a:t>  Touchpad touchpad;</a:t>
            </a:r>
          </a:p>
          <a:p>
            <a:r>
              <a:rPr lang="en-US" sz="3200" dirty="0" smtClean="0">
                <a:effectLst/>
              </a:rPr>
              <a:t>  Keyboard keyboard;</a:t>
            </a:r>
            <a:endParaRPr lang="en-US" sz="3200" dirty="0">
              <a:effectLst/>
            </a:endParaRPr>
          </a:p>
          <a:p>
            <a:r>
              <a:rPr lang="en-US" sz="3200" dirty="0">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3446451" y="4876800"/>
            <a:ext cx="2181583" cy="1058862"/>
          </a:xfrm>
          <a:prstGeom prst="wedgeRoundRectCallout">
            <a:avLst>
              <a:gd name="adj1" fmla="val -29765"/>
              <a:gd name="adj2" fmla="val -7980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classes</a:t>
            </a:r>
            <a:endParaRPr lang="bg-BG" sz="3600" dirty="0">
              <a:solidFill>
                <a:schemeClr val="tx2">
                  <a:lumMod val="75000"/>
                </a:schemeClr>
              </a:solidFill>
            </a:endParaRPr>
          </a:p>
        </p:txBody>
      </p:sp>
      <p:sp>
        <p:nvSpPr>
          <p:cNvPr id="7" name="Rectangle: Rounded Corners 6"/>
          <p:cNvSpPr/>
          <p:nvPr/>
        </p:nvSpPr>
        <p:spPr>
          <a:xfrm>
            <a:off x="6688677" y="1532121"/>
            <a:ext cx="4815935" cy="471627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effectLst>
                  <a:outerShdw blurRad="38100" dist="38100" dir="2700000" algn="tl">
                    <a:srgbClr val="000000">
                      <a:alpha val="43137"/>
                    </a:srgbClr>
                  </a:outerShdw>
                </a:effectLst>
              </a:rPr>
              <a:t>Laptop</a:t>
            </a:r>
          </a:p>
        </p:txBody>
      </p:sp>
      <p:sp>
        <p:nvSpPr>
          <p:cNvPr id="8" name="Rectangle: Rounded Corners 7"/>
          <p:cNvSpPr/>
          <p:nvPr/>
        </p:nvSpPr>
        <p:spPr>
          <a:xfrm>
            <a:off x="6973712" y="3095213"/>
            <a:ext cx="4302299" cy="781326"/>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Monitor</a:t>
            </a:r>
            <a:endParaRPr lang="en-US" sz="4000" dirty="0">
              <a:effectLst>
                <a:outerShdw blurRad="38100" dist="38100" dir="2700000" algn="tl">
                  <a:srgbClr val="000000">
                    <a:alpha val="43137"/>
                  </a:srgbClr>
                </a:outerShdw>
              </a:effectLst>
            </a:endParaRPr>
          </a:p>
        </p:txBody>
      </p:sp>
      <p:sp>
        <p:nvSpPr>
          <p:cNvPr id="9" name="Rectangle: Rounded Corners 8"/>
          <p:cNvSpPr/>
          <p:nvPr/>
        </p:nvSpPr>
        <p:spPr>
          <a:xfrm>
            <a:off x="6973713" y="4095415"/>
            <a:ext cx="4302299" cy="781385"/>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Touchpad</a:t>
            </a:r>
            <a:endParaRPr lang="en-US" sz="4000" dirty="0">
              <a:effectLst>
                <a:outerShdw blurRad="38100" dist="38100" dir="2700000" algn="tl">
                  <a:srgbClr val="000000">
                    <a:alpha val="43137"/>
                  </a:srgbClr>
                </a:outerShdw>
              </a:effectLst>
            </a:endParaRPr>
          </a:p>
        </p:txBody>
      </p:sp>
      <p:sp>
        <p:nvSpPr>
          <p:cNvPr id="10" name="Rectangle: Rounded Corners 9"/>
          <p:cNvSpPr/>
          <p:nvPr/>
        </p:nvSpPr>
        <p:spPr>
          <a:xfrm>
            <a:off x="6961051" y="5088237"/>
            <a:ext cx="4302299" cy="77916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Keyboard</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321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32</a:t>
            </a:fld>
            <a:endParaRPr lang="en-US">
              <a:solidFill>
                <a:prstClr val="white">
                  <a:tint val="75000"/>
                </a:prstClr>
              </a:solidFill>
            </a:endParaRPr>
          </a:p>
        </p:txBody>
      </p:sp>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1217612" y="1201895"/>
            <a:ext cx="9601202"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endParaRPr lang="en-US" sz="3200" dirty="0" smtClean="0">
              <a:effectLst/>
            </a:endParaRPr>
          </a:p>
          <a:p>
            <a:r>
              <a:rPr lang="en-US" sz="3200" dirty="0" smtClean="0">
                <a:effectLst/>
              </a:rPr>
              <a:t>{</a:t>
            </a:r>
            <a:endParaRPr lang="en-US" sz="3200" dirty="0">
              <a:effectLst/>
            </a:endParaRPr>
          </a:p>
          <a:p>
            <a:r>
              <a:rPr lang="en-US" sz="3200" dirty="0">
                <a:effectLst/>
              </a:rPr>
              <a:t>  </a:t>
            </a:r>
            <a:r>
              <a:rPr lang="en-US" sz="3200" dirty="0" smtClean="0">
                <a:effectLst/>
              </a:rPr>
              <a:t>Monitor monitor;</a:t>
            </a:r>
            <a:endParaRPr lang="en-US" sz="3200" dirty="0" smtClean="0">
              <a:solidFill>
                <a:schemeClr val="accent1">
                  <a:lumMod val="20000"/>
                  <a:lumOff val="80000"/>
                </a:schemeClr>
              </a:solidFill>
              <a:effectLst/>
            </a:endParaRPr>
          </a:p>
          <a:p>
            <a:r>
              <a:rPr lang="en-US" sz="3200" dirty="0" smtClean="0">
                <a:solidFill>
                  <a:schemeClr val="accent1">
                    <a:lumMod val="20000"/>
                    <a:lumOff val="80000"/>
                  </a:schemeClr>
                </a:solidFill>
                <a:effectLst/>
              </a:rPr>
              <a:t>  void IncrBrightness()</a:t>
            </a:r>
          </a:p>
          <a:p>
            <a:r>
              <a:rPr lang="en-US" sz="3200" dirty="0" smtClean="0">
                <a:solidFill>
                  <a:schemeClr val="accent1">
                    <a:lumMod val="20000"/>
                    <a:lumOff val="80000"/>
                  </a:schemeClr>
                </a:solidFill>
                <a:effectLst/>
              </a:rPr>
              <a:t>    monitor.Brighten();</a:t>
            </a:r>
          </a:p>
          <a:p>
            <a:r>
              <a:rPr lang="en-US" sz="3200" dirty="0" smtClean="0">
                <a:solidFill>
                  <a:schemeClr val="accent1">
                    <a:lumMod val="20000"/>
                    <a:lumOff val="80000"/>
                  </a:schemeClr>
                </a:solidFill>
                <a:effectLst/>
              </a:rPr>
              <a:t>  </a:t>
            </a:r>
          </a:p>
          <a:p>
            <a:r>
              <a:rPr lang="en-US" sz="3200" dirty="0" smtClean="0">
                <a:solidFill>
                  <a:schemeClr val="accent1">
                    <a:lumMod val="20000"/>
                    <a:lumOff val="80000"/>
                  </a:schemeClr>
                </a:solidFill>
                <a:effectLst/>
              </a:rPr>
              <a:t>  void DecrBrightness()</a:t>
            </a:r>
          </a:p>
          <a:p>
            <a:r>
              <a:rPr lang="en-US" sz="3200" dirty="0" smtClean="0">
                <a:solidFill>
                  <a:schemeClr val="accent1">
                    <a:lumMod val="20000"/>
                    <a:lumOff val="80000"/>
                  </a:schemeClr>
                </a:solidFill>
                <a:effectLst/>
              </a:rPr>
              <a:t>    monitor.Dim();</a:t>
            </a:r>
          </a:p>
          <a:p>
            <a:r>
              <a:rPr lang="en-US" sz="3200" dirty="0" smtClean="0">
                <a:solidFill>
                  <a:schemeClr val="accent1">
                    <a:lumMod val="20000"/>
                    <a:lumOff val="80000"/>
                  </a:schemeClr>
                </a:solidFill>
                <a:effectLst/>
              </a:rPr>
              <a:t>}</a:t>
            </a:r>
            <a:endParaRPr lang="en-US" sz="3200" dirty="0">
              <a:solidFill>
                <a:schemeClr val="accent1">
                  <a:lumMod val="20000"/>
                  <a:lumOff val="80000"/>
                </a:schemeClr>
              </a:solidFill>
              <a:effectLst/>
            </a:endParaRPr>
          </a:p>
        </p:txBody>
      </p:sp>
      <p:grpSp>
        <p:nvGrpSpPr>
          <p:cNvPr id="5" name="Group 4"/>
          <p:cNvGrpSpPr/>
          <p:nvPr/>
        </p:nvGrpSpPr>
        <p:grpSpPr>
          <a:xfrm>
            <a:off x="7450677"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accent6">
                <a:lumMod val="50000"/>
                <a:alpha val="87000"/>
              </a:scheme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effectLst>
                    <a:outerShdw blurRad="38100" dist="38100" dir="2700000" algn="tl">
                      <a:srgbClr val="000000">
                        <a:alpha val="43137"/>
                      </a:srgbClr>
                    </a:outerShdw>
                  </a:effectLst>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noProof="1" smtClean="0">
                  <a:effectLst>
                    <a:outerShdw blurRad="38100" dist="38100" dir="2700000" algn="tl">
                      <a:srgbClr val="000000">
                        <a:alpha val="43137"/>
                      </a:srgbClr>
                    </a:outerShdw>
                  </a:effectLst>
                </a:rPr>
                <a:t>increaseBrightness</a:t>
              </a:r>
              <a:r>
                <a:rPr lang="en-GB" sz="3600" dirty="0" smtClean="0">
                  <a:effectLst>
                    <a:outerShdw blurRad="38100" dist="38100" dir="2700000" algn="tl">
                      <a:srgbClr val="000000">
                        <a:alpha val="43137"/>
                      </a:srgbClr>
                    </a:outerShdw>
                  </a:effectLst>
                </a:rPr>
                <a:t>()</a:t>
              </a:r>
              <a:endParaRPr lang="en-GB" sz="3600" dirty="0">
                <a:effectLst>
                  <a:outerShdw blurRad="38100" dist="38100" dir="2700000" algn="tl">
                    <a:srgbClr val="000000">
                      <a:alpha val="43137"/>
                    </a:srgbClr>
                  </a:outerShdw>
                </a:effectLst>
              </a:endParaRPr>
            </a:p>
            <a:p>
              <a:pPr algn="ctr"/>
              <a:r>
                <a:rPr lang="en-GB" sz="3600" noProof="1" smtClean="0">
                  <a:effectLst>
                    <a:outerShdw blurRad="38100" dist="38100" dir="2700000" algn="tl">
                      <a:srgbClr val="000000">
                        <a:alpha val="43137"/>
                      </a:srgbClr>
                    </a:outerShdw>
                  </a:effectLst>
                </a:rPr>
                <a:t>decreaseBrightness</a:t>
              </a:r>
              <a:r>
                <a:rPr lang="en-GB" sz="3600" dirty="0" smtClean="0">
                  <a:effectLst>
                    <a:outerShdw blurRad="38100" dist="38100" dir="2700000" algn="tl">
                      <a:srgbClr val="000000">
                        <a:alpha val="43137"/>
                      </a:srgbClr>
                    </a:outerShdw>
                  </a:effectLst>
                </a:rPr>
                <a:t>()</a:t>
              </a:r>
              <a:endParaRPr lang="en-GB" sz="8000" dirty="0">
                <a:effectLst>
                  <a:outerShdw blurRad="38100" dist="38100" dir="2700000" algn="tl">
                    <a:srgbClr val="000000">
                      <a:alpha val="43137"/>
                    </a:srgbClr>
                  </a:outerShdw>
                </a:effectLst>
              </a:endParaRPr>
            </a:p>
          </p:txBody>
        </p:sp>
        <p:sp>
          <p:nvSpPr>
            <p:cNvPr id="8" name="Rectangle: Rounded Corners 7"/>
            <p:cNvSpPr/>
            <p:nvPr/>
          </p:nvSpPr>
          <p:spPr>
            <a:xfrm>
              <a:off x="7189666" y="2824042"/>
              <a:ext cx="4302299" cy="64015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Monitor</a:t>
              </a:r>
              <a:endParaRPr lang="en-US" sz="36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6218058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33</a:t>
            </a:fld>
            <a:endParaRPr lang="en-US" dirty="0"/>
          </a:p>
        </p:txBody>
      </p:sp>
      <p:grpSp>
        <p:nvGrpSpPr>
          <p:cNvPr id="6" name="Group 5"/>
          <p:cNvGrpSpPr/>
          <p:nvPr/>
        </p:nvGrpSpPr>
        <p:grpSpPr>
          <a:xfrm>
            <a:off x="531812"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StackOfStrings</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noProof="1">
                  <a:latin typeface="Consolas" panose="020B0609020204030204" pitchFamily="49" charset="0"/>
                </a:rPr>
                <a:t>P</a:t>
              </a:r>
              <a:r>
                <a:rPr lang="en-US" sz="2800" b="1" noProof="1" smtClean="0">
                  <a:latin typeface="Consolas" panose="020B0609020204030204" pitchFamily="49" charset="0"/>
                </a:rPr>
                <a:t>ush(string): void</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+Pop</a:t>
              </a:r>
              <a:r>
                <a:rPr lang="en-US" sz="2800" b="1" noProof="1">
                  <a:latin typeface="Consolas" panose="020B0609020204030204" pitchFamily="49" charset="0"/>
                </a:rPr>
                <a:t>(): s</a:t>
              </a:r>
              <a:r>
                <a:rPr lang="en-US" sz="2800" b="1" noProof="1" smtClean="0">
                  <a:latin typeface="Consolas" panose="020B0609020204030204" pitchFamily="49" charset="0"/>
                </a:rPr>
                <a:t>tring</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+Peek</a:t>
              </a:r>
              <a:r>
                <a:rPr lang="en-US" sz="2800" b="1" noProof="1">
                  <a:latin typeface="Consolas" panose="020B0609020204030204" pitchFamily="49" charset="0"/>
                </a:rPr>
                <a:t>(): </a:t>
              </a:r>
              <a:r>
                <a:rPr lang="en-US" sz="2800" b="1" noProof="1" smtClean="0">
                  <a:latin typeface="Consolas" panose="020B0609020204030204" pitchFamily="49" charset="0"/>
                </a:rPr>
                <a:t>string</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+IsEmpty</a:t>
              </a:r>
              <a:r>
                <a:rPr lang="en-US" sz="2800" b="1" noProof="1">
                  <a:latin typeface="Consolas" panose="020B0609020204030204" pitchFamily="49" charset="0"/>
                </a:rPr>
                <a:t>(): boolean</a:t>
              </a:r>
              <a:endParaRPr lang="en-US" sz="2000" b="1" noProof="1">
                <a:latin typeface="Consolas" panose="020B0609020204030204" pitchFamily="49" charset="0"/>
              </a:endParaRPr>
            </a:p>
          </p:txBody>
        </p:sp>
      </p:grpSp>
      <p:sp>
        <p:nvSpPr>
          <p:cNvPr id="11" name="Rectangle: Rounded Corners 10"/>
          <p:cNvSpPr/>
          <p:nvPr/>
        </p:nvSpPr>
        <p:spPr>
          <a:xfrm>
            <a:off x="6365280" y="2286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smtClean="0">
                <a:effectLst>
                  <a:outerShdw blurRad="38100" dist="38100" dir="2700000" algn="tl">
                    <a:srgbClr val="000000">
                      <a:alpha val="43137"/>
                    </a:srgbClr>
                  </a:outerShdw>
                </a:effectLst>
                <a:latin typeface="Consolas" panose="020B0609020204030204" pitchFamily="49" charset="0"/>
              </a:rPr>
              <a:t>StackOfStrings</a:t>
            </a:r>
            <a:endParaRPr lang="en-GB" sz="2800" b="1" noProof="1">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6607988" y="3200400"/>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smtClean="0">
                <a:effectLst>
                  <a:outerShdw blurRad="38100" dist="38100" dir="2700000" algn="tl">
                    <a:srgbClr val="000000">
                      <a:alpha val="43137"/>
                    </a:srgbClr>
                  </a:outerShdw>
                </a:effectLst>
                <a:latin typeface="Consolas" panose="020B0609020204030204" pitchFamily="49" charset="0"/>
              </a:rPr>
              <a:t>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3430302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34</a:t>
            </a:fld>
            <a:endParaRPr lang="en-US" dirty="0"/>
          </a:p>
        </p:txBody>
      </p:sp>
      <p:sp>
        <p:nvSpPr>
          <p:cNvPr id="11" name="Text Placeholder 5"/>
          <p:cNvSpPr txBox="1">
            <a:spLocks/>
          </p:cNvSpPr>
          <p:nvPr/>
        </p:nvSpPr>
        <p:spPr>
          <a:xfrm>
            <a:off x="619236" y="990600"/>
            <a:ext cx="10947176"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smtClean="0">
                <a:solidFill>
                  <a:schemeClr val="accent1">
                    <a:lumMod val="20000"/>
                    <a:lumOff val="80000"/>
                  </a:schemeClr>
                </a:solidFill>
              </a:rPr>
              <a:t>StackOfStrings {</a:t>
            </a:r>
          </a:p>
          <a:p>
            <a:r>
              <a:rPr lang="en-US" sz="3200" dirty="0" smtClean="0">
                <a:solidFill>
                  <a:schemeClr val="accent1">
                    <a:lumMod val="20000"/>
                    <a:lumOff val="80000"/>
                  </a:schemeClr>
                </a:solidFill>
              </a:rPr>
              <a:t>  private List&lt;String&gt; data;</a:t>
            </a:r>
          </a:p>
          <a:p>
            <a:r>
              <a:rPr lang="en-US" sz="3200" dirty="0" smtClean="0">
                <a:solidFill>
                  <a:schemeClr val="accent1">
                    <a:lumMod val="20000"/>
                    <a:lumOff val="80000"/>
                  </a:schemeClr>
                </a:solidFill>
              </a:rPr>
              <a:t>  public void Push(string element)</a:t>
            </a:r>
          </a:p>
          <a:p>
            <a:r>
              <a:rPr lang="en-US" sz="3200" dirty="0" smtClean="0">
                <a:solidFill>
                  <a:schemeClr val="accent1">
                    <a:lumMod val="20000"/>
                    <a:lumOff val="80000"/>
                  </a:schemeClr>
                </a:solidFill>
              </a:rPr>
              <a:t>    { this.data.Add(element); }</a:t>
            </a:r>
          </a:p>
          <a:p>
            <a:r>
              <a:rPr lang="en-US" sz="3200" dirty="0" smtClean="0">
                <a:solidFill>
                  <a:schemeClr val="accent1">
                    <a:lumMod val="20000"/>
                    <a:lumOff val="80000"/>
                  </a:schemeClr>
                </a:solidFill>
              </a:rPr>
              <a:t>  public string Pop()</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    var element = this.data.Last();</a:t>
            </a:r>
          </a:p>
          <a:p>
            <a:r>
              <a:rPr lang="en-US" sz="3200" dirty="0" smtClean="0">
                <a:solidFill>
                  <a:schemeClr val="accent1">
                    <a:lumMod val="20000"/>
                    <a:lumOff val="80000"/>
                  </a:schemeClr>
                </a:solidFill>
              </a:rPr>
              <a:t>    this.data.Remove(element);</a:t>
            </a:r>
            <a:endParaRPr lang="en-US" sz="3200" dirty="0">
              <a:solidFill>
                <a:schemeClr val="accent1">
                  <a:lumMod val="20000"/>
                  <a:lumOff val="80000"/>
                </a:schemeClr>
              </a:solidFill>
            </a:endParaRP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return </a:t>
            </a:r>
            <a:r>
              <a:rPr lang="en-US" sz="3200" dirty="0">
                <a:solidFill>
                  <a:schemeClr val="accent1">
                    <a:lumMod val="20000"/>
                    <a:lumOff val="80000"/>
                  </a:schemeClr>
                </a:solidFill>
              </a:rPr>
              <a:t>element;</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
        <p:nvSpPr>
          <p:cNvPr id="6" name="AutoShape 6"/>
          <p:cNvSpPr>
            <a:spLocks noChangeArrowheads="1"/>
          </p:cNvSpPr>
          <p:nvPr/>
        </p:nvSpPr>
        <p:spPr bwMode="auto">
          <a:xfrm>
            <a:off x="8428023" y="5334000"/>
            <a:ext cx="3352800" cy="1054153"/>
          </a:xfrm>
          <a:prstGeom prst="wedgeRoundRectCallout">
            <a:avLst>
              <a:gd name="adj1" fmla="val -68961"/>
              <a:gd name="adj2" fmla="val -127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2">
                    <a:lumMod val="75000"/>
                  </a:schemeClr>
                </a:solidFill>
              </a:rPr>
              <a:t>TODO:</a:t>
            </a:r>
            <a:r>
              <a:rPr lang="en-US" sz="3200" b="1" dirty="0">
                <a:solidFill>
                  <a:srgbClr val="FFFFFF"/>
                </a:solidFill>
              </a:rPr>
              <a:t> </a:t>
            </a:r>
            <a:r>
              <a:rPr lang="en-US" sz="3200" dirty="0">
                <a:solidFill>
                  <a:srgbClr val="FFFFFF"/>
                </a:solidFill>
              </a:rPr>
              <a:t>Validate if list is not empty</a:t>
            </a:r>
            <a:endParaRPr lang="bg-BG" sz="3200" dirty="0">
              <a:solidFill>
                <a:schemeClr val="tx2">
                  <a:lumMod val="75000"/>
                </a:schemeClr>
              </a:solidFill>
            </a:endParaRPr>
          </a:p>
        </p:txBody>
      </p:sp>
    </p:spTree>
    <p:extLst>
      <p:ext uri="{BB962C8B-B14F-4D97-AF65-F5344CB8AC3E}">
        <p14:creationId xmlns:p14="http://schemas.microsoft.com/office/powerpoint/2010/main" val="2251505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35</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en-US" sz="3200" dirty="0"/>
              <a:t>Inheritance is a powerful tool for </a:t>
            </a:r>
            <a:r>
              <a:rPr lang="en-US" sz="3200" dirty="0">
                <a:solidFill>
                  <a:schemeClr val="tx2">
                    <a:lumMod val="75000"/>
                  </a:schemeClr>
                </a:solidFill>
              </a:rPr>
              <a:t>code reuse</a:t>
            </a:r>
          </a:p>
          <a:p>
            <a:pPr marL="358775" indent="-358775">
              <a:lnSpc>
                <a:spcPct val="110000"/>
              </a:lnSpc>
            </a:pPr>
            <a:r>
              <a:rPr lang="en-US" sz="3200" dirty="0">
                <a:solidFill>
                  <a:schemeClr val="tx2">
                    <a:lumMod val="75000"/>
                  </a:schemeClr>
                </a:solidFill>
              </a:rPr>
              <a:t>Subclass inherits </a:t>
            </a:r>
            <a:r>
              <a:rPr lang="en-US" sz="3200" dirty="0"/>
              <a:t>members from</a:t>
            </a:r>
            <a:r>
              <a:rPr lang="en-US" sz="3200" dirty="0">
                <a:solidFill>
                  <a:schemeClr val="tx2">
                    <a:lumMod val="75000"/>
                  </a:schemeClr>
                </a:solidFill>
              </a:rPr>
              <a:t> Superclass</a:t>
            </a:r>
          </a:p>
          <a:p>
            <a:pPr marL="358775" indent="-358775">
              <a:lnSpc>
                <a:spcPct val="110000"/>
              </a:lnSpc>
            </a:pPr>
            <a:r>
              <a:rPr lang="en-US" sz="3200" dirty="0"/>
              <a:t>Subclass can </a:t>
            </a:r>
            <a:r>
              <a:rPr lang="en-US" sz="3200" dirty="0">
                <a:solidFill>
                  <a:schemeClr val="tx2">
                    <a:lumMod val="75000"/>
                  </a:schemeClr>
                </a:solidFill>
              </a:rPr>
              <a:t>override </a:t>
            </a:r>
            <a:r>
              <a:rPr lang="en-US" sz="3200" dirty="0"/>
              <a:t>methods</a:t>
            </a:r>
          </a:p>
          <a:p>
            <a:pPr marL="358775" indent="-358775">
              <a:lnSpc>
                <a:spcPct val="110000"/>
              </a:lnSpc>
            </a:pPr>
            <a:r>
              <a:rPr lang="en-US" sz="3200" dirty="0"/>
              <a:t>Look for classes with the </a:t>
            </a:r>
            <a:r>
              <a:rPr lang="en-US" sz="3200" dirty="0">
                <a:solidFill>
                  <a:schemeClr val="tx2">
                    <a:lumMod val="75000"/>
                  </a:schemeClr>
                </a:solidFill>
              </a:rPr>
              <a:t>same role</a:t>
            </a:r>
          </a:p>
          <a:p>
            <a:pPr marL="358775" indent="-358775">
              <a:lnSpc>
                <a:spcPct val="110000"/>
              </a:lnSpc>
            </a:pPr>
            <a:r>
              <a:rPr lang="en-US" sz="3200" dirty="0"/>
              <a:t>Look for </a:t>
            </a:r>
            <a:r>
              <a:rPr lang="en-US" sz="3200" dirty="0">
                <a:solidFill>
                  <a:schemeClr val="tx2">
                    <a:lumMod val="75000"/>
                  </a:schemeClr>
                </a:solidFill>
              </a:rPr>
              <a:t>IS-A</a:t>
            </a:r>
            <a:r>
              <a:rPr lang="en-US" sz="3200" dirty="0"/>
              <a:t> and </a:t>
            </a:r>
            <a:r>
              <a:rPr lang="en-US" sz="3200" dirty="0">
                <a:solidFill>
                  <a:schemeClr val="tx2">
                    <a:lumMod val="75000"/>
                  </a:schemeClr>
                </a:solidFill>
              </a:rPr>
              <a:t>IS-A-SUBSTITUTE</a:t>
            </a:r>
            <a:r>
              <a:rPr lang="en-US" sz="3200" dirty="0"/>
              <a:t> </a:t>
            </a:r>
            <a:r>
              <a:rPr lang="en-US" sz="3200" dirty="0" smtClean="0"/>
              <a:t>relationship</a:t>
            </a:r>
            <a:endParaRPr lang="en-US" sz="3200" dirty="0"/>
          </a:p>
          <a:p>
            <a:pPr marL="358775" indent="-358775">
              <a:lnSpc>
                <a:spcPct val="110000"/>
              </a:lnSpc>
            </a:pPr>
            <a:r>
              <a:rPr lang="en-US" sz="3200" dirty="0"/>
              <a:t>Consider </a:t>
            </a:r>
            <a:r>
              <a:rPr lang="en-US" sz="3200" dirty="0">
                <a:solidFill>
                  <a:schemeClr val="tx2">
                    <a:lumMod val="75000"/>
                  </a:schemeClr>
                </a:solidFill>
              </a:rPr>
              <a:t>Composition</a:t>
            </a:r>
            <a:r>
              <a:rPr lang="en-US" sz="3200" dirty="0"/>
              <a:t> and </a:t>
            </a:r>
            <a:r>
              <a:rPr lang="en-US" sz="3200" dirty="0">
                <a:solidFill>
                  <a:schemeClr val="tx2">
                    <a:lumMod val="75000"/>
                  </a:schemeClr>
                </a:solidFill>
              </a:rPr>
              <a:t>Delegation</a:t>
            </a:r>
            <a:r>
              <a:rPr lang="en-US" sz="3200" dirty="0"/>
              <a:t> instead</a:t>
            </a:r>
          </a:p>
          <a:p>
            <a:pPr marL="358775" indent="-358775">
              <a:lnSpc>
                <a:spcPct val="110000"/>
              </a:lnSpc>
            </a:pPr>
            <a:endParaRPr lang="bg-BG" sz="3200" dirty="0">
              <a:solidFill>
                <a:schemeClr val="tx2">
                  <a:lumMod val="75000"/>
                </a:schemeClr>
              </a:solidFill>
            </a:endParaRP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0412" y="1375553"/>
            <a:ext cx="3178806" cy="235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910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p:cNvPr>
          <p:cNvPicPr>
            <a:picLocks noChangeAspect="1"/>
          </p:cNvPicPr>
          <p:nvPr/>
        </p:nvPicPr>
        <p:blipFill>
          <a:blip r:embed="rId4" cstate="print"/>
          <a:stretch>
            <a:fillRect/>
          </a:stretch>
        </p:blipFill>
        <p:spPr>
          <a:xfrm>
            <a:off x="9268370" y="2609875"/>
            <a:ext cx="2438400" cy="1118920"/>
          </a:xfrm>
          <a:prstGeom prst="roundRect">
            <a:avLst>
              <a:gd name="adj" fmla="val 3159"/>
            </a:avLst>
          </a:prstGeom>
        </p:spPr>
      </p:pic>
      <p:pic>
        <p:nvPicPr>
          <p:cNvPr id="7" name="Picture 6">
            <a:hlinkClick r:id="rId5"/>
          </p:cNvPr>
          <p:cNvPicPr>
            <a:picLocks noChangeAspect="1"/>
          </p:cNvPicPr>
          <p:nvPr/>
        </p:nvPicPr>
        <p:blipFill>
          <a:blip r:embed="rId6" cstate="print"/>
          <a:stretch>
            <a:fillRect/>
          </a:stretch>
        </p:blipFill>
        <p:spPr>
          <a:xfrm>
            <a:off x="4729730" y="5421095"/>
            <a:ext cx="2040956" cy="804013"/>
          </a:xfrm>
          <a:prstGeom prst="roundRect">
            <a:avLst>
              <a:gd name="adj" fmla="val 3159"/>
            </a:avLst>
          </a:prstGeom>
        </p:spPr>
      </p:pic>
      <p:pic>
        <p:nvPicPr>
          <p:cNvPr id="8" name="Picture 7">
            <a:hlinkClick r:id="rId7"/>
          </p:cNvPr>
          <p:cNvPicPr>
            <a:picLocks noChangeAspect="1"/>
          </p:cNvPicPr>
          <p:nvPr/>
        </p:nvPicPr>
        <p:blipFill>
          <a:blip r:embed="rId8" cstate="print"/>
          <a:stretch>
            <a:fillRect/>
          </a:stretch>
        </p:blipFill>
        <p:spPr>
          <a:xfrm>
            <a:off x="912812" y="1304499"/>
            <a:ext cx="2093874" cy="804013"/>
          </a:xfrm>
          <a:prstGeom prst="roundRect">
            <a:avLst>
              <a:gd name="adj" fmla="val 3159"/>
            </a:avLst>
          </a:prstGeom>
        </p:spPr>
      </p:pic>
      <p:pic>
        <p:nvPicPr>
          <p:cNvPr id="9" name="Picture 8">
            <a:hlinkClick r:id="rId9"/>
          </p:cNvPr>
          <p:cNvPicPr>
            <a:picLocks noChangeAspect="1"/>
          </p:cNvPicPr>
          <p:nvPr/>
        </p:nvPicPr>
        <p:blipFill>
          <a:blip r:embed="rId10" cstate="print"/>
          <a:stretch>
            <a:fillRect/>
          </a:stretch>
        </p:blipFill>
        <p:spPr>
          <a:xfrm>
            <a:off x="512764" y="5373443"/>
            <a:ext cx="3352800" cy="849557"/>
          </a:xfrm>
          <a:prstGeom prst="roundRect">
            <a:avLst>
              <a:gd name="adj" fmla="val 3159"/>
            </a:avLst>
          </a:prstGeom>
        </p:spPr>
      </p:pic>
      <p:sp>
        <p:nvSpPr>
          <p:cNvPr id="11" name="Title 10"/>
          <p:cNvSpPr>
            <a:spLocks noGrp="1"/>
          </p:cNvSpPr>
          <p:nvPr>
            <p:ph type="title"/>
          </p:nvPr>
        </p:nvSpPr>
        <p:spPr/>
        <p:txBody>
          <a:bodyPr/>
          <a:lstStyle/>
          <a:p>
            <a:r>
              <a:rPr lang="en-US" dirty="0"/>
              <a:t>Inheritance</a:t>
            </a:r>
          </a:p>
        </p:txBody>
      </p:sp>
      <p:pic>
        <p:nvPicPr>
          <p:cNvPr id="13" name="Picture 12">
            <a:hlinkClick r:id="rId11"/>
          </p:cNvPr>
          <p:cNvPicPr>
            <a:picLocks noChangeAspect="1"/>
          </p:cNvPicPr>
          <p:nvPr/>
        </p:nvPicPr>
        <p:blipFill>
          <a:blip r:embed="rId12" cstate="print"/>
          <a:stretch>
            <a:fillRect/>
          </a:stretch>
        </p:blipFill>
        <p:spPr>
          <a:xfrm>
            <a:off x="4418012" y="1292902"/>
            <a:ext cx="2620615" cy="808530"/>
          </a:xfrm>
          <a:prstGeom prst="roundRect">
            <a:avLst>
              <a:gd name="adj" fmla="val 2953"/>
            </a:avLst>
          </a:prstGeom>
        </p:spPr>
      </p:pic>
      <p:sp>
        <p:nvSpPr>
          <p:cNvPr id="3" name="Text Placeholder 2"/>
          <p:cNvSpPr>
            <a:spLocks noGrp="1"/>
          </p:cNvSpPr>
          <p:nvPr>
            <p:ph type="body" sz="quarter" idx="10"/>
          </p:nvPr>
        </p:nvSpPr>
        <p:spPr>
          <a:xfrm>
            <a:off x="1529384" y="6400802"/>
            <a:ext cx="10482604" cy="363552"/>
          </a:xfrm>
        </p:spPr>
        <p:txBody>
          <a:bodyPr/>
          <a:lstStyle/>
          <a:p>
            <a:r>
              <a:rPr lang="en-US" dirty="0" smtClean="0">
                <a:hlinkClick r:id="rId13"/>
              </a:rPr>
              <a:t>https://softuni.bg/courses/advanced-csharp</a:t>
            </a:r>
            <a:endParaRPr lang="en-US" dirty="0"/>
          </a:p>
        </p:txBody>
      </p:sp>
      <p:pic>
        <p:nvPicPr>
          <p:cNvPr id="16" name="Picture 15">
            <a:hlinkClick r:id="rId14"/>
          </p:cNvPr>
          <p:cNvPicPr>
            <a:picLocks noChangeAspect="1"/>
          </p:cNvPicPr>
          <p:nvPr/>
        </p:nvPicPr>
        <p:blipFill>
          <a:blip r:embed="rId15" cstate="print"/>
          <a:stretch>
            <a:fillRect/>
          </a:stretch>
        </p:blipFill>
        <p:spPr>
          <a:xfrm>
            <a:off x="7633728" y="5373443"/>
            <a:ext cx="4073042" cy="849556"/>
          </a:xfrm>
          <a:prstGeom prst="roundRect">
            <a:avLst>
              <a:gd name="adj" fmla="val 3159"/>
            </a:avLst>
          </a:prstGeom>
        </p:spPr>
      </p:pic>
      <p:pic>
        <p:nvPicPr>
          <p:cNvPr id="18" name="Picture 17">
            <a:hlinkClick r:id="rId16"/>
          </p:cNvPr>
          <p:cNvPicPr>
            <a:picLocks noChangeAspect="1"/>
          </p:cNvPicPr>
          <p:nvPr/>
        </p:nvPicPr>
        <p:blipFill>
          <a:blip r:embed="rId17" cstate="print"/>
          <a:stretch>
            <a:fillRect/>
          </a:stretch>
        </p:blipFill>
        <p:spPr>
          <a:xfrm>
            <a:off x="8075612" y="1316222"/>
            <a:ext cx="3631158" cy="783191"/>
          </a:xfrm>
          <a:prstGeom prst="roundRect">
            <a:avLst>
              <a:gd name="adj" fmla="val 3159"/>
            </a:avLst>
          </a:prstGeom>
        </p:spPr>
      </p:pic>
      <p:pic>
        <p:nvPicPr>
          <p:cNvPr id="4" name="Picture 3">
            <a:hlinkClick r:id="rId18"/>
          </p:cNvPr>
          <p:cNvPicPr>
            <a:picLocks noChangeAspect="1"/>
          </p:cNvPicPr>
          <p:nvPr/>
        </p:nvPicPr>
        <p:blipFill>
          <a:blip r:embed="rId19" cstate="print"/>
          <a:stretch>
            <a:fillRect/>
          </a:stretch>
        </p:blipFill>
        <p:spPr>
          <a:xfrm>
            <a:off x="5713413" y="4251041"/>
            <a:ext cx="5993358" cy="550371"/>
          </a:xfrm>
          <a:prstGeom prst="roundRect">
            <a:avLst>
              <a:gd name="adj" fmla="val 3159"/>
            </a:avLst>
          </a:prstGeom>
        </p:spPr>
      </p:pic>
    </p:spTree>
    <p:extLst>
      <p:ext uri="{BB962C8B-B14F-4D97-AF65-F5344CB8AC3E}">
        <p14:creationId xmlns:p14="http://schemas.microsoft.com/office/powerpoint/2010/main" val="867065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37</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GB" sz="2000" dirty="0">
                <a:hlinkClick r:id="rId5"/>
              </a:rPr>
              <a:t>Fundamentals of Computer Programming with Java</a:t>
            </a:r>
            <a:r>
              <a:rPr lang="en-US" sz="2000" dirty="0"/>
              <a:t>" book </a:t>
            </a:r>
            <a:r>
              <a:rPr lang="en-US" sz="2000" noProof="1"/>
              <a:t>by Svetlin Nakov &amp; </a:t>
            </a:r>
            <a:r>
              <a:rPr lang="en-US" sz="2000" dirty="0"/>
              <a:t>Co. under </a:t>
            </a:r>
            <a:r>
              <a:rPr lang="en-US" sz="2000" dirty="0">
                <a:hlinkClick r:id="rId6"/>
              </a:rPr>
              <a:t>CC-BY-SA</a:t>
            </a:r>
            <a:r>
              <a:rPr lang="en-US" sz="2000" dirty="0"/>
              <a:t> </a:t>
            </a:r>
            <a:r>
              <a:rPr lang="en-US" sz="2000" dirty="0" smtClean="0"/>
              <a:t>license</a:t>
            </a:r>
            <a:endParaRPr lang="en-US" sz="2000" dirty="0"/>
          </a:p>
        </p:txBody>
      </p:sp>
    </p:spTree>
    <p:extLst>
      <p:ext uri="{BB962C8B-B14F-4D97-AF65-F5344CB8AC3E}">
        <p14:creationId xmlns:p14="http://schemas.microsoft.com/office/powerpoint/2010/main" val="2354422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a:hlinkClick r:id="rId4"/>
          </p:cNvPr>
          <p:cNvPicPr>
            <a:picLocks noChangeAspect="1"/>
          </p:cNvPicPr>
          <p:nvPr/>
        </p:nvPicPr>
        <p:blipFill rotWithShape="1">
          <a:blip r:embed="rId8" cstate="print">
            <a:extLst>
              <a:ext uri="{28A0092B-C50C-407E-A947-70E740481C1C}">
                <a14:useLocalDpi xmlns:a14="http://schemas.microsoft.com/office/drawing/2010/main"/>
              </a:ext>
            </a:extLst>
          </a:blip>
          <a:srcRect t="7214" b="7214"/>
          <a:stretch/>
        </p:blipFill>
        <p:spPr>
          <a:xfrm>
            <a:off x="9659438" y="1594686"/>
            <a:ext cx="1834974" cy="1570200"/>
          </a:xfrm>
          <a:prstGeom prst="rect">
            <a:avLst/>
          </a:prstGeom>
          <a:ln w="12700">
            <a:solidFill>
              <a:srgbClr val="55438F">
                <a:alpha val="70000"/>
              </a:srgbClr>
            </a:solidFill>
          </a:ln>
        </p:spPr>
      </p:pic>
      <p:pic>
        <p:nvPicPr>
          <p:cNvPr id="10" name="Picture 9">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a:hlinkClick r:id="rId10"/>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hlinkClick r:id="rId6"/>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a:hlinkClick r:id="rId7"/>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a:blip r:embed="rId14" cstate="print"/>
          <a:stretch>
            <a:fillRect/>
          </a:stretch>
        </p:blipFill>
        <p:spPr>
          <a:xfrm>
            <a:off x="6762304" y="3069120"/>
            <a:ext cx="2286198" cy="2493480"/>
          </a:xfrm>
          <a:prstGeom prst="rect">
            <a:avLst/>
          </a:prstGeom>
        </p:spPr>
      </p:pic>
    </p:spTree>
    <p:extLst>
      <p:ext uri="{BB962C8B-B14F-4D97-AF65-F5344CB8AC3E}">
        <p14:creationId xmlns:p14="http://schemas.microsoft.com/office/powerpoint/2010/main" val="293124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Inheritance</a:t>
            </a:r>
          </a:p>
        </p:txBody>
      </p:sp>
      <p:sp>
        <p:nvSpPr>
          <p:cNvPr id="7" name="Text Placeholder 6"/>
          <p:cNvSpPr>
            <a:spLocks noGrp="1"/>
          </p:cNvSpPr>
          <p:nvPr>
            <p:ph type="body" idx="1"/>
          </p:nvPr>
        </p:nvSpPr>
        <p:spPr/>
        <p:txBody>
          <a:bodyPr/>
          <a:lstStyle/>
          <a:p>
            <a:r>
              <a:rPr lang="en-GB" dirty="0"/>
              <a:t>Extending Classes</a:t>
            </a:r>
          </a:p>
        </p:txBody>
      </p:sp>
      <p:pic>
        <p:nvPicPr>
          <p:cNvPr id="4" name="Picture 2" descr="http://faculty.ycp.edu/~dhovemey/fall2013/cs201/lecture/figures/classHi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31" t="-9580" r="-4131" b="-9580"/>
          <a:stretch/>
        </p:blipFill>
        <p:spPr bwMode="auto">
          <a:xfrm>
            <a:off x="3198812" y="914400"/>
            <a:ext cx="5562600" cy="3584673"/>
          </a:xfrm>
          <a:prstGeom prst="roundRect">
            <a:avLst>
              <a:gd name="adj" fmla="val 4766"/>
            </a:avLst>
          </a:prstGeom>
          <a:solidFill>
            <a:schemeClr val="tx1"/>
          </a:solidFill>
          <a:effectLst>
            <a:softEdge rad="63500"/>
          </a:effectLst>
        </p:spPr>
      </p:pic>
    </p:spTree>
    <p:extLst>
      <p:ext uri="{BB962C8B-B14F-4D97-AF65-F5344CB8AC3E}">
        <p14:creationId xmlns:p14="http://schemas.microsoft.com/office/powerpoint/2010/main" val="1628082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en-US" dirty="0">
                <a:solidFill>
                  <a:schemeClr val="tx2">
                    <a:lumMod val="75000"/>
                  </a:schemeClr>
                </a:solidFill>
                <a:effectLst>
                  <a:outerShdw blurRad="38100" dist="38100" dir="2700000" algn="tl">
                    <a:srgbClr val="000000"/>
                  </a:outerShdw>
                </a:effectLst>
              </a:rPr>
              <a:t>Super</a:t>
            </a:r>
            <a:r>
              <a:rPr lang="en-US" dirty="0">
                <a:solidFill>
                  <a:schemeClr val="tx2">
                    <a:lumMod val="75000"/>
                  </a:schemeClr>
                </a:solidFill>
              </a:rPr>
              <a:t>class</a:t>
            </a:r>
            <a:r>
              <a:rPr lang="en-US" dirty="0"/>
              <a:t> - Parent class, Base Class </a:t>
            </a:r>
          </a:p>
          <a:p>
            <a:pPr lvl="1">
              <a:lnSpc>
                <a:spcPct val="110000"/>
              </a:lnSpc>
            </a:pPr>
            <a:r>
              <a:rPr lang="en-US" dirty="0"/>
              <a:t>The class giving its members to its child class</a:t>
            </a:r>
            <a:endParaRPr lang="bg-BG" dirty="0"/>
          </a:p>
          <a:p>
            <a:pPr>
              <a:lnSpc>
                <a:spcPct val="110000"/>
              </a:lnSpc>
            </a:pPr>
            <a:r>
              <a:rPr lang="en-US" dirty="0">
                <a:solidFill>
                  <a:schemeClr val="tx2">
                    <a:lumMod val="75000"/>
                  </a:schemeClr>
                </a:solidFill>
                <a:effectLst>
                  <a:outerShdw blurRad="38100" dist="38100" dir="2700000" algn="tl">
                    <a:srgbClr val="000000"/>
                  </a:outerShdw>
                </a:effectLst>
              </a:rPr>
              <a:t>Sub</a:t>
            </a:r>
            <a:r>
              <a:rPr lang="en-US" dirty="0">
                <a:solidFill>
                  <a:schemeClr val="tx2">
                    <a:lumMod val="75000"/>
                  </a:schemeClr>
                </a:solidFill>
              </a:rPr>
              <a:t>class </a:t>
            </a:r>
            <a:r>
              <a:rPr lang="en-US" dirty="0"/>
              <a:t>- Child class, 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601105" y="4337936"/>
            <a:ext cx="5007904"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Superclass</a:t>
            </a:r>
          </a:p>
        </p:txBody>
      </p:sp>
      <p:sp>
        <p:nvSpPr>
          <p:cNvPr id="6" name="Rectangle: Rounded Corners 5"/>
          <p:cNvSpPr>
            <a:spLocks noChangeArrowheads="1"/>
          </p:cNvSpPr>
          <p:nvPr/>
        </p:nvSpPr>
        <p:spPr bwMode="auto">
          <a:xfrm>
            <a:off x="3601102" y="5672138"/>
            <a:ext cx="5007910"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US" sz="4000" b="1" noProof="1">
                <a:solidFill>
                  <a:schemeClr val="tx2"/>
                </a:solidFill>
                <a:effectLst>
                  <a:outerShdw blurRad="38100" dist="38100" dir="2700000" algn="tl">
                    <a:srgbClr val="000000">
                      <a:alpha val="43137"/>
                    </a:srgbClr>
                  </a:outerShdw>
                </a:effectLst>
                <a:latin typeface="Consolas" pitchFamily="49" charset="0"/>
              </a:rPr>
              <a:t>Subclass</a:t>
            </a:r>
          </a:p>
        </p:txBody>
      </p:sp>
      <p:sp>
        <p:nvSpPr>
          <p:cNvPr id="7" name="Freeform 145"/>
          <p:cNvSpPr>
            <a:spLocks/>
          </p:cNvSpPr>
          <p:nvPr/>
        </p:nvSpPr>
        <p:spPr bwMode="auto">
          <a:xfrm flipH="1">
            <a:off x="6012016" y="5152071"/>
            <a:ext cx="110666"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5898778" y="4947605"/>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598612" y="5392966"/>
            <a:ext cx="1600200" cy="507298"/>
          </a:xfrm>
          <a:prstGeom prst="wedgeRoundRectCallout">
            <a:avLst>
              <a:gd name="adj1" fmla="val 68506"/>
              <a:gd name="adj2" fmla="val 525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a:t>
            </a:r>
            <a:endParaRPr lang="bg-BG" sz="3200" dirty="0">
              <a:solidFill>
                <a:schemeClr val="tx2">
                  <a:lumMod val="75000"/>
                </a:schemeClr>
              </a:solidFill>
            </a:endParaRPr>
          </a:p>
        </p:txBody>
      </p:sp>
      <p:sp>
        <p:nvSpPr>
          <p:cNvPr id="10" name="AutoShape 6"/>
          <p:cNvSpPr>
            <a:spLocks noChangeArrowheads="1"/>
          </p:cNvSpPr>
          <p:nvPr/>
        </p:nvSpPr>
        <p:spPr bwMode="auto">
          <a:xfrm>
            <a:off x="8990012" y="3936298"/>
            <a:ext cx="1600200" cy="507298"/>
          </a:xfrm>
          <a:prstGeom prst="wedgeRoundRectCallout">
            <a:avLst>
              <a:gd name="adj1" fmla="val -66987"/>
              <a:gd name="adj2" fmla="val 600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a:t>
            </a:r>
            <a:endParaRPr lang="bg-BG" sz="3200" dirty="0">
              <a:solidFill>
                <a:schemeClr val="tx2">
                  <a:lumMod val="75000"/>
                </a:schemeClr>
              </a:solidFill>
            </a:endParaRPr>
          </a:p>
        </p:txBody>
      </p:sp>
    </p:spTree>
    <p:extLst>
      <p:ext uri="{BB962C8B-B14F-4D97-AF65-F5344CB8AC3E}">
        <p14:creationId xmlns:p14="http://schemas.microsoft.com/office/powerpoint/2010/main" val="6353516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5547"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4365547" y="2189163"/>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+Name: </a:t>
            </a:r>
            <a:r>
              <a:rPr lang="en-US" b="1" noProof="1">
                <a:solidFill>
                  <a:schemeClr val="tx2"/>
                </a:solidFill>
                <a:effectLst>
                  <a:outerShdw blurRad="38100" dist="38100" dir="2700000" algn="tl">
                    <a:srgbClr val="000000">
                      <a:alpha val="43137"/>
                    </a:srgbClr>
                  </a:outerShdw>
                </a:effectLst>
                <a:latin typeface="Consolas" pitchFamily="49" charset="0"/>
              </a:rPr>
              <a:t>s</a:t>
            </a:r>
            <a:r>
              <a:rPr lang="en-GB" b="1" noProof="1" smtClean="0">
                <a:solidFill>
                  <a:schemeClr val="tx2"/>
                </a:solidFill>
                <a:effectLst>
                  <a:outerShdw blurRad="38100" dist="38100" dir="2700000" algn="tl">
                    <a:srgbClr val="000000">
                      <a:alpha val="43137"/>
                    </a:srgbClr>
                  </a:outerShdw>
                </a:effectLst>
                <a:latin typeface="Consolas" pitchFamily="49" charset="0"/>
              </a:rPr>
              <a:t>tring</a:t>
            </a:r>
            <a:endParaRPr lang="en-GB" b="1" noProof="1">
              <a:solidFill>
                <a:schemeClr val="tx2"/>
              </a:solidFill>
              <a:effectLst>
                <a:outerShdw blurRad="38100" dist="38100" dir="2700000" algn="tl">
                  <a:srgbClr val="000000">
                    <a:alpha val="43137"/>
                  </a:srgbClr>
                </a:outerShdw>
              </a:effectLst>
              <a:latin typeface="Consolas" pitchFamily="49" charset="0"/>
            </a:endParaRPr>
          </a:p>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+Address: </a:t>
            </a:r>
            <a:r>
              <a:rPr lang="en-GB" b="1" noProof="1" smtClean="0">
                <a:solidFill>
                  <a:schemeClr val="tx2"/>
                </a:solidFill>
                <a:effectLst>
                  <a:outerShdw blurRad="38100" dist="38100" dir="2700000" algn="tl">
                    <a:srgbClr val="000000">
                      <a:alpha val="43137"/>
                    </a:srgbClr>
                  </a:outerShdw>
                </a:effectLst>
                <a:latin typeface="Consolas" pitchFamily="49" charset="0"/>
              </a:rPr>
              <a:t>string</a:t>
            </a:r>
            <a:endParaRPr lang="en-GB" b="1" noProof="1">
              <a:solidFill>
                <a:schemeClr val="tx2"/>
              </a:solidFill>
              <a:effectLst>
                <a:outerShdw blurRad="38100" dist="38100" dir="2700000" algn="tl">
                  <a:srgbClr val="000000">
                    <a:alpha val="43137"/>
                  </a:srgbClr>
                </a:outerShdw>
              </a:effectLst>
              <a:latin typeface="Consolas" pitchFamily="49" charset="0"/>
            </a:endParaRPr>
          </a:p>
        </p:txBody>
      </p:sp>
      <p:sp>
        <p:nvSpPr>
          <p:cNvPr id="7" name="Rectangle 6"/>
          <p:cNvSpPr>
            <a:spLocks noChangeArrowheads="1"/>
          </p:cNvSpPr>
          <p:nvPr/>
        </p:nvSpPr>
        <p:spPr bwMode="auto">
          <a:xfrm>
            <a:off x="4365547" y="2981326"/>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6192"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Employee</a:t>
            </a:r>
          </a:p>
        </p:txBody>
      </p:sp>
      <p:sp>
        <p:nvSpPr>
          <p:cNvPr id="9" name="Rectangle 8"/>
          <p:cNvSpPr>
            <a:spLocks noChangeArrowheads="1"/>
          </p:cNvSpPr>
          <p:nvPr/>
        </p:nvSpPr>
        <p:spPr bwMode="auto">
          <a:xfrm>
            <a:off x="2336192" y="4935538"/>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Company: </a:t>
            </a:r>
            <a:r>
              <a:rPr lang="en-US" b="1" noProof="1" smtClean="0">
                <a:solidFill>
                  <a:schemeClr val="tx2"/>
                </a:solidFill>
                <a:effectLst>
                  <a:outerShdw blurRad="38100" dist="38100" dir="2700000" algn="tl">
                    <a:srgbClr val="000000">
                      <a:alpha val="43137"/>
                    </a:srgbClr>
                  </a:outerShdw>
                </a:effectLst>
                <a:latin typeface="Consolas" pitchFamily="49" charset="0"/>
              </a:rPr>
              <a:t>string</a:t>
            </a:r>
            <a:endParaRPr lang="en-US" b="1" noProof="1">
              <a:solidFill>
                <a:schemeClr val="tx2"/>
              </a:solidFill>
              <a:effectLst>
                <a:outerShdw blurRad="38100" dist="38100" dir="2700000" algn="tl">
                  <a:srgbClr val="000000">
                    <a:alpha val="43137"/>
                  </a:srgbClr>
                </a:outerShdw>
              </a:effectLst>
              <a:latin typeface="Consolas" pitchFamily="49" charset="0"/>
            </a:endParaRP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6192" y="5727701"/>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399134"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Student</a:t>
            </a:r>
          </a:p>
        </p:txBody>
      </p:sp>
      <p:sp>
        <p:nvSpPr>
          <p:cNvPr id="12" name="Rectangle 11"/>
          <p:cNvSpPr>
            <a:spLocks noChangeArrowheads="1"/>
          </p:cNvSpPr>
          <p:nvPr/>
        </p:nvSpPr>
        <p:spPr bwMode="auto">
          <a:xfrm>
            <a:off x="6399134" y="4945063"/>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School: </a:t>
            </a:r>
            <a:r>
              <a:rPr lang="en-US" b="1" noProof="1" smtClean="0">
                <a:solidFill>
                  <a:schemeClr val="tx2"/>
                </a:solidFill>
                <a:effectLst>
                  <a:outerShdw blurRad="38100" dist="38100" dir="2700000" algn="tl">
                    <a:srgbClr val="000000">
                      <a:alpha val="43137"/>
                    </a:srgbClr>
                  </a:outerShdw>
                </a:effectLst>
                <a:latin typeface="Consolas" pitchFamily="49" charset="0"/>
              </a:rPr>
              <a:t>string</a:t>
            </a:r>
            <a:endParaRPr lang="en-US" b="1" noProof="1">
              <a:solidFill>
                <a:schemeClr val="tx2"/>
              </a:solidFill>
              <a:effectLst>
                <a:outerShdw blurRad="38100" dist="38100" dir="2700000" algn="tl">
                  <a:srgbClr val="000000">
                    <a:alpha val="43137"/>
                  </a:srgbClr>
                </a:outerShdw>
              </a:effectLst>
              <a:latin typeface="Consolas" pitchFamily="49" charset="0"/>
            </a:endParaRP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399134" y="5737226"/>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68840"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4759480"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7014787"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6805427"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AutoShape 6"/>
          <p:cNvSpPr>
            <a:spLocks noChangeArrowheads="1"/>
          </p:cNvSpPr>
          <p:nvPr/>
        </p:nvSpPr>
        <p:spPr bwMode="auto">
          <a:xfrm>
            <a:off x="982068" y="3495631"/>
            <a:ext cx="2772714" cy="596198"/>
          </a:xfrm>
          <a:prstGeom prst="wedgeRoundRectCallout">
            <a:avLst>
              <a:gd name="adj1" fmla="val 58646"/>
              <a:gd name="adj2" fmla="val 921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2" name="AutoShape 6"/>
          <p:cNvSpPr>
            <a:spLocks noChangeArrowheads="1"/>
          </p:cNvSpPr>
          <p:nvPr/>
        </p:nvSpPr>
        <p:spPr bwMode="auto">
          <a:xfrm>
            <a:off x="8151812" y="3495631"/>
            <a:ext cx="2772714" cy="596198"/>
          </a:xfrm>
          <a:prstGeom prst="wedgeRoundRectCallout">
            <a:avLst>
              <a:gd name="adj1" fmla="val -53889"/>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3" name="AutoShape 6"/>
          <p:cNvSpPr>
            <a:spLocks noChangeArrowheads="1"/>
          </p:cNvSpPr>
          <p:nvPr/>
        </p:nvSpPr>
        <p:spPr bwMode="auto">
          <a:xfrm>
            <a:off x="6627812" y="742244"/>
            <a:ext cx="2286000" cy="596198"/>
          </a:xfrm>
          <a:prstGeom prst="wedgeRoundRectCallout">
            <a:avLst>
              <a:gd name="adj1" fmla="val -73036"/>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 class</a:t>
            </a:r>
            <a:endParaRPr lang="bg-BG" sz="3200" dirty="0">
              <a:solidFill>
                <a:schemeClr val="tx2">
                  <a:lumMod val="75000"/>
                </a:schemeClr>
              </a:solidFill>
            </a:endParaRPr>
          </a:p>
        </p:txBody>
      </p:sp>
    </p:spTree>
    <p:extLst>
      <p:ext uri="{BB962C8B-B14F-4D97-AF65-F5344CB8AC3E}">
        <p14:creationId xmlns:p14="http://schemas.microsoft.com/office/powerpoint/2010/main" val="11667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tx2">
                    <a:lumMod val="75000"/>
                  </a:schemeClr>
                </a:solidFill>
                <a:latin typeface="+mn-lt"/>
                <a:ea typeface="+mn-ea"/>
                <a:cs typeface="+mn-cs"/>
              </a:rPr>
              <a:t>Inheritance</a:t>
            </a:r>
            <a:r>
              <a:rPr lang="en-US" dirty="0">
                <a:latin typeface="+mn-lt"/>
                <a:ea typeface="+mn-ea"/>
                <a:cs typeface="+mn-cs"/>
              </a:rPr>
              <a:t> leads to </a:t>
            </a:r>
            <a:r>
              <a:rPr lang="en-US" dirty="0">
                <a:solidFill>
                  <a:schemeClr val="tx2">
                    <a:lumMod val="75000"/>
                  </a:schemeClr>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grpSp>
        <p:nvGrpSpPr>
          <p:cNvPr id="56" name="Group 55"/>
          <p:cNvGrpSpPr/>
          <p:nvPr/>
        </p:nvGrpSpPr>
        <p:grpSpPr>
          <a:xfrm>
            <a:off x="1448593" y="2438400"/>
            <a:ext cx="9141619" cy="3810000"/>
            <a:chOff x="457200" y="2587625"/>
            <a:chExt cx="6858000" cy="3387725"/>
          </a:xfrm>
        </p:grpSpPr>
        <p:sp>
          <p:nvSpPr>
            <p:cNvPr id="2058" name="Text Box 16"/>
            <p:cNvSpPr txBox="1">
              <a:spLocks noChangeArrowheads="1"/>
            </p:cNvSpPr>
            <p:nvPr/>
          </p:nvSpPr>
          <p:spPr bwMode="auto">
            <a:xfrm>
              <a:off x="2943226" y="2587625"/>
              <a:ext cx="2314574"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Game</a:t>
              </a:r>
            </a:p>
          </p:txBody>
        </p:sp>
        <p:sp>
          <p:nvSpPr>
            <p:cNvPr id="2059" name="Text Box 17"/>
            <p:cNvSpPr txBox="1">
              <a:spLocks noChangeArrowheads="1"/>
            </p:cNvSpPr>
            <p:nvPr/>
          </p:nvSpPr>
          <p:spPr bwMode="auto">
            <a:xfrm>
              <a:off x="4476750" y="3590925"/>
              <a:ext cx="283845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MultiplePlayersGame</a:t>
              </a:r>
            </a:p>
          </p:txBody>
        </p:sp>
        <p:sp>
          <p:nvSpPr>
            <p:cNvPr id="2060" name="Text Box 18"/>
            <p:cNvSpPr txBox="1">
              <a:spLocks noChangeArrowheads="1"/>
            </p:cNvSpPr>
            <p:nvPr/>
          </p:nvSpPr>
          <p:spPr bwMode="auto">
            <a:xfrm>
              <a:off x="44196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BoardGame</a:t>
              </a:r>
            </a:p>
          </p:txBody>
        </p:sp>
        <p:sp>
          <p:nvSpPr>
            <p:cNvPr id="2061" name="Text Box 19"/>
            <p:cNvSpPr txBox="1">
              <a:spLocks noChangeArrowheads="1"/>
            </p:cNvSpPr>
            <p:nvPr/>
          </p:nvSpPr>
          <p:spPr bwMode="auto">
            <a:xfrm>
              <a:off x="3733800" y="5591175"/>
              <a:ext cx="1371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Chess</a:t>
              </a:r>
            </a:p>
          </p:txBody>
        </p:sp>
        <p:sp>
          <p:nvSpPr>
            <p:cNvPr id="2062" name="Text Box 20"/>
            <p:cNvSpPr txBox="1">
              <a:spLocks noChangeArrowheads="1"/>
            </p:cNvSpPr>
            <p:nvPr/>
          </p:nvSpPr>
          <p:spPr bwMode="auto">
            <a:xfrm>
              <a:off x="5334000" y="558800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Backgammon</a:t>
              </a:r>
            </a:p>
          </p:txBody>
        </p:sp>
        <p:sp>
          <p:nvSpPr>
            <p:cNvPr id="2063" name="Text Box 21"/>
            <p:cNvSpPr txBox="1">
              <a:spLocks noChangeArrowheads="1"/>
            </p:cNvSpPr>
            <p:nvPr/>
          </p:nvSpPr>
          <p:spPr bwMode="auto">
            <a:xfrm>
              <a:off x="1143000" y="3590925"/>
              <a:ext cx="2514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SinglePlayerGame</a:t>
              </a: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Minesweeper</a:t>
              </a:r>
            </a:p>
          </p:txBody>
        </p:sp>
        <p:sp>
          <p:nvSpPr>
            <p:cNvPr id="41" name="Text Box 18"/>
            <p:cNvSpPr txBox="1">
              <a:spLocks noChangeArrowheads="1"/>
            </p:cNvSpPr>
            <p:nvPr/>
          </p:nvSpPr>
          <p:spPr bwMode="auto">
            <a:xfrm>
              <a:off x="25908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Solitaire</a:t>
              </a: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t>
              </a:r>
            </a:p>
          </p:txBody>
        </p:sp>
      </p:grpSp>
      <p:sp>
        <p:nvSpPr>
          <p:cNvPr id="57" name="Freeform 147"/>
          <p:cNvSpPr>
            <a:spLocks/>
          </p:cNvSpPr>
          <p:nvPr/>
        </p:nvSpPr>
        <p:spPr bwMode="auto">
          <a:xfrm>
            <a:off x="3873661" y="4109052"/>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4020115" y="4278480"/>
            <a:ext cx="69391"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3480064" y="5562601"/>
            <a:ext cx="1111646"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sz="2000" b="1" noProof="1">
                <a:solidFill>
                  <a:schemeClr val="tx2"/>
                </a:solidFill>
                <a:effectLst>
                  <a:outerShdw blurRad="38100" dist="38100" dir="2700000" algn="tl">
                    <a:srgbClr val="000000">
                      <a:alpha val="43137"/>
                    </a:srgbClr>
                  </a:outerShdw>
                </a:effectLst>
                <a:latin typeface="Consolas" pitchFamily="49" charset="0"/>
              </a:rPr>
              <a:t>…</a:t>
            </a:r>
          </a:p>
        </p:txBody>
      </p:sp>
      <p:sp>
        <p:nvSpPr>
          <p:cNvPr id="3" name="Slide Number Placeholder 2"/>
          <p:cNvSpPr>
            <a:spLocks noGrp="1"/>
          </p:cNvSpPr>
          <p:nvPr>
            <p:ph type="sldNum" sz="quarter" idx="4"/>
          </p:nvPr>
        </p:nvSpPr>
        <p:spPr/>
        <p:txBody>
          <a:bodyPr/>
          <a:lstStyle/>
          <a:p>
            <a:fld id="{C014DD1E-5D91-48A3-AD6D-45FBA980D106}" type="slidenum">
              <a:rPr lang="en-US" smtClean="0"/>
              <a:pPr/>
              <a:t>7</a:t>
            </a:fld>
            <a:endParaRPr lang="en-US" dirty="0"/>
          </a:p>
        </p:txBody>
      </p:sp>
      <p:sp>
        <p:nvSpPr>
          <p:cNvPr id="34" name="AutoShape 6"/>
          <p:cNvSpPr>
            <a:spLocks noChangeArrowheads="1"/>
          </p:cNvSpPr>
          <p:nvPr/>
        </p:nvSpPr>
        <p:spPr bwMode="auto">
          <a:xfrm>
            <a:off x="7994217" y="1815968"/>
            <a:ext cx="3854526" cy="825108"/>
          </a:xfrm>
          <a:prstGeom prst="wedgeRoundRectCallout">
            <a:avLst>
              <a:gd name="adj1" fmla="val -57767"/>
              <a:gd name="adj2" fmla="val 658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classes hold common characteristics</a:t>
            </a:r>
            <a:endParaRPr lang="bg-BG" sz="2800" dirty="0">
              <a:solidFill>
                <a:schemeClr val="tx2">
                  <a:lumMod val="75000"/>
                </a:schemeClr>
              </a:solidFill>
            </a:endParaRPr>
          </a:p>
        </p:txBody>
      </p:sp>
    </p:spTree>
    <p:extLst>
      <p:ext uri="{BB962C8B-B14F-4D97-AF65-F5344CB8AC3E}">
        <p14:creationId xmlns:p14="http://schemas.microsoft.com/office/powerpoint/2010/main" val="2557398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dirty="0"/>
              <a:t> </a:t>
            </a:r>
            <a:r>
              <a:rPr lang="en-GB" dirty="0"/>
              <a:t>– </a:t>
            </a:r>
            <a:r>
              <a:rPr lang="en-US" dirty="0" smtClean="0"/>
              <a:t>C# Collection</a:t>
            </a:r>
            <a:endParaRPr lang="bg-BG" sz="4000" dirty="0"/>
          </a:p>
        </p:txBody>
      </p:sp>
      <p:sp>
        <p:nvSpPr>
          <p:cNvPr id="3" name="Slide Number Placeholder 2"/>
          <p:cNvSpPr>
            <a:spLocks noGrp="1"/>
          </p:cNvSpPr>
          <p:nvPr>
            <p:ph type="sldNum" sz="quarter" idx="4"/>
          </p:nvPr>
        </p:nvSpPr>
        <p:spPr/>
        <p:txBody>
          <a:bodyPr/>
          <a:lstStyle/>
          <a:p>
            <a:fld id="{C014DD1E-5D91-48A3-AD6D-45FBA980D106}" type="slidenum">
              <a:rPr lang="en-US" smtClean="0"/>
              <a:pPr/>
              <a:t>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53" y="1676400"/>
            <a:ext cx="10593119" cy="4114800"/>
          </a:xfrm>
          <a:prstGeom prst="rect">
            <a:avLst/>
          </a:prstGeom>
          <a:effectLst>
            <a:glow>
              <a:schemeClr val="accent1"/>
            </a:glow>
            <a:softEdge rad="0"/>
          </a:effectLst>
        </p:spPr>
      </p:pic>
    </p:spTree>
    <p:extLst>
      <p:ext uri="{BB962C8B-B14F-4D97-AF65-F5344CB8AC3E}">
        <p14:creationId xmlns:p14="http://schemas.microsoft.com/office/powerpoint/2010/main" val="202060249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dirty="0"/>
              <a:t>In C</a:t>
            </a:r>
            <a:r>
              <a:rPr lang="en-US" dirty="0" smtClean="0"/>
              <a:t># </a:t>
            </a:r>
            <a:r>
              <a:rPr lang="en-US" dirty="0"/>
              <a:t>inheritance </a:t>
            </a:r>
            <a:r>
              <a:rPr lang="en-US" dirty="0" smtClean="0"/>
              <a:t>is </a:t>
            </a:r>
            <a:r>
              <a:rPr lang="en-US" dirty="0"/>
              <a:t>defined by the </a:t>
            </a:r>
            <a:r>
              <a:rPr lang="en-US" b="1" dirty="0">
                <a:solidFill>
                  <a:schemeClr val="tx2">
                    <a:lumMod val="75000"/>
                  </a:schemeClr>
                </a:solidFill>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a:t>
            </a:r>
            <a:r>
              <a:rPr lang="en-US" sz="4000" dirty="0" smtClean="0"/>
              <a:t>C#</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9</a:t>
            </a:fld>
            <a:endParaRPr lang="en-US" dirty="0"/>
          </a:p>
        </p:txBody>
      </p:sp>
      <p:sp>
        <p:nvSpPr>
          <p:cNvPr id="7" name="Text Placeholder 5"/>
          <p:cNvSpPr txBox="1">
            <a:spLocks/>
          </p:cNvSpPr>
          <p:nvPr/>
        </p:nvSpPr>
        <p:spPr>
          <a:xfrm>
            <a:off x="745935" y="2209800"/>
            <a:ext cx="106062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class Person { … }</a:t>
            </a:r>
          </a:p>
          <a:p>
            <a:endParaRPr lang="en-US" sz="2800" dirty="0">
              <a:solidFill>
                <a:schemeClr val="accent1">
                  <a:lumMod val="20000"/>
                  <a:lumOff val="80000"/>
                </a:schemeClr>
              </a:solidFill>
            </a:endParaRPr>
          </a:p>
          <a:p>
            <a:r>
              <a:rPr lang="en-US" sz="2800" dirty="0">
                <a:solidFill>
                  <a:schemeClr val="accent1">
                    <a:lumMod val="20000"/>
                    <a:lumOff val="80000"/>
                  </a:schemeClr>
                </a:solidFill>
              </a:rPr>
              <a:t>class Student </a:t>
            </a:r>
            <a:r>
              <a:rPr lang="en-US" sz="2800" dirty="0" smtClean="0">
                <a:solidFill>
                  <a:schemeClr val="tx2">
                    <a:lumMod val="75000"/>
                  </a:schemeClr>
                </a:solidFill>
              </a:rPr>
              <a:t>:</a:t>
            </a:r>
            <a:r>
              <a:rPr lang="en-US" sz="2800" dirty="0" smtClean="0">
                <a:solidFill>
                  <a:schemeClr val="accent1">
                    <a:lumMod val="20000"/>
                    <a:lumOff val="80000"/>
                  </a:schemeClr>
                </a:solidFill>
              </a:rPr>
              <a:t> </a:t>
            </a:r>
            <a:r>
              <a:rPr lang="en-US" sz="2800" dirty="0">
                <a:solidFill>
                  <a:schemeClr val="accent1">
                    <a:lumMod val="20000"/>
                    <a:lumOff val="80000"/>
                  </a:schemeClr>
                </a:solidFill>
              </a:rPr>
              <a:t>Person { … }</a:t>
            </a:r>
          </a:p>
          <a:p>
            <a:r>
              <a:rPr lang="en-US" sz="2800" dirty="0">
                <a:solidFill>
                  <a:schemeClr val="accent1">
                    <a:lumMod val="20000"/>
                    <a:lumOff val="80000"/>
                  </a:schemeClr>
                </a:solidFill>
              </a:rPr>
              <a:t>class Employee </a:t>
            </a:r>
            <a:r>
              <a:rPr lang="en-US" sz="2800" dirty="0" smtClean="0">
                <a:solidFill>
                  <a:schemeClr val="tx2">
                    <a:lumMod val="75000"/>
                  </a:schemeClr>
                </a:solidFill>
              </a:rPr>
              <a:t>:</a:t>
            </a:r>
            <a:r>
              <a:rPr lang="en-US" sz="2800" dirty="0" smtClean="0">
                <a:solidFill>
                  <a:schemeClr val="accent1">
                    <a:lumMod val="20000"/>
                    <a:lumOff val="80000"/>
                  </a:schemeClr>
                </a:solidFill>
              </a:rPr>
              <a:t> </a:t>
            </a:r>
            <a:r>
              <a:rPr lang="en-US" sz="2800" dirty="0">
                <a:solidFill>
                  <a:schemeClr val="accent1">
                    <a:lumMod val="20000"/>
                    <a:lumOff val="80000"/>
                  </a:schemeClr>
                </a:solidFill>
              </a:rPr>
              <a:t>Person { … }</a:t>
            </a:r>
          </a:p>
        </p:txBody>
      </p:sp>
      <p:sp>
        <p:nvSpPr>
          <p:cNvPr id="9" name="Rectangle: Rounded Corners 8"/>
          <p:cNvSpPr/>
          <p:nvPr/>
        </p:nvSpPr>
        <p:spPr>
          <a:xfrm>
            <a:off x="6627812" y="4223982"/>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80756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Employee</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3" name="Straight Arrow Connector 12"/>
          <p:cNvCxnSpPr>
            <a:cxnSpLocks/>
            <a:stCxn id="12" idx="0"/>
            <a:endCxn id="9" idx="2"/>
          </p:cNvCxnSpPr>
          <p:nvPr/>
        </p:nvCxnSpPr>
        <p:spPr>
          <a:xfrm flipH="1" flipV="1">
            <a:off x="7969158" y="4816289"/>
            <a:ext cx="14478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1979612" y="4952999"/>
            <a:ext cx="3005861" cy="625997"/>
          </a:xfrm>
          <a:prstGeom prst="wedgeRoundRectCallout">
            <a:avLst>
              <a:gd name="adj1" fmla="val 57380"/>
              <a:gd name="adj2" fmla="val 50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Student </a:t>
            </a:r>
            <a:r>
              <a:rPr lang="en-US" sz="3200" dirty="0" smtClean="0">
                <a:solidFill>
                  <a:schemeClr val="tx2">
                    <a:lumMod val="75000"/>
                  </a:schemeClr>
                </a:solidFill>
              </a:rPr>
              <a:t>:</a:t>
            </a:r>
            <a:r>
              <a:rPr lang="en-US" sz="3200" dirty="0" smtClean="0">
                <a:solidFill>
                  <a:srgbClr val="FFFFFF"/>
                </a:solidFill>
              </a:rPr>
              <a:t> Person</a:t>
            </a:r>
            <a:endParaRPr lang="bg-BG" sz="3200" dirty="0">
              <a:solidFill>
                <a:schemeClr val="tx2">
                  <a:lumMod val="75000"/>
                </a:schemeClr>
              </a:solidFill>
            </a:endParaRPr>
          </a:p>
        </p:txBody>
      </p:sp>
      <p:sp>
        <p:nvSpPr>
          <p:cNvPr id="21" name="Rectangle: Rounded Corners 20"/>
          <p:cNvSpPr/>
          <p:nvPr/>
        </p:nvSpPr>
        <p:spPr>
          <a:xfrm>
            <a:off x="51038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22" name="Straight Arrow Connector 21"/>
          <p:cNvCxnSpPr>
            <a:cxnSpLocks/>
            <a:stCxn id="21" idx="0"/>
            <a:endCxn id="9" idx="2"/>
          </p:cNvCxnSpPr>
          <p:nvPr/>
        </p:nvCxnSpPr>
        <p:spPr>
          <a:xfrm flipV="1">
            <a:off x="6445158" y="4816289"/>
            <a:ext cx="15240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7353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4498</Words>
  <Application>Microsoft Office PowerPoint</Application>
  <PresentationFormat>Custom</PresentationFormat>
  <Paragraphs>581</Paragraphs>
  <Slides>38</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Consolas</vt:lpstr>
      <vt:lpstr>Noto Sans Symbols</vt:lpstr>
      <vt:lpstr>Wingdings</vt:lpstr>
      <vt:lpstr>Wingdings 2</vt:lpstr>
      <vt:lpstr>SoftUni 16x9</vt:lpstr>
      <vt:lpstr>Inheritance </vt:lpstr>
      <vt:lpstr>Table of Contents</vt:lpstr>
      <vt:lpstr>Questions</vt:lpstr>
      <vt:lpstr>Inheritance</vt:lpstr>
      <vt:lpstr>Inheritance</vt:lpstr>
      <vt:lpstr>Inheritance – Example</vt:lpstr>
      <vt:lpstr>Class Hierarchies</vt:lpstr>
      <vt:lpstr>Class Hierarchies – C# Collection</vt:lpstr>
      <vt:lpstr>Inheritance in C#</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Multilevel Inheritance</vt:lpstr>
      <vt:lpstr>Problem: Hierarchical Inheritance</vt:lpstr>
      <vt:lpstr>Inheritance</vt:lpstr>
      <vt:lpstr>Reusing Classes</vt:lpstr>
      <vt:lpstr>Inheritance and Access Modifiers</vt:lpstr>
      <vt:lpstr>Shadowing Variables</vt:lpstr>
      <vt:lpstr>Shadowing Variables - Access</vt:lpstr>
      <vt:lpstr>Virtual Methods</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Summary</vt:lpstr>
      <vt:lpstr>Inheritance</vt:lpstr>
      <vt:lpstr>License</vt:lpstr>
      <vt:lpstr>Free Trainings @ Software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Inheritance</dc:title>
  <dc:subject>C# Basics Course</dc:subject>
  <dc:creator/>
  <cp:keywords>Encapsulation, OOP, programming, course, SoftUni, Software University, OOP, Inheritance</cp:keywords>
  <dc:description>Software University Foundation - http://softuni.org</dc:description>
  <cp:lastModifiedBy/>
  <cp:revision>1</cp:revision>
  <dcterms:created xsi:type="dcterms:W3CDTF">2014-01-02T17:00:34Z</dcterms:created>
  <dcterms:modified xsi:type="dcterms:W3CDTF">2017-07-06T03:24:54Z</dcterms:modified>
  <cp:category>programming, OOP, C#</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