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60" r:id="rId2"/>
  </p:sldMasterIdLst>
  <p:notesMasterIdLst>
    <p:notesMasterId r:id="rId42"/>
  </p:notesMasterIdLst>
  <p:handoutMasterIdLst>
    <p:handoutMasterId r:id="rId43"/>
  </p:handoutMasterIdLst>
  <p:sldIdLst>
    <p:sldId id="530" r:id="rId3"/>
    <p:sldId id="576" r:id="rId4"/>
    <p:sldId id="479" r:id="rId5"/>
    <p:sldId id="577" r:id="rId6"/>
    <p:sldId id="578" r:id="rId7"/>
    <p:sldId id="579" r:id="rId8"/>
    <p:sldId id="580" r:id="rId9"/>
    <p:sldId id="581" r:id="rId10"/>
    <p:sldId id="582" r:id="rId11"/>
    <p:sldId id="583" r:id="rId12"/>
    <p:sldId id="584" r:id="rId13"/>
    <p:sldId id="585" r:id="rId14"/>
    <p:sldId id="586" r:id="rId15"/>
    <p:sldId id="587" r:id="rId16"/>
    <p:sldId id="588" r:id="rId17"/>
    <p:sldId id="589" r:id="rId18"/>
    <p:sldId id="590" r:id="rId19"/>
    <p:sldId id="591" r:id="rId20"/>
    <p:sldId id="616" r:id="rId21"/>
    <p:sldId id="592" r:id="rId22"/>
    <p:sldId id="593" r:id="rId23"/>
    <p:sldId id="602" r:id="rId24"/>
    <p:sldId id="603" r:id="rId25"/>
    <p:sldId id="604" r:id="rId26"/>
    <p:sldId id="605" r:id="rId27"/>
    <p:sldId id="606" r:id="rId28"/>
    <p:sldId id="607" r:id="rId29"/>
    <p:sldId id="608" r:id="rId30"/>
    <p:sldId id="609" r:id="rId31"/>
    <p:sldId id="610" r:id="rId32"/>
    <p:sldId id="615" r:id="rId33"/>
    <p:sldId id="614" r:id="rId34"/>
    <p:sldId id="611" r:id="rId35"/>
    <p:sldId id="612" r:id="rId36"/>
    <p:sldId id="613" r:id="rId37"/>
    <p:sldId id="601" r:id="rId38"/>
    <p:sldId id="575" r:id="rId39"/>
    <p:sldId id="502" r:id="rId40"/>
    <p:sldId id="503" r:id="rId41"/>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F605C7C7-EBA4-4677-99B1-14BC347040D8}">
          <p14:sldIdLst>
            <p14:sldId id="530"/>
            <p14:sldId id="576"/>
            <p14:sldId id="479"/>
          </p14:sldIdLst>
        </p14:section>
        <p14:section name="Polymorphism" id="{C28632A4-61B6-422D-8812-7A9D3FA885A6}">
          <p14:sldIdLst>
            <p14:sldId id="577"/>
            <p14:sldId id="578"/>
            <p14:sldId id="579"/>
            <p14:sldId id="580"/>
            <p14:sldId id="581"/>
            <p14:sldId id="582"/>
            <p14:sldId id="583"/>
            <p14:sldId id="584"/>
            <p14:sldId id="585"/>
            <p14:sldId id="586"/>
            <p14:sldId id="587"/>
            <p14:sldId id="588"/>
            <p14:sldId id="589"/>
            <p14:sldId id="590"/>
            <p14:sldId id="591"/>
            <p14:sldId id="616"/>
            <p14:sldId id="592"/>
            <p14:sldId id="593"/>
          </p14:sldIdLst>
        </p14:section>
        <p14:section name="Abstract Class" id="{AC77483C-20FE-440F-9D8B-4243880A74AE}">
          <p14:sldIdLst>
            <p14:sldId id="602"/>
            <p14:sldId id="603"/>
            <p14:sldId id="604"/>
            <p14:sldId id="605"/>
            <p14:sldId id="606"/>
            <p14:sldId id="607"/>
            <p14:sldId id="608"/>
            <p14:sldId id="609"/>
            <p14:sldId id="610"/>
            <p14:sldId id="615"/>
          </p14:sldIdLst>
        </p14:section>
        <p14:section name="Static Members" id="{49A64C1F-4BD9-4588-A7E1-CCAD55622DE0}">
          <p14:sldIdLst>
            <p14:sldId id="614"/>
            <p14:sldId id="611"/>
            <p14:sldId id="612"/>
            <p14:sldId id="613"/>
          </p14:sldIdLst>
        </p14:section>
        <p14:section name="Conclusion" id="{6BB45FC4-8A85-4953-A7E4-97E281438745}">
          <p14:sldIdLst>
            <p14:sldId id="601"/>
            <p14:sldId id="575"/>
            <p14:sldId id="502"/>
            <p14:sldId id="503"/>
          </p14:sldIdLst>
        </p14:section>
      </p14:sectionLst>
    </p:ext>
    <p:ext uri="{EFAFB233-063F-42B5-8137-9DF3F51BA10A}">
      <p15:sldGuideLst xmlns:p15="http://schemas.microsoft.com/office/powerpoint/2012/main">
        <p15:guide id="1" orient="horz" pos="2160" userDrawn="1">
          <p15:clr>
            <a:srgbClr val="A4A3A4"/>
          </p15:clr>
        </p15:guide>
        <p15:guide id="5" pos="3839"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3606"/>
    <a:srgbClr val="F3BE60"/>
    <a:srgbClr val="F9F0AB"/>
    <a:srgbClr val="F9E6AB"/>
    <a:srgbClr val="F9FAAB"/>
    <a:srgbClr val="767691"/>
    <a:srgbClr val="7676AA"/>
    <a:srgbClr val="603A14"/>
    <a:srgbClr val="E85C0E"/>
    <a:srgbClr val="BAB398"/>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7" autoAdjust="0"/>
    <p:restoredTop sz="94434" autoAdjust="0"/>
  </p:normalViewPr>
  <p:slideViewPr>
    <p:cSldViewPr>
      <p:cViewPr varScale="1">
        <p:scale>
          <a:sx n="88" d="100"/>
          <a:sy n="88" d="100"/>
        </p:scale>
        <p:origin x="355" y="62"/>
      </p:cViewPr>
      <p:guideLst>
        <p:guide orient="horz" pos="2160"/>
        <p:guide pos="3839"/>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howGuides="1">
      <p:cViewPr varScale="1">
        <p:scale>
          <a:sx n="64" d="100"/>
          <a:sy n="64" d="100"/>
        </p:scale>
        <p:origin x="2592" y="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1.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handoutMaster" Target="handoutMasters/handoutMaster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s>
</file>

<file path=ppt/handoutMasters/_rels/handoutMaster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softuni.org/" TargetMode="Externa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2520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252000"/>
          </a:xfrm>
          <a:prstGeom prst="rect">
            <a:avLst/>
          </a:prstGeom>
        </p:spPr>
        <p:txBody>
          <a:bodyPr vert="horz" lIns="91440" tIns="45720" rIns="91440" bIns="45720" rtlCol="0"/>
          <a:lstStyle>
            <a:lvl1pPr algn="r">
              <a:defRPr sz="1200"/>
            </a:lvl1pPr>
          </a:lstStyle>
          <a:p>
            <a:fld id="{FE5B4EDC-59C0-49C7-8ADA-5A781B329E02}" type="datetimeFigureOut">
              <a:rPr lang="en-US"/>
              <a:pPr/>
              <a:t>7/6/2017</a:t>
            </a:fld>
            <a:endParaRPr dirty="0"/>
          </a:p>
        </p:txBody>
      </p:sp>
      <p:sp>
        <p:nvSpPr>
          <p:cNvPr id="4" name="Footer Placeholder 3"/>
          <p:cNvSpPr>
            <a:spLocks noGrp="1"/>
          </p:cNvSpPr>
          <p:nvPr>
            <p:ph type="ftr" sz="quarter" idx="2"/>
          </p:nvPr>
        </p:nvSpPr>
        <p:spPr>
          <a:xfrm>
            <a:off x="0" y="8747999"/>
            <a:ext cx="6165000" cy="394413"/>
          </a:xfrm>
          <a:prstGeom prst="rect">
            <a:avLst/>
          </a:prstGeom>
        </p:spPr>
        <p:txBody>
          <a:bodyPr vert="horz" lIns="91440" tIns="45720" rIns="91440" bIns="45720" rtlCol="0" anchor="b"/>
          <a:lstStyle>
            <a:lvl1pPr algn="l">
              <a:defRPr sz="1200"/>
            </a:lvl1pPr>
          </a:lstStyle>
          <a:p>
            <a:r>
              <a:rPr lang="en-US" sz="1000" dirty="0"/>
              <a:t>© Software University Foundation – </a:t>
            </a:r>
            <a:r>
              <a:rPr lang="en-US" sz="1000" u="sng" dirty="0">
                <a:hlinkClick r:id="rId2"/>
              </a:rPr>
              <a:t>http://softuni.org</a:t>
            </a:r>
            <a:endParaRPr lang="en-US" sz="1000" dirty="0"/>
          </a:p>
          <a:p>
            <a:r>
              <a:rPr lang="en-US" sz="1000" dirty="0"/>
              <a:t>This work is licensed under the </a:t>
            </a:r>
            <a:r>
              <a:rPr lang="en-US" sz="1000" u="sng" noProof="1">
                <a:hlinkClick r:id="rId3"/>
              </a:rPr>
              <a:t>Creative Commons Attribution-NonCommercial-ShareAlike</a:t>
            </a:r>
            <a:r>
              <a:rPr lang="en-US" sz="1000" noProof="1"/>
              <a:t> </a:t>
            </a:r>
            <a:r>
              <a:rPr lang="en-US" sz="1000" dirty="0"/>
              <a:t>license.</a:t>
            </a:r>
            <a:endParaRPr sz="1000" dirty="0"/>
          </a:p>
        </p:txBody>
      </p:sp>
      <p:sp>
        <p:nvSpPr>
          <p:cNvPr id="5" name="Slide Number Placeholder 4"/>
          <p:cNvSpPr>
            <a:spLocks noGrp="1"/>
          </p:cNvSpPr>
          <p:nvPr>
            <p:ph type="sldNum" sz="quarter" idx="3"/>
          </p:nvPr>
        </p:nvSpPr>
        <p:spPr>
          <a:xfrm>
            <a:off x="6165000" y="8748000"/>
            <a:ext cx="691412" cy="394412"/>
          </a:xfrm>
          <a:prstGeom prst="rect">
            <a:avLst/>
          </a:prstGeom>
        </p:spPr>
        <p:txBody>
          <a:bodyPr vert="horz" lIns="91440" tIns="45720" rIns="91440" bIns="45720" rtlCol="0" anchor="b"/>
          <a:lstStyle>
            <a:lvl1pPr algn="r">
              <a:defRPr sz="1200"/>
            </a:lvl1pPr>
          </a:lstStyle>
          <a:p>
            <a:fld id="{79429053-DC2A-4342-ADD4-2FD729D91E2C}" type="slidenum">
              <a:rPr sz="1000"/>
              <a:pPr/>
              <a:t>‹#›</a:t>
            </a:fld>
            <a:endParaRPr sz="1000" dirty="0"/>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softuni.org/" TargetMode="Externa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252000"/>
          </a:xfrm>
          <a:prstGeom prst="rect">
            <a:avLst/>
          </a:prstGeom>
        </p:spPr>
        <p:txBody>
          <a:bodyPr vert="horz" lIns="91440" tIns="45720" rIns="91440" bIns="45720" rtlCol="0"/>
          <a:lstStyle>
            <a:lvl1pPr algn="l">
              <a:defRPr sz="1000"/>
            </a:lvl1pPr>
          </a:lstStyle>
          <a:p>
            <a:endParaRPr lang="en-US" dirty="0"/>
          </a:p>
        </p:txBody>
      </p:sp>
      <p:sp>
        <p:nvSpPr>
          <p:cNvPr id="3" name="Date Placeholder 2"/>
          <p:cNvSpPr>
            <a:spLocks noGrp="1"/>
          </p:cNvSpPr>
          <p:nvPr>
            <p:ph type="dt" idx="1"/>
          </p:nvPr>
        </p:nvSpPr>
        <p:spPr>
          <a:xfrm>
            <a:off x="3884613" y="0"/>
            <a:ext cx="2971800" cy="252000"/>
          </a:xfrm>
          <a:prstGeom prst="rect">
            <a:avLst/>
          </a:prstGeom>
        </p:spPr>
        <p:txBody>
          <a:bodyPr vert="horz" lIns="91440" tIns="45720" rIns="91440" bIns="45720" rtlCol="0"/>
          <a:lstStyle>
            <a:lvl1pPr algn="r">
              <a:defRPr sz="1000"/>
            </a:lvl1pPr>
          </a:lstStyle>
          <a:p>
            <a:fld id="{F2D8D46A-B586-417D-BFBD-8C8FE0AAF762}" type="datetimeFigureOut">
              <a:rPr lang="en-US" smtClean="0"/>
              <a:pPr/>
              <a:t>7/6/2017</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381000" y="4343400"/>
            <a:ext cx="6096000" cy="4114800"/>
          </a:xfrm>
          <a:prstGeom prst="rect">
            <a:avLst/>
          </a:prstGeom>
        </p:spPr>
        <p:txBody>
          <a:bodyPr vert="horz" lIns="91440" tIns="45720" rIns="91440" bIns="45720" rtlCol="0"/>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6" name="Footer Placeholder 5"/>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sz="1000" dirty="0"/>
              <a:t>© Software University Foundation – </a:t>
            </a:r>
            <a:r>
              <a:rPr lang="en-US" sz="1000" u="sng" dirty="0">
                <a:hlinkClick r:id="rId2"/>
              </a:rPr>
              <a:t>http://softuni.org</a:t>
            </a:r>
            <a:endParaRPr lang="en-US" sz="1000" dirty="0"/>
          </a:p>
          <a:p>
            <a:r>
              <a:rPr lang="en-US" sz="1000" dirty="0"/>
              <a:t>This work is licensed under the </a:t>
            </a:r>
            <a:r>
              <a:rPr lang="en-US" sz="1000" u="sng" noProof="1">
                <a:hlinkClick r:id="rId3"/>
              </a:rPr>
              <a:t>Creative Commons Attribution-NonCommercial-ShareAlike</a:t>
            </a:r>
            <a:r>
              <a:rPr lang="en-US" sz="1000" noProof="1"/>
              <a:t> </a:t>
            </a:r>
            <a:r>
              <a:rPr lang="en-US" sz="1000" dirty="0"/>
              <a:t>license.</a:t>
            </a:r>
          </a:p>
        </p:txBody>
      </p:sp>
      <p:sp>
        <p:nvSpPr>
          <p:cNvPr id="7" name="Slide Number Placeholder 6"/>
          <p:cNvSpPr>
            <a:spLocks noGrp="1"/>
          </p:cNvSpPr>
          <p:nvPr>
            <p:ph type="sldNum" sz="quarter" idx="5"/>
          </p:nvPr>
        </p:nvSpPr>
        <p:spPr>
          <a:xfrm>
            <a:off x="6308999" y="8747999"/>
            <a:ext cx="547413" cy="394413"/>
          </a:xfrm>
          <a:prstGeom prst="rect">
            <a:avLst/>
          </a:prstGeom>
        </p:spPr>
        <p:txBody>
          <a:bodyPr vert="horz" lIns="91440" tIns="45720" rIns="91440" bIns="45720" rtlCol="0" anchor="b"/>
          <a:lstStyle>
            <a:lvl1pPr algn="r">
              <a:defRPr sz="1000"/>
            </a:lvl1pPr>
          </a:lstStyle>
          <a:p>
            <a:fld id="{3EBA5BD7-F043-4D1B-AA17-CD412FC534DE}" type="slidenum">
              <a:rPr lang="en-US" smtClean="0"/>
              <a:pPr/>
              <a:t>‹#›</a:t>
            </a:fld>
            <a:endParaRPr lang="en-US" dirty="0"/>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hf hdr="0" dt="0"/>
  <p:notesStyle>
    <a:lvl1pPr marL="0" algn="l" defTabSz="1218987" rtl="0" eaLnBrk="1" latinLnBrk="0" hangingPunct="1">
      <a:defRPr sz="1600" kern="1200">
        <a:solidFill>
          <a:schemeClr val="tx1"/>
        </a:solidFill>
        <a:latin typeface="+mn-lt"/>
        <a:ea typeface="+mn-ea"/>
        <a:cs typeface="+mn-cs"/>
      </a:defRPr>
    </a:lvl1pPr>
    <a:lvl2pPr marL="177800" indent="0" algn="l" defTabSz="1218987" rtl="0" eaLnBrk="1" latinLnBrk="0" hangingPunct="1">
      <a:defRPr sz="1600" kern="1200">
        <a:solidFill>
          <a:schemeClr val="tx1"/>
        </a:solidFill>
        <a:latin typeface="+mn-lt"/>
        <a:ea typeface="+mn-ea"/>
        <a:cs typeface="+mn-cs"/>
      </a:defRPr>
    </a:lvl2pPr>
    <a:lvl3pPr marL="361950" indent="0" algn="l" defTabSz="1218987" rtl="0" eaLnBrk="1" latinLnBrk="0" hangingPunct="1">
      <a:defRPr sz="1600" kern="1200">
        <a:solidFill>
          <a:schemeClr val="tx1"/>
        </a:solidFill>
        <a:latin typeface="+mn-lt"/>
        <a:ea typeface="+mn-ea"/>
        <a:cs typeface="+mn-cs"/>
      </a:defRPr>
    </a:lvl3pPr>
    <a:lvl4pPr marL="539750" indent="0" algn="l" defTabSz="1218987" rtl="0" eaLnBrk="1" latinLnBrk="0" hangingPunct="1">
      <a:defRPr sz="1600" kern="1200">
        <a:solidFill>
          <a:schemeClr val="tx1"/>
        </a:solidFill>
        <a:latin typeface="+mn-lt"/>
        <a:ea typeface="+mn-ea"/>
        <a:cs typeface="+mn-cs"/>
      </a:defRPr>
    </a:lvl4pPr>
    <a:lvl5pPr marL="717550" indent="0"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4.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5.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6.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0.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2.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4.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2.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7.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8.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9.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2" name="Shape 52"/>
          <p:cNvSpPr txBox="1">
            <a:spLocks noGrp="1"/>
          </p:cNvSpPr>
          <p:nvPr>
            <p:ph type="body" idx="1"/>
          </p:nvPr>
        </p:nvSpPr>
        <p:spPr>
          <a:xfrm>
            <a:off x="381000" y="4343400"/>
            <a:ext cx="6096000" cy="4114800"/>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SzPct val="25000"/>
              <a:buFont typeface="Calibri"/>
              <a:buNone/>
            </a:pPr>
            <a:endParaRPr sz="16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4793876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lumMod val="40000"/>
                    <a:lumOff val="60000"/>
                  </a:schemeClr>
                </a:solidFill>
              </a:rPr>
              <a:t>To pass more specific object to </a:t>
            </a:r>
            <a:r>
              <a:rPr lang="en-US" dirty="0" smtClean="0">
                <a:solidFill>
                  <a:schemeClr val="tx1">
                    <a:lumMod val="40000"/>
                    <a:lumOff val="60000"/>
                  </a:schemeClr>
                </a:solidFill>
              </a:rPr>
              <a:t>method</a:t>
            </a:r>
            <a:endParaRPr lang="bg-BG" dirty="0">
              <a:solidFill>
                <a:schemeClr val="tx1">
                  <a:lumMod val="40000"/>
                  <a:lumOff val="60000"/>
                </a:schemeClr>
              </a:solidFill>
            </a:endParaRPr>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14</a:t>
            </a:fld>
            <a:endParaRPr lang="en-US" dirty="0"/>
          </a:p>
        </p:txBody>
      </p:sp>
    </p:spTree>
    <p:extLst>
      <p:ext uri="{BB962C8B-B14F-4D97-AF65-F5344CB8AC3E}">
        <p14:creationId xmlns:p14="http://schemas.microsoft.com/office/powerpoint/2010/main" val="37914707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bg-BG"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15</a:t>
            </a:fld>
            <a:endParaRPr lang="en-US" dirty="0"/>
          </a:p>
        </p:txBody>
      </p:sp>
    </p:spTree>
    <p:extLst>
      <p:ext uri="{BB962C8B-B14F-4D97-AF65-F5344CB8AC3E}">
        <p14:creationId xmlns:p14="http://schemas.microsoft.com/office/powerpoint/2010/main" val="18810479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Demo</a:t>
            </a:r>
            <a:r>
              <a:rPr lang="bg-BG" dirty="0" smtClean="0"/>
              <a:t> (</a:t>
            </a:r>
            <a:r>
              <a:rPr lang="en-US" dirty="0" smtClean="0"/>
              <a:t>look at View -&gt; Notes Page)</a:t>
            </a:r>
            <a:endParaRPr lang="bg-BG"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16</a:t>
            </a:fld>
            <a:endParaRPr lang="en-US" dirty="0"/>
          </a:p>
        </p:txBody>
      </p:sp>
      <p:sp>
        <p:nvSpPr>
          <p:cNvPr id="6" name="Rectangle 5"/>
          <p:cNvSpPr>
            <a:spLocks noChangeArrowheads="1"/>
          </p:cNvSpPr>
          <p:nvPr/>
        </p:nvSpPr>
        <p:spPr bwMode="auto">
          <a:xfrm>
            <a:off x="457200" y="4876800"/>
            <a:ext cx="5943600" cy="2711100"/>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sz="1800" noProof="1"/>
              <a:t>public static void main(String[] args) {</a:t>
            </a:r>
          </a:p>
          <a:p>
            <a:r>
              <a:rPr lang="en-US" sz="1800" noProof="1" smtClean="0"/>
              <a:t>    Vegetarian </a:t>
            </a:r>
            <a:r>
              <a:rPr lang="en-US" sz="1800" noProof="1"/>
              <a:t>babyDeer = new Deer</a:t>
            </a:r>
            <a:r>
              <a:rPr lang="en-US" sz="1800" noProof="1" smtClean="0"/>
              <a:t>();</a:t>
            </a:r>
          </a:p>
          <a:p>
            <a:r>
              <a:rPr lang="en-US" sz="1800" noProof="1"/>
              <a:t> </a:t>
            </a:r>
            <a:r>
              <a:rPr lang="en-US" sz="1800" noProof="1" smtClean="0"/>
              <a:t>   Vegetarian babyElephant  = new Elephant();</a:t>
            </a:r>
          </a:p>
          <a:p>
            <a:endParaRPr lang="en-US" sz="1800" noProof="1"/>
          </a:p>
          <a:p>
            <a:r>
              <a:rPr lang="nn-NO" sz="1800" noProof="1" smtClean="0"/>
              <a:t>    List&lt;</a:t>
            </a:r>
            <a:r>
              <a:rPr lang="nn-NO" sz="1800" noProof="1" smtClean="0">
                <a:solidFill>
                  <a:schemeClr val="tx2">
                    <a:lumMod val="75000"/>
                  </a:schemeClr>
                </a:solidFill>
              </a:rPr>
              <a:t>Vegetarian</a:t>
            </a:r>
            <a:r>
              <a:rPr lang="nn-NO" sz="1800" noProof="1"/>
              <a:t>&gt; vegetarianAnimals = new ArrayList&lt;&gt;();</a:t>
            </a:r>
          </a:p>
          <a:p>
            <a:endParaRPr lang="nn-NO" sz="1800" noProof="1"/>
          </a:p>
          <a:p>
            <a:r>
              <a:rPr lang="nn-NO" sz="1800" noProof="1" smtClean="0"/>
              <a:t>    vegetarianAnimals.add(</a:t>
            </a:r>
            <a:r>
              <a:rPr lang="nn-NO" sz="1800" noProof="1" smtClean="0">
                <a:solidFill>
                  <a:schemeClr val="tx2">
                    <a:lumMod val="75000"/>
                  </a:schemeClr>
                </a:solidFill>
              </a:rPr>
              <a:t>babyDeer</a:t>
            </a:r>
            <a:r>
              <a:rPr lang="nn-NO" sz="1800" noProof="1"/>
              <a:t>);</a:t>
            </a:r>
          </a:p>
          <a:p>
            <a:r>
              <a:rPr lang="nn-NO" sz="1800" noProof="1" smtClean="0"/>
              <a:t>    vegetarianAnimals.add(</a:t>
            </a:r>
            <a:r>
              <a:rPr lang="nn-NO" sz="1800" noProof="1" smtClean="0">
                <a:solidFill>
                  <a:schemeClr val="tx2">
                    <a:lumMod val="75000"/>
                  </a:schemeClr>
                </a:solidFill>
              </a:rPr>
              <a:t>babyElephant</a:t>
            </a:r>
            <a:r>
              <a:rPr lang="nn-NO" sz="1800" noProof="1"/>
              <a:t>);</a:t>
            </a:r>
            <a:endParaRPr lang="en-US" sz="1800" noProof="1"/>
          </a:p>
          <a:p>
            <a:r>
              <a:rPr lang="en-US" sz="1800" noProof="1" smtClean="0"/>
              <a:t>}</a:t>
            </a:r>
            <a:endParaRPr lang="en-US" sz="1800" noProof="1"/>
          </a:p>
        </p:txBody>
      </p:sp>
    </p:spTree>
    <p:extLst>
      <p:ext uri="{BB962C8B-B14F-4D97-AF65-F5344CB8AC3E}">
        <p14:creationId xmlns:p14="http://schemas.microsoft.com/office/powerpoint/2010/main" val="4861374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17</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17</a:t>
            </a:fld>
            <a:r>
              <a:rPr lang="en-US" sz="1000" i="1" dirty="0"/>
              <a:t>##</a:t>
            </a:r>
            <a:endParaRPr lang="en-US" sz="1200" i="1" dirty="0"/>
          </a:p>
        </p:txBody>
      </p:sp>
    </p:spTree>
    <p:extLst>
      <p:ext uri="{BB962C8B-B14F-4D97-AF65-F5344CB8AC3E}">
        <p14:creationId xmlns:p14="http://schemas.microsoft.com/office/powerpoint/2010/main" val="38482502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18</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18</a:t>
            </a:fld>
            <a:r>
              <a:rPr lang="en-US" sz="1000" i="1" dirty="0"/>
              <a:t>##</a:t>
            </a:r>
            <a:endParaRPr lang="en-US" sz="1200" i="1" dirty="0"/>
          </a:p>
        </p:txBody>
      </p:sp>
    </p:spTree>
    <p:extLst>
      <p:ext uri="{BB962C8B-B14F-4D97-AF65-F5344CB8AC3E}">
        <p14:creationId xmlns:p14="http://schemas.microsoft.com/office/powerpoint/2010/main" val="20768857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19</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19</a:t>
            </a:fld>
            <a:r>
              <a:rPr lang="en-US" sz="1000" i="1" dirty="0"/>
              <a:t>##</a:t>
            </a:r>
            <a:endParaRPr lang="en-US" sz="1200" i="1" dirty="0"/>
          </a:p>
        </p:txBody>
      </p:sp>
    </p:spTree>
    <p:extLst>
      <p:ext uri="{BB962C8B-B14F-4D97-AF65-F5344CB8AC3E}">
        <p14:creationId xmlns:p14="http://schemas.microsoft.com/office/powerpoint/2010/main" val="13713896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lumMod val="40000"/>
                    <a:lumOff val="60000"/>
                  </a:schemeClr>
                </a:solidFill>
              </a:rPr>
              <a:t>To pass more specific object to </a:t>
            </a:r>
            <a:r>
              <a:rPr lang="en-US" dirty="0" smtClean="0">
                <a:solidFill>
                  <a:schemeClr val="tx1">
                    <a:lumMod val="40000"/>
                    <a:lumOff val="60000"/>
                  </a:schemeClr>
                </a:solidFill>
              </a:rPr>
              <a:t>method</a:t>
            </a:r>
            <a:endParaRPr lang="bg-BG" dirty="0">
              <a:solidFill>
                <a:schemeClr val="tx1">
                  <a:lumMod val="40000"/>
                  <a:lumOff val="60000"/>
                </a:schemeClr>
              </a:solidFill>
            </a:endParaRPr>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20</a:t>
            </a:fld>
            <a:endParaRPr lang="en-US" dirty="0"/>
          </a:p>
        </p:txBody>
      </p:sp>
    </p:spTree>
    <p:extLst>
      <p:ext uri="{BB962C8B-B14F-4D97-AF65-F5344CB8AC3E}">
        <p14:creationId xmlns:p14="http://schemas.microsoft.com/office/powerpoint/2010/main" val="8540190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BA5BD7-F043-4D1B-AA17-CD412FC534DE}" type="slidenum">
              <a:rPr lang="en-US" smtClean="0"/>
              <a:pPr/>
              <a:t>21</a:t>
            </a:fld>
            <a:endParaRPr lang="en-US" dirty="0"/>
          </a:p>
        </p:txBody>
      </p:sp>
      <p:sp>
        <p:nvSpPr>
          <p:cNvPr id="5" name="Footer Placeholder 4"/>
          <p:cNvSpPr>
            <a:spLocks noGrp="1"/>
          </p:cNvSpPr>
          <p:nvPr>
            <p:ph type="ftr" sz="quarter" idx="11"/>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Tree>
    <p:extLst>
      <p:ext uri="{BB962C8B-B14F-4D97-AF65-F5344CB8AC3E}">
        <p14:creationId xmlns:p14="http://schemas.microsoft.com/office/powerpoint/2010/main" val="19027347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bg-BG"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22</a:t>
            </a:fld>
            <a:endParaRPr lang="en-US" dirty="0"/>
          </a:p>
        </p:txBody>
      </p:sp>
    </p:spTree>
    <p:extLst>
      <p:ext uri="{BB962C8B-B14F-4D97-AF65-F5344CB8AC3E}">
        <p14:creationId xmlns:p14="http://schemas.microsoft.com/office/powerpoint/2010/main" val="36251350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lumMod val="40000"/>
                    <a:lumOff val="60000"/>
                  </a:schemeClr>
                </a:solidFill>
              </a:rPr>
              <a:t>But they can be </a:t>
            </a:r>
            <a:r>
              <a:rPr lang="en-US" dirty="0" err="1">
                <a:solidFill>
                  <a:schemeClr val="tx1">
                    <a:lumMod val="40000"/>
                    <a:lumOff val="60000"/>
                  </a:schemeClr>
                </a:solidFill>
              </a:rPr>
              <a:t>subclassed</a:t>
            </a:r>
            <a:r>
              <a:rPr lang="en-US" dirty="0" smtClean="0">
                <a:solidFill>
                  <a:schemeClr val="tx1">
                    <a:lumMod val="40000"/>
                    <a:lumOff val="60000"/>
                  </a:schemeClr>
                </a:solidFill>
              </a:rPr>
              <a:t>.</a:t>
            </a:r>
            <a:endParaRPr lang="bg-BG"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24</a:t>
            </a:fld>
            <a:endParaRPr lang="en-US" dirty="0"/>
          </a:p>
        </p:txBody>
      </p:sp>
    </p:spTree>
    <p:extLst>
      <p:ext uri="{BB962C8B-B14F-4D97-AF65-F5344CB8AC3E}">
        <p14:creationId xmlns:p14="http://schemas.microsoft.com/office/powerpoint/2010/main" val="39430693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9657B27E-985F-48B3-8850-E7A19971FA51}" type="slidenum">
              <a:rPr lang="en-US"/>
              <a:pPr/>
              <a:t>2</a:t>
            </a:fld>
            <a:r>
              <a:rPr lang="en-US" dirty="0"/>
              <a:t>##</a:t>
            </a:r>
          </a:p>
        </p:txBody>
      </p:sp>
      <p:sp>
        <p:nvSpPr>
          <p:cNvPr id="683010" name="Rectangle 2"/>
          <p:cNvSpPr>
            <a:spLocks noGrp="1" noRot="1" noChangeAspect="1" noChangeArrowheads="1" noTextEdit="1"/>
          </p:cNvSpPr>
          <p:nvPr>
            <p:ph type="sldImg"/>
          </p:nvPr>
        </p:nvSpPr>
        <p:spPr>
          <a:ln/>
        </p:spPr>
      </p:sp>
      <p:sp>
        <p:nvSpPr>
          <p:cNvPr id="683011" name="Rectangle 3"/>
          <p:cNvSpPr>
            <a:spLocks noGrp="1" noChangeArrowheads="1"/>
          </p:cNvSpPr>
          <p:nvPr>
            <p:ph type="body" idx="1"/>
          </p:nvPr>
        </p:nvSpPr>
        <p:spPr/>
        <p:txBody>
          <a:bodyPr/>
          <a:lstStyle/>
          <a:p>
            <a:endParaRPr lang="bg-BG" dirty="0"/>
          </a:p>
        </p:txBody>
      </p:sp>
    </p:spTree>
    <p:extLst>
      <p:ext uri="{BB962C8B-B14F-4D97-AF65-F5344CB8AC3E}">
        <p14:creationId xmlns:p14="http://schemas.microsoft.com/office/powerpoint/2010/main" val="11670769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25</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25</a:t>
            </a:fld>
            <a:r>
              <a:rPr lang="en-US" sz="1000" i="1" dirty="0"/>
              <a:t>##</a:t>
            </a:r>
            <a:endParaRPr lang="en-US" sz="1200" i="1" dirty="0"/>
          </a:p>
        </p:txBody>
      </p:sp>
    </p:spTree>
    <p:extLst>
      <p:ext uri="{BB962C8B-B14F-4D97-AF65-F5344CB8AC3E}">
        <p14:creationId xmlns:p14="http://schemas.microsoft.com/office/powerpoint/2010/main" val="24522214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26</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26</a:t>
            </a:fld>
            <a:r>
              <a:rPr lang="en-US" sz="1000" i="1" dirty="0"/>
              <a:t>##</a:t>
            </a:r>
            <a:endParaRPr lang="en-US" sz="1200" i="1" dirty="0"/>
          </a:p>
        </p:txBody>
      </p:sp>
    </p:spTree>
    <p:extLst>
      <p:ext uri="{BB962C8B-B14F-4D97-AF65-F5344CB8AC3E}">
        <p14:creationId xmlns:p14="http://schemas.microsoft.com/office/powerpoint/2010/main" val="20649178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27</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27</a:t>
            </a:fld>
            <a:r>
              <a:rPr lang="en-US" sz="1000" i="1" dirty="0"/>
              <a:t>##</a:t>
            </a:r>
            <a:endParaRPr lang="en-US" sz="1200" i="1" dirty="0"/>
          </a:p>
        </p:txBody>
      </p:sp>
    </p:spTree>
    <p:extLst>
      <p:ext uri="{BB962C8B-B14F-4D97-AF65-F5344CB8AC3E}">
        <p14:creationId xmlns:p14="http://schemas.microsoft.com/office/powerpoint/2010/main" val="14715296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28</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28</a:t>
            </a:fld>
            <a:r>
              <a:rPr lang="en-US" sz="1000" i="1" dirty="0"/>
              <a:t>##</a:t>
            </a:r>
            <a:endParaRPr lang="en-US" sz="1200" i="1" dirty="0"/>
          </a:p>
        </p:txBody>
      </p:sp>
    </p:spTree>
    <p:extLst>
      <p:ext uri="{BB962C8B-B14F-4D97-AF65-F5344CB8AC3E}">
        <p14:creationId xmlns:p14="http://schemas.microsoft.com/office/powerpoint/2010/main" val="27420233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BA5BD7-F043-4D1B-AA17-CD412FC534DE}" type="slidenum">
              <a:rPr lang="en-US" smtClean="0"/>
              <a:pPr/>
              <a:t>31</a:t>
            </a:fld>
            <a:endParaRPr lang="en-US" dirty="0"/>
          </a:p>
        </p:txBody>
      </p:sp>
      <p:sp>
        <p:nvSpPr>
          <p:cNvPr id="5" name="Footer Placeholder 4"/>
          <p:cNvSpPr>
            <a:spLocks noGrp="1"/>
          </p:cNvSpPr>
          <p:nvPr>
            <p:ph type="ftr" sz="quarter" idx="11"/>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Tree>
    <p:extLst>
      <p:ext uri="{BB962C8B-B14F-4D97-AF65-F5344CB8AC3E}">
        <p14:creationId xmlns:p14="http://schemas.microsoft.com/office/powerpoint/2010/main" val="4261029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BA5BD7-F043-4D1B-AA17-CD412FC534DE}" type="slidenum">
              <a:rPr lang="en-US" smtClean="0"/>
              <a:pPr/>
              <a:t>32</a:t>
            </a:fld>
            <a:endParaRPr lang="en-US" dirty="0"/>
          </a:p>
        </p:txBody>
      </p:sp>
      <p:sp>
        <p:nvSpPr>
          <p:cNvPr id="5" name="Footer Placeholder 4"/>
          <p:cNvSpPr>
            <a:spLocks noGrp="1"/>
          </p:cNvSpPr>
          <p:nvPr>
            <p:ph type="ftr" sz="quarter" idx="11"/>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Tree>
    <p:extLst>
      <p:ext uri="{BB962C8B-B14F-4D97-AF65-F5344CB8AC3E}">
        <p14:creationId xmlns:p14="http://schemas.microsoft.com/office/powerpoint/2010/main" val="14690393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AA4B34E6-7003-4652-96A3-6F24BE8F31F5}" type="slidenum">
              <a:rPr lang="en-US"/>
              <a:pPr/>
              <a:t>33</a:t>
            </a:fld>
            <a:r>
              <a:rPr lang="en-US" dirty="0"/>
              <a:t>##</a:t>
            </a:r>
          </a:p>
        </p:txBody>
      </p:sp>
      <p:sp>
        <p:nvSpPr>
          <p:cNvPr id="796674" name="Rectangle 2"/>
          <p:cNvSpPr>
            <a:spLocks noGrp="1" noRot="1" noChangeAspect="1" noChangeArrowheads="1" noTextEdit="1"/>
          </p:cNvSpPr>
          <p:nvPr>
            <p:ph type="sldImg"/>
          </p:nvPr>
        </p:nvSpPr>
        <p:spPr>
          <a:ln/>
        </p:spPr>
      </p:sp>
      <p:sp>
        <p:nvSpPr>
          <p:cNvPr id="796675"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4687153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AA4B34E6-7003-4652-96A3-6F24BE8F31F5}" type="slidenum">
              <a:rPr lang="en-US"/>
              <a:pPr/>
              <a:t>34</a:t>
            </a:fld>
            <a:r>
              <a:rPr lang="en-US" dirty="0"/>
              <a:t>##</a:t>
            </a:r>
          </a:p>
        </p:txBody>
      </p:sp>
      <p:sp>
        <p:nvSpPr>
          <p:cNvPr id="796674" name="Rectangle 2"/>
          <p:cNvSpPr>
            <a:spLocks noGrp="1" noRot="1" noChangeAspect="1" noChangeArrowheads="1" noTextEdit="1"/>
          </p:cNvSpPr>
          <p:nvPr>
            <p:ph type="sldImg"/>
          </p:nvPr>
        </p:nvSpPr>
        <p:spPr>
          <a:ln/>
        </p:spPr>
      </p:sp>
      <p:sp>
        <p:nvSpPr>
          <p:cNvPr id="796675"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4866793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AA4B34E6-7003-4652-96A3-6F24BE8F31F5}" type="slidenum">
              <a:rPr lang="en-US"/>
              <a:pPr/>
              <a:t>35</a:t>
            </a:fld>
            <a:r>
              <a:rPr lang="en-US" dirty="0"/>
              <a:t>##</a:t>
            </a:r>
          </a:p>
        </p:txBody>
      </p:sp>
      <p:sp>
        <p:nvSpPr>
          <p:cNvPr id="796674" name="Rectangle 2"/>
          <p:cNvSpPr>
            <a:spLocks noGrp="1" noRot="1" noChangeAspect="1" noChangeArrowheads="1" noTextEdit="1"/>
          </p:cNvSpPr>
          <p:nvPr>
            <p:ph type="sldImg"/>
          </p:nvPr>
        </p:nvSpPr>
        <p:spPr>
          <a:ln/>
        </p:spPr>
      </p:sp>
      <p:sp>
        <p:nvSpPr>
          <p:cNvPr id="796675"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86183339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7BE65B3B-E6E2-4525-8F2E-49AC8F612DB9}" type="slidenum">
              <a:rPr lang="en-US"/>
              <a:pPr/>
              <a:t>36</a:t>
            </a:fld>
            <a:r>
              <a:rPr lang="en-US" dirty="0"/>
              <a:t>##</a:t>
            </a:r>
          </a:p>
        </p:txBody>
      </p:sp>
      <p:sp>
        <p:nvSpPr>
          <p:cNvPr id="435202" name="Rectangle 2"/>
          <p:cNvSpPr>
            <a:spLocks noGrp="1" noRot="1" noChangeAspect="1" noChangeArrowheads="1" noTextEdit="1"/>
          </p:cNvSpPr>
          <p:nvPr>
            <p:ph type="sldImg"/>
          </p:nvPr>
        </p:nvSpPr>
        <p:spPr>
          <a:ln/>
        </p:spPr>
      </p:sp>
      <p:sp>
        <p:nvSpPr>
          <p:cNvPr id="435203" name="Rectangle 3"/>
          <p:cNvSpPr>
            <a:spLocks noGrp="1" noChangeArrowheads="1"/>
          </p:cNvSpPr>
          <p:nvPr>
            <p:ph type="body" idx="1"/>
          </p:nvPr>
        </p:nvSpPr>
        <p:spPr/>
        <p:txBody>
          <a:bodyPr/>
          <a:lstStyle/>
          <a:p>
            <a:endParaRPr lang="bg-BG" dirty="0"/>
          </a:p>
        </p:txBody>
      </p:sp>
    </p:spTree>
    <p:extLst>
      <p:ext uri="{BB962C8B-B14F-4D97-AF65-F5344CB8AC3E}">
        <p14:creationId xmlns:p14="http://schemas.microsoft.com/office/powerpoint/2010/main" val="40444191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3</a:t>
            </a:fld>
            <a:endParaRPr lang="en-US" dirty="0"/>
          </a:p>
        </p:txBody>
      </p:sp>
    </p:spTree>
    <p:extLst>
      <p:ext uri="{BB962C8B-B14F-4D97-AF65-F5344CB8AC3E}">
        <p14:creationId xmlns:p14="http://schemas.microsoft.com/office/powerpoint/2010/main" val="259717856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smtClean="0">
                <a:solidFill>
                  <a:prstClr val="black"/>
                </a:solidFill>
              </a:rPr>
              <a:t>© Software University Foundation – </a:t>
            </a:r>
            <a:r>
              <a:rPr lang="en-US" sz="1000" u="sng" dirty="0" smtClean="0">
                <a:solidFill>
                  <a:prstClr val="black"/>
                </a:solidFill>
                <a:hlinkClick r:id="rId3"/>
              </a:rPr>
              <a:t>http://softuni.org</a:t>
            </a:r>
            <a:endParaRPr lang="en-US" sz="1000" dirty="0" smtClean="0">
              <a:solidFill>
                <a:prstClr val="black"/>
              </a:solidFill>
            </a:endParaRPr>
          </a:p>
          <a:p>
            <a:r>
              <a:rPr lang="en-US" sz="1000" dirty="0" smtClean="0">
                <a:solidFill>
                  <a:prstClr val="black"/>
                </a:solidFill>
              </a:rPr>
              <a:t>This work is licensed under the </a:t>
            </a:r>
            <a:r>
              <a:rPr lang="en-US" sz="1000" u="sng" noProof="1" smtClean="0">
                <a:solidFill>
                  <a:prstClr val="black"/>
                </a:solidFill>
                <a:hlinkClick r:id="rId4"/>
              </a:rPr>
              <a:t>Creative Commons Attribution-NonCommercial-ShareAlike</a:t>
            </a:r>
            <a:r>
              <a:rPr lang="en-US" sz="1000" noProof="1" smtClean="0">
                <a:solidFill>
                  <a:prstClr val="black"/>
                </a:solidFill>
              </a:rPr>
              <a:t> </a:t>
            </a:r>
            <a:r>
              <a:rPr lang="en-US" sz="1000" dirty="0" smtClean="0">
                <a:solidFill>
                  <a:prstClr val="black"/>
                </a:solidFill>
              </a:rPr>
              <a:t>license.</a:t>
            </a:r>
            <a:endParaRPr lang="en-US" sz="1000" dirty="0">
              <a:solidFill>
                <a:prstClr val="black"/>
              </a:solidFill>
            </a:endParaRPr>
          </a:p>
        </p:txBody>
      </p:sp>
      <p:sp>
        <p:nvSpPr>
          <p:cNvPr id="5" name="Slide Number Placeholder 4"/>
          <p:cNvSpPr>
            <a:spLocks noGrp="1"/>
          </p:cNvSpPr>
          <p:nvPr>
            <p:ph type="sldNum" sz="quarter" idx="11"/>
          </p:nvPr>
        </p:nvSpPr>
        <p:spPr/>
        <p:txBody>
          <a:bodyPr/>
          <a:lstStyle/>
          <a:p>
            <a:fld id="{3EBA5BD7-F043-4D1B-AA17-CD412FC534DE}" type="slidenum">
              <a:rPr lang="en-US" smtClean="0">
                <a:solidFill>
                  <a:prstClr val="black"/>
                </a:solidFill>
              </a:rPr>
              <a:pPr/>
              <a:t>37</a:t>
            </a:fld>
            <a:endParaRPr lang="en-US" dirty="0">
              <a:solidFill>
                <a:prstClr val="black"/>
              </a:solidFill>
            </a:endParaRPr>
          </a:p>
        </p:txBody>
      </p:sp>
    </p:spTree>
    <p:extLst>
      <p:ext uri="{BB962C8B-B14F-4D97-AF65-F5344CB8AC3E}">
        <p14:creationId xmlns:p14="http://schemas.microsoft.com/office/powerpoint/2010/main" val="411984641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38</a:t>
            </a:fld>
            <a:endParaRPr lang="en-US" dirty="0"/>
          </a:p>
        </p:txBody>
      </p:sp>
    </p:spTree>
    <p:extLst>
      <p:ext uri="{BB962C8B-B14F-4D97-AF65-F5344CB8AC3E}">
        <p14:creationId xmlns:p14="http://schemas.microsoft.com/office/powerpoint/2010/main" val="215099414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39</a:t>
            </a:fld>
            <a:endParaRPr lang="en-US" dirty="0"/>
          </a:p>
        </p:txBody>
      </p:sp>
    </p:spTree>
    <p:extLst>
      <p:ext uri="{BB962C8B-B14F-4D97-AF65-F5344CB8AC3E}">
        <p14:creationId xmlns:p14="http://schemas.microsoft.com/office/powerpoint/2010/main" val="37627620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bg-BG"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4</a:t>
            </a:fld>
            <a:endParaRPr lang="en-US" dirty="0"/>
          </a:p>
        </p:txBody>
      </p:sp>
    </p:spTree>
    <p:extLst>
      <p:ext uri="{BB962C8B-B14F-4D97-AF65-F5344CB8AC3E}">
        <p14:creationId xmlns:p14="http://schemas.microsoft.com/office/powerpoint/2010/main" val="16998074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0" i="0" kern="1200" dirty="0">
                <a:solidFill>
                  <a:schemeClr val="tx1"/>
                </a:solidFill>
                <a:effectLst/>
                <a:latin typeface="+mn-lt"/>
                <a:ea typeface="+mn-ea"/>
                <a:cs typeface="+mn-cs"/>
              </a:rPr>
              <a:t>Polymorphism is the ability of an object to take on many forms. The most common use of polymorphism in OOP occurs when a parent class reference is used to refer to a child class object</a:t>
            </a:r>
            <a:r>
              <a:rPr lang="en-US" sz="1600" b="0" i="0" kern="1200" dirty="0" smtClean="0">
                <a:solidFill>
                  <a:schemeClr val="tx1"/>
                </a:solidFill>
                <a:effectLst/>
                <a:latin typeface="+mn-lt"/>
                <a:ea typeface="+mn-ea"/>
                <a:cs typeface="+mn-cs"/>
              </a:rPr>
              <a:t>.</a:t>
            </a:r>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5</a:t>
            </a:fld>
            <a:endParaRPr lang="en-US" dirty="0"/>
          </a:p>
        </p:txBody>
      </p:sp>
    </p:spTree>
    <p:extLst>
      <p:ext uri="{BB962C8B-B14F-4D97-AF65-F5344CB8AC3E}">
        <p14:creationId xmlns:p14="http://schemas.microsoft.com/office/powerpoint/2010/main" val="34102046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bg-BG"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10</a:t>
            </a:fld>
            <a:endParaRPr lang="en-US" dirty="0"/>
          </a:p>
        </p:txBody>
      </p:sp>
    </p:spTree>
    <p:extLst>
      <p:ext uri="{BB962C8B-B14F-4D97-AF65-F5344CB8AC3E}">
        <p14:creationId xmlns:p14="http://schemas.microsoft.com/office/powerpoint/2010/main" val="34339837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bg-BG"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11</a:t>
            </a:fld>
            <a:endParaRPr lang="en-US" dirty="0"/>
          </a:p>
        </p:txBody>
      </p:sp>
    </p:spTree>
    <p:extLst>
      <p:ext uri="{BB962C8B-B14F-4D97-AF65-F5344CB8AC3E}">
        <p14:creationId xmlns:p14="http://schemas.microsoft.com/office/powerpoint/2010/main" val="28942527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12</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12</a:t>
            </a:fld>
            <a:r>
              <a:rPr lang="en-US" sz="1000" i="1" dirty="0"/>
              <a:t>##</a:t>
            </a:r>
            <a:endParaRPr lang="en-US" sz="1200" i="1" dirty="0"/>
          </a:p>
        </p:txBody>
      </p:sp>
    </p:spTree>
    <p:extLst>
      <p:ext uri="{BB962C8B-B14F-4D97-AF65-F5344CB8AC3E}">
        <p14:creationId xmlns:p14="http://schemas.microsoft.com/office/powerpoint/2010/main" val="10475431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13</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13</a:t>
            </a:fld>
            <a:r>
              <a:rPr lang="en-US" sz="1000" i="1" dirty="0"/>
              <a:t>##</a:t>
            </a:r>
            <a:endParaRPr lang="en-US" sz="1200" i="1" dirty="0"/>
          </a:p>
        </p:txBody>
      </p:sp>
    </p:spTree>
    <p:extLst>
      <p:ext uri="{BB962C8B-B14F-4D97-AF65-F5344CB8AC3E}">
        <p14:creationId xmlns:p14="http://schemas.microsoft.com/office/powerpoint/2010/main" val="26775517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judge.softuni.bg/" TargetMode="External"/><Relationship Id="rId13" Type="http://schemas.openxmlformats.org/officeDocument/2006/relationships/image" Target="../media/image7.png"/><Relationship Id="rId3" Type="http://schemas.openxmlformats.org/officeDocument/2006/relationships/image" Target="../media/image6.png"/><Relationship Id="rId7" Type="http://schemas.openxmlformats.org/officeDocument/2006/relationships/hyperlink" Target="http://forum.softuni.bg/" TargetMode="External"/><Relationship Id="rId12" Type="http://schemas.openxmlformats.org/officeDocument/2006/relationships/hyperlink" Target="http://www.introprogramming.info/" TargetMode="External"/><Relationship Id="rId2" Type="http://schemas.openxmlformats.org/officeDocument/2006/relationships/image" Target="../media/image5.jpeg"/><Relationship Id="rId1" Type="http://schemas.openxmlformats.org/officeDocument/2006/relationships/slideMaster" Target="../slideMasters/slideMaster1.xml"/><Relationship Id="rId6" Type="http://schemas.openxmlformats.org/officeDocument/2006/relationships/hyperlink" Target="http://www.nakov.com/" TargetMode="External"/><Relationship Id="rId11" Type="http://schemas.openxmlformats.org/officeDocument/2006/relationships/hyperlink" Target="http://www.youtube.com/SoftwareUniversity" TargetMode="External"/><Relationship Id="rId5" Type="http://schemas.openxmlformats.org/officeDocument/2006/relationships/hyperlink" Target="http://softuni.org/" TargetMode="External"/><Relationship Id="rId10" Type="http://schemas.openxmlformats.org/officeDocument/2006/relationships/hyperlink" Target="https://twitter.com/softunibg" TargetMode="External"/><Relationship Id="rId4" Type="http://schemas.openxmlformats.org/officeDocument/2006/relationships/hyperlink" Target="http://softuni.bg/" TargetMode="External"/><Relationship Id="rId9" Type="http://schemas.openxmlformats.org/officeDocument/2006/relationships/hyperlink" Target="https://www.facebook.com/SoftwareUniversity"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bg bwMode="grayWhite">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366413" y="314301"/>
            <a:ext cx="7382341" cy="2000251"/>
          </a:xfrm>
        </p:spPr>
        <p:txBody>
          <a:bodyPr lIns="0" tIns="0" rIns="0" bIns="0">
            <a:normAutofit/>
          </a:bodyPr>
          <a:lstStyle>
            <a:lvl1pPr algn="r">
              <a:defRPr sz="5400">
                <a:solidFill>
                  <a:srgbClr val="F6D18E"/>
                </a:solidFill>
              </a:defRPr>
            </a:lvl1pPr>
          </a:lstStyle>
          <a:p>
            <a:r>
              <a:rPr lang="en-US" dirty="0"/>
              <a:t>Presentation Title</a:t>
            </a:r>
            <a:endParaRPr dirty="0"/>
          </a:p>
        </p:txBody>
      </p:sp>
      <p:sp>
        <p:nvSpPr>
          <p:cNvPr id="3" name="Subtitle 2"/>
          <p:cNvSpPr>
            <a:spLocks noGrp="1"/>
          </p:cNvSpPr>
          <p:nvPr>
            <p:ph type="subTitle" idx="1" hasCustomPrompt="1"/>
          </p:nvPr>
        </p:nvSpPr>
        <p:spPr>
          <a:xfrm>
            <a:off x="4366413" y="2346299"/>
            <a:ext cx="7382341" cy="1752600"/>
          </a:xfrm>
        </p:spPr>
        <p:txBody>
          <a:bodyPr lIns="0" tIns="0" rIns="0" bIns="0">
            <a:normAutofit/>
          </a:bodyPr>
          <a:lstStyle>
            <a:lvl1pPr marL="0" indent="0" algn="r">
              <a:spcBef>
                <a:spcPts val="0"/>
              </a:spcBef>
              <a:buNone/>
              <a:defRPr sz="4000" cap="none"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2" indent="0" algn="ctr">
              <a:buNone/>
              <a:defRPr>
                <a:solidFill>
                  <a:schemeClr val="tx1">
                    <a:tint val="75000"/>
                  </a:schemeClr>
                </a:solidFill>
              </a:defRPr>
            </a:lvl5pPr>
            <a:lvl6pPr marL="3047466"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dirty="0"/>
              <a:t>Presentation Subtitle</a:t>
            </a:r>
            <a:endParaRPr dirty="0"/>
          </a:p>
        </p:txBody>
      </p:sp>
      <p:sp>
        <p:nvSpPr>
          <p:cNvPr id="25" name="Text Placeholder 13"/>
          <p:cNvSpPr>
            <a:spLocks noGrp="1"/>
          </p:cNvSpPr>
          <p:nvPr>
            <p:ph type="body" sz="quarter" idx="10" hasCustomPrompt="1"/>
          </p:nvPr>
        </p:nvSpPr>
        <p:spPr bwMode="auto">
          <a:xfrm>
            <a:off x="760412" y="4164083"/>
            <a:ext cx="3187613" cy="525135"/>
          </a:xfrm>
          <a:prstGeom prst="rect">
            <a:avLst/>
          </a:prstGeom>
          <a:noFill/>
          <a:effectLst/>
        </p:spPr>
        <p:txBody>
          <a:bodyPr wrap="square" lIns="36000" tIns="36000" rIns="36000" bIns="36000" rtlCol="0" anchor="b" anchorCtr="0">
            <a:spAutoFit/>
          </a:bodyPr>
          <a:lstStyle>
            <a:lvl1pPr marL="0" indent="0" algn="l" rtl="0" fontAlgn="base">
              <a:spcBef>
                <a:spcPct val="0"/>
              </a:spcBef>
              <a:spcAft>
                <a:spcPct val="0"/>
              </a:spcAft>
              <a:buNone/>
              <a:defRPr lang="en-US" sz="2800" b="1" kern="1200" baseline="0" dirty="0" smtClean="0">
                <a:solidFill>
                  <a:srgbClr val="EE792A"/>
                </a:solidFill>
                <a:effectLst/>
                <a:latin typeface="+mn-lt"/>
                <a:ea typeface="+mn-ea"/>
                <a:cs typeface="+mn-cs"/>
              </a:defRPr>
            </a:lvl1pPr>
          </a:lstStyle>
          <a:p>
            <a:pPr lvl="0"/>
            <a:r>
              <a:rPr lang="en-US" dirty="0"/>
              <a:t>Author Name</a:t>
            </a:r>
          </a:p>
        </p:txBody>
      </p:sp>
      <p:sp>
        <p:nvSpPr>
          <p:cNvPr id="31" name="Picture Placeholder 4"/>
          <p:cNvSpPr>
            <a:spLocks noGrp="1"/>
          </p:cNvSpPr>
          <p:nvPr>
            <p:ph type="pic" sz="quarter" idx="16" hasCustomPrompt="1"/>
          </p:nvPr>
        </p:nvSpPr>
        <p:spPr>
          <a:xfrm>
            <a:off x="4366413" y="4191000"/>
            <a:ext cx="7382341" cy="1905000"/>
          </a:xfrm>
          <a:prstGeom prst="rect">
            <a:avLst/>
          </a:prstGeom>
        </p:spPr>
        <p:txBody>
          <a:bodyPr lIns="108000" tIns="36000" rIns="108000" bIns="36000"/>
          <a:lstStyle>
            <a:lvl1pPr marL="0" indent="0">
              <a:buNone/>
              <a:defRPr/>
            </a:lvl1pPr>
          </a:lstStyle>
          <a:p>
            <a:r>
              <a:rPr lang="en-US" dirty="0"/>
              <a:t>Insert a Picture Here</a:t>
            </a:r>
          </a:p>
        </p:txBody>
      </p:sp>
      <p:sp>
        <p:nvSpPr>
          <p:cNvPr id="32" name="Text Placeholder 13"/>
          <p:cNvSpPr>
            <a:spLocks noGrp="1"/>
          </p:cNvSpPr>
          <p:nvPr>
            <p:ph type="body" sz="quarter" idx="13" hasCustomPrompt="1"/>
          </p:nvPr>
        </p:nvSpPr>
        <p:spPr bwMode="auto">
          <a:xfrm>
            <a:off x="760413" y="4633982"/>
            <a:ext cx="3187614" cy="444343"/>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300" b="1" kern="1200" dirty="0" smtClean="0">
                <a:solidFill>
                  <a:srgbClr val="F4B36C"/>
                </a:solidFill>
                <a:effectLst/>
                <a:latin typeface="+mn-lt"/>
                <a:ea typeface="+mn-ea"/>
                <a:cs typeface="+mn-cs"/>
              </a:defRPr>
            </a:lvl1pPr>
          </a:lstStyle>
          <a:p>
            <a:pPr lvl="0"/>
            <a:r>
              <a:rPr lang="en-US" dirty="0"/>
              <a:t>Position</a:t>
            </a:r>
          </a:p>
        </p:txBody>
      </p:sp>
      <p:sp>
        <p:nvSpPr>
          <p:cNvPr id="33" name="Text Placeholder 13"/>
          <p:cNvSpPr>
            <a:spLocks noGrp="1"/>
          </p:cNvSpPr>
          <p:nvPr>
            <p:ph type="body" sz="quarter" idx="14" hasCustomPrompt="1"/>
          </p:nvPr>
        </p:nvSpPr>
        <p:spPr bwMode="auto">
          <a:xfrm>
            <a:off x="760412" y="5011671"/>
            <a:ext cx="3187613" cy="395869"/>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000" b="1" kern="1200" dirty="0" smtClean="0">
                <a:solidFill>
                  <a:schemeClr val="accent1">
                    <a:lumMod val="40000"/>
                    <a:lumOff val="60000"/>
                  </a:schemeClr>
                </a:solidFill>
                <a:effectLst/>
                <a:latin typeface="+mn-lt"/>
                <a:ea typeface="+mn-ea"/>
                <a:cs typeface="+mn-cs"/>
              </a:defRPr>
            </a:lvl1pPr>
          </a:lstStyle>
          <a:p>
            <a:pPr lvl="0"/>
            <a:r>
              <a:rPr lang="en-US" dirty="0"/>
              <a:t>Web Site</a:t>
            </a:r>
          </a:p>
        </p:txBody>
      </p:sp>
      <p:sp>
        <p:nvSpPr>
          <p:cNvPr id="34" name="Text Placeholder 13"/>
          <p:cNvSpPr>
            <a:spLocks noGrp="1"/>
          </p:cNvSpPr>
          <p:nvPr>
            <p:ph type="body" sz="quarter" idx="17" hasCustomPrompt="1"/>
          </p:nvPr>
        </p:nvSpPr>
        <p:spPr bwMode="auto">
          <a:xfrm>
            <a:off x="760412" y="5394605"/>
            <a:ext cx="3187613" cy="363552"/>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800" b="1" kern="1200" dirty="0" smtClean="0">
                <a:solidFill>
                  <a:srgbClr val="F27A44"/>
                </a:solidFill>
                <a:effectLst/>
                <a:latin typeface="+mn-lt"/>
                <a:ea typeface="+mn-ea"/>
                <a:cs typeface="+mn-cs"/>
              </a:defRPr>
            </a:lvl1pPr>
          </a:lstStyle>
          <a:p>
            <a:pPr lvl="0"/>
            <a:r>
              <a:rPr lang="en-US" dirty="0"/>
              <a:t>Company Name</a:t>
            </a:r>
          </a:p>
        </p:txBody>
      </p:sp>
      <p:sp>
        <p:nvSpPr>
          <p:cNvPr id="35" name="Text Placeholder 13"/>
          <p:cNvSpPr>
            <a:spLocks noGrp="1"/>
          </p:cNvSpPr>
          <p:nvPr>
            <p:ph type="body" sz="quarter" idx="18" hasCustomPrompt="1"/>
          </p:nvPr>
        </p:nvSpPr>
        <p:spPr bwMode="auto">
          <a:xfrm>
            <a:off x="760412" y="5735767"/>
            <a:ext cx="3187613" cy="331235"/>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600" b="1" kern="1200" dirty="0" smtClean="0">
                <a:solidFill>
                  <a:srgbClr val="F27A44"/>
                </a:solidFill>
                <a:effectLst/>
                <a:latin typeface="+mn-lt"/>
                <a:ea typeface="+mn-ea"/>
                <a:cs typeface="+mn-cs"/>
              </a:defRPr>
            </a:lvl1pPr>
          </a:lstStyle>
          <a:p>
            <a:pPr lvl="0"/>
            <a:r>
              <a:rPr lang="en-US" dirty="0"/>
              <a:t>Company Web Site</a:t>
            </a:r>
          </a:p>
        </p:txBody>
      </p:sp>
    </p:spTree>
    <p:extLst>
      <p:ext uri="{BB962C8B-B14F-4D97-AF65-F5344CB8AC3E}">
        <p14:creationId xmlns:p14="http://schemas.microsoft.com/office/powerpoint/2010/main" val="1847488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14" y="6525002"/>
            <a:ext cx="1223999" cy="196477"/>
          </a:xfrm>
          <a:prstGeom prst="rect">
            <a:avLst/>
          </a:prstGeom>
        </p:spPr>
        <p:txBody>
          <a:bodyPr vert="horz" lIns="36000" tIns="36000" rIns="36000" bIns="36000" rtlCol="0" anchor="ctr"/>
          <a:lstStyle>
            <a:lvl1pPr algn="l">
              <a:defRPr sz="1000">
                <a:solidFill>
                  <a:schemeClr val="tx1">
                    <a:tint val="75000"/>
                  </a:schemeClr>
                </a:solidFill>
              </a:defRPr>
            </a:lvl1pPr>
          </a:lstStyle>
          <a:p>
            <a:endParaRPr lang="en-US" dirty="0"/>
          </a:p>
        </p:txBody>
      </p:sp>
      <p:sp>
        <p:nvSpPr>
          <p:cNvPr id="19" name="Footer Placeholder 4"/>
          <p:cNvSpPr>
            <a:spLocks noGrp="1"/>
          </p:cNvSpPr>
          <p:nvPr>
            <p:ph type="ftr" sz="quarter" idx="3"/>
          </p:nvPr>
        </p:nvSpPr>
        <p:spPr>
          <a:xfrm>
            <a:off x="1414412" y="6525002"/>
            <a:ext cx="10150400"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13" y="1151121"/>
            <a:ext cx="11804822"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15" y="40341"/>
            <a:ext cx="9577597" cy="1110780"/>
          </a:xfrm>
        </p:spPr>
        <p:txBody>
          <a:bodyPr/>
          <a:lstStyle>
            <a:lvl1pPr>
              <a:defRPr>
                <a:solidFill>
                  <a:srgbClr val="F3BE60"/>
                </a:solidFill>
                <a:effectLst/>
              </a:defRPr>
            </a:lvl1pPr>
          </a:lstStyle>
          <a:p>
            <a:r>
              <a:rPr lang="en-US" dirty="0"/>
              <a:t>Slide Title</a:t>
            </a:r>
            <a:endParaRPr dirty="0"/>
          </a:p>
        </p:txBody>
      </p:sp>
      <p:pic>
        <p:nvPicPr>
          <p:cNvPr id="1026" name="Picture 2" descr="D:\_WORK PROJECTS\Nakov\Presentation Slides Design\STORE\Software University Foundation Logo BG and ENG black WHITOUT background CMYK.png"/>
          <p:cNvPicPr>
            <a:picLocks noChangeAspect="1" noChangeArrowheads="1"/>
          </p:cNvPicPr>
          <p:nvPr userDrawn="1"/>
        </p:nvPicPr>
        <p:blipFill>
          <a:blip r:embed="rId3" cstate="print"/>
          <a:srcRect/>
          <a:stretch>
            <a:fillRect/>
          </a:stretch>
        </p:blipFill>
        <p:spPr bwMode="auto">
          <a:xfrm>
            <a:off x="9828212" y="228600"/>
            <a:ext cx="2175525" cy="762000"/>
          </a:xfrm>
          <a:prstGeom prst="rect">
            <a:avLst/>
          </a:prstGeom>
          <a:noFill/>
        </p:spPr>
      </p:pic>
    </p:spTree>
    <p:extLst>
      <p:ext uri="{BB962C8B-B14F-4D97-AF65-F5344CB8AC3E}">
        <p14:creationId xmlns:p14="http://schemas.microsoft.com/office/powerpoint/2010/main" val="1406769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446212" y="4953000"/>
            <a:ext cx="8938472" cy="820600"/>
          </a:xfrm>
        </p:spPr>
        <p:txBody>
          <a:bodyPr lIns="36000" tIns="36000" rIns="36000" bIns="36000" anchor="b">
            <a:spAutoFit/>
          </a:bodyPr>
          <a:lstStyle>
            <a:lvl1pPr algn="ctr">
              <a:defRPr sz="5400" b="1" cap="none" baseline="0"/>
            </a:lvl1pPr>
          </a:lstStyle>
          <a:p>
            <a:r>
              <a:rPr lang="en-US" dirty="0"/>
              <a:t>Click to Edit Section Title</a:t>
            </a:r>
            <a:endParaRPr dirty="0"/>
          </a:p>
        </p:txBody>
      </p:sp>
      <p:sp>
        <p:nvSpPr>
          <p:cNvPr id="3" name="Text Placeholder 2"/>
          <p:cNvSpPr>
            <a:spLocks noGrp="1"/>
          </p:cNvSpPr>
          <p:nvPr>
            <p:ph type="body" idx="1" hasCustomPrompt="1"/>
          </p:nvPr>
        </p:nvSpPr>
        <p:spPr>
          <a:xfrm>
            <a:off x="1446212" y="5754968"/>
            <a:ext cx="8938472" cy="688256"/>
          </a:xfrm>
        </p:spPr>
        <p:txBody>
          <a:bodyPr lIns="36000" tIns="36000" rIns="36000" bIns="36000" anchor="t">
            <a:spAutoFit/>
          </a:bodyPr>
          <a:lstStyle>
            <a:lvl1pPr marL="0" indent="0" algn="ctr">
              <a:spcBef>
                <a:spcPts val="0"/>
              </a:spcBef>
              <a:buNone/>
              <a:defRPr sz="4000" cap="none"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2" indent="0">
              <a:buNone/>
              <a:defRPr sz="1900">
                <a:solidFill>
                  <a:schemeClr val="tx1">
                    <a:tint val="75000"/>
                  </a:schemeClr>
                </a:solidFill>
              </a:defRPr>
            </a:lvl5pPr>
            <a:lvl6pPr marL="3047466"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dirty="0"/>
              <a:t>Click to Edit Section Subtitle</a:t>
            </a:r>
          </a:p>
        </p:txBody>
      </p:sp>
      <p:pic>
        <p:nvPicPr>
          <p:cNvPr id="9" name="Picture 2" descr="D:\_WORK PROJECTS\Nakov\Presentation Slides Design\STORE\Software University Foundation Logo BG and ENG black WHITOUT background CMYK.png"/>
          <p:cNvPicPr>
            <a:picLocks noChangeAspect="1" noChangeArrowheads="1"/>
          </p:cNvPicPr>
          <p:nvPr userDrawn="1"/>
        </p:nvPicPr>
        <p:blipFill>
          <a:blip r:embed="rId3" cstate="print"/>
          <a:srcRect/>
          <a:stretch>
            <a:fillRect/>
          </a:stretch>
        </p:blipFill>
        <p:spPr bwMode="auto">
          <a:xfrm>
            <a:off x="9828212" y="228600"/>
            <a:ext cx="2175525" cy="762000"/>
          </a:xfrm>
          <a:prstGeom prst="rect">
            <a:avLst/>
          </a:prstGeom>
          <a:noFill/>
        </p:spPr>
      </p:pic>
    </p:spTree>
    <p:extLst>
      <p:ext uri="{BB962C8B-B14F-4D97-AF65-F5344CB8AC3E}">
        <p14:creationId xmlns:p14="http://schemas.microsoft.com/office/powerpoint/2010/main" val="3616330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2478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Questions Slide">
    <p:bg>
      <p:bgPr>
        <a:blipFill dpi="0" rotWithShape="1">
          <a:blip r:embed="rId2"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9" name="Text Placeholder 29"/>
          <p:cNvSpPr>
            <a:spLocks noGrp="1"/>
          </p:cNvSpPr>
          <p:nvPr>
            <p:ph type="body" sz="quarter" idx="10" hasCustomPrompt="1"/>
          </p:nvPr>
        </p:nvSpPr>
        <p:spPr>
          <a:xfrm>
            <a:off x="1529384" y="6400802"/>
            <a:ext cx="10482604" cy="363552"/>
          </a:xfrm>
          <a:prstGeom prst="rect">
            <a:avLst/>
          </a:prstGeom>
        </p:spPr>
        <p:txBody>
          <a:bodyPr wrap="square" lIns="36000" rIns="36000">
            <a:spAutoFit/>
          </a:bodyPr>
          <a:lstStyle>
            <a:lvl1pPr marL="0" indent="0" algn="r">
              <a:buNone/>
              <a:defRPr sz="1800">
                <a:latin typeface="+mn-lt"/>
              </a:defRPr>
            </a:lvl1pPr>
          </a:lstStyle>
          <a:p>
            <a:pPr lvl="0"/>
            <a:r>
              <a:rPr lang="en-US" dirty="0"/>
              <a:t>Course Web Site</a:t>
            </a:r>
          </a:p>
        </p:txBody>
      </p:sp>
      <p:pic>
        <p:nvPicPr>
          <p:cNvPr id="55" name="Picture 5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838412" y="261000"/>
            <a:ext cx="2050131" cy="670675"/>
          </a:xfrm>
          <a:prstGeom prst="rect">
            <a:avLst/>
          </a:prstGeom>
        </p:spPr>
      </p:pic>
      <p:sp>
        <p:nvSpPr>
          <p:cNvPr id="50" name="Title 1"/>
          <p:cNvSpPr>
            <a:spLocks noGrp="1"/>
          </p:cNvSpPr>
          <p:nvPr>
            <p:ph type="title" hasCustomPrompt="1"/>
          </p:nvPr>
        </p:nvSpPr>
        <p:spPr>
          <a:xfrm>
            <a:off x="188815" y="40341"/>
            <a:ext cx="9577597" cy="1110780"/>
          </a:xfrm>
        </p:spPr>
        <p:txBody>
          <a:bodyPr/>
          <a:lstStyle>
            <a:lvl1pPr>
              <a:defRPr>
                <a:solidFill>
                  <a:srgbClr val="F3BE60"/>
                </a:solidFill>
                <a:effectLst/>
              </a:defRPr>
            </a:lvl1pPr>
          </a:lstStyle>
          <a:p>
            <a:r>
              <a:rPr lang="en-US" dirty="0"/>
              <a:t>Presentation Title</a:t>
            </a:r>
            <a:endParaRPr dirty="0"/>
          </a:p>
        </p:txBody>
      </p:sp>
      <p:sp>
        <p:nvSpPr>
          <p:cNvPr id="2" name="TextBox 1">
            <a:hlinkClick r:id="rId4" tooltip="Software University - Quality Education, Profession and Job for Software Engineers"/>
          </p:cNvPr>
          <p:cNvSpPr txBox="1"/>
          <p:nvPr userDrawn="1"/>
        </p:nvSpPr>
        <p:spPr>
          <a:xfrm rot="322982">
            <a:off x="10066442" y="2253546"/>
            <a:ext cx="303288" cy="400110"/>
          </a:xfrm>
          <a:prstGeom prst="rect">
            <a:avLst/>
          </a:prstGeom>
          <a:noFill/>
        </p:spPr>
        <p:txBody>
          <a:bodyPr wrap="none" rtlCol="0">
            <a:spAutoFit/>
          </a:bodyPr>
          <a:lstStyle/>
          <a:p>
            <a:r>
              <a:rPr lang="en-US" sz="2000" b="1" dirty="0">
                <a:solidFill>
                  <a:srgbClr val="603A14"/>
                </a:solidFill>
              </a:rPr>
              <a:t>?</a:t>
            </a:r>
          </a:p>
        </p:txBody>
      </p:sp>
      <p:sp>
        <p:nvSpPr>
          <p:cNvPr id="27" name="TextBox 26">
            <a:hlinkClick r:id="rId5" tooltip="Software University Foundaton"/>
          </p:cNvPr>
          <p:cNvSpPr txBox="1"/>
          <p:nvPr userDrawn="1"/>
        </p:nvSpPr>
        <p:spPr>
          <a:xfrm rot="20630519">
            <a:off x="7568290" y="4341197"/>
            <a:ext cx="303288" cy="400110"/>
          </a:xfrm>
          <a:prstGeom prst="rect">
            <a:avLst/>
          </a:prstGeom>
          <a:noFill/>
        </p:spPr>
        <p:txBody>
          <a:bodyPr wrap="none" rtlCol="0">
            <a:spAutoFit/>
          </a:bodyPr>
          <a:lstStyle/>
          <a:p>
            <a:r>
              <a:rPr lang="en-US" sz="2000" b="1" dirty="0">
                <a:solidFill>
                  <a:srgbClr val="603A14"/>
                </a:solidFill>
              </a:rPr>
              <a:t>?</a:t>
            </a:r>
          </a:p>
        </p:txBody>
      </p:sp>
      <p:sp>
        <p:nvSpPr>
          <p:cNvPr id="51" name="TextBox 50">
            <a:hlinkClick r:id="rId6" tooltip="Svetlin Nakov - Programming and Education for Developers"/>
          </p:cNvPr>
          <p:cNvSpPr txBox="1"/>
          <p:nvPr userDrawn="1"/>
        </p:nvSpPr>
        <p:spPr>
          <a:xfrm>
            <a:off x="11500162" y="4679637"/>
            <a:ext cx="255198" cy="276999"/>
          </a:xfrm>
          <a:prstGeom prst="rect">
            <a:avLst/>
          </a:prstGeom>
          <a:noFill/>
        </p:spPr>
        <p:txBody>
          <a:bodyPr wrap="none" rtlCol="0">
            <a:spAutoFit/>
          </a:bodyPr>
          <a:lstStyle/>
          <a:p>
            <a:r>
              <a:rPr lang="en-US" sz="1200" dirty="0">
                <a:solidFill>
                  <a:srgbClr val="603A14"/>
                </a:solidFill>
              </a:rPr>
              <a:t>?</a:t>
            </a:r>
          </a:p>
        </p:txBody>
      </p:sp>
      <p:sp>
        <p:nvSpPr>
          <p:cNvPr id="52" name="TextBox 51">
            <a:hlinkClick r:id="rId7" tooltip="Software University - Discussion Forum"/>
          </p:cNvPr>
          <p:cNvSpPr txBox="1"/>
          <p:nvPr userDrawn="1"/>
        </p:nvSpPr>
        <p:spPr>
          <a:xfrm rot="20971262">
            <a:off x="6094412" y="6109081"/>
            <a:ext cx="268022" cy="307777"/>
          </a:xfrm>
          <a:prstGeom prst="rect">
            <a:avLst/>
          </a:prstGeom>
          <a:noFill/>
        </p:spPr>
        <p:txBody>
          <a:bodyPr wrap="none" rtlCol="0">
            <a:spAutoFit/>
          </a:bodyPr>
          <a:lstStyle/>
          <a:p>
            <a:r>
              <a:rPr lang="en-US" sz="1400" dirty="0">
                <a:solidFill>
                  <a:srgbClr val="603A14"/>
                </a:solidFill>
              </a:rPr>
              <a:t>?</a:t>
            </a:r>
          </a:p>
        </p:txBody>
      </p:sp>
      <p:sp>
        <p:nvSpPr>
          <p:cNvPr id="53" name="TextBox 52">
            <a:hlinkClick r:id="rId8" tooltip="Software University - Online Judge System"/>
          </p:cNvPr>
          <p:cNvSpPr txBox="1"/>
          <p:nvPr userDrawn="1"/>
        </p:nvSpPr>
        <p:spPr>
          <a:xfrm rot="569019">
            <a:off x="9155998" y="4032736"/>
            <a:ext cx="292068" cy="369332"/>
          </a:xfrm>
          <a:prstGeom prst="rect">
            <a:avLst/>
          </a:prstGeom>
          <a:noFill/>
        </p:spPr>
        <p:txBody>
          <a:bodyPr wrap="none" rtlCol="0">
            <a:spAutoFit/>
          </a:bodyPr>
          <a:lstStyle/>
          <a:p>
            <a:r>
              <a:rPr lang="en-US" sz="1800" b="1" dirty="0">
                <a:solidFill>
                  <a:srgbClr val="603A14"/>
                </a:solidFill>
              </a:rPr>
              <a:t>?</a:t>
            </a:r>
          </a:p>
        </p:txBody>
      </p:sp>
      <p:sp>
        <p:nvSpPr>
          <p:cNvPr id="54" name="TextBox 53">
            <a:hlinkClick r:id="rId9" tooltip="Software University @ Facebook"/>
          </p:cNvPr>
          <p:cNvSpPr txBox="1"/>
          <p:nvPr userDrawn="1"/>
        </p:nvSpPr>
        <p:spPr>
          <a:xfrm rot="219682">
            <a:off x="7047355" y="2560119"/>
            <a:ext cx="327334" cy="461665"/>
          </a:xfrm>
          <a:prstGeom prst="rect">
            <a:avLst/>
          </a:prstGeom>
          <a:noFill/>
        </p:spPr>
        <p:txBody>
          <a:bodyPr wrap="none" rtlCol="0">
            <a:spAutoFit/>
          </a:bodyPr>
          <a:lstStyle/>
          <a:p>
            <a:r>
              <a:rPr lang="en-US" b="1" dirty="0">
                <a:solidFill>
                  <a:srgbClr val="603A14"/>
                </a:solidFill>
              </a:rPr>
              <a:t>?</a:t>
            </a:r>
          </a:p>
        </p:txBody>
      </p:sp>
      <p:sp>
        <p:nvSpPr>
          <p:cNvPr id="56" name="TextBox 55">
            <a:hlinkClick r:id="rId10" tooltip="Software University @ Twitter"/>
          </p:cNvPr>
          <p:cNvSpPr txBox="1"/>
          <p:nvPr userDrawn="1"/>
        </p:nvSpPr>
        <p:spPr>
          <a:xfrm rot="20972266">
            <a:off x="11754532" y="2320841"/>
            <a:ext cx="268022" cy="307777"/>
          </a:xfrm>
          <a:prstGeom prst="rect">
            <a:avLst/>
          </a:prstGeom>
          <a:noFill/>
        </p:spPr>
        <p:txBody>
          <a:bodyPr wrap="none" rtlCol="0">
            <a:spAutoFit/>
          </a:bodyPr>
          <a:lstStyle/>
          <a:p>
            <a:r>
              <a:rPr lang="en-US" sz="1400" dirty="0">
                <a:solidFill>
                  <a:srgbClr val="603A14"/>
                </a:solidFill>
              </a:rPr>
              <a:t>?</a:t>
            </a:r>
          </a:p>
        </p:txBody>
      </p:sp>
      <p:sp>
        <p:nvSpPr>
          <p:cNvPr id="57" name="TextBox 56">
            <a:hlinkClick r:id="rId11" tooltip="Software University @ YouTube - free training courses and video lessons for software engineers"/>
          </p:cNvPr>
          <p:cNvSpPr txBox="1"/>
          <p:nvPr userDrawn="1"/>
        </p:nvSpPr>
        <p:spPr>
          <a:xfrm rot="562174">
            <a:off x="11774596" y="3447926"/>
            <a:ext cx="255198" cy="276999"/>
          </a:xfrm>
          <a:prstGeom prst="rect">
            <a:avLst/>
          </a:prstGeom>
          <a:noFill/>
        </p:spPr>
        <p:txBody>
          <a:bodyPr wrap="none" rtlCol="0">
            <a:spAutoFit/>
          </a:bodyPr>
          <a:lstStyle/>
          <a:p>
            <a:r>
              <a:rPr lang="en-US" sz="1200" dirty="0">
                <a:solidFill>
                  <a:srgbClr val="603A14"/>
                </a:solidFill>
              </a:rPr>
              <a:t>?</a:t>
            </a:r>
          </a:p>
        </p:txBody>
      </p:sp>
      <p:sp>
        <p:nvSpPr>
          <p:cNvPr id="58" name="TextBox 57">
            <a:hlinkClick r:id="rId12" tooltip="Programming Fundamentals Book and Vide Lessons: Learn C#, Programming, Data Structures, Algorithms and Quality Coding"/>
          </p:cNvPr>
          <p:cNvSpPr txBox="1"/>
          <p:nvPr userDrawn="1"/>
        </p:nvSpPr>
        <p:spPr>
          <a:xfrm rot="571210">
            <a:off x="11136783" y="5625911"/>
            <a:ext cx="268022" cy="307777"/>
          </a:xfrm>
          <a:prstGeom prst="rect">
            <a:avLst/>
          </a:prstGeom>
          <a:noFill/>
        </p:spPr>
        <p:txBody>
          <a:bodyPr wrap="none" rtlCol="0">
            <a:spAutoFit/>
          </a:bodyPr>
          <a:lstStyle/>
          <a:p>
            <a:r>
              <a:rPr lang="en-US" sz="1400" dirty="0">
                <a:solidFill>
                  <a:srgbClr val="603A14"/>
                </a:solidFill>
              </a:rPr>
              <a:t>?</a:t>
            </a:r>
          </a:p>
        </p:txBody>
      </p:sp>
      <p:pic>
        <p:nvPicPr>
          <p:cNvPr id="15" name="Picture 14"/>
          <p:cNvPicPr>
            <a:picLocks noChangeAspect="1"/>
          </p:cNvPicPr>
          <p:nvPr userDrawn="1"/>
        </p:nvPicPr>
        <p:blipFill>
          <a:blip r:embed="rId13" cstate="print"/>
          <a:stretch>
            <a:fillRect/>
          </a:stretch>
        </p:blipFill>
        <p:spPr>
          <a:xfrm rot="20967714">
            <a:off x="457076" y="2405125"/>
            <a:ext cx="2338944" cy="2395502"/>
          </a:xfrm>
          <a:prstGeom prst="rect">
            <a:avLst/>
          </a:prstGeom>
        </p:spPr>
      </p:pic>
      <p:sp>
        <p:nvSpPr>
          <p:cNvPr id="16" name="Rectangle 15"/>
          <p:cNvSpPr/>
          <p:nvPr userDrawn="1"/>
        </p:nvSpPr>
        <p:spPr>
          <a:xfrm rot="20949717">
            <a:off x="2718532" y="3306088"/>
            <a:ext cx="4540980" cy="948072"/>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algn="ctr" eaLnBrk="0" hangingPunct="0">
              <a:buClr>
                <a:srgbClr val="A19574">
                  <a:lumMod val="40000"/>
                  <a:lumOff val="60000"/>
                </a:srgbClr>
              </a:buClr>
              <a:buSzPct val="70000"/>
              <a:buFont typeface="Wingdings 2" pitchFamily="18" charset="2"/>
              <a:buNone/>
            </a:pPr>
            <a:r>
              <a:rPr lang="en-US" sz="6600" b="1" dirty="0">
                <a:solidFill>
                  <a:srgbClr val="F3BE60"/>
                </a:solidFill>
              </a:rPr>
              <a:t>Questions?</a:t>
            </a:r>
            <a:endParaRPr lang="en-US" sz="6600" b="1" spc="150" dirty="0">
              <a:ln w="11430"/>
              <a:solidFill>
                <a:prstClr val="white">
                  <a:lumMod val="40000"/>
                  <a:lumOff val="60000"/>
                </a:prstClr>
              </a:solidFill>
              <a:effectLst>
                <a:outerShdw blurRad="25400" algn="tl" rotWithShape="0">
                  <a:srgbClr val="000000">
                    <a:alpha val="43000"/>
                  </a:srgbClr>
                </a:outerShdw>
              </a:effectLst>
            </a:endParaRPr>
          </a:p>
        </p:txBody>
      </p:sp>
    </p:spTree>
    <p:extLst>
      <p:ext uri="{BB962C8B-B14F-4D97-AF65-F5344CB8AC3E}">
        <p14:creationId xmlns:p14="http://schemas.microsoft.com/office/powerpoint/2010/main" val="252925591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7" cstate="print">
            <a:lum/>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188814" y="6525002"/>
            <a:ext cx="1223999" cy="196477"/>
          </a:xfrm>
          <a:prstGeom prst="rect">
            <a:avLst/>
          </a:prstGeom>
        </p:spPr>
        <p:txBody>
          <a:bodyPr vert="horz" lIns="36000" tIns="36000" rIns="36000" bIns="36000" rtlCol="0" anchor="ctr"/>
          <a:lstStyle>
            <a:lvl1pPr algn="l">
              <a:defRPr sz="10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1414412" y="6525002"/>
            <a:ext cx="10150400"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 name="Title Placeholder 1"/>
          <p:cNvSpPr>
            <a:spLocks noGrp="1"/>
          </p:cNvSpPr>
          <p:nvPr>
            <p:ph type="title"/>
          </p:nvPr>
        </p:nvSpPr>
        <p:spPr>
          <a:xfrm>
            <a:off x="190403" y="39574"/>
            <a:ext cx="11806432" cy="1111549"/>
          </a:xfrm>
          <a:prstGeom prst="rect">
            <a:avLst/>
          </a:prstGeom>
        </p:spPr>
        <p:txBody>
          <a:bodyPr vert="horz" lIns="108000" tIns="36000" rIns="108000" bIns="36000" rtlCol="0" anchor="ctr" anchorCtr="0">
            <a:normAutofit/>
          </a:bodyPr>
          <a:lstStyle/>
          <a:p>
            <a:r>
              <a:rPr lang="en-US" dirty="0"/>
              <a:t>Click to Edit Master Title Style</a:t>
            </a:r>
            <a:endParaRPr dirty="0"/>
          </a:p>
        </p:txBody>
      </p:sp>
      <p:sp>
        <p:nvSpPr>
          <p:cNvPr id="3" name="Text Placeholder 2"/>
          <p:cNvSpPr>
            <a:spLocks noGrp="1"/>
          </p:cNvSpPr>
          <p:nvPr>
            <p:ph type="body" idx="1"/>
          </p:nvPr>
        </p:nvSpPr>
        <p:spPr>
          <a:xfrm>
            <a:off x="190413" y="1151123"/>
            <a:ext cx="11804822" cy="5570353"/>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7" r:id="rId4"/>
    <p:sldLayoutId id="2147483668" r:id="rId5"/>
  </p:sldLayoutIdLst>
  <p:hf hdr="0" ftr="0" dt="0"/>
  <p:txStyles>
    <p:titleStyle>
      <a:lvl1pPr algn="l" defTabSz="1218987" rtl="0" eaLnBrk="1" latinLnBrk="0" hangingPunct="1">
        <a:lnSpc>
          <a:spcPct val="90000"/>
        </a:lnSpc>
        <a:spcBef>
          <a:spcPct val="0"/>
        </a:spcBef>
        <a:buNone/>
        <a:defRPr sz="4000" b="1" kern="1200">
          <a:solidFill>
            <a:srgbClr val="F3BE60"/>
          </a:solidFill>
          <a:latin typeface="+mj-lt"/>
          <a:ea typeface="+mj-ea"/>
          <a:cs typeface="+mj-cs"/>
        </a:defRPr>
      </a:lvl1pPr>
    </p:titleStyle>
    <p:body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2" algn="l" defTabSz="1218987" rtl="0" eaLnBrk="1" latinLnBrk="0" hangingPunct="1">
        <a:defRPr sz="2400" kern="1200">
          <a:solidFill>
            <a:schemeClr val="tx1"/>
          </a:solidFill>
          <a:latin typeface="+mn-lt"/>
          <a:ea typeface="+mn-ea"/>
          <a:cs typeface="+mn-cs"/>
        </a:defRPr>
      </a:lvl5pPr>
      <a:lvl6pPr marL="3047466"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1843"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oftuni.bg/" TargetMode="External"/><Relationship Id="rId7"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3.png"/><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2.jp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image" Target="../media/image29.png"/><Relationship Id="rId13" Type="http://schemas.openxmlformats.org/officeDocument/2006/relationships/hyperlink" Target="https://softuni.bg/courses/advanced-csharp" TargetMode="External"/><Relationship Id="rId18" Type="http://schemas.openxmlformats.org/officeDocument/2006/relationships/hyperlink" Target="http://www.superhosting.bg/" TargetMode="External"/><Relationship Id="rId3" Type="http://schemas.openxmlformats.org/officeDocument/2006/relationships/hyperlink" Target="http://xs-software.com/" TargetMode="External"/><Relationship Id="rId7" Type="http://schemas.openxmlformats.org/officeDocument/2006/relationships/hyperlink" Target="http://smartit.bg/" TargetMode="External"/><Relationship Id="rId12" Type="http://schemas.openxmlformats.org/officeDocument/2006/relationships/image" Target="../media/image31.png"/><Relationship Id="rId17" Type="http://schemas.openxmlformats.org/officeDocument/2006/relationships/image" Target="../media/image33.png"/><Relationship Id="rId2" Type="http://schemas.openxmlformats.org/officeDocument/2006/relationships/notesSlide" Target="../notesSlides/notesSlide30.xml"/><Relationship Id="rId16" Type="http://schemas.openxmlformats.org/officeDocument/2006/relationships/hyperlink" Target="http://netpeak.bg/" TargetMode="External"/><Relationship Id="rId1" Type="http://schemas.openxmlformats.org/officeDocument/2006/relationships/slideLayout" Target="../slideLayouts/slideLayout5.xml"/><Relationship Id="rId6" Type="http://schemas.openxmlformats.org/officeDocument/2006/relationships/image" Target="../media/image28.png"/><Relationship Id="rId11" Type="http://schemas.openxmlformats.org/officeDocument/2006/relationships/hyperlink" Target="http://www.indeavr.com/" TargetMode="External"/><Relationship Id="rId5" Type="http://schemas.openxmlformats.org/officeDocument/2006/relationships/hyperlink" Target="http://komfo.com/" TargetMode="External"/><Relationship Id="rId15" Type="http://schemas.openxmlformats.org/officeDocument/2006/relationships/image" Target="../media/image32.png"/><Relationship Id="rId10" Type="http://schemas.openxmlformats.org/officeDocument/2006/relationships/image" Target="../media/image30.png"/><Relationship Id="rId19" Type="http://schemas.openxmlformats.org/officeDocument/2006/relationships/image" Target="../media/image34.png"/><Relationship Id="rId4" Type="http://schemas.openxmlformats.org/officeDocument/2006/relationships/image" Target="../media/image27.png"/><Relationship Id="rId9" Type="http://schemas.openxmlformats.org/officeDocument/2006/relationships/hyperlink" Target="http://www.softwaregroup-bg.com/" TargetMode="External"/><Relationship Id="rId14" Type="http://schemas.openxmlformats.org/officeDocument/2006/relationships/hyperlink" Target="http://www.infragistics.com/" TargetMode="External"/></Relationships>
</file>

<file path=ppt/slides/_rels/slide38.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hyperlink" Target="http://creativecommons.org/licenses/by-sa/4.0/" TargetMode="External"/><Relationship Id="rId5" Type="http://schemas.openxmlformats.org/officeDocument/2006/relationships/hyperlink" Target="http://www.introprogramming.info/intro-java-book/" TargetMode="External"/><Relationship Id="rId4" Type="http://schemas.openxmlformats.org/officeDocument/2006/relationships/image" Target="../media/image35.png"/></Relationships>
</file>

<file path=ppt/slides/_rels/slide39.xml.rels><?xml version="1.0" encoding="UTF-8" standalone="yes"?>
<Relationships xmlns="http://schemas.openxmlformats.org/package/2006/relationships"><Relationship Id="rId8" Type="http://schemas.openxmlformats.org/officeDocument/2006/relationships/image" Target="../media/image36.png"/><Relationship Id="rId13" Type="http://schemas.openxmlformats.org/officeDocument/2006/relationships/image" Target="../media/image39.png"/><Relationship Id="rId3" Type="http://schemas.openxmlformats.org/officeDocument/2006/relationships/hyperlink" Target="http://softuni.org/" TargetMode="External"/><Relationship Id="rId7" Type="http://schemas.openxmlformats.org/officeDocument/2006/relationships/hyperlink" Target="http://forum.softuni.bg/" TargetMode="External"/><Relationship Id="rId12" Type="http://schemas.openxmlformats.org/officeDocument/2006/relationships/image" Target="../media/image38.png"/><Relationship Id="rId2" Type="http://schemas.openxmlformats.org/officeDocument/2006/relationships/notesSlide" Target="../notesSlides/notesSlide32.xml"/><Relationship Id="rId1" Type="http://schemas.openxmlformats.org/officeDocument/2006/relationships/slideLayout" Target="../slideLayouts/slideLayout4.xml"/><Relationship Id="rId6" Type="http://schemas.openxmlformats.org/officeDocument/2006/relationships/hyperlink" Target="http://www.youtube.com/SoftwareUniversity" TargetMode="External"/><Relationship Id="rId11" Type="http://schemas.openxmlformats.org/officeDocument/2006/relationships/image" Target="../media/image37.png"/><Relationship Id="rId5" Type="http://schemas.openxmlformats.org/officeDocument/2006/relationships/hyperlink" Target="https://www.facebook.com/SoftwareUniversity" TargetMode="External"/><Relationship Id="rId10" Type="http://schemas.openxmlformats.org/officeDocument/2006/relationships/hyperlink" Target="http://www.facebook.com/SoftwareUniversity" TargetMode="External"/><Relationship Id="rId4" Type="http://schemas.openxmlformats.org/officeDocument/2006/relationships/hyperlink" Target="http://softuni.bg/" TargetMode="External"/><Relationship Id="rId9" Type="http://schemas.openxmlformats.org/officeDocument/2006/relationships/image" Target="../media/image6.png"/><Relationship Id="rId14" Type="http://schemas.openxmlformats.org/officeDocument/2006/relationships/image" Target="../media/image40.png"/></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xfrm>
            <a:off x="3351212" y="822299"/>
            <a:ext cx="8215099" cy="1171550"/>
          </a:xfrm>
          <a:prstGeom prst="rect">
            <a:avLst/>
          </a:prstGeom>
          <a:noFill/>
          <a:ln>
            <a:noFill/>
          </a:ln>
        </p:spPr>
        <p:txBody>
          <a:bodyPr lIns="0" tIns="0" rIns="0" bIns="0" anchor="ctr" anchorCtr="0">
            <a:noAutofit/>
          </a:bodyPr>
          <a:lstStyle/>
          <a:p>
            <a:r>
              <a:rPr lang="en-US" dirty="0"/>
              <a:t>Polymorphism</a:t>
            </a:r>
          </a:p>
        </p:txBody>
      </p:sp>
      <p:sp>
        <p:nvSpPr>
          <p:cNvPr id="55" name="Shape 55"/>
          <p:cNvSpPr txBox="1">
            <a:spLocks noGrp="1"/>
          </p:cNvSpPr>
          <p:nvPr>
            <p:ph type="subTitle" idx="1"/>
          </p:nvPr>
        </p:nvSpPr>
        <p:spPr>
          <a:xfrm>
            <a:off x="4183969" y="1889099"/>
            <a:ext cx="7382341" cy="1387501"/>
          </a:xfrm>
          <a:prstGeom prst="rect">
            <a:avLst/>
          </a:prstGeom>
          <a:noFill/>
          <a:ln>
            <a:noFill/>
          </a:ln>
        </p:spPr>
        <p:txBody>
          <a:bodyPr lIns="0" tIns="0" rIns="0" bIns="0" anchor="t" anchorCtr="0">
            <a:noAutofit/>
          </a:bodyPr>
          <a:lstStyle/>
          <a:p>
            <a:pPr marL="442913" indent="-442913">
              <a:lnSpc>
                <a:spcPct val="100000"/>
              </a:lnSpc>
            </a:pPr>
            <a:r>
              <a:rPr lang="en-US" dirty="0"/>
              <a:t>Abstract Classes, Abstract Methods, Override Methods</a:t>
            </a:r>
          </a:p>
        </p:txBody>
      </p:sp>
      <p:sp>
        <p:nvSpPr>
          <p:cNvPr id="56" name="Shape 56"/>
          <p:cNvSpPr txBox="1">
            <a:spLocks noGrp="1"/>
          </p:cNvSpPr>
          <p:nvPr>
            <p:ph type="body" idx="4294967295"/>
          </p:nvPr>
        </p:nvSpPr>
        <p:spPr>
          <a:xfrm>
            <a:off x="760412" y="4348942"/>
            <a:ext cx="3187613" cy="525134"/>
          </a:xfrm>
          <a:prstGeom prst="rect">
            <a:avLst/>
          </a:prstGeom>
          <a:noFill/>
          <a:ln>
            <a:noFill/>
          </a:ln>
        </p:spPr>
        <p:txBody>
          <a:bodyPr lIns="36000" tIns="36000" rIns="36000" bIns="36000" anchor="b" anchorCtr="0">
            <a:noAutofit/>
          </a:bodyPr>
          <a:lstStyle/>
          <a:p>
            <a:pPr marL="0" marR="0" lvl="0" indent="0" algn="l" rtl="0">
              <a:lnSpc>
                <a:spcPct val="105000"/>
              </a:lnSpc>
              <a:spcBef>
                <a:spcPts val="0"/>
              </a:spcBef>
              <a:spcAft>
                <a:spcPts val="0"/>
              </a:spcAft>
              <a:buClr>
                <a:srgbClr val="F2B254"/>
              </a:buClr>
              <a:buSzPct val="25000"/>
              <a:buFont typeface="Noto Sans Symbols"/>
              <a:buNone/>
            </a:pPr>
            <a:r>
              <a:rPr lang="en-US" sz="2800" b="1" i="0" u="none" strike="noStrike" cap="none">
                <a:solidFill>
                  <a:srgbClr val="EE792A"/>
                </a:solidFill>
                <a:latin typeface="Calibri"/>
                <a:ea typeface="Calibri"/>
                <a:cs typeface="Calibri"/>
                <a:sym typeface="Calibri"/>
              </a:rPr>
              <a:t>SoftUni Team</a:t>
            </a:r>
          </a:p>
        </p:txBody>
      </p:sp>
      <p:sp>
        <p:nvSpPr>
          <p:cNvPr id="57" name="Shape 57"/>
          <p:cNvSpPr txBox="1">
            <a:spLocks noGrp="1"/>
          </p:cNvSpPr>
          <p:nvPr>
            <p:ph type="body" idx="4294967295"/>
          </p:nvPr>
        </p:nvSpPr>
        <p:spPr>
          <a:xfrm>
            <a:off x="760412" y="4818841"/>
            <a:ext cx="3187614" cy="444343"/>
          </a:xfrm>
          <a:prstGeom prst="rect">
            <a:avLst/>
          </a:prstGeom>
          <a:noFill/>
          <a:ln>
            <a:noFill/>
          </a:ln>
        </p:spPr>
        <p:txBody>
          <a:bodyPr lIns="36000" tIns="36000" rIns="36000" bIns="36000" anchor="ctr" anchorCtr="0">
            <a:noAutofit/>
          </a:bodyPr>
          <a:lstStyle/>
          <a:p>
            <a:pPr marL="0" marR="0" lvl="0" indent="0" algn="l" rtl="0">
              <a:lnSpc>
                <a:spcPct val="105000"/>
              </a:lnSpc>
              <a:spcBef>
                <a:spcPts val="0"/>
              </a:spcBef>
              <a:spcAft>
                <a:spcPts val="0"/>
              </a:spcAft>
              <a:buClr>
                <a:srgbClr val="F2B254"/>
              </a:buClr>
              <a:buSzPct val="25000"/>
              <a:buFont typeface="Noto Sans Symbols"/>
              <a:buNone/>
            </a:pPr>
            <a:r>
              <a:rPr lang="en-US" sz="2300" b="1" i="0" u="none" strike="noStrike" cap="none">
                <a:solidFill>
                  <a:srgbClr val="F4B36C"/>
                </a:solidFill>
                <a:latin typeface="Calibri"/>
                <a:ea typeface="Calibri"/>
                <a:cs typeface="Calibri"/>
                <a:sym typeface="Calibri"/>
              </a:rPr>
              <a:t>Technical Trainers</a:t>
            </a:r>
          </a:p>
        </p:txBody>
      </p:sp>
      <p:sp>
        <p:nvSpPr>
          <p:cNvPr id="58" name="Shape 58"/>
          <p:cNvSpPr txBox="1">
            <a:spLocks noGrp="1"/>
          </p:cNvSpPr>
          <p:nvPr>
            <p:ph type="body" idx="4294967295"/>
          </p:nvPr>
        </p:nvSpPr>
        <p:spPr>
          <a:xfrm>
            <a:off x="760412" y="5263182"/>
            <a:ext cx="3187613" cy="363550"/>
          </a:xfrm>
          <a:prstGeom prst="rect">
            <a:avLst/>
          </a:prstGeom>
          <a:noFill/>
          <a:ln>
            <a:noFill/>
          </a:ln>
        </p:spPr>
        <p:txBody>
          <a:bodyPr lIns="36000" tIns="36000" rIns="36000" bIns="36000" anchor="ctr" anchorCtr="0">
            <a:noAutofit/>
          </a:bodyPr>
          <a:lstStyle/>
          <a:p>
            <a:pPr marL="0" marR="0" lvl="0" indent="0" algn="l" rtl="0">
              <a:lnSpc>
                <a:spcPct val="105000"/>
              </a:lnSpc>
              <a:spcBef>
                <a:spcPts val="0"/>
              </a:spcBef>
              <a:spcAft>
                <a:spcPts val="0"/>
              </a:spcAft>
              <a:buClr>
                <a:srgbClr val="F2B254"/>
              </a:buClr>
              <a:buSzPct val="25000"/>
              <a:buFont typeface="Noto Sans Symbols"/>
              <a:buNone/>
            </a:pPr>
            <a:r>
              <a:rPr lang="en-US" sz="1800" b="1" i="0" u="none" strike="noStrike" cap="none">
                <a:solidFill>
                  <a:srgbClr val="F27A44"/>
                </a:solidFill>
                <a:latin typeface="Calibri"/>
                <a:ea typeface="Calibri"/>
                <a:cs typeface="Calibri"/>
                <a:sym typeface="Calibri"/>
              </a:rPr>
              <a:t>Software University</a:t>
            </a:r>
          </a:p>
        </p:txBody>
      </p:sp>
      <p:sp>
        <p:nvSpPr>
          <p:cNvPr id="59" name="Shape 59"/>
          <p:cNvSpPr txBox="1">
            <a:spLocks noGrp="1"/>
          </p:cNvSpPr>
          <p:nvPr>
            <p:ph type="body" idx="4294967295"/>
          </p:nvPr>
        </p:nvSpPr>
        <p:spPr>
          <a:xfrm>
            <a:off x="760412" y="5604346"/>
            <a:ext cx="3187613" cy="331233"/>
          </a:xfrm>
          <a:prstGeom prst="rect">
            <a:avLst/>
          </a:prstGeom>
          <a:noFill/>
          <a:ln>
            <a:noFill/>
          </a:ln>
        </p:spPr>
        <p:txBody>
          <a:bodyPr lIns="36000" tIns="36000" rIns="36000" bIns="36000" anchor="ctr" anchorCtr="0">
            <a:noAutofit/>
          </a:bodyPr>
          <a:lstStyle/>
          <a:p>
            <a:pPr marL="0" marR="0" lvl="0" indent="0" algn="l" rtl="0">
              <a:lnSpc>
                <a:spcPct val="105000"/>
              </a:lnSpc>
              <a:spcBef>
                <a:spcPts val="0"/>
              </a:spcBef>
              <a:spcAft>
                <a:spcPts val="0"/>
              </a:spcAft>
              <a:buClr>
                <a:srgbClr val="F2B254"/>
              </a:buClr>
              <a:buSzPct val="25000"/>
              <a:buFont typeface="Noto Sans Symbols"/>
              <a:buNone/>
            </a:pPr>
            <a:r>
              <a:rPr lang="en-US" sz="1600" b="1" i="0" u="sng" strike="noStrike" cap="none">
                <a:solidFill>
                  <a:schemeClr val="hlink"/>
                </a:solidFill>
                <a:latin typeface="Calibri"/>
                <a:ea typeface="Calibri"/>
                <a:cs typeface="Calibri"/>
                <a:sym typeface="Calibri"/>
                <a:hlinkClick r:id="rId3"/>
              </a:rPr>
              <a:t>http://softuni.bg</a:t>
            </a:r>
          </a:p>
        </p:txBody>
      </p:sp>
      <p:pic>
        <p:nvPicPr>
          <p:cNvPr id="60" name="Shape 60"/>
          <p:cNvPicPr preferRelativeResize="0"/>
          <p:nvPr/>
        </p:nvPicPr>
        <p:blipFill rotWithShape="1">
          <a:blip r:embed="rId4">
            <a:alphaModFix/>
          </a:blip>
          <a:srcRect/>
          <a:stretch/>
        </p:blipFill>
        <p:spPr>
          <a:xfrm>
            <a:off x="821983" y="2972633"/>
            <a:ext cx="2175525" cy="761163"/>
          </a:xfrm>
          <a:prstGeom prst="roundRect">
            <a:avLst>
              <a:gd name="adj" fmla="val 3940"/>
            </a:avLst>
          </a:prstGeom>
          <a:solidFill>
            <a:srgbClr val="231F20">
              <a:alpha val="49411"/>
            </a:srgbClr>
          </a:solidFill>
          <a:ln w="9525" cap="flat" cmpd="sng">
            <a:solidFill>
              <a:srgbClr val="C87D0E">
                <a:alpha val="49411"/>
              </a:srgbClr>
            </a:solidFill>
            <a:prstDash val="solid"/>
            <a:round/>
            <a:headEnd type="none" w="med" len="med"/>
            <a:tailEnd type="none" w="med" len="med"/>
          </a:ln>
        </p:spPr>
      </p:pic>
      <p:pic>
        <p:nvPicPr>
          <p:cNvPr id="61" name="Shape 61"/>
          <p:cNvPicPr preferRelativeResize="0"/>
          <p:nvPr/>
        </p:nvPicPr>
        <p:blipFill rotWithShape="1">
          <a:blip r:embed="rId5">
            <a:alphaModFix/>
          </a:blip>
          <a:srcRect l="-2033" t="-11972" r="-4042" b="1046"/>
          <a:stretch/>
        </p:blipFill>
        <p:spPr>
          <a:xfrm>
            <a:off x="825157" y="1887142"/>
            <a:ext cx="2172350" cy="795695"/>
          </a:xfrm>
          <a:prstGeom prst="roundRect">
            <a:avLst>
              <a:gd name="adj" fmla="val 3940"/>
            </a:avLst>
          </a:prstGeom>
          <a:solidFill>
            <a:srgbClr val="231F20">
              <a:alpha val="49411"/>
            </a:srgbClr>
          </a:solidFill>
          <a:ln w="9525" cap="flat" cmpd="sng">
            <a:solidFill>
              <a:srgbClr val="C87D0E">
                <a:alpha val="49411"/>
              </a:srgbClr>
            </a:solidFill>
            <a:prstDash val="solid"/>
            <a:round/>
            <a:headEnd type="none" w="med" len="med"/>
            <a:tailEnd type="none" w="med" len="med"/>
          </a:ln>
        </p:spPr>
      </p:pic>
      <p:pic>
        <p:nvPicPr>
          <p:cNvPr id="18" name="Picture 17" descr="http://softuni.b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4261429" y="3886200"/>
            <a:ext cx="2064163" cy="2265286"/>
          </a:xfrm>
          <a:prstGeom prst="rect">
            <a:avLst/>
          </a:prstGeom>
        </p:spPr>
      </p:pic>
      <p:sp>
        <p:nvSpPr>
          <p:cNvPr id="19" name="TextBox 18"/>
          <p:cNvSpPr txBox="1"/>
          <p:nvPr/>
        </p:nvSpPr>
        <p:spPr>
          <a:xfrm rot="576164">
            <a:off x="5729263" y="3796677"/>
            <a:ext cx="1289135" cy="667875"/>
          </a:xfrm>
          <a:prstGeom prst="rect">
            <a:avLst/>
          </a:prstGeom>
          <a:noFill/>
        </p:spPr>
        <p:txBody>
          <a:bodyPr wrap="none" rtlCol="0">
            <a:spAutoFit/>
          </a:bodyPr>
          <a:lstStyle/>
          <a:p>
            <a:pPr algn="ctr">
              <a:lnSpc>
                <a:spcPct val="85000"/>
              </a:lnSpc>
            </a:pPr>
            <a:r>
              <a:rPr lang="en-US" sz="2200" b="1" spc="50" dirty="0">
                <a:ln w="9525" cmpd="sng">
                  <a:solidFill>
                    <a:srgbClr val="FFA72A"/>
                  </a:solidFill>
                  <a:prstDash val="solid"/>
                </a:ln>
                <a:solidFill>
                  <a:srgbClr val="FFF0D9"/>
                </a:solidFill>
                <a:effectLst>
                  <a:glow rad="38100">
                    <a:srgbClr val="F0A22E">
                      <a:alpha val="40000"/>
                    </a:srgbClr>
                  </a:glow>
                </a:effectLst>
              </a:rPr>
              <a:t>C# OOP</a:t>
            </a:r>
          </a:p>
          <a:p>
            <a:pPr algn="ctr">
              <a:lnSpc>
                <a:spcPct val="85000"/>
              </a:lnSpc>
            </a:pPr>
            <a:r>
              <a:rPr lang="en-US" sz="2200" b="1" spc="50" dirty="0">
                <a:ln w="9525" cmpd="sng">
                  <a:solidFill>
                    <a:srgbClr val="FFA72A"/>
                  </a:solidFill>
                  <a:prstDash val="solid"/>
                </a:ln>
                <a:solidFill>
                  <a:srgbClr val="FFF0D9"/>
                </a:solidFill>
                <a:effectLst>
                  <a:glow rad="38100">
                    <a:srgbClr val="F0A22E">
                      <a:alpha val="40000"/>
                    </a:srgbClr>
                  </a:glow>
                </a:effectLst>
              </a:rPr>
              <a:t>Basics</a:t>
            </a:r>
          </a:p>
        </p:txBody>
      </p:sp>
      <p:pic>
        <p:nvPicPr>
          <p:cNvPr id="13"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618412" y="3431262"/>
            <a:ext cx="3942044" cy="3177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918978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10</a:t>
            </a:fld>
            <a:endParaRPr lang="en-US" dirty="0"/>
          </a:p>
        </p:txBody>
      </p:sp>
      <p:sp>
        <p:nvSpPr>
          <p:cNvPr id="3" name="Content Placeholder 2"/>
          <p:cNvSpPr>
            <a:spLocks noGrp="1"/>
          </p:cNvSpPr>
          <p:nvPr>
            <p:ph idx="1"/>
          </p:nvPr>
        </p:nvSpPr>
        <p:spPr/>
        <p:txBody>
          <a:bodyPr>
            <a:normAutofit/>
          </a:bodyPr>
          <a:lstStyle/>
          <a:p>
            <a:r>
              <a:rPr lang="en-GB" dirty="0">
                <a:solidFill>
                  <a:schemeClr val="tx2">
                    <a:lumMod val="75000"/>
                  </a:schemeClr>
                </a:solidFill>
              </a:rPr>
              <a:t>Runtime</a:t>
            </a:r>
            <a:r>
              <a:rPr lang="en-GB" dirty="0"/>
              <a:t> </a:t>
            </a:r>
            <a:r>
              <a:rPr lang="en-GB" dirty="0" smtClean="0"/>
              <a:t>polymorphism</a:t>
            </a:r>
          </a:p>
          <a:p>
            <a:endParaRPr lang="en-GB" dirty="0"/>
          </a:p>
          <a:p>
            <a:endParaRPr lang="en-GB" dirty="0" smtClean="0"/>
          </a:p>
          <a:p>
            <a:endParaRPr lang="en-GB" dirty="0" smtClean="0"/>
          </a:p>
          <a:p>
            <a:pPr>
              <a:spcBef>
                <a:spcPts val="1200"/>
              </a:spcBef>
            </a:pPr>
            <a:r>
              <a:rPr lang="en-US" dirty="0" smtClean="0">
                <a:solidFill>
                  <a:schemeClr val="tx2">
                    <a:lumMod val="75000"/>
                  </a:schemeClr>
                </a:solidFill>
              </a:rPr>
              <a:t>Compile time </a:t>
            </a:r>
            <a:r>
              <a:rPr lang="en-US" dirty="0" smtClean="0"/>
              <a:t>polymorphism</a:t>
            </a:r>
            <a:endParaRPr lang="en-US" dirty="0"/>
          </a:p>
        </p:txBody>
      </p:sp>
      <p:sp>
        <p:nvSpPr>
          <p:cNvPr id="4" name="Title 3"/>
          <p:cNvSpPr>
            <a:spLocks noGrp="1"/>
          </p:cNvSpPr>
          <p:nvPr>
            <p:ph type="title"/>
          </p:nvPr>
        </p:nvSpPr>
        <p:spPr/>
        <p:txBody>
          <a:bodyPr/>
          <a:lstStyle/>
          <a:p>
            <a:r>
              <a:rPr lang="en-US" noProof="1" smtClean="0"/>
              <a:t>Types of Polymorphism</a:t>
            </a:r>
            <a:endParaRPr lang="en-US" dirty="0"/>
          </a:p>
        </p:txBody>
      </p:sp>
      <p:sp>
        <p:nvSpPr>
          <p:cNvPr id="9" name="Rectangle 8"/>
          <p:cNvSpPr>
            <a:spLocks noChangeArrowheads="1"/>
          </p:cNvSpPr>
          <p:nvPr/>
        </p:nvSpPr>
        <p:spPr bwMode="auto">
          <a:xfrm>
            <a:off x="531812" y="1752600"/>
            <a:ext cx="8153400" cy="2246769"/>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public </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class </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Shape {}</a:t>
            </a:r>
            <a:endPar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fontAlgn="base"/>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public class </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Circle : Shape {}</a:t>
            </a:r>
          </a:p>
          <a:p>
            <a:pPr fontAlgn="base"/>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public static void main(String[] args) {</a:t>
            </a:r>
          </a:p>
          <a:p>
            <a:pPr fontAlgn="base"/>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smtClean="0">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Shape</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shape = new </a:t>
            </a:r>
            <a:r>
              <a:rPr lang="en-US" sz="2800" b="1" noProof="1" smtClean="0">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Circle</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a:t>
            </a:r>
          </a:p>
          <a:p>
            <a:pPr fontAlgn="base"/>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a:t>
            </a:r>
            <a:endPar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0" name="Rectangle 9"/>
          <p:cNvSpPr>
            <a:spLocks noChangeArrowheads="1"/>
          </p:cNvSpPr>
          <p:nvPr/>
        </p:nvSpPr>
        <p:spPr bwMode="auto">
          <a:xfrm>
            <a:off x="531812" y="4681216"/>
            <a:ext cx="8153400" cy="1815882"/>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public </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static void main(String[] args) {</a:t>
            </a:r>
          </a:p>
          <a:p>
            <a:pPr fontAlgn="base"/>
            <a:r>
              <a:rPr lang="en-US" sz="2800" b="1" noProof="1" smtClean="0">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int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S</a:t>
            </a:r>
            <a:r>
              <a:rPr lang="en-US" sz="2800" b="1" noProof="1" smtClean="0">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um</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(int a, int b, int c)</a:t>
            </a:r>
          </a:p>
          <a:p>
            <a:pPr fontAlgn="base"/>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smtClean="0">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double Sum</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(Double a, Double b)</a:t>
            </a:r>
            <a:endPar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fontAlgn="base"/>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a:t>
            </a:r>
            <a:endPar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1" name="AutoShape 6"/>
          <p:cNvSpPr>
            <a:spLocks noChangeArrowheads="1"/>
          </p:cNvSpPr>
          <p:nvPr/>
        </p:nvSpPr>
        <p:spPr bwMode="auto">
          <a:xfrm>
            <a:off x="8471959" y="5057743"/>
            <a:ext cx="2727853" cy="1062828"/>
          </a:xfrm>
          <a:prstGeom prst="wedgeRoundRectCallout">
            <a:avLst>
              <a:gd name="adj1" fmla="val -114937"/>
              <a:gd name="adj2" fmla="val -18391"/>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smtClean="0">
                <a:solidFill>
                  <a:srgbClr val="FFFFFF"/>
                </a:solidFill>
              </a:rPr>
              <a:t>Method overloading</a:t>
            </a:r>
            <a:endParaRPr lang="bg-BG" sz="3200" dirty="0">
              <a:solidFill>
                <a:schemeClr val="tx2">
                  <a:lumMod val="75000"/>
                </a:schemeClr>
              </a:solidFill>
            </a:endParaRPr>
          </a:p>
        </p:txBody>
      </p:sp>
      <p:sp>
        <p:nvSpPr>
          <p:cNvPr id="12" name="AutoShape 6"/>
          <p:cNvSpPr>
            <a:spLocks noChangeArrowheads="1"/>
          </p:cNvSpPr>
          <p:nvPr/>
        </p:nvSpPr>
        <p:spPr bwMode="auto">
          <a:xfrm>
            <a:off x="8471958" y="2196491"/>
            <a:ext cx="2727853" cy="1062828"/>
          </a:xfrm>
          <a:prstGeom prst="wedgeRoundRectCallout">
            <a:avLst>
              <a:gd name="adj1" fmla="val -77167"/>
              <a:gd name="adj2" fmla="val -25661"/>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smtClean="0">
                <a:solidFill>
                  <a:srgbClr val="FFFFFF"/>
                </a:solidFill>
              </a:rPr>
              <a:t>Method overriding</a:t>
            </a:r>
            <a:endParaRPr lang="bg-BG" sz="3200" dirty="0">
              <a:solidFill>
                <a:schemeClr val="tx2">
                  <a:lumMod val="75000"/>
                </a:schemeClr>
              </a:solidFill>
            </a:endParaRPr>
          </a:p>
        </p:txBody>
      </p:sp>
    </p:spTree>
    <p:extLst>
      <p:ext uri="{BB962C8B-B14F-4D97-AF65-F5344CB8AC3E}">
        <p14:creationId xmlns:p14="http://schemas.microsoft.com/office/powerpoint/2010/main" val="89948974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11</a:t>
            </a:fld>
            <a:endParaRPr lang="en-US" dirty="0"/>
          </a:p>
        </p:txBody>
      </p:sp>
      <p:sp>
        <p:nvSpPr>
          <p:cNvPr id="7" name="Content Placeholder 6"/>
          <p:cNvSpPr>
            <a:spLocks noGrp="1"/>
          </p:cNvSpPr>
          <p:nvPr>
            <p:ph idx="1"/>
          </p:nvPr>
        </p:nvSpPr>
        <p:spPr/>
        <p:txBody>
          <a:bodyPr/>
          <a:lstStyle/>
          <a:p>
            <a:r>
              <a:rPr lang="en-US" dirty="0" smtClean="0"/>
              <a:t>Also known as </a:t>
            </a:r>
            <a:r>
              <a:rPr lang="en-US" dirty="0" smtClean="0">
                <a:solidFill>
                  <a:schemeClr val="tx2">
                    <a:lumMod val="75000"/>
                  </a:schemeClr>
                </a:solidFill>
              </a:rPr>
              <a:t>Static Polymorphism</a:t>
            </a:r>
          </a:p>
          <a:p>
            <a:endParaRPr lang="en-US" dirty="0">
              <a:solidFill>
                <a:schemeClr val="tx2">
                  <a:lumMod val="75000"/>
                </a:schemeClr>
              </a:solidFill>
            </a:endParaRPr>
          </a:p>
          <a:p>
            <a:endParaRPr lang="en-US" dirty="0" smtClean="0">
              <a:solidFill>
                <a:schemeClr val="tx2">
                  <a:lumMod val="75000"/>
                </a:schemeClr>
              </a:solidFill>
            </a:endParaRPr>
          </a:p>
          <a:p>
            <a:endParaRPr lang="en-US" dirty="0">
              <a:solidFill>
                <a:schemeClr val="tx2">
                  <a:lumMod val="75000"/>
                </a:schemeClr>
              </a:solidFill>
            </a:endParaRPr>
          </a:p>
          <a:p>
            <a:pPr>
              <a:spcBef>
                <a:spcPts val="0"/>
              </a:spcBef>
            </a:pPr>
            <a:r>
              <a:rPr lang="en-US" dirty="0"/>
              <a:t>Argument lists could differ in:</a:t>
            </a:r>
          </a:p>
          <a:p>
            <a:pPr lvl="1"/>
            <a:r>
              <a:rPr lang="en-US" dirty="0"/>
              <a:t>Number of parameters.</a:t>
            </a:r>
          </a:p>
          <a:p>
            <a:pPr lvl="1"/>
            <a:r>
              <a:rPr lang="en-US" dirty="0"/>
              <a:t>Data type of parameters.</a:t>
            </a:r>
          </a:p>
          <a:p>
            <a:pPr lvl="1"/>
            <a:r>
              <a:rPr lang="en-US" dirty="0"/>
              <a:t>Sequence of Data type of parameters.</a:t>
            </a:r>
          </a:p>
          <a:p>
            <a:endParaRPr lang="bg-BG" dirty="0">
              <a:solidFill>
                <a:schemeClr val="tx2">
                  <a:lumMod val="75000"/>
                </a:schemeClr>
              </a:solidFill>
            </a:endParaRPr>
          </a:p>
        </p:txBody>
      </p:sp>
      <p:sp>
        <p:nvSpPr>
          <p:cNvPr id="4" name="Title 3"/>
          <p:cNvSpPr>
            <a:spLocks noGrp="1"/>
          </p:cNvSpPr>
          <p:nvPr>
            <p:ph type="title"/>
          </p:nvPr>
        </p:nvSpPr>
        <p:spPr/>
        <p:txBody>
          <a:bodyPr/>
          <a:lstStyle/>
          <a:p>
            <a:r>
              <a:rPr lang="en-US" noProof="1" smtClean="0"/>
              <a:t>Compile Time Polymorphism</a:t>
            </a:r>
            <a:endParaRPr lang="en-US" dirty="0"/>
          </a:p>
        </p:txBody>
      </p:sp>
      <p:sp>
        <p:nvSpPr>
          <p:cNvPr id="8" name="Rectangle 7"/>
          <p:cNvSpPr>
            <a:spLocks noChangeArrowheads="1"/>
          </p:cNvSpPr>
          <p:nvPr/>
        </p:nvSpPr>
        <p:spPr bwMode="auto">
          <a:xfrm>
            <a:off x="684212" y="1828800"/>
            <a:ext cx="10210800" cy="1815882"/>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public </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static void </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Main() </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p>
          <a:p>
            <a:pPr fontAlgn="base"/>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static int MyMethod(int a, int b) {}</a:t>
            </a:r>
          </a:p>
          <a:p>
            <a:pPr fontAlgn="base"/>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static double MyMethod(double a, double b) {}</a:t>
            </a:r>
          </a:p>
          <a:p>
            <a:pPr fontAlgn="base"/>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a:t>
            </a:r>
            <a:endPar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9" name="AutoShape 6"/>
          <p:cNvSpPr>
            <a:spLocks noChangeArrowheads="1"/>
          </p:cNvSpPr>
          <p:nvPr/>
        </p:nvSpPr>
        <p:spPr bwMode="auto">
          <a:xfrm>
            <a:off x="7532358" y="3404884"/>
            <a:ext cx="2727853" cy="1062828"/>
          </a:xfrm>
          <a:prstGeom prst="wedgeRoundRectCallout">
            <a:avLst>
              <a:gd name="adj1" fmla="val -158372"/>
              <a:gd name="adj2" fmla="val -72920"/>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smtClean="0">
                <a:solidFill>
                  <a:srgbClr val="FFFFFF"/>
                </a:solidFill>
              </a:rPr>
              <a:t>Method overloading</a:t>
            </a:r>
            <a:endParaRPr lang="bg-BG" sz="3200" dirty="0">
              <a:solidFill>
                <a:schemeClr val="tx2">
                  <a:lumMod val="75000"/>
                </a:schemeClr>
              </a:solidFill>
            </a:endParaRPr>
          </a:p>
        </p:txBody>
      </p:sp>
    </p:spTree>
    <p:extLst>
      <p:ext uri="{BB962C8B-B14F-4D97-AF65-F5344CB8AC3E}">
        <p14:creationId xmlns:p14="http://schemas.microsoft.com/office/powerpoint/2010/main" val="2368026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Problem</a:t>
            </a:r>
            <a:r>
              <a:rPr lang="en-US" sz="4000" dirty="0" smtClean="0"/>
              <a:t>: </a:t>
            </a:r>
            <a:r>
              <a:rPr lang="en-US" dirty="0" err="1"/>
              <a:t>MathOperation</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12</a:t>
            </a:fld>
            <a:endParaRPr lang="en-US" dirty="0"/>
          </a:p>
        </p:txBody>
      </p:sp>
      <p:sp>
        <p:nvSpPr>
          <p:cNvPr id="18" name="Rectangle 4"/>
          <p:cNvSpPr>
            <a:spLocks noChangeArrowheads="1"/>
          </p:cNvSpPr>
          <p:nvPr/>
        </p:nvSpPr>
        <p:spPr bwMode="auto">
          <a:xfrm>
            <a:off x="2002262" y="1579801"/>
            <a:ext cx="8184300" cy="47705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algn="ctr" eaLnBrk="0" hangingPunct="0">
              <a:lnSpc>
                <a:spcPts val="3000"/>
              </a:lnSpc>
              <a:buClr>
                <a:schemeClr val="accent5">
                  <a:lumMod val="40000"/>
                  <a:lumOff val="60000"/>
                </a:schemeClr>
              </a:buClr>
              <a:buSzPct val="70000"/>
            </a:pPr>
            <a:r>
              <a:rPr lang="en-US" sz="2800" b="1" noProof="1" smtClean="0">
                <a:latin typeface="Consolas" panose="020B0609020204030204" pitchFamily="49" charset="0"/>
              </a:rPr>
              <a:t>MathOperation</a:t>
            </a:r>
            <a:endParaRPr lang="en-US" sz="2800" b="1" noProof="1">
              <a:latin typeface="Consolas" panose="020B0609020204030204" pitchFamily="49" charset="0"/>
            </a:endParaRPr>
          </a:p>
        </p:txBody>
      </p:sp>
      <p:sp>
        <p:nvSpPr>
          <p:cNvPr id="19" name="Rectangle 18"/>
          <p:cNvSpPr>
            <a:spLocks noChangeArrowheads="1"/>
          </p:cNvSpPr>
          <p:nvPr/>
        </p:nvSpPr>
        <p:spPr bwMode="auto">
          <a:xfrm>
            <a:off x="2002262" y="2056855"/>
            <a:ext cx="8184300" cy="1246495"/>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eaLnBrk="0" hangingPunct="0">
              <a:lnSpc>
                <a:spcPts val="3000"/>
              </a:lnSpc>
              <a:buClr>
                <a:schemeClr val="accent5">
                  <a:lumMod val="40000"/>
                  <a:lumOff val="60000"/>
                </a:schemeClr>
              </a:buClr>
              <a:buSzPct val="70000"/>
            </a:pPr>
            <a:r>
              <a:rPr lang="en-US" sz="2800" b="1" noProof="1" smtClean="0">
                <a:latin typeface="Consolas" panose="020B0609020204030204" pitchFamily="49" charset="0"/>
              </a:rPr>
              <a:t>+Add(int</a:t>
            </a:r>
            <a:r>
              <a:rPr lang="en-US" sz="2800" b="1" noProof="1">
                <a:latin typeface="Consolas" panose="020B0609020204030204" pitchFamily="49" charset="0"/>
              </a:rPr>
              <a:t>, int): int</a:t>
            </a:r>
          </a:p>
          <a:p>
            <a:pPr eaLnBrk="0" hangingPunct="0">
              <a:lnSpc>
                <a:spcPts val="3000"/>
              </a:lnSpc>
              <a:buClr>
                <a:schemeClr val="accent5">
                  <a:lumMod val="40000"/>
                  <a:lumOff val="60000"/>
                </a:schemeClr>
              </a:buClr>
              <a:buSzPct val="70000"/>
            </a:pPr>
            <a:r>
              <a:rPr lang="en-US" sz="2800" b="1" noProof="1" smtClean="0">
                <a:latin typeface="Consolas" panose="020B0609020204030204" pitchFamily="49" charset="0"/>
              </a:rPr>
              <a:t>+Add(double</a:t>
            </a:r>
            <a:r>
              <a:rPr lang="en-US" sz="2800" b="1" noProof="1">
                <a:latin typeface="Consolas" panose="020B0609020204030204" pitchFamily="49" charset="0"/>
              </a:rPr>
              <a:t>, double, double): double</a:t>
            </a:r>
          </a:p>
          <a:p>
            <a:pPr eaLnBrk="0" hangingPunct="0">
              <a:lnSpc>
                <a:spcPts val="3000"/>
              </a:lnSpc>
              <a:buClr>
                <a:schemeClr val="accent5">
                  <a:lumMod val="40000"/>
                  <a:lumOff val="60000"/>
                </a:schemeClr>
              </a:buClr>
              <a:buSzPct val="70000"/>
            </a:pPr>
            <a:r>
              <a:rPr lang="en-US" sz="2800" b="1" noProof="1" smtClean="0">
                <a:latin typeface="Consolas" panose="020B0609020204030204" pitchFamily="49" charset="0"/>
              </a:rPr>
              <a:t>+Add(decimal</a:t>
            </a:r>
            <a:r>
              <a:rPr lang="en-US" sz="2800" b="1" noProof="1">
                <a:latin typeface="Consolas" panose="020B0609020204030204" pitchFamily="49" charset="0"/>
              </a:rPr>
              <a:t>, decimal, decimal): decimal</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31697" y="4267200"/>
            <a:ext cx="6125430" cy="1314633"/>
          </a:xfrm>
          <a:prstGeom prst="rect">
            <a:avLst/>
          </a:prstGeom>
        </p:spPr>
      </p:pic>
    </p:spTree>
    <p:extLst>
      <p:ext uri="{BB962C8B-B14F-4D97-AF65-F5344CB8AC3E}">
        <p14:creationId xmlns:p14="http://schemas.microsoft.com/office/powerpoint/2010/main" val="2287716075"/>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Solution: </a:t>
            </a:r>
            <a:r>
              <a:rPr lang="en-US" dirty="0" err="1"/>
              <a:t>MathOperation</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13</a:t>
            </a:fld>
            <a:endParaRPr lang="en-US" dirty="0"/>
          </a:p>
        </p:txBody>
      </p:sp>
      <p:sp>
        <p:nvSpPr>
          <p:cNvPr id="11" name="Text Placeholder 5"/>
          <p:cNvSpPr txBox="1">
            <a:spLocks/>
          </p:cNvSpPr>
          <p:nvPr/>
        </p:nvSpPr>
        <p:spPr>
          <a:xfrm>
            <a:off x="455612" y="1084747"/>
            <a:ext cx="11277600" cy="5316053"/>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800" dirty="0" smtClean="0"/>
              <a:t>public int Add(int a, int b)</a:t>
            </a:r>
            <a:endParaRPr lang="en-US" sz="2800" dirty="0"/>
          </a:p>
          <a:p>
            <a:r>
              <a:rPr lang="en-US" sz="2800" dirty="0" smtClean="0"/>
              <a:t>{</a:t>
            </a:r>
            <a:endParaRPr lang="en-US" sz="2800" dirty="0"/>
          </a:p>
          <a:p>
            <a:r>
              <a:rPr lang="en-US" sz="2800" dirty="0"/>
              <a:t> </a:t>
            </a:r>
            <a:r>
              <a:rPr lang="en-US" sz="2800" dirty="0" smtClean="0"/>
              <a:t> return </a:t>
            </a:r>
            <a:r>
              <a:rPr lang="en-US" sz="2800" dirty="0"/>
              <a:t>a + b;</a:t>
            </a:r>
          </a:p>
          <a:p>
            <a:r>
              <a:rPr lang="en-US" sz="2800" dirty="0" smtClean="0"/>
              <a:t>}</a:t>
            </a:r>
            <a:endParaRPr lang="en-US" sz="2800" dirty="0"/>
          </a:p>
          <a:p>
            <a:r>
              <a:rPr lang="en-US" sz="2800" dirty="0" smtClean="0"/>
              <a:t>public </a:t>
            </a:r>
            <a:r>
              <a:rPr lang="en-US" sz="2800" dirty="0"/>
              <a:t>double Add(double a, double b, double c)</a:t>
            </a:r>
          </a:p>
          <a:p>
            <a:r>
              <a:rPr lang="en-US" sz="2800" dirty="0" smtClean="0"/>
              <a:t>{</a:t>
            </a:r>
            <a:endParaRPr lang="en-US" sz="2800" dirty="0"/>
          </a:p>
          <a:p>
            <a:r>
              <a:rPr lang="en-US" sz="2800" dirty="0" smtClean="0"/>
              <a:t>  return </a:t>
            </a:r>
            <a:r>
              <a:rPr lang="en-US" sz="2800" dirty="0"/>
              <a:t>a + b + c;</a:t>
            </a:r>
          </a:p>
          <a:p>
            <a:r>
              <a:rPr lang="en-US" sz="2800" dirty="0" smtClean="0"/>
              <a:t>}</a:t>
            </a:r>
            <a:endParaRPr lang="en-US" sz="2800" dirty="0"/>
          </a:p>
          <a:p>
            <a:r>
              <a:rPr lang="en-US" sz="2800" dirty="0" smtClean="0"/>
              <a:t>public </a:t>
            </a:r>
            <a:r>
              <a:rPr lang="en-US" sz="2800" dirty="0"/>
              <a:t>decimal Add(decimal a, decimal b, decimal c)</a:t>
            </a:r>
          </a:p>
          <a:p>
            <a:r>
              <a:rPr lang="en-US" sz="2800" dirty="0" smtClean="0"/>
              <a:t>{</a:t>
            </a:r>
            <a:endParaRPr lang="en-US" sz="2800" dirty="0"/>
          </a:p>
          <a:p>
            <a:r>
              <a:rPr lang="en-US" sz="2800" dirty="0"/>
              <a:t> </a:t>
            </a:r>
            <a:r>
              <a:rPr lang="en-US" sz="2800" dirty="0" smtClean="0"/>
              <a:t> return </a:t>
            </a:r>
            <a:r>
              <a:rPr lang="en-US" sz="2800" dirty="0"/>
              <a:t>a + b + c;</a:t>
            </a:r>
          </a:p>
          <a:p>
            <a:r>
              <a:rPr lang="en-US" sz="2800" dirty="0" smtClean="0"/>
              <a:t>}</a:t>
            </a:r>
            <a:endParaRPr lang="en-US" sz="3200" dirty="0">
              <a:solidFill>
                <a:schemeClr val="accent1">
                  <a:lumMod val="20000"/>
                  <a:lumOff val="80000"/>
                </a:schemeClr>
              </a:solidFill>
            </a:endParaRPr>
          </a:p>
        </p:txBody>
      </p:sp>
    </p:spTree>
    <p:extLst>
      <p:ext uri="{BB962C8B-B14F-4D97-AF65-F5344CB8AC3E}">
        <p14:creationId xmlns:p14="http://schemas.microsoft.com/office/powerpoint/2010/main" val="2720884088"/>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14</a:t>
            </a:fld>
            <a:endParaRPr lang="en-US" dirty="0"/>
          </a:p>
        </p:txBody>
      </p:sp>
      <p:sp>
        <p:nvSpPr>
          <p:cNvPr id="3" name="Content Placeholder 2"/>
          <p:cNvSpPr>
            <a:spLocks noGrp="1"/>
          </p:cNvSpPr>
          <p:nvPr>
            <p:ph idx="1"/>
          </p:nvPr>
        </p:nvSpPr>
        <p:spPr/>
        <p:txBody>
          <a:bodyPr>
            <a:normAutofit/>
          </a:bodyPr>
          <a:lstStyle/>
          <a:p>
            <a:pPr>
              <a:spcBef>
                <a:spcPts val="1800"/>
              </a:spcBef>
            </a:pPr>
            <a:r>
              <a:rPr lang="en-US" dirty="0">
                <a:solidFill>
                  <a:schemeClr val="tx2">
                    <a:lumMod val="75000"/>
                  </a:schemeClr>
                </a:solidFill>
              </a:rPr>
              <a:t>Overloading</a:t>
            </a:r>
            <a:r>
              <a:rPr lang="en-US" dirty="0"/>
              <a:t> can take place in the </a:t>
            </a:r>
            <a:r>
              <a:rPr lang="en-US" dirty="0">
                <a:solidFill>
                  <a:schemeClr val="tx2">
                    <a:lumMod val="75000"/>
                  </a:schemeClr>
                </a:solidFill>
              </a:rPr>
              <a:t>same class </a:t>
            </a:r>
            <a:r>
              <a:rPr lang="en-US" dirty="0"/>
              <a:t>or in its </a:t>
            </a:r>
            <a:r>
              <a:rPr lang="en-US" dirty="0">
                <a:solidFill>
                  <a:schemeClr val="tx2">
                    <a:lumMod val="75000"/>
                  </a:schemeClr>
                </a:solidFill>
              </a:rPr>
              <a:t>sub-class.</a:t>
            </a:r>
          </a:p>
          <a:p>
            <a:pPr>
              <a:spcBef>
                <a:spcPts val="1800"/>
              </a:spcBef>
            </a:pPr>
            <a:r>
              <a:rPr lang="en-US" dirty="0">
                <a:solidFill>
                  <a:schemeClr val="tx2">
                    <a:lumMod val="75000"/>
                  </a:schemeClr>
                </a:solidFill>
              </a:rPr>
              <a:t>Constructor</a:t>
            </a:r>
            <a:r>
              <a:rPr lang="en-US" dirty="0"/>
              <a:t> </a:t>
            </a:r>
            <a:r>
              <a:rPr lang="en-US" dirty="0" smtClean="0"/>
              <a:t>can </a:t>
            </a:r>
            <a:r>
              <a:rPr lang="en-US" dirty="0"/>
              <a:t>be </a:t>
            </a:r>
            <a:r>
              <a:rPr lang="en-US" dirty="0">
                <a:solidFill>
                  <a:schemeClr val="tx2">
                    <a:lumMod val="75000"/>
                  </a:schemeClr>
                </a:solidFill>
              </a:rPr>
              <a:t>overloaded</a:t>
            </a:r>
          </a:p>
          <a:p>
            <a:pPr>
              <a:spcBef>
                <a:spcPts val="1800"/>
              </a:spcBef>
            </a:pPr>
            <a:r>
              <a:rPr lang="en-US" dirty="0"/>
              <a:t>Overloaded methods must have a </a:t>
            </a:r>
            <a:r>
              <a:rPr lang="en-US" dirty="0">
                <a:solidFill>
                  <a:schemeClr val="tx2">
                    <a:lumMod val="75000"/>
                  </a:schemeClr>
                </a:solidFill>
              </a:rPr>
              <a:t>different argument list.</a:t>
            </a:r>
          </a:p>
          <a:p>
            <a:pPr>
              <a:spcBef>
                <a:spcPts val="1800"/>
              </a:spcBef>
            </a:pPr>
            <a:r>
              <a:rPr lang="en-US" dirty="0"/>
              <a:t>Overloaded method should always be the part of the same class (can also take place in sub class), with </a:t>
            </a:r>
            <a:r>
              <a:rPr lang="en-US" dirty="0">
                <a:solidFill>
                  <a:schemeClr val="tx2">
                    <a:lumMod val="75000"/>
                  </a:schemeClr>
                </a:solidFill>
              </a:rPr>
              <a:t>same name </a:t>
            </a:r>
            <a:r>
              <a:rPr lang="en-US" dirty="0"/>
              <a:t>but </a:t>
            </a:r>
            <a:r>
              <a:rPr lang="en-US" dirty="0">
                <a:solidFill>
                  <a:schemeClr val="tx2">
                    <a:lumMod val="75000"/>
                  </a:schemeClr>
                </a:solidFill>
              </a:rPr>
              <a:t>different parameters.</a:t>
            </a:r>
          </a:p>
          <a:p>
            <a:pPr>
              <a:spcBef>
                <a:spcPts val="1800"/>
              </a:spcBef>
            </a:pPr>
            <a:r>
              <a:rPr lang="en-US" dirty="0" smtClean="0"/>
              <a:t>They </a:t>
            </a:r>
            <a:r>
              <a:rPr lang="en-US" dirty="0"/>
              <a:t>may have the </a:t>
            </a:r>
            <a:r>
              <a:rPr lang="en-US" dirty="0">
                <a:solidFill>
                  <a:schemeClr val="tx2">
                    <a:lumMod val="75000"/>
                  </a:schemeClr>
                </a:solidFill>
              </a:rPr>
              <a:t>same</a:t>
            </a:r>
            <a:r>
              <a:rPr lang="en-US" dirty="0"/>
              <a:t> or </a:t>
            </a:r>
            <a:r>
              <a:rPr lang="en-US" dirty="0">
                <a:solidFill>
                  <a:schemeClr val="tx2">
                    <a:lumMod val="75000"/>
                  </a:schemeClr>
                </a:solidFill>
              </a:rPr>
              <a:t>different return types.</a:t>
            </a:r>
          </a:p>
        </p:txBody>
      </p:sp>
      <p:sp>
        <p:nvSpPr>
          <p:cNvPr id="4" name="Title 3"/>
          <p:cNvSpPr>
            <a:spLocks noGrp="1"/>
          </p:cNvSpPr>
          <p:nvPr>
            <p:ph type="title"/>
          </p:nvPr>
        </p:nvSpPr>
        <p:spPr/>
        <p:txBody>
          <a:bodyPr/>
          <a:lstStyle/>
          <a:p>
            <a:r>
              <a:rPr lang="en-US" noProof="1" smtClean="0"/>
              <a:t>Rules for Overloading Method</a:t>
            </a:r>
            <a:endParaRPr lang="en-US" dirty="0"/>
          </a:p>
        </p:txBody>
      </p:sp>
    </p:spTree>
    <p:extLst>
      <p:ext uri="{BB962C8B-B14F-4D97-AF65-F5344CB8AC3E}">
        <p14:creationId xmlns:p14="http://schemas.microsoft.com/office/powerpoint/2010/main" val="3661958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15</a:t>
            </a:fld>
            <a:endParaRPr lang="en-US" dirty="0"/>
          </a:p>
        </p:txBody>
      </p:sp>
      <p:sp>
        <p:nvSpPr>
          <p:cNvPr id="13" name="Content Placeholder 12"/>
          <p:cNvSpPr>
            <a:spLocks noGrp="1"/>
          </p:cNvSpPr>
          <p:nvPr>
            <p:ph idx="1"/>
          </p:nvPr>
        </p:nvSpPr>
        <p:spPr/>
        <p:txBody>
          <a:bodyPr/>
          <a:lstStyle/>
          <a:p>
            <a:r>
              <a:rPr lang="en-US" dirty="0" smtClean="0"/>
              <a:t>Using of </a:t>
            </a:r>
            <a:r>
              <a:rPr lang="en-US" dirty="0" smtClean="0">
                <a:solidFill>
                  <a:schemeClr val="tx2">
                    <a:lumMod val="75000"/>
                  </a:schemeClr>
                </a:solidFill>
              </a:rPr>
              <a:t>override</a:t>
            </a:r>
            <a:r>
              <a:rPr lang="en-US" dirty="0" smtClean="0"/>
              <a:t> method</a:t>
            </a:r>
            <a:endParaRPr lang="bg-BG" dirty="0"/>
          </a:p>
        </p:txBody>
      </p:sp>
      <p:sp>
        <p:nvSpPr>
          <p:cNvPr id="4" name="Title 3"/>
          <p:cNvSpPr>
            <a:spLocks noGrp="1"/>
          </p:cNvSpPr>
          <p:nvPr>
            <p:ph type="title"/>
          </p:nvPr>
        </p:nvSpPr>
        <p:spPr/>
        <p:txBody>
          <a:bodyPr/>
          <a:lstStyle/>
          <a:p>
            <a:r>
              <a:rPr lang="en-US" noProof="1" smtClean="0"/>
              <a:t>Runtime Polymorphism</a:t>
            </a:r>
            <a:endParaRPr lang="en-US" dirty="0"/>
          </a:p>
        </p:txBody>
      </p:sp>
      <p:sp>
        <p:nvSpPr>
          <p:cNvPr id="9" name="Rectangle 8"/>
          <p:cNvSpPr>
            <a:spLocks noChangeArrowheads="1"/>
          </p:cNvSpPr>
          <p:nvPr/>
        </p:nvSpPr>
        <p:spPr bwMode="auto">
          <a:xfrm>
            <a:off x="684212" y="2023170"/>
            <a:ext cx="10744200" cy="4031873"/>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public static void </a:t>
            </a:r>
            <a:r>
              <a:rPr lang="en-US" sz="32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Main()</a:t>
            </a:r>
          </a:p>
          <a:p>
            <a:pPr fontAlgn="base"/>
            <a:r>
              <a:rPr lang="en-US" sz="32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a:t>
            </a:r>
            <a:endPar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fontAlgn="base"/>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32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Rectangle rect = new Rectangle(3.0, 4.0);</a:t>
            </a:r>
          </a:p>
          <a:p>
            <a:pPr fontAlgn="base"/>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32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Rectangle </a:t>
            </a: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square = new Square(4.0);</a:t>
            </a:r>
          </a:p>
          <a:p>
            <a:pPr fontAlgn="base"/>
            <a:endPar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fontAlgn="base"/>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32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Console.WriteLine(rect.Area</a:t>
            </a: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p>
          <a:p>
            <a:pPr fontAlgn="base"/>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32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Console.WriteLine (</a:t>
            </a:r>
            <a:r>
              <a:rPr lang="en-US" sz="32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square.Area</a:t>
            </a: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p>
          <a:p>
            <a:pPr fontAlgn="base"/>
            <a:r>
              <a:rPr lang="en-US" sz="32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a:t>
            </a:r>
            <a:endPar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4" name="AutoShape 6"/>
          <p:cNvSpPr>
            <a:spLocks noChangeArrowheads="1"/>
          </p:cNvSpPr>
          <p:nvPr/>
        </p:nvSpPr>
        <p:spPr bwMode="auto">
          <a:xfrm>
            <a:off x="8639434" y="5483545"/>
            <a:ext cx="3146332" cy="1143000"/>
          </a:xfrm>
          <a:prstGeom prst="wedgeRoundRectCallout">
            <a:avLst>
              <a:gd name="adj1" fmla="val -87359"/>
              <a:gd name="adj2" fmla="val -49260"/>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smtClean="0">
                <a:solidFill>
                  <a:srgbClr val="FFFFFF"/>
                </a:solidFill>
              </a:rPr>
              <a:t>Method overriding</a:t>
            </a:r>
            <a:endParaRPr lang="bg-BG" sz="3200" dirty="0">
              <a:solidFill>
                <a:schemeClr val="tx2">
                  <a:lumMod val="75000"/>
                </a:schemeClr>
              </a:solidFill>
            </a:endParaRPr>
          </a:p>
        </p:txBody>
      </p:sp>
    </p:spTree>
    <p:extLst>
      <p:ext uri="{BB962C8B-B14F-4D97-AF65-F5344CB8AC3E}">
        <p14:creationId xmlns:p14="http://schemas.microsoft.com/office/powerpoint/2010/main" val="1425161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16</a:t>
            </a:fld>
            <a:endParaRPr lang="en-US" dirty="0"/>
          </a:p>
        </p:txBody>
      </p:sp>
      <p:sp>
        <p:nvSpPr>
          <p:cNvPr id="3" name="Content Placeholder 2"/>
          <p:cNvSpPr>
            <a:spLocks noGrp="1"/>
          </p:cNvSpPr>
          <p:nvPr>
            <p:ph idx="1"/>
          </p:nvPr>
        </p:nvSpPr>
        <p:spPr/>
        <p:txBody>
          <a:bodyPr/>
          <a:lstStyle/>
          <a:p>
            <a:r>
              <a:rPr lang="en-US" dirty="0"/>
              <a:t>Also known as </a:t>
            </a:r>
            <a:r>
              <a:rPr lang="en-US" dirty="0" smtClean="0">
                <a:solidFill>
                  <a:schemeClr val="tx2">
                    <a:lumMod val="75000"/>
                  </a:schemeClr>
                </a:solidFill>
              </a:rPr>
              <a:t>Dynamic Polymorphism</a:t>
            </a:r>
            <a:endParaRPr lang="en-US" dirty="0">
              <a:solidFill>
                <a:schemeClr val="tx2">
                  <a:lumMod val="75000"/>
                </a:schemeClr>
              </a:solidFill>
            </a:endParaRPr>
          </a:p>
          <a:p>
            <a:endParaRPr lang="en-US" dirty="0"/>
          </a:p>
        </p:txBody>
      </p:sp>
      <p:sp>
        <p:nvSpPr>
          <p:cNvPr id="4" name="Title 3"/>
          <p:cNvSpPr>
            <a:spLocks noGrp="1"/>
          </p:cNvSpPr>
          <p:nvPr>
            <p:ph type="title"/>
          </p:nvPr>
        </p:nvSpPr>
        <p:spPr/>
        <p:txBody>
          <a:bodyPr/>
          <a:lstStyle/>
          <a:p>
            <a:r>
              <a:rPr lang="en-US" noProof="1" smtClean="0"/>
              <a:t>Runtime Polymorphism (2)</a:t>
            </a:r>
            <a:endParaRPr lang="en-US" dirty="0"/>
          </a:p>
        </p:txBody>
      </p:sp>
      <p:sp>
        <p:nvSpPr>
          <p:cNvPr id="5" name="Rectangle 4"/>
          <p:cNvSpPr>
            <a:spLocks noChangeArrowheads="1"/>
          </p:cNvSpPr>
          <p:nvPr/>
        </p:nvSpPr>
        <p:spPr bwMode="auto">
          <a:xfrm>
            <a:off x="684212" y="1752600"/>
            <a:ext cx="7848600" cy="4555093"/>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public class Rectangle {</a:t>
            </a:r>
            <a:endPar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fontAlgn="base"/>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public double </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rea() {</a:t>
            </a:r>
          </a:p>
          <a:p>
            <a:pPr fontAlgn="base"/>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return this.</a:t>
            </a:r>
            <a:r>
              <a:rPr lang="en-US" sz="2800" b="1" noProof="1" smtClean="0">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 this.</a:t>
            </a:r>
            <a:r>
              <a:rPr lang="en-US" sz="2800" b="1" noProof="1" smtClean="0">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b</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a:t>
            </a:r>
          </a:p>
          <a:p>
            <a:pPr fontAlgn="base"/>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a:t>
            </a:r>
          </a:p>
          <a:p>
            <a:pPr fontAlgn="base"/>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a:t>
            </a:r>
          </a:p>
          <a:p>
            <a:pPr fontAlgn="base">
              <a:spcBef>
                <a:spcPts val="1200"/>
              </a:spcBef>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p</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ublic class Square : Rectangle {</a:t>
            </a:r>
          </a:p>
          <a:p>
            <a:pPr fontAlgn="base"/>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public double </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rea() {</a:t>
            </a:r>
            <a:b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b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return this.</a:t>
            </a:r>
            <a:r>
              <a:rPr lang="en-US" sz="2800" b="1" noProof="1" smtClean="0">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 this.</a:t>
            </a:r>
            <a:r>
              <a:rPr lang="en-US" sz="2800" b="1" noProof="1" smtClean="0">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a:t>
            </a:r>
          </a:p>
          <a:p>
            <a:pPr fontAlgn="base"/>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a:t>
            </a:r>
          </a:p>
          <a:p>
            <a:pPr fontAlgn="base"/>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a:t>
            </a:r>
            <a:endPar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9" name="AutoShape 6"/>
          <p:cNvSpPr>
            <a:spLocks noChangeArrowheads="1"/>
          </p:cNvSpPr>
          <p:nvPr/>
        </p:nvSpPr>
        <p:spPr bwMode="auto">
          <a:xfrm>
            <a:off x="7168885" y="4572000"/>
            <a:ext cx="3268927" cy="1062828"/>
          </a:xfrm>
          <a:prstGeom prst="wedgeRoundRectCallout">
            <a:avLst>
              <a:gd name="adj1" fmla="val -103046"/>
              <a:gd name="adj2" fmla="val -32931"/>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smtClean="0">
                <a:solidFill>
                  <a:srgbClr val="FFFFFF"/>
                </a:solidFill>
              </a:rPr>
              <a:t>Method overriding</a:t>
            </a:r>
            <a:endParaRPr lang="bg-BG" sz="3200" dirty="0">
              <a:solidFill>
                <a:schemeClr val="tx2">
                  <a:lumMod val="75000"/>
                </a:schemeClr>
              </a:solidFill>
            </a:endParaRPr>
          </a:p>
        </p:txBody>
      </p:sp>
    </p:spTree>
    <p:extLst>
      <p:ext uri="{BB962C8B-B14F-4D97-AF65-F5344CB8AC3E}">
        <p14:creationId xmlns:p14="http://schemas.microsoft.com/office/powerpoint/2010/main" val="345058268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Problem</a:t>
            </a:r>
            <a:r>
              <a:rPr lang="en-US" sz="4000" dirty="0" smtClean="0"/>
              <a:t>: </a:t>
            </a:r>
            <a:r>
              <a:rPr lang="en-US" sz="4000" dirty="0" smtClean="0"/>
              <a:t>Animals</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17</a:t>
            </a:fld>
            <a:endParaRPr lang="en-US" dirty="0"/>
          </a:p>
        </p:txBody>
      </p:sp>
      <p:sp>
        <p:nvSpPr>
          <p:cNvPr id="18" name="Rectangle 4"/>
          <p:cNvSpPr>
            <a:spLocks noChangeArrowheads="1"/>
          </p:cNvSpPr>
          <p:nvPr/>
        </p:nvSpPr>
        <p:spPr bwMode="auto">
          <a:xfrm>
            <a:off x="3617912" y="1683841"/>
            <a:ext cx="4953000" cy="47705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algn="ctr" eaLnBrk="0" hangingPunct="0">
              <a:lnSpc>
                <a:spcPts val="3000"/>
              </a:lnSpc>
              <a:buClr>
                <a:schemeClr val="accent5">
                  <a:lumMod val="40000"/>
                  <a:lumOff val="60000"/>
                </a:schemeClr>
              </a:buClr>
              <a:buSzPct val="70000"/>
            </a:pPr>
            <a:r>
              <a:rPr lang="en-US" sz="2800" b="1" noProof="1" smtClean="0">
                <a:latin typeface="Consolas" panose="020B0609020204030204" pitchFamily="49" charset="0"/>
              </a:rPr>
              <a:t>Animal</a:t>
            </a:r>
            <a:endParaRPr lang="en-US" sz="2800" b="1" noProof="1">
              <a:latin typeface="Consolas" panose="020B0609020204030204" pitchFamily="49" charset="0"/>
            </a:endParaRPr>
          </a:p>
        </p:txBody>
      </p:sp>
      <p:sp>
        <p:nvSpPr>
          <p:cNvPr id="19" name="Rectangle 18"/>
          <p:cNvSpPr>
            <a:spLocks noChangeArrowheads="1"/>
          </p:cNvSpPr>
          <p:nvPr/>
        </p:nvSpPr>
        <p:spPr bwMode="auto">
          <a:xfrm>
            <a:off x="3617912" y="2160895"/>
            <a:ext cx="4953000" cy="86177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eaLnBrk="0" hangingPunct="0">
              <a:lnSpc>
                <a:spcPts val="3000"/>
              </a:lnSpc>
              <a:buClr>
                <a:schemeClr val="accent5">
                  <a:lumMod val="40000"/>
                  <a:lumOff val="60000"/>
                </a:schemeClr>
              </a:buClr>
              <a:buSzPct val="70000"/>
            </a:pPr>
            <a:r>
              <a:rPr lang="en-US" sz="2800" b="1" noProof="1" smtClean="0">
                <a:latin typeface="Consolas" panose="020B0609020204030204" pitchFamily="49" charset="0"/>
              </a:rPr>
              <a:t>-string name</a:t>
            </a:r>
            <a:endParaRPr lang="en-US" sz="2800" b="1" noProof="1" smtClean="0">
              <a:latin typeface="Consolas" panose="020B0609020204030204" pitchFamily="49" charset="0"/>
            </a:endParaRPr>
          </a:p>
          <a:p>
            <a:pPr eaLnBrk="0" hangingPunct="0">
              <a:lnSpc>
                <a:spcPts val="3000"/>
              </a:lnSpc>
              <a:buClr>
                <a:schemeClr val="accent5">
                  <a:lumMod val="40000"/>
                  <a:lumOff val="60000"/>
                </a:schemeClr>
              </a:buClr>
              <a:buSzPct val="70000"/>
            </a:pPr>
            <a:r>
              <a:rPr lang="en-US" sz="2800" b="1" noProof="1" smtClean="0">
                <a:latin typeface="Consolas" panose="020B0609020204030204" pitchFamily="49" charset="0"/>
              </a:rPr>
              <a:t>-string favouriteFood</a:t>
            </a:r>
            <a:endParaRPr lang="en-US" sz="2800" b="1" noProof="1">
              <a:latin typeface="Consolas" panose="020B0609020204030204" pitchFamily="49" charset="0"/>
            </a:endParaRPr>
          </a:p>
        </p:txBody>
      </p:sp>
      <p:sp>
        <p:nvSpPr>
          <p:cNvPr id="10" name="Rectangle 9"/>
          <p:cNvSpPr>
            <a:spLocks noChangeArrowheads="1"/>
          </p:cNvSpPr>
          <p:nvPr/>
        </p:nvSpPr>
        <p:spPr bwMode="auto">
          <a:xfrm>
            <a:off x="3616324" y="3008972"/>
            <a:ext cx="4953000" cy="47705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eaLnBrk="0" hangingPunct="0">
              <a:lnSpc>
                <a:spcPts val="3000"/>
              </a:lnSpc>
              <a:buClr>
                <a:schemeClr val="accent5">
                  <a:lumMod val="40000"/>
                  <a:lumOff val="60000"/>
                </a:schemeClr>
              </a:buClr>
              <a:buSzPct val="70000"/>
            </a:pPr>
            <a:r>
              <a:rPr lang="en-US" sz="2800" b="1" noProof="1" smtClean="0">
                <a:latin typeface="Consolas" panose="020B0609020204030204" pitchFamily="49" charset="0"/>
              </a:rPr>
              <a:t>+</a:t>
            </a:r>
            <a:r>
              <a:rPr lang="en-US" sz="2800" b="1" noProof="1" smtClean="0">
                <a:latin typeface="Consolas" panose="020B0609020204030204" pitchFamily="49" charset="0"/>
              </a:rPr>
              <a:t>ExplainMyself</a:t>
            </a:r>
            <a:r>
              <a:rPr lang="en-US" sz="2800" b="1" noProof="1" smtClean="0">
                <a:latin typeface="Consolas" panose="020B0609020204030204" pitchFamily="49" charset="0"/>
              </a:rPr>
              <a:t>():string</a:t>
            </a:r>
            <a:endParaRPr lang="en-US" sz="2800" b="1" noProof="1">
              <a:latin typeface="Consolas" panose="020B0609020204030204" pitchFamily="49" charset="0"/>
            </a:endParaRPr>
          </a:p>
        </p:txBody>
      </p:sp>
      <p:sp>
        <p:nvSpPr>
          <p:cNvPr id="11" name="Rectangle 4"/>
          <p:cNvSpPr>
            <a:spLocks noChangeArrowheads="1"/>
          </p:cNvSpPr>
          <p:nvPr/>
        </p:nvSpPr>
        <p:spPr bwMode="auto">
          <a:xfrm>
            <a:off x="836612" y="4495800"/>
            <a:ext cx="4953000" cy="47705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algn="ctr" eaLnBrk="0" hangingPunct="0">
              <a:lnSpc>
                <a:spcPts val="3000"/>
              </a:lnSpc>
              <a:buClr>
                <a:schemeClr val="accent5">
                  <a:lumMod val="40000"/>
                  <a:lumOff val="60000"/>
                </a:schemeClr>
              </a:buClr>
              <a:buSzPct val="70000"/>
            </a:pPr>
            <a:r>
              <a:rPr lang="en-US" sz="2800" b="1" noProof="1" smtClean="0">
                <a:latin typeface="Consolas" panose="020B0609020204030204" pitchFamily="49" charset="0"/>
              </a:rPr>
              <a:t>Cat</a:t>
            </a:r>
            <a:endParaRPr lang="en-US" sz="2800" b="1" noProof="1">
              <a:latin typeface="Consolas" panose="020B0609020204030204" pitchFamily="49" charset="0"/>
            </a:endParaRPr>
          </a:p>
        </p:txBody>
      </p:sp>
      <p:sp>
        <p:nvSpPr>
          <p:cNvPr id="14" name="Rectangle 13"/>
          <p:cNvSpPr>
            <a:spLocks noChangeArrowheads="1"/>
          </p:cNvSpPr>
          <p:nvPr/>
        </p:nvSpPr>
        <p:spPr bwMode="auto">
          <a:xfrm>
            <a:off x="836612" y="5008096"/>
            <a:ext cx="4953000" cy="47705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eaLnBrk="0" hangingPunct="0">
              <a:lnSpc>
                <a:spcPts val="3000"/>
              </a:lnSpc>
              <a:buClr>
                <a:schemeClr val="accent5">
                  <a:lumMod val="40000"/>
                  <a:lumOff val="60000"/>
                </a:schemeClr>
              </a:buClr>
              <a:buSzPct val="70000"/>
            </a:pPr>
            <a:r>
              <a:rPr lang="en-US" sz="2800" b="1" noProof="1" smtClean="0">
                <a:latin typeface="Consolas" panose="020B0609020204030204" pitchFamily="49" charset="0"/>
              </a:rPr>
              <a:t>+</a:t>
            </a:r>
            <a:r>
              <a:rPr lang="en-US" sz="2800" b="1" dirty="0">
                <a:latin typeface="Consolas" panose="020B0609020204030204" pitchFamily="49" charset="0"/>
              </a:rPr>
              <a:t> </a:t>
            </a:r>
            <a:r>
              <a:rPr lang="en-US" sz="2800" b="1" noProof="1" smtClean="0">
                <a:latin typeface="Consolas" panose="020B0609020204030204" pitchFamily="49" charset="0"/>
              </a:rPr>
              <a:t>ExplainMyself</a:t>
            </a:r>
            <a:r>
              <a:rPr lang="en-US" sz="2800" b="1" noProof="1" smtClean="0">
                <a:latin typeface="Consolas" panose="020B0609020204030204" pitchFamily="49" charset="0"/>
              </a:rPr>
              <a:t>():</a:t>
            </a:r>
            <a:r>
              <a:rPr lang="en-US" sz="2800" b="1" noProof="1">
                <a:latin typeface="Consolas" panose="020B0609020204030204" pitchFamily="49" charset="0"/>
              </a:rPr>
              <a:t>string</a:t>
            </a:r>
            <a:endParaRPr lang="en-US" sz="2800" b="1" noProof="1">
              <a:latin typeface="Consolas" panose="020B0609020204030204" pitchFamily="49" charset="0"/>
            </a:endParaRPr>
          </a:p>
        </p:txBody>
      </p:sp>
      <p:cxnSp>
        <p:nvCxnSpPr>
          <p:cNvPr id="6" name="Straight Arrow Connector 5"/>
          <p:cNvCxnSpPr/>
          <p:nvPr/>
        </p:nvCxnSpPr>
        <p:spPr>
          <a:xfrm flipV="1">
            <a:off x="4951412" y="3486026"/>
            <a:ext cx="0" cy="100977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3" name="Rectangle 4"/>
          <p:cNvSpPr>
            <a:spLocks noChangeArrowheads="1"/>
          </p:cNvSpPr>
          <p:nvPr/>
        </p:nvSpPr>
        <p:spPr bwMode="auto">
          <a:xfrm>
            <a:off x="6475412" y="4495800"/>
            <a:ext cx="4953000" cy="47705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algn="ctr" eaLnBrk="0" hangingPunct="0">
              <a:lnSpc>
                <a:spcPts val="3000"/>
              </a:lnSpc>
              <a:buClr>
                <a:schemeClr val="accent5">
                  <a:lumMod val="40000"/>
                  <a:lumOff val="60000"/>
                </a:schemeClr>
              </a:buClr>
              <a:buSzPct val="70000"/>
            </a:pPr>
            <a:r>
              <a:rPr lang="en-US" sz="2800" b="1" noProof="1" smtClean="0">
                <a:latin typeface="Consolas" panose="020B0609020204030204" pitchFamily="49" charset="0"/>
              </a:rPr>
              <a:t>Dog</a:t>
            </a:r>
            <a:endParaRPr lang="en-US" sz="2800" b="1" noProof="1">
              <a:latin typeface="Consolas" panose="020B0609020204030204" pitchFamily="49" charset="0"/>
            </a:endParaRPr>
          </a:p>
        </p:txBody>
      </p:sp>
      <p:sp>
        <p:nvSpPr>
          <p:cNvPr id="15" name="Rectangle 14"/>
          <p:cNvSpPr>
            <a:spLocks noChangeArrowheads="1"/>
          </p:cNvSpPr>
          <p:nvPr/>
        </p:nvSpPr>
        <p:spPr bwMode="auto">
          <a:xfrm>
            <a:off x="6475412" y="5008096"/>
            <a:ext cx="4953000" cy="47705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eaLnBrk="0" hangingPunct="0">
              <a:lnSpc>
                <a:spcPts val="3000"/>
              </a:lnSpc>
              <a:buClr>
                <a:schemeClr val="accent5">
                  <a:lumMod val="40000"/>
                  <a:lumOff val="60000"/>
                </a:schemeClr>
              </a:buClr>
              <a:buSzPct val="70000"/>
            </a:pPr>
            <a:r>
              <a:rPr lang="en-US" sz="2800" b="1" noProof="1" smtClean="0">
                <a:latin typeface="Consolas" panose="020B0609020204030204" pitchFamily="49" charset="0"/>
              </a:rPr>
              <a:t>+</a:t>
            </a:r>
            <a:r>
              <a:rPr lang="en-US" sz="2800" b="1" dirty="0">
                <a:latin typeface="Consolas" panose="020B0609020204030204" pitchFamily="49" charset="0"/>
              </a:rPr>
              <a:t> </a:t>
            </a:r>
            <a:r>
              <a:rPr lang="en-US" sz="2800" b="1" noProof="1" smtClean="0">
                <a:latin typeface="Consolas" panose="020B0609020204030204" pitchFamily="49" charset="0"/>
              </a:rPr>
              <a:t>ExplainMyself</a:t>
            </a:r>
            <a:r>
              <a:rPr lang="en-US" sz="2800" b="1" noProof="1" smtClean="0">
                <a:latin typeface="Consolas" panose="020B0609020204030204" pitchFamily="49" charset="0"/>
              </a:rPr>
              <a:t>():</a:t>
            </a:r>
            <a:r>
              <a:rPr lang="en-US" sz="2800" b="1" noProof="1">
                <a:latin typeface="Consolas" panose="020B0609020204030204" pitchFamily="49" charset="0"/>
              </a:rPr>
              <a:t>string</a:t>
            </a:r>
            <a:endParaRPr lang="en-US" sz="2800" b="1" noProof="1">
              <a:latin typeface="Consolas" panose="020B0609020204030204" pitchFamily="49" charset="0"/>
            </a:endParaRPr>
          </a:p>
        </p:txBody>
      </p:sp>
      <p:cxnSp>
        <p:nvCxnSpPr>
          <p:cNvPr id="16" name="Straight Arrow Connector 15"/>
          <p:cNvCxnSpPr/>
          <p:nvPr/>
        </p:nvCxnSpPr>
        <p:spPr>
          <a:xfrm flipV="1">
            <a:off x="7466012" y="3486026"/>
            <a:ext cx="0" cy="100977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125908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animBg="1"/>
      <p:bldP spid="13" grpId="0" animBg="1"/>
      <p:bldP spid="1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Solution: </a:t>
            </a:r>
            <a:r>
              <a:rPr lang="en-US" sz="4000" dirty="0" smtClean="0"/>
              <a:t>Animals</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18</a:t>
            </a:fld>
            <a:endParaRPr lang="en-US" dirty="0"/>
          </a:p>
        </p:txBody>
      </p:sp>
      <p:sp>
        <p:nvSpPr>
          <p:cNvPr id="11" name="Text Placeholder 5"/>
          <p:cNvSpPr txBox="1">
            <a:spLocks/>
          </p:cNvSpPr>
          <p:nvPr/>
        </p:nvSpPr>
        <p:spPr>
          <a:xfrm>
            <a:off x="411403" y="1371600"/>
            <a:ext cx="11182398" cy="4454278"/>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800" dirty="0">
                <a:solidFill>
                  <a:schemeClr val="accent1">
                    <a:lumMod val="20000"/>
                    <a:lumOff val="80000"/>
                  </a:schemeClr>
                </a:solidFill>
              </a:rPr>
              <a:t>public class Animal</a:t>
            </a:r>
          </a:p>
          <a:p>
            <a:r>
              <a:rPr lang="en-US" sz="2800" dirty="0">
                <a:solidFill>
                  <a:schemeClr val="accent1">
                    <a:lumMod val="20000"/>
                    <a:lumOff val="80000"/>
                  </a:schemeClr>
                </a:solidFill>
              </a:rPr>
              <a:t>{</a:t>
            </a:r>
          </a:p>
          <a:p>
            <a:r>
              <a:rPr lang="en-US" sz="2800" dirty="0" smtClean="0">
                <a:solidFill>
                  <a:schemeClr val="accent1">
                    <a:lumMod val="20000"/>
                    <a:lumOff val="80000"/>
                  </a:schemeClr>
                </a:solidFill>
              </a:rPr>
              <a:t>  public </a:t>
            </a:r>
            <a:r>
              <a:rPr lang="en-US" sz="2800" dirty="0">
                <a:solidFill>
                  <a:schemeClr val="accent1">
                    <a:lumMod val="20000"/>
                    <a:lumOff val="80000"/>
                  </a:schemeClr>
                </a:solidFill>
              </a:rPr>
              <a:t>string Name { get; protected set; }</a:t>
            </a:r>
          </a:p>
          <a:p>
            <a:r>
              <a:rPr lang="en-US" sz="2800" dirty="0" smtClean="0">
                <a:solidFill>
                  <a:schemeClr val="accent1">
                    <a:lumMod val="20000"/>
                    <a:lumOff val="80000"/>
                  </a:schemeClr>
                </a:solidFill>
              </a:rPr>
              <a:t>  public </a:t>
            </a:r>
            <a:r>
              <a:rPr lang="en-US" sz="2800" dirty="0">
                <a:solidFill>
                  <a:schemeClr val="accent1">
                    <a:lumMod val="20000"/>
                    <a:lumOff val="80000"/>
                  </a:schemeClr>
                </a:solidFill>
              </a:rPr>
              <a:t>string </a:t>
            </a:r>
            <a:r>
              <a:rPr lang="en-US" sz="2800" dirty="0" err="1">
                <a:solidFill>
                  <a:schemeClr val="accent1">
                    <a:lumMod val="20000"/>
                    <a:lumOff val="80000"/>
                  </a:schemeClr>
                </a:solidFill>
              </a:rPr>
              <a:t>FavouriteFood</a:t>
            </a:r>
            <a:r>
              <a:rPr lang="en-US" sz="2800" dirty="0">
                <a:solidFill>
                  <a:schemeClr val="accent1">
                    <a:lumMod val="20000"/>
                    <a:lumOff val="80000"/>
                  </a:schemeClr>
                </a:solidFill>
              </a:rPr>
              <a:t> { get; protected set; }</a:t>
            </a:r>
          </a:p>
          <a:p>
            <a:r>
              <a:rPr lang="en-US" sz="2800" dirty="0" smtClean="0">
                <a:solidFill>
                  <a:schemeClr val="accent1">
                    <a:lumMod val="20000"/>
                    <a:lumOff val="80000"/>
                  </a:schemeClr>
                </a:solidFill>
              </a:rPr>
              <a:t>  public </a:t>
            </a:r>
            <a:r>
              <a:rPr lang="en-US" sz="2800" dirty="0">
                <a:solidFill>
                  <a:schemeClr val="accent1">
                    <a:lumMod val="20000"/>
                    <a:lumOff val="80000"/>
                  </a:schemeClr>
                </a:solidFill>
              </a:rPr>
              <a:t>virtual string </a:t>
            </a:r>
            <a:r>
              <a:rPr lang="en-US" sz="2800" dirty="0" err="1">
                <a:solidFill>
                  <a:schemeClr val="accent1">
                    <a:lumMod val="20000"/>
                    <a:lumOff val="80000"/>
                  </a:schemeClr>
                </a:solidFill>
              </a:rPr>
              <a:t>ExplainMyself</a:t>
            </a:r>
            <a:r>
              <a:rPr lang="en-US" sz="2800" dirty="0">
                <a:solidFill>
                  <a:schemeClr val="accent1">
                    <a:lumMod val="20000"/>
                    <a:lumOff val="80000"/>
                  </a:schemeClr>
                </a:solidFill>
              </a:rPr>
              <a:t>()</a:t>
            </a:r>
          </a:p>
          <a:p>
            <a:r>
              <a:rPr lang="en-US" sz="2800" dirty="0" smtClean="0">
                <a:solidFill>
                  <a:schemeClr val="accent1">
                    <a:lumMod val="20000"/>
                    <a:lumOff val="80000"/>
                  </a:schemeClr>
                </a:solidFill>
              </a:rPr>
              <a:t>  {</a:t>
            </a:r>
            <a:endParaRPr lang="en-US" sz="2800" dirty="0">
              <a:solidFill>
                <a:schemeClr val="accent1">
                  <a:lumMod val="20000"/>
                  <a:lumOff val="80000"/>
                </a:schemeClr>
              </a:solidFill>
            </a:endParaRPr>
          </a:p>
          <a:p>
            <a:r>
              <a:rPr lang="en-US" sz="2800" dirty="0">
                <a:solidFill>
                  <a:schemeClr val="accent1">
                    <a:lumMod val="20000"/>
                    <a:lumOff val="80000"/>
                  </a:schemeClr>
                </a:solidFill>
              </a:rPr>
              <a:t>   </a:t>
            </a:r>
            <a:r>
              <a:rPr lang="en-US" sz="2800" dirty="0" smtClean="0">
                <a:solidFill>
                  <a:schemeClr val="accent1">
                    <a:lumMod val="20000"/>
                    <a:lumOff val="80000"/>
                  </a:schemeClr>
                </a:solidFill>
              </a:rPr>
              <a:t> return </a:t>
            </a:r>
            <a:r>
              <a:rPr lang="en-US" sz="2800" dirty="0">
                <a:solidFill>
                  <a:schemeClr val="accent1">
                    <a:lumMod val="20000"/>
                    <a:lumOff val="80000"/>
                  </a:schemeClr>
                </a:solidFill>
              </a:rPr>
              <a:t>$"I am {</a:t>
            </a:r>
            <a:r>
              <a:rPr lang="en-US" sz="2800" dirty="0" err="1">
                <a:solidFill>
                  <a:schemeClr val="accent1">
                    <a:lumMod val="20000"/>
                    <a:lumOff val="80000"/>
                  </a:schemeClr>
                </a:solidFill>
              </a:rPr>
              <a:t>this.Name</a:t>
            </a:r>
            <a:r>
              <a:rPr lang="en-US" sz="2800" dirty="0">
                <a:solidFill>
                  <a:schemeClr val="accent1">
                    <a:lumMod val="20000"/>
                    <a:lumOff val="80000"/>
                  </a:schemeClr>
                </a:solidFill>
              </a:rPr>
              <a:t>} and my </a:t>
            </a:r>
            <a:r>
              <a:rPr lang="en-US" sz="2800" dirty="0" err="1">
                <a:solidFill>
                  <a:schemeClr val="accent1">
                    <a:lumMod val="20000"/>
                    <a:lumOff val="80000"/>
                  </a:schemeClr>
                </a:solidFill>
              </a:rPr>
              <a:t>fovourite</a:t>
            </a:r>
            <a:r>
              <a:rPr lang="en-US" sz="2800" dirty="0">
                <a:solidFill>
                  <a:schemeClr val="accent1">
                    <a:lumMod val="20000"/>
                    <a:lumOff val="80000"/>
                  </a:schemeClr>
                </a:solidFill>
              </a:rPr>
              <a:t> food is </a:t>
            </a:r>
            <a:r>
              <a:rPr lang="en-US" sz="2800" dirty="0" smtClean="0">
                <a:solidFill>
                  <a:schemeClr val="accent1">
                    <a:lumMod val="20000"/>
                    <a:lumOff val="80000"/>
                  </a:schemeClr>
                </a:solidFill>
              </a:rPr>
              <a:t>    </a:t>
            </a:r>
          </a:p>
          <a:p>
            <a:r>
              <a:rPr lang="en-US" sz="2800" dirty="0">
                <a:solidFill>
                  <a:schemeClr val="accent1">
                    <a:lumMod val="20000"/>
                    <a:lumOff val="80000"/>
                  </a:schemeClr>
                </a:solidFill>
              </a:rPr>
              <a:t> </a:t>
            </a:r>
            <a:r>
              <a:rPr lang="en-US" sz="2800" dirty="0" smtClean="0">
                <a:solidFill>
                  <a:schemeClr val="accent1">
                    <a:lumMod val="20000"/>
                    <a:lumOff val="80000"/>
                  </a:schemeClr>
                </a:solidFill>
              </a:rPr>
              <a:t>                               {</a:t>
            </a:r>
            <a:r>
              <a:rPr lang="en-US" sz="2800" dirty="0" err="1" smtClean="0">
                <a:solidFill>
                  <a:schemeClr val="accent1">
                    <a:lumMod val="20000"/>
                    <a:lumOff val="80000"/>
                  </a:schemeClr>
                </a:solidFill>
              </a:rPr>
              <a:t>this.FavouriteFood</a:t>
            </a:r>
            <a:r>
              <a:rPr lang="en-US" sz="2800" dirty="0">
                <a:solidFill>
                  <a:schemeClr val="accent1">
                    <a:lumMod val="20000"/>
                    <a:lumOff val="80000"/>
                  </a:schemeClr>
                </a:solidFill>
              </a:rPr>
              <a:t>}";</a:t>
            </a:r>
          </a:p>
          <a:p>
            <a:r>
              <a:rPr lang="en-US" sz="2800" dirty="0">
                <a:solidFill>
                  <a:schemeClr val="accent1">
                    <a:lumMod val="20000"/>
                    <a:lumOff val="80000"/>
                  </a:schemeClr>
                </a:solidFill>
              </a:rPr>
              <a:t> </a:t>
            </a:r>
            <a:r>
              <a:rPr lang="en-US" sz="2800" dirty="0" smtClean="0">
                <a:solidFill>
                  <a:schemeClr val="accent1">
                    <a:lumMod val="20000"/>
                    <a:lumOff val="80000"/>
                  </a:schemeClr>
                </a:solidFill>
              </a:rPr>
              <a:t> }</a:t>
            </a:r>
            <a:endParaRPr lang="en-US" sz="2800" dirty="0">
              <a:solidFill>
                <a:schemeClr val="accent1">
                  <a:lumMod val="20000"/>
                  <a:lumOff val="80000"/>
                </a:schemeClr>
              </a:solidFill>
            </a:endParaRPr>
          </a:p>
          <a:p>
            <a:r>
              <a:rPr lang="en-US" sz="2800" dirty="0">
                <a:solidFill>
                  <a:schemeClr val="accent1">
                    <a:lumMod val="20000"/>
                    <a:lumOff val="80000"/>
                  </a:schemeClr>
                </a:solidFill>
              </a:rPr>
              <a:t>}</a:t>
            </a:r>
            <a:endParaRPr lang="en-US" sz="2800" dirty="0">
              <a:solidFill>
                <a:schemeClr val="accent1">
                  <a:lumMod val="20000"/>
                  <a:lumOff val="80000"/>
                </a:schemeClr>
              </a:solidFill>
            </a:endParaRPr>
          </a:p>
        </p:txBody>
      </p:sp>
    </p:spTree>
    <p:extLst>
      <p:ext uri="{BB962C8B-B14F-4D97-AF65-F5344CB8AC3E}">
        <p14:creationId xmlns:p14="http://schemas.microsoft.com/office/powerpoint/2010/main" val="294014955"/>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Solution: </a:t>
            </a:r>
            <a:r>
              <a:rPr lang="en-US" sz="4000" dirty="0" smtClean="0"/>
              <a:t>Animals (2)</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19</a:t>
            </a:fld>
            <a:endParaRPr lang="en-US" dirty="0"/>
          </a:p>
        </p:txBody>
      </p:sp>
      <p:sp>
        <p:nvSpPr>
          <p:cNvPr id="11" name="Text Placeholder 5"/>
          <p:cNvSpPr txBox="1">
            <a:spLocks/>
          </p:cNvSpPr>
          <p:nvPr/>
        </p:nvSpPr>
        <p:spPr>
          <a:xfrm>
            <a:off x="384014" y="974539"/>
            <a:ext cx="11182398" cy="5746940"/>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800" dirty="0" smtClean="0">
                <a:solidFill>
                  <a:schemeClr val="accent1">
                    <a:lumMod val="20000"/>
                    <a:lumOff val="80000"/>
                  </a:schemeClr>
                </a:solidFill>
              </a:rPr>
              <a:t>public class Dog : Animal</a:t>
            </a:r>
          </a:p>
          <a:p>
            <a:r>
              <a:rPr lang="en-US" sz="2800" dirty="0" smtClean="0">
                <a:solidFill>
                  <a:schemeClr val="accent1">
                    <a:lumMod val="20000"/>
                    <a:lumOff val="80000"/>
                  </a:schemeClr>
                </a:solidFill>
              </a:rPr>
              <a:t>{</a:t>
            </a:r>
          </a:p>
          <a:p>
            <a:r>
              <a:rPr lang="en-US" sz="2800" dirty="0" smtClean="0">
                <a:solidFill>
                  <a:schemeClr val="accent1">
                    <a:lumMod val="20000"/>
                    <a:lumOff val="80000"/>
                  </a:schemeClr>
                </a:solidFill>
              </a:rPr>
              <a:t>  public Dog(string name, string favouriteFood)</a:t>
            </a:r>
          </a:p>
          <a:p>
            <a:r>
              <a:rPr lang="en-US" sz="2800" dirty="0" smtClean="0">
                <a:solidFill>
                  <a:schemeClr val="accent1">
                    <a:lumMod val="20000"/>
                    <a:lumOff val="80000"/>
                  </a:schemeClr>
                </a:solidFill>
              </a:rPr>
              <a:t>  {</a:t>
            </a:r>
          </a:p>
          <a:p>
            <a:r>
              <a:rPr lang="en-US" sz="2800" dirty="0" smtClean="0">
                <a:solidFill>
                  <a:schemeClr val="accent1">
                    <a:lumMod val="20000"/>
                    <a:lumOff val="80000"/>
                  </a:schemeClr>
                </a:solidFill>
              </a:rPr>
              <a:t>    this.Name = name;</a:t>
            </a:r>
          </a:p>
          <a:p>
            <a:r>
              <a:rPr lang="en-US" sz="2800" dirty="0" smtClean="0">
                <a:solidFill>
                  <a:schemeClr val="accent1">
                    <a:lumMod val="20000"/>
                    <a:lumOff val="80000"/>
                  </a:schemeClr>
                </a:solidFill>
              </a:rPr>
              <a:t>    this.FavouriteFood = favouriteFood;</a:t>
            </a:r>
          </a:p>
          <a:p>
            <a:r>
              <a:rPr lang="en-US" sz="2800" dirty="0" smtClean="0">
                <a:solidFill>
                  <a:schemeClr val="accent1">
                    <a:lumMod val="20000"/>
                    <a:lumOff val="80000"/>
                  </a:schemeClr>
                </a:solidFill>
              </a:rPr>
              <a:t>  }</a:t>
            </a:r>
          </a:p>
          <a:p>
            <a:r>
              <a:rPr lang="en-US" sz="2800" dirty="0" smtClean="0">
                <a:solidFill>
                  <a:schemeClr val="accent1">
                    <a:lumMod val="20000"/>
                    <a:lumOff val="80000"/>
                  </a:schemeClr>
                </a:solidFill>
              </a:rPr>
              <a:t>  public override string ExplainMyself()</a:t>
            </a:r>
          </a:p>
          <a:p>
            <a:r>
              <a:rPr lang="en-US" sz="2800" dirty="0" smtClean="0">
                <a:solidFill>
                  <a:schemeClr val="accent1">
                    <a:lumMod val="20000"/>
                    <a:lumOff val="80000"/>
                  </a:schemeClr>
                </a:solidFill>
              </a:rPr>
              <a:t>  {</a:t>
            </a:r>
          </a:p>
          <a:p>
            <a:r>
              <a:rPr lang="en-US" sz="2800" dirty="0" smtClean="0">
                <a:solidFill>
                  <a:schemeClr val="accent1">
                    <a:lumMod val="20000"/>
                    <a:lumOff val="80000"/>
                  </a:schemeClr>
                </a:solidFill>
              </a:rPr>
              <a:t>    return base.ExplainMyself() + Environment.NewLine + </a:t>
            </a:r>
          </a:p>
          <a:p>
            <a:r>
              <a:rPr lang="en-US" sz="2800" dirty="0" smtClean="0">
                <a:solidFill>
                  <a:schemeClr val="accent1">
                    <a:lumMod val="20000"/>
                    <a:lumOff val="80000"/>
                  </a:schemeClr>
                </a:solidFill>
              </a:rPr>
              <a:t>                                               "DJAAF";</a:t>
            </a:r>
          </a:p>
          <a:p>
            <a:r>
              <a:rPr lang="en-US" sz="2800" dirty="0" smtClean="0">
                <a:solidFill>
                  <a:schemeClr val="accent1">
                    <a:lumMod val="20000"/>
                    <a:lumOff val="80000"/>
                  </a:schemeClr>
                </a:solidFill>
              </a:rPr>
              <a:t>  }</a:t>
            </a:r>
          </a:p>
          <a:p>
            <a:r>
              <a:rPr lang="en-US" sz="2800" dirty="0" smtClean="0">
                <a:solidFill>
                  <a:schemeClr val="accent1">
                    <a:lumMod val="20000"/>
                    <a:lumOff val="80000"/>
                  </a:schemeClr>
                </a:solidFill>
              </a:rPr>
              <a:t>}</a:t>
            </a:r>
            <a:endParaRPr lang="en-US" sz="2800" dirty="0">
              <a:solidFill>
                <a:schemeClr val="accent1">
                  <a:lumMod val="20000"/>
                  <a:lumOff val="80000"/>
                </a:schemeClr>
              </a:solidFill>
            </a:endParaRPr>
          </a:p>
        </p:txBody>
      </p:sp>
    </p:spTree>
    <p:extLst>
      <p:ext uri="{BB962C8B-B14F-4D97-AF65-F5344CB8AC3E}">
        <p14:creationId xmlns:p14="http://schemas.microsoft.com/office/powerpoint/2010/main" val="3241345666"/>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2</a:t>
            </a:fld>
            <a:endParaRPr lang="en-US" dirty="0"/>
          </a:p>
        </p:txBody>
      </p:sp>
      <p:sp>
        <p:nvSpPr>
          <p:cNvPr id="681987" name="Rectangle 3"/>
          <p:cNvSpPr>
            <a:spLocks noGrp="1" noChangeArrowheads="1"/>
          </p:cNvSpPr>
          <p:nvPr>
            <p:ph idx="1"/>
          </p:nvPr>
        </p:nvSpPr>
        <p:spPr/>
        <p:txBody>
          <a:bodyPr>
            <a:normAutofit/>
          </a:bodyPr>
          <a:lstStyle/>
          <a:p>
            <a:pPr marL="442913" indent="-442913">
              <a:lnSpc>
                <a:spcPct val="100000"/>
              </a:lnSpc>
              <a:buFontTx/>
              <a:buAutoNum type="arabicPeriod"/>
            </a:pPr>
            <a:r>
              <a:rPr lang="en-US" dirty="0" smtClean="0"/>
              <a:t>What is Polymorphism?</a:t>
            </a:r>
          </a:p>
          <a:p>
            <a:pPr marL="442913" indent="-442913">
              <a:lnSpc>
                <a:spcPct val="100000"/>
              </a:lnSpc>
              <a:buFontTx/>
              <a:buAutoNum type="arabicPeriod"/>
            </a:pPr>
            <a:r>
              <a:rPr lang="en-US" dirty="0" smtClean="0"/>
              <a:t>Types of Polymorphism</a:t>
            </a:r>
          </a:p>
          <a:p>
            <a:pPr marL="442913" indent="-442913">
              <a:lnSpc>
                <a:spcPct val="100000"/>
              </a:lnSpc>
              <a:buFontTx/>
              <a:buAutoNum type="arabicPeriod"/>
            </a:pPr>
            <a:r>
              <a:rPr lang="en-US" dirty="0"/>
              <a:t>Override Methods</a:t>
            </a:r>
          </a:p>
          <a:p>
            <a:pPr marL="442913" indent="-442913">
              <a:lnSpc>
                <a:spcPct val="100000"/>
              </a:lnSpc>
              <a:buFontTx/>
              <a:buAutoNum type="arabicPeriod"/>
            </a:pPr>
            <a:r>
              <a:rPr lang="en-US" dirty="0" smtClean="0"/>
              <a:t>Overload Methods</a:t>
            </a:r>
            <a:endParaRPr lang="en-US" dirty="0"/>
          </a:p>
          <a:p>
            <a:pPr marL="442913" indent="-442913">
              <a:lnSpc>
                <a:spcPct val="100000"/>
              </a:lnSpc>
              <a:buFontTx/>
              <a:buAutoNum type="arabicPeriod"/>
            </a:pPr>
            <a:r>
              <a:rPr lang="en-US" dirty="0"/>
              <a:t>Abstract Classes</a:t>
            </a:r>
          </a:p>
          <a:p>
            <a:pPr marL="442913" indent="-442913">
              <a:lnSpc>
                <a:spcPct val="100000"/>
              </a:lnSpc>
              <a:buFontTx/>
              <a:buAutoNum type="arabicPeriod"/>
            </a:pPr>
            <a:r>
              <a:rPr lang="en-US" dirty="0"/>
              <a:t>Abstract Methods</a:t>
            </a:r>
          </a:p>
          <a:p>
            <a:pPr marL="0" indent="0">
              <a:lnSpc>
                <a:spcPct val="100000"/>
              </a:lnSpc>
              <a:buNone/>
            </a:pPr>
            <a:endParaRPr lang="en-US" dirty="0"/>
          </a:p>
          <a:p>
            <a:pPr marL="442913" indent="-442913">
              <a:lnSpc>
                <a:spcPct val="100000"/>
              </a:lnSpc>
              <a:buFontTx/>
              <a:buAutoNum type="arabicPeriod"/>
            </a:pPr>
            <a:endParaRPr lang="bg-BG" dirty="0"/>
          </a:p>
          <a:p>
            <a:pPr marL="711200" lvl="1" indent="0">
              <a:lnSpc>
                <a:spcPct val="100000"/>
              </a:lnSpc>
              <a:buNone/>
            </a:pPr>
            <a:endParaRPr lang="en-US" sz="3600" dirty="0"/>
          </a:p>
        </p:txBody>
      </p:sp>
      <p:sp>
        <p:nvSpPr>
          <p:cNvPr id="681986" name="Rectangle 2"/>
          <p:cNvSpPr>
            <a:spLocks noGrp="1" noChangeArrowheads="1"/>
          </p:cNvSpPr>
          <p:nvPr>
            <p:ph type="title"/>
          </p:nvPr>
        </p:nvSpPr>
        <p:spPr/>
        <p:txBody>
          <a:bodyPr/>
          <a:lstStyle/>
          <a:p>
            <a:r>
              <a:rPr lang="en-US" dirty="0"/>
              <a:t>Table of Contents</a:t>
            </a:r>
            <a:endParaRPr lang="bg-BG" dirty="0"/>
          </a:p>
        </p:txBody>
      </p:sp>
      <p:pic>
        <p:nvPicPr>
          <p:cNvPr id="7" name="Picture 6"/>
          <p:cNvPicPr>
            <a:picLocks noChangeAspect="1"/>
          </p:cNvPicPr>
          <p:nvPr/>
        </p:nvPicPr>
        <p:blipFill>
          <a:blip r:embed="rId3" cstate="print"/>
          <a:stretch>
            <a:fillRect/>
          </a:stretch>
        </p:blipFill>
        <p:spPr>
          <a:xfrm>
            <a:off x="4494212" y="2565901"/>
            <a:ext cx="3484701" cy="3835117"/>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89812" y="1090933"/>
            <a:ext cx="3624262" cy="2341935"/>
          </a:xfrm>
          <a:prstGeom prst="rect">
            <a:avLst/>
          </a:prstGeom>
        </p:spPr>
      </p:pic>
    </p:spTree>
    <p:extLst>
      <p:ext uri="{BB962C8B-B14F-4D97-AF65-F5344CB8AC3E}">
        <p14:creationId xmlns:p14="http://schemas.microsoft.com/office/powerpoint/2010/main" val="2509369187"/>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20</a:t>
            </a:fld>
            <a:endParaRPr lang="en-US" dirty="0"/>
          </a:p>
        </p:txBody>
      </p:sp>
      <p:sp>
        <p:nvSpPr>
          <p:cNvPr id="3" name="Content Placeholder 2"/>
          <p:cNvSpPr>
            <a:spLocks noGrp="1"/>
          </p:cNvSpPr>
          <p:nvPr>
            <p:ph idx="1"/>
          </p:nvPr>
        </p:nvSpPr>
        <p:spPr/>
        <p:txBody>
          <a:bodyPr>
            <a:normAutofit/>
          </a:bodyPr>
          <a:lstStyle/>
          <a:p>
            <a:pPr>
              <a:spcBef>
                <a:spcPts val="1200"/>
              </a:spcBef>
            </a:pPr>
            <a:r>
              <a:rPr lang="en-US" dirty="0" smtClean="0">
                <a:solidFill>
                  <a:schemeClr val="tx2">
                    <a:lumMod val="75000"/>
                  </a:schemeClr>
                </a:solidFill>
              </a:rPr>
              <a:t>Overriding</a:t>
            </a:r>
            <a:r>
              <a:rPr lang="en-US" dirty="0" smtClean="0"/>
              <a:t> </a:t>
            </a:r>
            <a:r>
              <a:rPr lang="en-US" dirty="0"/>
              <a:t>can take place </a:t>
            </a:r>
            <a:r>
              <a:rPr lang="en-US" dirty="0" smtClean="0">
                <a:solidFill>
                  <a:schemeClr val="tx2">
                    <a:lumMod val="75000"/>
                  </a:schemeClr>
                </a:solidFill>
              </a:rPr>
              <a:t>sub-class</a:t>
            </a:r>
            <a:r>
              <a:rPr lang="en-US" dirty="0">
                <a:solidFill>
                  <a:schemeClr val="tx2">
                    <a:lumMod val="75000"/>
                  </a:schemeClr>
                </a:solidFill>
              </a:rPr>
              <a:t>.</a:t>
            </a:r>
          </a:p>
          <a:p>
            <a:pPr>
              <a:spcBef>
                <a:spcPts val="1200"/>
              </a:spcBef>
            </a:pPr>
            <a:r>
              <a:rPr lang="en-US" dirty="0">
                <a:solidFill>
                  <a:schemeClr val="tx2">
                    <a:lumMod val="75000"/>
                  </a:schemeClr>
                </a:solidFill>
              </a:rPr>
              <a:t>Argument list </a:t>
            </a:r>
            <a:r>
              <a:rPr lang="en-US" dirty="0" smtClean="0"/>
              <a:t>must be the </a:t>
            </a:r>
            <a:r>
              <a:rPr lang="en-US" dirty="0">
                <a:solidFill>
                  <a:schemeClr val="tx2">
                    <a:lumMod val="75000"/>
                  </a:schemeClr>
                </a:solidFill>
              </a:rPr>
              <a:t>same</a:t>
            </a:r>
            <a:r>
              <a:rPr lang="en-US" dirty="0" smtClean="0"/>
              <a:t> as that of the </a:t>
            </a:r>
            <a:r>
              <a:rPr lang="en-US" dirty="0">
                <a:solidFill>
                  <a:schemeClr val="tx2">
                    <a:lumMod val="75000"/>
                  </a:schemeClr>
                </a:solidFill>
              </a:rPr>
              <a:t>parent </a:t>
            </a:r>
            <a:r>
              <a:rPr lang="en-US" dirty="0" smtClean="0">
                <a:solidFill>
                  <a:schemeClr val="tx2">
                    <a:lumMod val="75000"/>
                  </a:schemeClr>
                </a:solidFill>
              </a:rPr>
              <a:t>method</a:t>
            </a:r>
          </a:p>
          <a:p>
            <a:pPr>
              <a:spcBef>
                <a:spcPts val="1200"/>
              </a:spcBef>
            </a:pPr>
            <a:r>
              <a:rPr lang="en-US" dirty="0"/>
              <a:t>The overriding method must have </a:t>
            </a:r>
            <a:r>
              <a:rPr lang="en-US" dirty="0">
                <a:solidFill>
                  <a:schemeClr val="tx2">
                    <a:lumMod val="75000"/>
                  </a:schemeClr>
                </a:solidFill>
              </a:rPr>
              <a:t>same return type</a:t>
            </a:r>
          </a:p>
          <a:p>
            <a:pPr>
              <a:spcBef>
                <a:spcPts val="1200"/>
              </a:spcBef>
            </a:pPr>
            <a:r>
              <a:rPr lang="en-US" dirty="0">
                <a:solidFill>
                  <a:schemeClr val="tx2">
                    <a:lumMod val="75000"/>
                  </a:schemeClr>
                </a:solidFill>
              </a:rPr>
              <a:t>Access modifier</a:t>
            </a:r>
            <a:r>
              <a:rPr lang="en-US" dirty="0" smtClean="0"/>
              <a:t> cannot be more </a:t>
            </a:r>
            <a:r>
              <a:rPr lang="en-US" dirty="0">
                <a:solidFill>
                  <a:schemeClr val="tx2">
                    <a:lumMod val="75000"/>
                  </a:schemeClr>
                </a:solidFill>
              </a:rPr>
              <a:t>restrictive</a:t>
            </a:r>
          </a:p>
          <a:p>
            <a:pPr>
              <a:spcBef>
                <a:spcPts val="1200"/>
              </a:spcBef>
            </a:pPr>
            <a:r>
              <a:rPr lang="en-US" dirty="0" smtClean="0">
                <a:solidFill>
                  <a:schemeClr val="tx2">
                    <a:lumMod val="75000"/>
                  </a:schemeClr>
                </a:solidFill>
              </a:rPr>
              <a:t>Private and </a:t>
            </a:r>
            <a:r>
              <a:rPr lang="en-US" dirty="0">
                <a:solidFill>
                  <a:schemeClr val="tx2">
                    <a:lumMod val="75000"/>
                  </a:schemeClr>
                </a:solidFill>
              </a:rPr>
              <a:t>static </a:t>
            </a:r>
            <a:r>
              <a:rPr lang="en-US" dirty="0" smtClean="0"/>
              <a:t>methods can </a:t>
            </a:r>
            <a:r>
              <a:rPr lang="en-US" dirty="0">
                <a:solidFill>
                  <a:schemeClr val="tx2">
                    <a:lumMod val="75000"/>
                  </a:schemeClr>
                </a:solidFill>
              </a:rPr>
              <a:t>NOT </a:t>
            </a:r>
            <a:r>
              <a:rPr lang="en-US" dirty="0" smtClean="0"/>
              <a:t>be overriden</a:t>
            </a:r>
          </a:p>
          <a:p>
            <a:pPr>
              <a:spcBef>
                <a:spcPts val="1200"/>
              </a:spcBef>
            </a:pPr>
            <a:r>
              <a:rPr lang="en-US" dirty="0"/>
              <a:t>The overriding method </a:t>
            </a:r>
            <a:r>
              <a:rPr lang="en-US" dirty="0">
                <a:solidFill>
                  <a:schemeClr val="tx2">
                    <a:lumMod val="75000"/>
                  </a:schemeClr>
                </a:solidFill>
              </a:rPr>
              <a:t>must not </a:t>
            </a:r>
            <a:r>
              <a:rPr lang="en-US" dirty="0"/>
              <a:t>throw new or broader </a:t>
            </a:r>
            <a:r>
              <a:rPr lang="en-US" dirty="0">
                <a:solidFill>
                  <a:schemeClr val="tx2">
                    <a:lumMod val="75000"/>
                  </a:schemeClr>
                </a:solidFill>
              </a:rPr>
              <a:t>checked exceptions.</a:t>
            </a:r>
          </a:p>
        </p:txBody>
      </p:sp>
      <p:sp>
        <p:nvSpPr>
          <p:cNvPr id="4" name="Title 3"/>
          <p:cNvSpPr>
            <a:spLocks noGrp="1"/>
          </p:cNvSpPr>
          <p:nvPr>
            <p:ph type="title"/>
          </p:nvPr>
        </p:nvSpPr>
        <p:spPr/>
        <p:txBody>
          <a:bodyPr/>
          <a:lstStyle/>
          <a:p>
            <a:r>
              <a:rPr lang="en-US" noProof="1" smtClean="0"/>
              <a:t>Rules for Overriding Method</a:t>
            </a:r>
            <a:endParaRPr lang="en-US" dirty="0"/>
          </a:p>
        </p:txBody>
      </p:sp>
    </p:spTree>
    <p:extLst>
      <p:ext uri="{BB962C8B-B14F-4D97-AF65-F5344CB8AC3E}">
        <p14:creationId xmlns:p14="http://schemas.microsoft.com/office/powerpoint/2010/main" val="451456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2084" y="5011645"/>
            <a:ext cx="9806728" cy="774883"/>
          </a:xfrm>
        </p:spPr>
        <p:txBody>
          <a:bodyPr/>
          <a:lstStyle/>
          <a:p>
            <a:pPr>
              <a:lnSpc>
                <a:spcPts val="5400"/>
              </a:lnSpc>
            </a:pPr>
            <a:r>
              <a:rPr lang="en-GB" dirty="0" smtClean="0"/>
              <a:t>Polymorphism</a:t>
            </a:r>
            <a:endParaRPr lang="en-US" dirty="0"/>
          </a:p>
        </p:txBody>
      </p:sp>
      <p:sp>
        <p:nvSpPr>
          <p:cNvPr id="3" name="Subtitle 2"/>
          <p:cNvSpPr>
            <a:spLocks noGrp="1"/>
          </p:cNvSpPr>
          <p:nvPr>
            <p:ph type="body" idx="1"/>
          </p:nvPr>
        </p:nvSpPr>
        <p:spPr>
          <a:xfrm>
            <a:off x="1012084" y="5831062"/>
            <a:ext cx="9806728" cy="719034"/>
          </a:xfrm>
        </p:spPr>
        <p:txBody>
          <a:bodyPr/>
          <a:lstStyle/>
          <a:p>
            <a:r>
              <a:rPr lang="en-US" dirty="0"/>
              <a:t>Live Exercises in Class (Lab)</a:t>
            </a:r>
          </a:p>
        </p:txBody>
      </p:sp>
      <p:pic>
        <p:nvPicPr>
          <p:cNvPr id="6" name="Picture 5"/>
          <p:cNvPicPr>
            <a:picLocks noChangeAspect="1"/>
          </p:cNvPicPr>
          <p:nvPr/>
        </p:nvPicPr>
        <p:blipFill>
          <a:blip r:embed="rId3"/>
          <a:stretch>
            <a:fillRect/>
          </a:stretch>
        </p:blipFill>
        <p:spPr>
          <a:xfrm>
            <a:off x="4018186" y="941696"/>
            <a:ext cx="3524026" cy="3637568"/>
          </a:xfrm>
          <a:prstGeom prst="rect">
            <a:avLst/>
          </a:prstGeom>
        </p:spPr>
      </p:pic>
    </p:spTree>
    <p:extLst>
      <p:ext uri="{BB962C8B-B14F-4D97-AF65-F5344CB8AC3E}">
        <p14:creationId xmlns:p14="http://schemas.microsoft.com/office/powerpoint/2010/main" val="107749364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625176" y="5275400"/>
            <a:ext cx="8938472" cy="820600"/>
          </a:xfrm>
        </p:spPr>
        <p:txBody>
          <a:bodyPr/>
          <a:lstStyle/>
          <a:p>
            <a:r>
              <a:rPr lang="en-US" noProof="1">
                <a:cs typeface="Consolas" panose="020B0609020204030204" pitchFamily="49" charset="0"/>
              </a:rPr>
              <a:t>Abstract Classes</a:t>
            </a:r>
          </a:p>
        </p:txBody>
      </p:sp>
      <p:sp>
        <p:nvSpPr>
          <p:cNvPr id="2" name="Slide Number Placeholder 1"/>
          <p:cNvSpPr>
            <a:spLocks noGrp="1"/>
          </p:cNvSpPr>
          <p:nvPr>
            <p:ph type="sldNum" sz="quarter" idx="4294967295"/>
          </p:nvPr>
        </p:nvSpPr>
        <p:spPr>
          <a:xfrm>
            <a:off x="11760200" y="6524625"/>
            <a:ext cx="428625" cy="196850"/>
          </a:xfrm>
        </p:spPr>
        <p:txBody>
          <a:bodyPr/>
          <a:lstStyle/>
          <a:p>
            <a:fld id="{C014DD1E-5D91-48A3-AD6D-45FBA980D106}" type="slidenum">
              <a:rPr lang="en-US" smtClean="0"/>
              <a:pPr/>
              <a:t>22</a:t>
            </a:fld>
            <a:endParaRPr lang="en-US" dirty="0"/>
          </a:p>
        </p:txBody>
      </p:sp>
      <p:pic>
        <p:nvPicPr>
          <p:cNvPr id="1026" name="Picture 2" descr="C:\Users\tilchev\Desktop\abstract-shapes.gif"/>
          <p:cNvPicPr>
            <a:picLocks noChangeAspect="1" noChangeArrowheads="1"/>
          </p:cNvPicPr>
          <p:nvPr/>
        </p:nvPicPr>
        <p:blipFill>
          <a:blip r:embed="rId3" cstate="print"/>
          <a:srcRect/>
          <a:stretch>
            <a:fillRect/>
          </a:stretch>
        </p:blipFill>
        <p:spPr bwMode="auto">
          <a:xfrm>
            <a:off x="2648743" y="986129"/>
            <a:ext cx="6891338" cy="3814471"/>
          </a:xfrm>
          <a:prstGeom prst="rect">
            <a:avLst/>
          </a:prstGeom>
          <a:solidFill>
            <a:schemeClr val="tx1">
              <a:alpha val="90000"/>
            </a:schemeClr>
          </a:solidFill>
          <a:effectLst>
            <a:innerShdw blurRad="635000">
              <a:prstClr val="black"/>
            </a:innerShdw>
          </a:effectLst>
        </p:spPr>
      </p:pic>
    </p:spTree>
    <p:extLst>
      <p:ext uri="{BB962C8B-B14F-4D97-AF65-F5344CB8AC3E}">
        <p14:creationId xmlns:p14="http://schemas.microsoft.com/office/powerpoint/2010/main" val="243778395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23</a:t>
            </a:fld>
            <a:endParaRPr lang="en-US" dirty="0"/>
          </a:p>
        </p:txBody>
      </p:sp>
      <p:sp>
        <p:nvSpPr>
          <p:cNvPr id="3" name="Content Placeholder 2"/>
          <p:cNvSpPr>
            <a:spLocks noGrp="1"/>
          </p:cNvSpPr>
          <p:nvPr>
            <p:ph idx="1"/>
          </p:nvPr>
        </p:nvSpPr>
        <p:spPr/>
        <p:txBody>
          <a:bodyPr/>
          <a:lstStyle/>
          <a:p>
            <a:r>
              <a:rPr lang="en-US" dirty="0" smtClean="0"/>
              <a:t>Abstract class </a:t>
            </a:r>
            <a:r>
              <a:rPr lang="en-US" dirty="0">
                <a:solidFill>
                  <a:schemeClr val="tx2">
                    <a:lumMod val="75000"/>
                  </a:schemeClr>
                </a:solidFill>
              </a:rPr>
              <a:t>can NOT be instantiated</a:t>
            </a:r>
          </a:p>
          <a:p>
            <a:endParaRPr lang="en-US" dirty="0"/>
          </a:p>
          <a:p>
            <a:endParaRPr lang="en-US" dirty="0" smtClean="0"/>
          </a:p>
          <a:p>
            <a:endParaRPr lang="en-US" dirty="0"/>
          </a:p>
          <a:p>
            <a:r>
              <a:rPr lang="en-US" dirty="0" smtClean="0"/>
              <a:t>An </a:t>
            </a:r>
            <a:r>
              <a:rPr lang="en-US" dirty="0" smtClean="0">
                <a:solidFill>
                  <a:schemeClr val="tx2">
                    <a:lumMod val="75000"/>
                  </a:schemeClr>
                </a:solidFill>
              </a:rPr>
              <a:t>abstract</a:t>
            </a:r>
            <a:r>
              <a:rPr lang="en-US" dirty="0" smtClean="0"/>
              <a:t> class </a:t>
            </a:r>
            <a:r>
              <a:rPr lang="en-US" dirty="0">
                <a:solidFill>
                  <a:schemeClr val="tx2">
                    <a:lumMod val="75000"/>
                  </a:schemeClr>
                </a:solidFill>
              </a:rPr>
              <a:t>may or may not</a:t>
            </a:r>
            <a:r>
              <a:rPr lang="en-US" dirty="0"/>
              <a:t> </a:t>
            </a:r>
            <a:r>
              <a:rPr lang="en-US" dirty="0" smtClean="0"/>
              <a:t>include abstract </a:t>
            </a:r>
            <a:r>
              <a:rPr lang="en-US" dirty="0">
                <a:solidFill>
                  <a:schemeClr val="tx2">
                    <a:lumMod val="75000"/>
                  </a:schemeClr>
                </a:solidFill>
              </a:rPr>
              <a:t>methods.</a:t>
            </a:r>
          </a:p>
          <a:p>
            <a:r>
              <a:rPr lang="en-US" dirty="0" smtClean="0"/>
              <a:t>If it has </a:t>
            </a:r>
            <a:r>
              <a:rPr lang="en-US" dirty="0">
                <a:solidFill>
                  <a:schemeClr val="tx2">
                    <a:lumMod val="75000"/>
                  </a:schemeClr>
                </a:solidFill>
              </a:rPr>
              <a:t>at least one abstract method</a:t>
            </a:r>
            <a:r>
              <a:rPr lang="en-US" dirty="0" smtClean="0"/>
              <a:t>, it must be declared </a:t>
            </a:r>
            <a:r>
              <a:rPr lang="en-US" dirty="0">
                <a:solidFill>
                  <a:schemeClr val="tx2">
                    <a:lumMod val="75000"/>
                  </a:schemeClr>
                </a:solidFill>
              </a:rPr>
              <a:t>abstract</a:t>
            </a:r>
          </a:p>
          <a:p>
            <a:r>
              <a:rPr lang="en-US" dirty="0" smtClean="0"/>
              <a:t>To use </a:t>
            </a:r>
            <a:r>
              <a:rPr lang="en-US" dirty="0">
                <a:solidFill>
                  <a:schemeClr val="tx2">
                    <a:lumMod val="75000"/>
                  </a:schemeClr>
                </a:solidFill>
              </a:rPr>
              <a:t>abstract class</a:t>
            </a:r>
            <a:r>
              <a:rPr lang="en-US" dirty="0" smtClean="0"/>
              <a:t>, you need to </a:t>
            </a:r>
            <a:r>
              <a:rPr lang="en-US" dirty="0">
                <a:solidFill>
                  <a:schemeClr val="tx2">
                    <a:lumMod val="75000"/>
                  </a:schemeClr>
                </a:solidFill>
              </a:rPr>
              <a:t>extend it</a:t>
            </a:r>
          </a:p>
        </p:txBody>
      </p:sp>
      <p:sp>
        <p:nvSpPr>
          <p:cNvPr id="4" name="Title 3"/>
          <p:cNvSpPr>
            <a:spLocks noGrp="1"/>
          </p:cNvSpPr>
          <p:nvPr>
            <p:ph type="title"/>
          </p:nvPr>
        </p:nvSpPr>
        <p:spPr/>
        <p:txBody>
          <a:bodyPr/>
          <a:lstStyle/>
          <a:p>
            <a:r>
              <a:rPr lang="en-US" noProof="1" smtClean="0"/>
              <a:t>Abstract Classes</a:t>
            </a:r>
            <a:endParaRPr lang="en-US" dirty="0"/>
          </a:p>
        </p:txBody>
      </p:sp>
      <p:sp>
        <p:nvSpPr>
          <p:cNvPr id="8" name="Text Placeholder 5"/>
          <p:cNvSpPr txBox="1">
            <a:spLocks/>
          </p:cNvSpPr>
          <p:nvPr/>
        </p:nvSpPr>
        <p:spPr>
          <a:xfrm>
            <a:off x="608012" y="1828800"/>
            <a:ext cx="10782397" cy="2022843"/>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800" dirty="0" smtClean="0">
                <a:solidFill>
                  <a:schemeClr val="accent1">
                    <a:lumMod val="20000"/>
                    <a:lumOff val="80000"/>
                  </a:schemeClr>
                </a:solidFill>
              </a:rPr>
              <a:t>public </a:t>
            </a:r>
            <a:r>
              <a:rPr lang="en-US" sz="2800" dirty="0" smtClean="0">
                <a:solidFill>
                  <a:schemeClr val="tx2">
                    <a:lumMod val="75000"/>
                  </a:schemeClr>
                </a:solidFill>
              </a:rPr>
              <a:t>abstract</a:t>
            </a:r>
            <a:r>
              <a:rPr lang="en-US" sz="2800" dirty="0" smtClean="0">
                <a:solidFill>
                  <a:schemeClr val="accent1">
                    <a:lumMod val="20000"/>
                    <a:lumOff val="80000"/>
                  </a:schemeClr>
                </a:solidFill>
              </a:rPr>
              <a:t> class Shape {} </a:t>
            </a:r>
          </a:p>
          <a:p>
            <a:r>
              <a:rPr lang="en-US" sz="2800" dirty="0">
                <a:solidFill>
                  <a:schemeClr val="accent1">
                    <a:lumMod val="20000"/>
                    <a:lumOff val="80000"/>
                  </a:schemeClr>
                </a:solidFill>
              </a:rPr>
              <a:t>p</a:t>
            </a:r>
            <a:r>
              <a:rPr lang="en-US" sz="2800" dirty="0" smtClean="0">
                <a:solidFill>
                  <a:schemeClr val="accent1">
                    <a:lumMod val="20000"/>
                    <a:lumOff val="80000"/>
                  </a:schemeClr>
                </a:solidFill>
              </a:rPr>
              <a:t>ublic class Circle : Shape {}</a:t>
            </a:r>
          </a:p>
          <a:p>
            <a:pPr>
              <a:spcBef>
                <a:spcPts val="1200"/>
              </a:spcBef>
            </a:pPr>
            <a:r>
              <a:rPr lang="en-US" sz="2800" dirty="0" smtClean="0">
                <a:solidFill>
                  <a:schemeClr val="tx2">
                    <a:lumMod val="75000"/>
                  </a:schemeClr>
                </a:solidFill>
              </a:rPr>
              <a:t>Shape</a:t>
            </a:r>
            <a:r>
              <a:rPr lang="en-US" sz="2800" dirty="0" smtClean="0">
                <a:solidFill>
                  <a:schemeClr val="accent1">
                    <a:lumMod val="20000"/>
                    <a:lumOff val="80000"/>
                  </a:schemeClr>
                </a:solidFill>
              </a:rPr>
              <a:t> shape = new </a:t>
            </a:r>
            <a:r>
              <a:rPr lang="en-US" sz="2800" dirty="0" smtClean="0">
                <a:solidFill>
                  <a:schemeClr val="tx2">
                    <a:lumMod val="75000"/>
                  </a:schemeClr>
                </a:solidFill>
              </a:rPr>
              <a:t>Shape()</a:t>
            </a:r>
            <a:r>
              <a:rPr lang="en-US" sz="2800" dirty="0" smtClean="0">
                <a:solidFill>
                  <a:schemeClr val="accent1">
                    <a:lumMod val="20000"/>
                    <a:lumOff val="80000"/>
                  </a:schemeClr>
                </a:solidFill>
              </a:rPr>
              <a:t>; // Compile time error</a:t>
            </a:r>
          </a:p>
          <a:p>
            <a:r>
              <a:rPr lang="en-US" sz="2800" dirty="0" smtClean="0">
                <a:solidFill>
                  <a:schemeClr val="tx2">
                    <a:lumMod val="75000"/>
                  </a:schemeClr>
                </a:solidFill>
              </a:rPr>
              <a:t>Shape</a:t>
            </a:r>
            <a:r>
              <a:rPr lang="en-US" sz="2800" dirty="0" smtClean="0">
                <a:solidFill>
                  <a:schemeClr val="accent1">
                    <a:lumMod val="20000"/>
                    <a:lumOff val="80000"/>
                  </a:schemeClr>
                </a:solidFill>
              </a:rPr>
              <a:t> circle = new </a:t>
            </a:r>
            <a:r>
              <a:rPr lang="en-US" sz="2800" dirty="0" smtClean="0">
                <a:solidFill>
                  <a:schemeClr val="tx2">
                    <a:lumMod val="75000"/>
                  </a:schemeClr>
                </a:solidFill>
              </a:rPr>
              <a:t>Circle(); </a:t>
            </a:r>
            <a:r>
              <a:rPr lang="en-US" sz="2800" dirty="0" smtClean="0">
                <a:solidFill>
                  <a:schemeClr val="accent1">
                    <a:lumMod val="20000"/>
                    <a:lumOff val="80000"/>
                  </a:schemeClr>
                </a:solidFill>
              </a:rPr>
              <a:t>// polymorphism</a:t>
            </a:r>
            <a:endParaRPr lang="en-US" sz="2800" dirty="0">
              <a:solidFill>
                <a:schemeClr val="accent1">
                  <a:lumMod val="20000"/>
                  <a:lumOff val="80000"/>
                </a:schemeClr>
              </a:solidFill>
            </a:endParaRPr>
          </a:p>
        </p:txBody>
      </p:sp>
    </p:spTree>
    <p:extLst>
      <p:ext uri="{BB962C8B-B14F-4D97-AF65-F5344CB8AC3E}">
        <p14:creationId xmlns:p14="http://schemas.microsoft.com/office/powerpoint/2010/main" val="1267229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24</a:t>
            </a:fld>
            <a:endParaRPr lang="en-US" dirty="0"/>
          </a:p>
        </p:txBody>
      </p:sp>
      <p:sp>
        <p:nvSpPr>
          <p:cNvPr id="4" name="Title 3"/>
          <p:cNvSpPr>
            <a:spLocks noGrp="1"/>
          </p:cNvSpPr>
          <p:nvPr>
            <p:ph type="title"/>
          </p:nvPr>
        </p:nvSpPr>
        <p:spPr/>
        <p:txBody>
          <a:bodyPr/>
          <a:lstStyle/>
          <a:p>
            <a:r>
              <a:rPr lang="en-US" noProof="1" smtClean="0"/>
              <a:t>Abstract Classes Elements</a:t>
            </a:r>
            <a:endParaRPr lang="en-US" dirty="0"/>
          </a:p>
        </p:txBody>
      </p:sp>
      <p:sp>
        <p:nvSpPr>
          <p:cNvPr id="5" name="Rectangle 4"/>
          <p:cNvSpPr>
            <a:spLocks noChangeArrowheads="1"/>
          </p:cNvSpPr>
          <p:nvPr/>
        </p:nvSpPr>
        <p:spPr bwMode="auto">
          <a:xfrm>
            <a:off x="608012" y="1148321"/>
            <a:ext cx="10591800" cy="3970318"/>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Public </a:t>
            </a:r>
            <a:r>
              <a:rPr lang="en-US" sz="2800" b="1" noProof="1" smtClean="0">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abstract</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class Shape</a:t>
            </a:r>
          </a:p>
          <a:p>
            <a:pPr fontAlgn="base"/>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a:t>
            </a:r>
          </a:p>
          <a:p>
            <a:pPr fontAlgn="base"/>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smtClean="0">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private Point </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startPoint;</a:t>
            </a:r>
          </a:p>
          <a:p>
            <a:pPr fontAlgn="base"/>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smtClean="0">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protected Shape</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(Point startPoint) {</a:t>
            </a:r>
          </a:p>
          <a:p>
            <a:pPr fontAlgn="base"/>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this.startPoint = startPoint;</a:t>
            </a:r>
          </a:p>
          <a:p>
            <a:pPr fontAlgn="base"/>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a:t>
            </a:r>
          </a:p>
          <a:p>
            <a:pPr fontAlgn="base"/>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smtClean="0">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public StartPoint </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return this.startPoint; }</a:t>
            </a:r>
          </a:p>
          <a:p>
            <a:pPr fontAlgn="base"/>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public </a:t>
            </a:r>
            <a:r>
              <a:rPr lang="en-US" sz="2800" b="1" noProof="1" smtClean="0">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abstract</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void Draw()</a:t>
            </a:r>
            <a:r>
              <a:rPr lang="en-US" sz="2800" b="1" noProof="1" smtClean="0">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p>
          <a:p>
            <a:pPr fontAlgn="base"/>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a:t>
            </a:r>
            <a:endPar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9" name="AutoShape 6"/>
          <p:cNvSpPr>
            <a:spLocks noChangeArrowheads="1"/>
          </p:cNvSpPr>
          <p:nvPr/>
        </p:nvSpPr>
        <p:spPr bwMode="auto">
          <a:xfrm>
            <a:off x="6018212" y="1109697"/>
            <a:ext cx="3146332" cy="685800"/>
          </a:xfrm>
          <a:prstGeom prst="wedgeRoundRectCallout">
            <a:avLst>
              <a:gd name="adj1" fmla="val -129138"/>
              <a:gd name="adj2" fmla="val 91784"/>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smtClean="0">
                <a:solidFill>
                  <a:srgbClr val="FFFFFF"/>
                </a:solidFill>
              </a:rPr>
              <a:t>Can have </a:t>
            </a:r>
            <a:r>
              <a:rPr lang="en-US" sz="3200" dirty="0" smtClean="0">
                <a:solidFill>
                  <a:schemeClr val="tx2">
                    <a:lumMod val="75000"/>
                  </a:schemeClr>
                </a:solidFill>
              </a:rPr>
              <a:t>fields</a:t>
            </a:r>
            <a:endParaRPr lang="bg-BG" sz="3200" dirty="0">
              <a:solidFill>
                <a:schemeClr val="tx2">
                  <a:lumMod val="75000"/>
                </a:schemeClr>
              </a:solidFill>
            </a:endParaRPr>
          </a:p>
        </p:txBody>
      </p:sp>
      <p:sp>
        <p:nvSpPr>
          <p:cNvPr id="10" name="AutoShape 6"/>
          <p:cNvSpPr>
            <a:spLocks noChangeArrowheads="1"/>
          </p:cNvSpPr>
          <p:nvPr/>
        </p:nvSpPr>
        <p:spPr bwMode="auto">
          <a:xfrm>
            <a:off x="8304212" y="1872134"/>
            <a:ext cx="3146332" cy="940557"/>
          </a:xfrm>
          <a:prstGeom prst="wedgeRoundRectCallout">
            <a:avLst>
              <a:gd name="adj1" fmla="val -187285"/>
              <a:gd name="adj2" fmla="val 8239"/>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smtClean="0">
                <a:solidFill>
                  <a:srgbClr val="FFFFFF"/>
                </a:solidFill>
              </a:rPr>
              <a:t>Can have </a:t>
            </a:r>
            <a:r>
              <a:rPr lang="en-US" sz="3200" dirty="0" smtClean="0">
                <a:solidFill>
                  <a:schemeClr val="tx2">
                    <a:lumMod val="75000"/>
                  </a:schemeClr>
                </a:solidFill>
              </a:rPr>
              <a:t>constructor</a:t>
            </a:r>
            <a:r>
              <a:rPr lang="en-US" sz="3200" dirty="0" smtClean="0">
                <a:solidFill>
                  <a:srgbClr val="FFFFFF"/>
                </a:solidFill>
              </a:rPr>
              <a:t> too</a:t>
            </a:r>
            <a:endParaRPr lang="bg-BG" sz="3200" dirty="0">
              <a:solidFill>
                <a:schemeClr val="tx2">
                  <a:lumMod val="75000"/>
                </a:schemeClr>
              </a:solidFill>
            </a:endParaRPr>
          </a:p>
        </p:txBody>
      </p:sp>
      <p:sp>
        <p:nvSpPr>
          <p:cNvPr id="11" name="AutoShape 6"/>
          <p:cNvSpPr>
            <a:spLocks noChangeArrowheads="1"/>
          </p:cNvSpPr>
          <p:nvPr/>
        </p:nvSpPr>
        <p:spPr bwMode="auto">
          <a:xfrm>
            <a:off x="8634491" y="4891476"/>
            <a:ext cx="3146332" cy="1731764"/>
          </a:xfrm>
          <a:prstGeom prst="wedgeRoundRectCallout">
            <a:avLst>
              <a:gd name="adj1" fmla="val -188096"/>
              <a:gd name="adj2" fmla="val -61703"/>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smtClean="0">
                <a:solidFill>
                  <a:srgbClr val="FFFFFF"/>
                </a:solidFill>
              </a:rPr>
              <a:t>Can hold </a:t>
            </a:r>
            <a:r>
              <a:rPr lang="en-US" sz="3200" dirty="0" smtClean="0">
                <a:solidFill>
                  <a:schemeClr val="tx2">
                    <a:lumMod val="75000"/>
                  </a:schemeClr>
                </a:solidFill>
              </a:rPr>
              <a:t>methods</a:t>
            </a:r>
            <a:r>
              <a:rPr lang="en-US" sz="3200" dirty="0" smtClean="0">
                <a:solidFill>
                  <a:srgbClr val="FFFFFF"/>
                </a:solidFill>
              </a:rPr>
              <a:t> with code in them </a:t>
            </a:r>
            <a:endParaRPr lang="bg-BG" sz="3200" dirty="0">
              <a:solidFill>
                <a:schemeClr val="tx2">
                  <a:lumMod val="75000"/>
                </a:schemeClr>
              </a:solidFill>
            </a:endParaRPr>
          </a:p>
        </p:txBody>
      </p:sp>
      <p:sp>
        <p:nvSpPr>
          <p:cNvPr id="12" name="AutoShape 6"/>
          <p:cNvSpPr>
            <a:spLocks noChangeArrowheads="1"/>
          </p:cNvSpPr>
          <p:nvPr/>
        </p:nvSpPr>
        <p:spPr bwMode="auto">
          <a:xfrm>
            <a:off x="1141412" y="5369475"/>
            <a:ext cx="6335666" cy="972244"/>
          </a:xfrm>
          <a:prstGeom prst="wedgeRoundRectCallout">
            <a:avLst>
              <a:gd name="adj1" fmla="val -18851"/>
              <a:gd name="adj2" fmla="val -85871"/>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smtClean="0">
                <a:solidFill>
                  <a:srgbClr val="FFFFFF"/>
                </a:solidFill>
              </a:rPr>
              <a:t>Every abstract method </a:t>
            </a:r>
            <a:r>
              <a:rPr lang="en-US" sz="3200" dirty="0" smtClean="0">
                <a:solidFill>
                  <a:schemeClr val="tx2">
                    <a:lumMod val="75000"/>
                  </a:schemeClr>
                </a:solidFill>
              </a:rPr>
              <a:t>MUST</a:t>
            </a:r>
            <a:r>
              <a:rPr lang="en-US" sz="3200" dirty="0" smtClean="0">
                <a:solidFill>
                  <a:srgbClr val="FFFFFF"/>
                </a:solidFill>
              </a:rPr>
              <a:t> be </a:t>
            </a:r>
            <a:r>
              <a:rPr lang="en-US" sz="3200" dirty="0" smtClean="0">
                <a:solidFill>
                  <a:schemeClr val="tx2">
                    <a:lumMod val="75000"/>
                  </a:schemeClr>
                </a:solidFill>
              </a:rPr>
              <a:t>implement  </a:t>
            </a:r>
            <a:r>
              <a:rPr lang="en-US" sz="3200" dirty="0" smtClean="0">
                <a:solidFill>
                  <a:srgbClr val="FFFFFF"/>
                </a:solidFill>
              </a:rPr>
              <a:t>by it's </a:t>
            </a:r>
            <a:r>
              <a:rPr lang="en-US" sz="3200" noProof="1" smtClean="0">
                <a:solidFill>
                  <a:srgbClr val="FFFFFF"/>
                </a:solidFill>
              </a:rPr>
              <a:t>childs</a:t>
            </a:r>
            <a:endParaRPr lang="en-US" sz="3200" noProof="1">
              <a:solidFill>
                <a:schemeClr val="tx2">
                  <a:lumMod val="75000"/>
                </a:schemeClr>
              </a:solidFill>
            </a:endParaRPr>
          </a:p>
        </p:txBody>
      </p:sp>
    </p:spTree>
    <p:extLst>
      <p:ext uri="{BB962C8B-B14F-4D97-AF65-F5344CB8AC3E}">
        <p14:creationId xmlns:p14="http://schemas.microsoft.com/office/powerpoint/2010/main" val="4013936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Problem</a:t>
            </a:r>
            <a:r>
              <a:rPr lang="en-US" sz="4000" dirty="0" smtClean="0"/>
              <a:t>: Shapes</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25</a:t>
            </a:fld>
            <a:endParaRPr lang="en-US" dirty="0"/>
          </a:p>
        </p:txBody>
      </p:sp>
      <p:sp>
        <p:nvSpPr>
          <p:cNvPr id="18" name="Rectangle 4"/>
          <p:cNvSpPr>
            <a:spLocks noChangeArrowheads="1"/>
          </p:cNvSpPr>
          <p:nvPr/>
        </p:nvSpPr>
        <p:spPr bwMode="auto">
          <a:xfrm>
            <a:off x="3275012" y="1107032"/>
            <a:ext cx="5424600" cy="47705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algn="ctr" eaLnBrk="0" hangingPunct="0">
              <a:lnSpc>
                <a:spcPts val="3000"/>
              </a:lnSpc>
              <a:buClr>
                <a:schemeClr val="accent5">
                  <a:lumMod val="40000"/>
                  <a:lumOff val="60000"/>
                </a:schemeClr>
              </a:buClr>
              <a:buSzPct val="70000"/>
            </a:pPr>
            <a:r>
              <a:rPr lang="en-US" b="1" i="1" noProof="1" smtClean="0">
                <a:latin typeface="Consolas" panose="020B0609020204030204" pitchFamily="49" charset="0"/>
              </a:rPr>
              <a:t>Shape</a:t>
            </a:r>
            <a:endParaRPr lang="en-US" b="1" i="1" noProof="1">
              <a:latin typeface="Consolas" panose="020B0609020204030204" pitchFamily="49" charset="0"/>
            </a:endParaRPr>
          </a:p>
        </p:txBody>
      </p:sp>
      <p:sp>
        <p:nvSpPr>
          <p:cNvPr id="19" name="Rectangle 18"/>
          <p:cNvSpPr>
            <a:spLocks noChangeArrowheads="1"/>
          </p:cNvSpPr>
          <p:nvPr/>
        </p:nvSpPr>
        <p:spPr bwMode="auto">
          <a:xfrm>
            <a:off x="3275012" y="1621810"/>
            <a:ext cx="5424600" cy="86177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eaLnBrk="0" hangingPunct="0">
              <a:lnSpc>
                <a:spcPts val="3000"/>
              </a:lnSpc>
              <a:buClr>
                <a:schemeClr val="accent5">
                  <a:lumMod val="40000"/>
                  <a:lumOff val="60000"/>
                </a:schemeClr>
              </a:buClr>
              <a:buSzPct val="70000"/>
            </a:pPr>
            <a:r>
              <a:rPr lang="en-US" b="1" noProof="1" smtClean="0">
                <a:latin typeface="Consolas" panose="020B0609020204030204" pitchFamily="49" charset="0"/>
              </a:rPr>
              <a:t>-double perimeter</a:t>
            </a:r>
          </a:p>
          <a:p>
            <a:pPr eaLnBrk="0" hangingPunct="0">
              <a:lnSpc>
                <a:spcPts val="3000"/>
              </a:lnSpc>
              <a:buClr>
                <a:schemeClr val="accent5">
                  <a:lumMod val="40000"/>
                  <a:lumOff val="60000"/>
                </a:schemeClr>
              </a:buClr>
              <a:buSzPct val="70000"/>
            </a:pPr>
            <a:r>
              <a:rPr lang="en-US" b="1" noProof="1" smtClean="0">
                <a:latin typeface="Consolas" panose="020B0609020204030204" pitchFamily="49" charset="0"/>
              </a:rPr>
              <a:t>-double area</a:t>
            </a:r>
            <a:endParaRPr lang="en-US" b="1" noProof="1">
              <a:latin typeface="Consolas" panose="020B0609020204030204" pitchFamily="49" charset="0"/>
            </a:endParaRPr>
          </a:p>
        </p:txBody>
      </p:sp>
      <p:sp>
        <p:nvSpPr>
          <p:cNvPr id="10" name="Rectangle 9"/>
          <p:cNvSpPr>
            <a:spLocks noChangeArrowheads="1"/>
          </p:cNvSpPr>
          <p:nvPr/>
        </p:nvSpPr>
        <p:spPr bwMode="auto">
          <a:xfrm>
            <a:off x="3275012" y="2483584"/>
            <a:ext cx="5424600" cy="86177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eaLnBrk="0" hangingPunct="0">
              <a:lnSpc>
                <a:spcPts val="3000"/>
              </a:lnSpc>
              <a:buClr>
                <a:schemeClr val="accent5">
                  <a:lumMod val="40000"/>
                  <a:lumOff val="60000"/>
                </a:schemeClr>
              </a:buClr>
              <a:buSzPct val="70000"/>
            </a:pPr>
            <a:r>
              <a:rPr lang="en-US" b="1" i="1" noProof="1" smtClean="0">
                <a:latin typeface="Consolas" panose="020B0609020204030204" pitchFamily="49" charset="0"/>
              </a:rPr>
              <a:t>+CalculatePerimeter</a:t>
            </a:r>
          </a:p>
          <a:p>
            <a:pPr eaLnBrk="0" hangingPunct="0">
              <a:lnSpc>
                <a:spcPts val="3000"/>
              </a:lnSpc>
              <a:buClr>
                <a:schemeClr val="accent5">
                  <a:lumMod val="40000"/>
                  <a:lumOff val="60000"/>
                </a:schemeClr>
              </a:buClr>
              <a:buSzPct val="70000"/>
            </a:pPr>
            <a:r>
              <a:rPr lang="en-US" b="1" i="1" noProof="1" smtClean="0">
                <a:latin typeface="Consolas" panose="020B0609020204030204" pitchFamily="49" charset="0"/>
              </a:rPr>
              <a:t>+CalculateArea</a:t>
            </a:r>
          </a:p>
        </p:txBody>
      </p:sp>
      <p:sp>
        <p:nvSpPr>
          <p:cNvPr id="12" name="Rectangle 4"/>
          <p:cNvSpPr>
            <a:spLocks noChangeArrowheads="1"/>
          </p:cNvSpPr>
          <p:nvPr/>
        </p:nvSpPr>
        <p:spPr bwMode="auto">
          <a:xfrm>
            <a:off x="608012" y="4343400"/>
            <a:ext cx="4343400" cy="47705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algn="ctr" eaLnBrk="0" hangingPunct="0">
              <a:lnSpc>
                <a:spcPts val="3000"/>
              </a:lnSpc>
              <a:buClr>
                <a:schemeClr val="accent5">
                  <a:lumMod val="40000"/>
                  <a:lumOff val="60000"/>
                </a:schemeClr>
              </a:buClr>
              <a:buSzPct val="70000"/>
            </a:pPr>
            <a:r>
              <a:rPr lang="en-US" sz="2800" b="1" noProof="1" smtClean="0">
                <a:latin typeface="Consolas" panose="020B0609020204030204" pitchFamily="49" charset="0"/>
              </a:rPr>
              <a:t>Rectangle</a:t>
            </a:r>
            <a:endParaRPr lang="en-US" sz="2800" b="1" noProof="1">
              <a:latin typeface="Consolas" panose="020B0609020204030204" pitchFamily="49" charset="0"/>
            </a:endParaRPr>
          </a:p>
        </p:txBody>
      </p:sp>
      <p:sp>
        <p:nvSpPr>
          <p:cNvPr id="13" name="Rectangle 12"/>
          <p:cNvSpPr>
            <a:spLocks noChangeArrowheads="1"/>
          </p:cNvSpPr>
          <p:nvPr/>
        </p:nvSpPr>
        <p:spPr bwMode="auto">
          <a:xfrm>
            <a:off x="608012" y="4824681"/>
            <a:ext cx="4343400" cy="86177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eaLnBrk="0" hangingPunct="0">
              <a:lnSpc>
                <a:spcPts val="3000"/>
              </a:lnSpc>
              <a:buClr>
                <a:schemeClr val="accent5">
                  <a:lumMod val="40000"/>
                  <a:lumOff val="60000"/>
                </a:schemeClr>
              </a:buClr>
              <a:buSzPct val="70000"/>
            </a:pPr>
            <a:r>
              <a:rPr lang="en-US" sz="2800" b="1" noProof="1" smtClean="0">
                <a:latin typeface="Consolas" panose="020B0609020204030204" pitchFamily="49" charset="0"/>
              </a:rPr>
              <a:t>-double height</a:t>
            </a:r>
          </a:p>
          <a:p>
            <a:pPr eaLnBrk="0" hangingPunct="0">
              <a:lnSpc>
                <a:spcPts val="3000"/>
              </a:lnSpc>
              <a:buClr>
                <a:schemeClr val="accent5">
                  <a:lumMod val="40000"/>
                  <a:lumOff val="60000"/>
                </a:schemeClr>
              </a:buClr>
              <a:buSzPct val="70000"/>
            </a:pPr>
            <a:r>
              <a:rPr lang="en-US" sz="2800" b="1" noProof="1" smtClean="0">
                <a:latin typeface="Consolas" panose="020B0609020204030204" pitchFamily="49" charset="0"/>
              </a:rPr>
              <a:t>-double width</a:t>
            </a:r>
            <a:endParaRPr lang="en-US" sz="2800" b="1" noProof="1">
              <a:latin typeface="Consolas" panose="020B0609020204030204" pitchFamily="49" charset="0"/>
            </a:endParaRPr>
          </a:p>
        </p:txBody>
      </p:sp>
      <p:sp>
        <p:nvSpPr>
          <p:cNvPr id="15" name="Rectangle 14"/>
          <p:cNvSpPr>
            <a:spLocks noChangeArrowheads="1"/>
          </p:cNvSpPr>
          <p:nvPr/>
        </p:nvSpPr>
        <p:spPr bwMode="auto">
          <a:xfrm>
            <a:off x="608012" y="5676544"/>
            <a:ext cx="4343400" cy="86177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eaLnBrk="0" hangingPunct="0">
              <a:lnSpc>
                <a:spcPts val="3000"/>
              </a:lnSpc>
              <a:buClr>
                <a:schemeClr val="accent5">
                  <a:lumMod val="40000"/>
                  <a:lumOff val="60000"/>
                </a:schemeClr>
              </a:buClr>
              <a:buSzPct val="70000"/>
            </a:pPr>
            <a:r>
              <a:rPr lang="en-US" sz="2800" b="1" noProof="1" smtClean="0">
                <a:latin typeface="Consolas" panose="020B0609020204030204" pitchFamily="49" charset="0"/>
              </a:rPr>
              <a:t>+CalculatePerimeter</a:t>
            </a:r>
            <a:endParaRPr lang="en-US" sz="2800" b="1" noProof="1">
              <a:latin typeface="Consolas" panose="020B0609020204030204" pitchFamily="49" charset="0"/>
            </a:endParaRPr>
          </a:p>
          <a:p>
            <a:pPr eaLnBrk="0" hangingPunct="0">
              <a:lnSpc>
                <a:spcPts val="3000"/>
              </a:lnSpc>
              <a:buClr>
                <a:schemeClr val="accent5">
                  <a:lumMod val="40000"/>
                  <a:lumOff val="60000"/>
                </a:schemeClr>
              </a:buClr>
              <a:buSzPct val="70000"/>
            </a:pPr>
            <a:r>
              <a:rPr lang="en-US" sz="2800" b="1" noProof="1" smtClean="0">
                <a:latin typeface="Consolas" panose="020B0609020204030204" pitchFamily="49" charset="0"/>
              </a:rPr>
              <a:t>+CalculateArea</a:t>
            </a:r>
            <a:endParaRPr lang="en-US" sz="2800" b="1" noProof="1">
              <a:latin typeface="Consolas" panose="020B0609020204030204" pitchFamily="49" charset="0"/>
            </a:endParaRPr>
          </a:p>
        </p:txBody>
      </p:sp>
      <p:sp>
        <p:nvSpPr>
          <p:cNvPr id="20" name="Rectangle 4"/>
          <p:cNvSpPr>
            <a:spLocks noChangeArrowheads="1"/>
          </p:cNvSpPr>
          <p:nvPr/>
        </p:nvSpPr>
        <p:spPr bwMode="auto">
          <a:xfrm>
            <a:off x="7228937" y="4343400"/>
            <a:ext cx="4343400" cy="47705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algn="ctr" eaLnBrk="0" hangingPunct="0">
              <a:lnSpc>
                <a:spcPts val="3000"/>
              </a:lnSpc>
              <a:buClr>
                <a:schemeClr val="accent5">
                  <a:lumMod val="40000"/>
                  <a:lumOff val="60000"/>
                </a:schemeClr>
              </a:buClr>
              <a:buSzPct val="70000"/>
            </a:pPr>
            <a:r>
              <a:rPr lang="en-US" sz="2800" b="1" noProof="1" smtClean="0">
                <a:latin typeface="Consolas" panose="020B0609020204030204" pitchFamily="49" charset="0"/>
              </a:rPr>
              <a:t>Circle</a:t>
            </a:r>
            <a:endParaRPr lang="en-US" sz="2800" b="1" noProof="1">
              <a:latin typeface="Consolas" panose="020B0609020204030204" pitchFamily="49" charset="0"/>
            </a:endParaRPr>
          </a:p>
        </p:txBody>
      </p:sp>
      <p:sp>
        <p:nvSpPr>
          <p:cNvPr id="21" name="Rectangle 20"/>
          <p:cNvSpPr>
            <a:spLocks noChangeArrowheads="1"/>
          </p:cNvSpPr>
          <p:nvPr/>
        </p:nvSpPr>
        <p:spPr bwMode="auto">
          <a:xfrm>
            <a:off x="7228937" y="4824681"/>
            <a:ext cx="4343400" cy="86177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eaLnBrk="0" hangingPunct="0">
              <a:lnSpc>
                <a:spcPts val="3000"/>
              </a:lnSpc>
              <a:buClr>
                <a:schemeClr val="accent5">
                  <a:lumMod val="40000"/>
                  <a:lumOff val="60000"/>
                </a:schemeClr>
              </a:buClr>
              <a:buSzPct val="70000"/>
            </a:pPr>
            <a:r>
              <a:rPr lang="en-US" sz="2800" b="1" noProof="1" smtClean="0">
                <a:latin typeface="Consolas" panose="020B0609020204030204" pitchFamily="49" charset="0"/>
              </a:rPr>
              <a:t>-double height</a:t>
            </a:r>
          </a:p>
          <a:p>
            <a:pPr eaLnBrk="0" hangingPunct="0">
              <a:lnSpc>
                <a:spcPts val="3000"/>
              </a:lnSpc>
              <a:buClr>
                <a:schemeClr val="accent5">
                  <a:lumMod val="40000"/>
                  <a:lumOff val="60000"/>
                </a:schemeClr>
              </a:buClr>
              <a:buSzPct val="70000"/>
            </a:pPr>
            <a:r>
              <a:rPr lang="en-US" sz="2800" b="1" noProof="1" smtClean="0">
                <a:latin typeface="Consolas" panose="020B0609020204030204" pitchFamily="49" charset="0"/>
              </a:rPr>
              <a:t>-double width</a:t>
            </a:r>
            <a:endParaRPr lang="en-US" sz="2800" b="1" noProof="1">
              <a:latin typeface="Consolas" panose="020B0609020204030204" pitchFamily="49" charset="0"/>
            </a:endParaRPr>
          </a:p>
        </p:txBody>
      </p:sp>
      <p:sp>
        <p:nvSpPr>
          <p:cNvPr id="22" name="Rectangle 21"/>
          <p:cNvSpPr>
            <a:spLocks noChangeArrowheads="1"/>
          </p:cNvSpPr>
          <p:nvPr/>
        </p:nvSpPr>
        <p:spPr bwMode="auto">
          <a:xfrm>
            <a:off x="7228937" y="5676544"/>
            <a:ext cx="4343400" cy="86177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eaLnBrk="0" hangingPunct="0">
              <a:lnSpc>
                <a:spcPts val="3000"/>
              </a:lnSpc>
              <a:buClr>
                <a:schemeClr val="accent5">
                  <a:lumMod val="40000"/>
                  <a:lumOff val="60000"/>
                </a:schemeClr>
              </a:buClr>
              <a:buSzPct val="70000"/>
            </a:pPr>
            <a:r>
              <a:rPr lang="en-US" sz="2800" b="1" noProof="1" smtClean="0">
                <a:latin typeface="Consolas" panose="020B0609020204030204" pitchFamily="49" charset="0"/>
              </a:rPr>
              <a:t>+CalculatePerimeter</a:t>
            </a:r>
            <a:endParaRPr lang="en-US" sz="2800" b="1" noProof="1">
              <a:latin typeface="Consolas" panose="020B0609020204030204" pitchFamily="49" charset="0"/>
            </a:endParaRPr>
          </a:p>
          <a:p>
            <a:pPr eaLnBrk="0" hangingPunct="0">
              <a:lnSpc>
                <a:spcPts val="3000"/>
              </a:lnSpc>
              <a:buClr>
                <a:schemeClr val="accent5">
                  <a:lumMod val="40000"/>
                  <a:lumOff val="60000"/>
                </a:schemeClr>
              </a:buClr>
              <a:buSzPct val="70000"/>
            </a:pPr>
            <a:r>
              <a:rPr lang="en-US" sz="2800" b="1" noProof="1" smtClean="0">
                <a:latin typeface="Consolas" panose="020B0609020204030204" pitchFamily="49" charset="0"/>
              </a:rPr>
              <a:t>+CalculateArea</a:t>
            </a:r>
            <a:endParaRPr lang="en-US" sz="2800" b="1" noProof="1">
              <a:latin typeface="Consolas" panose="020B0609020204030204" pitchFamily="49" charset="0"/>
            </a:endParaRPr>
          </a:p>
        </p:txBody>
      </p:sp>
      <p:sp>
        <p:nvSpPr>
          <p:cNvPr id="9" name="Bent Arrow 8"/>
          <p:cNvSpPr/>
          <p:nvPr/>
        </p:nvSpPr>
        <p:spPr>
          <a:xfrm rot="5400000">
            <a:off x="8925164" y="3271760"/>
            <a:ext cx="813816" cy="86868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sz="2800">
              <a:solidFill>
                <a:schemeClr val="tx1"/>
              </a:solidFill>
            </a:endParaRPr>
          </a:p>
        </p:txBody>
      </p:sp>
      <p:sp>
        <p:nvSpPr>
          <p:cNvPr id="28" name="Bent Arrow 27"/>
          <p:cNvSpPr/>
          <p:nvPr/>
        </p:nvSpPr>
        <p:spPr>
          <a:xfrm rot="16200000" flipH="1">
            <a:off x="2235644" y="3273552"/>
            <a:ext cx="813816" cy="86868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sz="2800">
              <a:solidFill>
                <a:schemeClr val="tx1"/>
              </a:solidFill>
            </a:endParaRPr>
          </a:p>
        </p:txBody>
      </p:sp>
      <p:pic>
        <p:nvPicPr>
          <p:cNvPr id="29" name="Picture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09949" y="1304375"/>
            <a:ext cx="2835995" cy="1595247"/>
          </a:xfrm>
          <a:prstGeom prst="rect">
            <a:avLst/>
          </a:prstGeom>
        </p:spPr>
      </p:pic>
    </p:spTree>
    <p:extLst>
      <p:ext uri="{BB962C8B-B14F-4D97-AF65-F5344CB8AC3E}">
        <p14:creationId xmlns:p14="http://schemas.microsoft.com/office/powerpoint/2010/main" val="230686293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0" grpId="0" animBg="1"/>
      <p:bldP spid="13" grpId="0" animBg="1"/>
      <p:bldP spid="15" grpId="0" animBg="1"/>
      <p:bldP spid="21" grpId="0" animBg="1"/>
      <p:bldP spid="2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Solution: </a:t>
            </a:r>
            <a:r>
              <a:rPr lang="en-US" sz="4000" dirty="0" smtClean="0"/>
              <a:t>Shapes</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26</a:t>
            </a:fld>
            <a:endParaRPr lang="en-US" dirty="0"/>
          </a:p>
        </p:txBody>
      </p:sp>
      <p:sp>
        <p:nvSpPr>
          <p:cNvPr id="11" name="Text Placeholder 5"/>
          <p:cNvSpPr txBox="1">
            <a:spLocks/>
          </p:cNvSpPr>
          <p:nvPr/>
        </p:nvSpPr>
        <p:spPr>
          <a:xfrm>
            <a:off x="379412" y="1024680"/>
            <a:ext cx="11430000" cy="5562274"/>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smtClean="0">
                <a:solidFill>
                  <a:schemeClr val="accent1">
                    <a:lumMod val="20000"/>
                    <a:lumOff val="80000"/>
                  </a:schemeClr>
                </a:solidFill>
              </a:rPr>
              <a:t>public </a:t>
            </a:r>
            <a:r>
              <a:rPr lang="en-US" sz="3200" dirty="0" smtClean="0">
                <a:solidFill>
                  <a:schemeClr val="tx2">
                    <a:lumMod val="75000"/>
                  </a:schemeClr>
                </a:solidFill>
              </a:rPr>
              <a:t>abstract</a:t>
            </a:r>
            <a:r>
              <a:rPr lang="en-US" sz="3200" dirty="0" smtClean="0">
                <a:solidFill>
                  <a:schemeClr val="accent1">
                    <a:lumMod val="20000"/>
                    <a:lumOff val="80000"/>
                  </a:schemeClr>
                </a:solidFill>
              </a:rPr>
              <a:t> class Shape</a:t>
            </a:r>
          </a:p>
          <a:p>
            <a:r>
              <a:rPr lang="en-US" sz="3200" dirty="0" smtClean="0">
                <a:solidFill>
                  <a:schemeClr val="accent1">
                    <a:lumMod val="20000"/>
                    <a:lumOff val="80000"/>
                  </a:schemeClr>
                </a:solidFill>
              </a:rPr>
              <a:t>{</a:t>
            </a:r>
          </a:p>
          <a:p>
            <a:r>
              <a:rPr lang="en-US" sz="3200" dirty="0" smtClean="0">
                <a:solidFill>
                  <a:schemeClr val="accent1">
                    <a:lumMod val="20000"/>
                    <a:lumOff val="80000"/>
                  </a:schemeClr>
                </a:solidFill>
              </a:rPr>
              <a:t>    public </a:t>
            </a:r>
            <a:r>
              <a:rPr lang="en-US" sz="3200" dirty="0" smtClean="0">
                <a:solidFill>
                  <a:schemeClr val="tx2">
                    <a:lumMod val="75000"/>
                  </a:schemeClr>
                </a:solidFill>
              </a:rPr>
              <a:t>abstract</a:t>
            </a:r>
            <a:r>
              <a:rPr lang="en-US" sz="3200" dirty="0" smtClean="0">
                <a:solidFill>
                  <a:schemeClr val="accent1">
                    <a:lumMod val="20000"/>
                    <a:lumOff val="80000"/>
                  </a:schemeClr>
                </a:solidFill>
              </a:rPr>
              <a:t> double CalculatePerimeter();</a:t>
            </a:r>
          </a:p>
          <a:p>
            <a:endParaRPr lang="en-US" sz="3200" dirty="0" smtClean="0">
              <a:solidFill>
                <a:schemeClr val="accent1">
                  <a:lumMod val="20000"/>
                  <a:lumOff val="80000"/>
                </a:schemeClr>
              </a:solidFill>
            </a:endParaRPr>
          </a:p>
          <a:p>
            <a:r>
              <a:rPr lang="en-US" sz="3200" dirty="0" smtClean="0">
                <a:solidFill>
                  <a:schemeClr val="accent1">
                    <a:lumMod val="20000"/>
                    <a:lumOff val="80000"/>
                  </a:schemeClr>
                </a:solidFill>
              </a:rPr>
              <a:t>    public </a:t>
            </a:r>
            <a:r>
              <a:rPr lang="en-US" sz="3200" dirty="0" smtClean="0">
                <a:solidFill>
                  <a:schemeClr val="tx2">
                    <a:lumMod val="75000"/>
                  </a:schemeClr>
                </a:solidFill>
              </a:rPr>
              <a:t>abstract</a:t>
            </a:r>
            <a:r>
              <a:rPr lang="en-US" sz="3200" dirty="0" smtClean="0">
                <a:solidFill>
                  <a:schemeClr val="accent1">
                    <a:lumMod val="20000"/>
                    <a:lumOff val="80000"/>
                  </a:schemeClr>
                </a:solidFill>
              </a:rPr>
              <a:t> double CalculateArea();</a:t>
            </a:r>
          </a:p>
          <a:p>
            <a:endParaRPr lang="en-US" sz="3200" dirty="0" smtClean="0">
              <a:solidFill>
                <a:schemeClr val="accent1">
                  <a:lumMod val="20000"/>
                  <a:lumOff val="80000"/>
                </a:schemeClr>
              </a:solidFill>
            </a:endParaRPr>
          </a:p>
          <a:p>
            <a:r>
              <a:rPr lang="en-US" sz="3200" dirty="0" smtClean="0">
                <a:solidFill>
                  <a:schemeClr val="accent1">
                    <a:lumMod val="20000"/>
                    <a:lumOff val="80000"/>
                  </a:schemeClr>
                </a:solidFill>
              </a:rPr>
              <a:t>    public </a:t>
            </a:r>
            <a:r>
              <a:rPr lang="en-US" sz="3200" dirty="0" smtClean="0">
                <a:solidFill>
                  <a:schemeClr val="tx2">
                    <a:lumMod val="75000"/>
                  </a:schemeClr>
                </a:solidFill>
              </a:rPr>
              <a:t>virtual</a:t>
            </a:r>
            <a:r>
              <a:rPr lang="en-US" sz="3200" dirty="0" smtClean="0">
                <a:solidFill>
                  <a:schemeClr val="accent1">
                    <a:lumMod val="20000"/>
                    <a:lumOff val="80000"/>
                  </a:schemeClr>
                </a:solidFill>
              </a:rPr>
              <a:t> string Draw()</a:t>
            </a:r>
          </a:p>
          <a:p>
            <a:r>
              <a:rPr lang="en-US" sz="3200" dirty="0" smtClean="0">
                <a:solidFill>
                  <a:schemeClr val="accent1">
                    <a:lumMod val="20000"/>
                    <a:lumOff val="80000"/>
                  </a:schemeClr>
                </a:solidFill>
              </a:rPr>
              <a:t>    {</a:t>
            </a:r>
          </a:p>
          <a:p>
            <a:r>
              <a:rPr lang="en-US" sz="3200" dirty="0" smtClean="0">
                <a:solidFill>
                  <a:schemeClr val="accent1">
                    <a:lumMod val="20000"/>
                    <a:lumOff val="80000"/>
                  </a:schemeClr>
                </a:solidFill>
              </a:rPr>
              <a:t>        return "Drawing ";</a:t>
            </a:r>
          </a:p>
          <a:p>
            <a:r>
              <a:rPr lang="en-US" sz="3200" dirty="0" smtClean="0">
                <a:solidFill>
                  <a:schemeClr val="accent1">
                    <a:lumMod val="20000"/>
                    <a:lumOff val="80000"/>
                  </a:schemeClr>
                </a:solidFill>
              </a:rPr>
              <a:t>    }</a:t>
            </a:r>
          </a:p>
          <a:p>
            <a:r>
              <a:rPr lang="en-US" sz="3200" dirty="0" smtClean="0">
                <a:solidFill>
                  <a:schemeClr val="accent1">
                    <a:lumMod val="20000"/>
                    <a:lumOff val="80000"/>
                  </a:schemeClr>
                </a:solidFill>
              </a:rPr>
              <a:t>}</a:t>
            </a:r>
            <a:endParaRPr lang="en-US" sz="3200" dirty="0">
              <a:solidFill>
                <a:schemeClr val="accent1">
                  <a:lumMod val="20000"/>
                  <a:lumOff val="80000"/>
                </a:schemeClr>
              </a:solidFill>
            </a:endParaRPr>
          </a:p>
        </p:txBody>
      </p:sp>
    </p:spTree>
    <p:extLst>
      <p:ext uri="{BB962C8B-B14F-4D97-AF65-F5344CB8AC3E}">
        <p14:creationId xmlns:p14="http://schemas.microsoft.com/office/powerpoint/2010/main" val="1490526834"/>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Solution: </a:t>
            </a:r>
            <a:r>
              <a:rPr lang="en-US" dirty="0" smtClean="0"/>
              <a:t>Shapes (2)</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27</a:t>
            </a:fld>
            <a:endParaRPr lang="en-US" dirty="0"/>
          </a:p>
        </p:txBody>
      </p:sp>
      <p:sp>
        <p:nvSpPr>
          <p:cNvPr id="11" name="Text Placeholder 5"/>
          <p:cNvSpPr txBox="1">
            <a:spLocks/>
          </p:cNvSpPr>
          <p:nvPr/>
        </p:nvSpPr>
        <p:spPr>
          <a:xfrm>
            <a:off x="379412" y="1024680"/>
            <a:ext cx="11430000" cy="5223720"/>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800" dirty="0">
                <a:solidFill>
                  <a:schemeClr val="accent1">
                    <a:lumMod val="20000"/>
                    <a:lumOff val="80000"/>
                  </a:schemeClr>
                </a:solidFill>
              </a:rPr>
              <a:t>public class Rectangle : Shape</a:t>
            </a:r>
          </a:p>
          <a:p>
            <a:r>
              <a:rPr lang="en-US" sz="2800" dirty="0" smtClean="0">
                <a:solidFill>
                  <a:schemeClr val="accent1">
                    <a:lumMod val="20000"/>
                    <a:lumOff val="80000"/>
                  </a:schemeClr>
                </a:solidFill>
              </a:rPr>
              <a:t>{</a:t>
            </a:r>
          </a:p>
          <a:p>
            <a:r>
              <a:rPr lang="en-US" sz="2800" dirty="0">
                <a:solidFill>
                  <a:schemeClr val="accent1">
                    <a:lumMod val="20000"/>
                    <a:lumOff val="80000"/>
                  </a:schemeClr>
                </a:solidFill>
              </a:rPr>
              <a:t> </a:t>
            </a:r>
            <a:r>
              <a:rPr lang="en-US" sz="2800" dirty="0" smtClean="0">
                <a:solidFill>
                  <a:schemeClr val="accent1">
                    <a:lumMod val="20000"/>
                    <a:lumOff val="80000"/>
                  </a:schemeClr>
                </a:solidFill>
              </a:rPr>
              <a:t> //</a:t>
            </a:r>
            <a:r>
              <a:rPr lang="en-US" sz="2800" dirty="0" smtClean="0">
                <a:solidFill>
                  <a:schemeClr val="tx2">
                    <a:lumMod val="75000"/>
                  </a:schemeClr>
                </a:solidFill>
              </a:rPr>
              <a:t>TODO:</a:t>
            </a:r>
            <a:r>
              <a:rPr lang="en-US" sz="2800" dirty="0" smtClean="0">
                <a:solidFill>
                  <a:schemeClr val="accent1">
                    <a:lumMod val="20000"/>
                    <a:lumOff val="80000"/>
                  </a:schemeClr>
                </a:solidFill>
              </a:rPr>
              <a:t> Add fields and constructor</a:t>
            </a:r>
            <a:endParaRPr lang="en-US" sz="2800" dirty="0">
              <a:solidFill>
                <a:schemeClr val="accent1">
                  <a:lumMod val="20000"/>
                  <a:lumOff val="80000"/>
                </a:schemeClr>
              </a:solidFill>
            </a:endParaRPr>
          </a:p>
          <a:p>
            <a:r>
              <a:rPr lang="en-US" sz="2800" dirty="0">
                <a:solidFill>
                  <a:schemeClr val="accent1">
                    <a:lumMod val="20000"/>
                    <a:lumOff val="80000"/>
                  </a:schemeClr>
                </a:solidFill>
              </a:rPr>
              <a:t>  </a:t>
            </a:r>
            <a:r>
              <a:rPr lang="en-US" sz="2800" dirty="0" smtClean="0">
                <a:solidFill>
                  <a:schemeClr val="accent1">
                    <a:lumMod val="20000"/>
                    <a:lumOff val="80000"/>
                  </a:schemeClr>
                </a:solidFill>
              </a:rPr>
              <a:t>public </a:t>
            </a:r>
            <a:r>
              <a:rPr lang="en-US" sz="2800" dirty="0">
                <a:solidFill>
                  <a:schemeClr val="accent1">
                    <a:lumMod val="20000"/>
                    <a:lumOff val="80000"/>
                  </a:schemeClr>
                </a:solidFill>
              </a:rPr>
              <a:t>override double </a:t>
            </a:r>
            <a:r>
              <a:rPr lang="en-US" sz="2800" dirty="0" smtClean="0">
                <a:solidFill>
                  <a:schemeClr val="accent1">
                    <a:lumMod val="20000"/>
                    <a:lumOff val="80000"/>
                  </a:schemeClr>
                </a:solidFill>
              </a:rPr>
              <a:t>CalculatePerimeter()</a:t>
            </a:r>
            <a:endParaRPr lang="en-US" sz="2800" dirty="0">
              <a:solidFill>
                <a:schemeClr val="accent1">
                  <a:lumMod val="20000"/>
                  <a:lumOff val="80000"/>
                </a:schemeClr>
              </a:solidFill>
            </a:endParaRPr>
          </a:p>
          <a:p>
            <a:pPr>
              <a:spcAft>
                <a:spcPts val="1200"/>
              </a:spcAft>
            </a:pPr>
            <a:r>
              <a:rPr lang="bg-BG" sz="2800" dirty="0" smtClean="0">
                <a:solidFill>
                  <a:schemeClr val="accent1">
                    <a:lumMod val="20000"/>
                    <a:lumOff val="80000"/>
                  </a:schemeClr>
                </a:solidFill>
              </a:rPr>
              <a:t>  </a:t>
            </a:r>
            <a:r>
              <a:rPr lang="en-US" sz="2800" dirty="0" smtClean="0">
                <a:solidFill>
                  <a:schemeClr val="accent1">
                    <a:lumMod val="20000"/>
                    <a:lumOff val="80000"/>
                  </a:schemeClr>
                </a:solidFill>
              </a:rPr>
              <a:t>{</a:t>
            </a:r>
            <a:r>
              <a:rPr lang="bg-BG" sz="2800" dirty="0" smtClean="0">
                <a:solidFill>
                  <a:schemeClr val="accent1">
                    <a:lumMod val="20000"/>
                    <a:lumOff val="80000"/>
                  </a:schemeClr>
                </a:solidFill>
              </a:rPr>
              <a:t> </a:t>
            </a:r>
            <a:r>
              <a:rPr lang="en-US" sz="2800" dirty="0" smtClean="0">
                <a:solidFill>
                  <a:schemeClr val="tx2">
                    <a:lumMod val="75000"/>
                  </a:schemeClr>
                </a:solidFill>
              </a:rPr>
              <a:t>return this.sideA </a:t>
            </a:r>
            <a:r>
              <a:rPr lang="en-US" sz="2800" dirty="0">
                <a:solidFill>
                  <a:schemeClr val="tx2">
                    <a:lumMod val="75000"/>
                  </a:schemeClr>
                </a:solidFill>
              </a:rPr>
              <a:t>* 2 + </a:t>
            </a:r>
            <a:r>
              <a:rPr lang="en-US" sz="2800" dirty="0" smtClean="0">
                <a:solidFill>
                  <a:schemeClr val="tx2">
                    <a:lumMod val="75000"/>
                  </a:schemeClr>
                </a:solidFill>
              </a:rPr>
              <a:t>this.sideB </a:t>
            </a:r>
            <a:r>
              <a:rPr lang="en-US" sz="2800" dirty="0">
                <a:solidFill>
                  <a:schemeClr val="tx2">
                    <a:lumMod val="75000"/>
                  </a:schemeClr>
                </a:solidFill>
              </a:rPr>
              <a:t>* 2</a:t>
            </a:r>
            <a:r>
              <a:rPr lang="en-US" sz="2800" dirty="0" smtClean="0">
                <a:solidFill>
                  <a:schemeClr val="tx2">
                    <a:lumMod val="75000"/>
                  </a:schemeClr>
                </a:solidFill>
              </a:rPr>
              <a:t>;</a:t>
            </a:r>
            <a:r>
              <a:rPr lang="bg-BG" sz="2800" dirty="0" smtClean="0">
                <a:solidFill>
                  <a:schemeClr val="accent1">
                    <a:lumMod val="20000"/>
                    <a:lumOff val="80000"/>
                  </a:schemeClr>
                </a:solidFill>
              </a:rPr>
              <a:t> </a:t>
            </a:r>
            <a:r>
              <a:rPr lang="en-US" sz="2800" dirty="0" smtClean="0">
                <a:solidFill>
                  <a:schemeClr val="accent1">
                    <a:lumMod val="20000"/>
                    <a:lumOff val="80000"/>
                  </a:schemeClr>
                </a:solidFill>
              </a:rPr>
              <a:t>}</a:t>
            </a:r>
            <a:endParaRPr lang="en-US" sz="2800" dirty="0">
              <a:solidFill>
                <a:schemeClr val="accent1">
                  <a:lumMod val="20000"/>
                  <a:lumOff val="80000"/>
                </a:schemeClr>
              </a:solidFill>
            </a:endParaRPr>
          </a:p>
          <a:p>
            <a:pPr>
              <a:spcAft>
                <a:spcPts val="1200"/>
              </a:spcAft>
            </a:pPr>
            <a:r>
              <a:rPr lang="bg-BG" sz="2800" dirty="0" smtClean="0">
                <a:solidFill>
                  <a:schemeClr val="accent1">
                    <a:lumMod val="20000"/>
                    <a:lumOff val="80000"/>
                  </a:schemeClr>
                </a:solidFill>
              </a:rPr>
              <a:t>  </a:t>
            </a:r>
            <a:r>
              <a:rPr lang="en-US" sz="2800" dirty="0" smtClean="0">
                <a:solidFill>
                  <a:schemeClr val="accent1">
                    <a:lumMod val="20000"/>
                    <a:lumOff val="80000"/>
                  </a:schemeClr>
                </a:solidFill>
              </a:rPr>
              <a:t>public </a:t>
            </a:r>
            <a:r>
              <a:rPr lang="en-US" sz="2800" dirty="0">
                <a:solidFill>
                  <a:schemeClr val="accent1">
                    <a:lumMod val="20000"/>
                    <a:lumOff val="80000"/>
                  </a:schemeClr>
                </a:solidFill>
              </a:rPr>
              <a:t>override double </a:t>
            </a:r>
            <a:r>
              <a:rPr lang="en-US" sz="2800" dirty="0" err="1">
                <a:solidFill>
                  <a:schemeClr val="accent1">
                    <a:lumMod val="20000"/>
                    <a:lumOff val="80000"/>
                  </a:schemeClr>
                </a:solidFill>
              </a:rPr>
              <a:t>CalculateArea</a:t>
            </a:r>
            <a:r>
              <a:rPr lang="en-US" sz="2800" dirty="0">
                <a:solidFill>
                  <a:schemeClr val="accent1">
                    <a:lumMod val="20000"/>
                    <a:lumOff val="80000"/>
                  </a:schemeClr>
                </a:solidFill>
              </a:rPr>
              <a:t>()</a:t>
            </a:r>
          </a:p>
          <a:p>
            <a:pPr>
              <a:spcAft>
                <a:spcPts val="1200"/>
              </a:spcAft>
            </a:pPr>
            <a:r>
              <a:rPr lang="bg-BG" sz="2800" dirty="0" smtClean="0">
                <a:solidFill>
                  <a:schemeClr val="accent1">
                    <a:lumMod val="20000"/>
                    <a:lumOff val="80000"/>
                  </a:schemeClr>
                </a:solidFill>
              </a:rPr>
              <a:t>  </a:t>
            </a:r>
            <a:r>
              <a:rPr lang="en-US" sz="2800" dirty="0" smtClean="0">
                <a:solidFill>
                  <a:schemeClr val="accent1">
                    <a:lumMod val="20000"/>
                    <a:lumOff val="80000"/>
                  </a:schemeClr>
                </a:solidFill>
              </a:rPr>
              <a:t>{</a:t>
            </a:r>
            <a:r>
              <a:rPr lang="bg-BG" sz="2800" dirty="0" smtClean="0">
                <a:solidFill>
                  <a:schemeClr val="accent1">
                    <a:lumMod val="20000"/>
                    <a:lumOff val="80000"/>
                  </a:schemeClr>
                </a:solidFill>
              </a:rPr>
              <a:t> </a:t>
            </a:r>
            <a:r>
              <a:rPr lang="en-US" sz="2800" dirty="0" smtClean="0">
                <a:solidFill>
                  <a:schemeClr val="tx2">
                    <a:lumMod val="75000"/>
                  </a:schemeClr>
                </a:solidFill>
              </a:rPr>
              <a:t>return this.sideA </a:t>
            </a:r>
            <a:r>
              <a:rPr lang="en-US" sz="2800" dirty="0">
                <a:solidFill>
                  <a:schemeClr val="tx2">
                    <a:lumMod val="75000"/>
                  </a:schemeClr>
                </a:solidFill>
              </a:rPr>
              <a:t>* </a:t>
            </a:r>
            <a:r>
              <a:rPr lang="en-US" sz="2800" dirty="0" err="1">
                <a:solidFill>
                  <a:schemeClr val="tx2">
                    <a:lumMod val="75000"/>
                  </a:schemeClr>
                </a:solidFill>
              </a:rPr>
              <a:t>this.sideB</a:t>
            </a:r>
            <a:r>
              <a:rPr lang="en-US" sz="2800" dirty="0" smtClean="0">
                <a:solidFill>
                  <a:schemeClr val="tx2">
                    <a:lumMod val="75000"/>
                  </a:schemeClr>
                </a:solidFill>
              </a:rPr>
              <a:t>;</a:t>
            </a:r>
            <a:r>
              <a:rPr lang="bg-BG" sz="2800" dirty="0" smtClean="0">
                <a:solidFill>
                  <a:schemeClr val="tx2">
                    <a:lumMod val="75000"/>
                  </a:schemeClr>
                </a:solidFill>
              </a:rPr>
              <a:t> </a:t>
            </a:r>
            <a:r>
              <a:rPr lang="en-US" sz="2800" dirty="0" smtClean="0">
                <a:solidFill>
                  <a:schemeClr val="accent1">
                    <a:lumMod val="20000"/>
                    <a:lumOff val="80000"/>
                  </a:schemeClr>
                </a:solidFill>
              </a:rPr>
              <a:t>}</a:t>
            </a:r>
            <a:endParaRPr lang="en-US" sz="2800" dirty="0">
              <a:solidFill>
                <a:schemeClr val="accent1">
                  <a:lumMod val="20000"/>
                  <a:lumOff val="80000"/>
                </a:schemeClr>
              </a:solidFill>
            </a:endParaRPr>
          </a:p>
          <a:p>
            <a:pPr>
              <a:spcAft>
                <a:spcPts val="1200"/>
              </a:spcAft>
            </a:pPr>
            <a:r>
              <a:rPr lang="bg-BG" sz="2800" dirty="0" smtClean="0">
                <a:solidFill>
                  <a:schemeClr val="accent1">
                    <a:lumMod val="20000"/>
                    <a:lumOff val="80000"/>
                  </a:schemeClr>
                </a:solidFill>
              </a:rPr>
              <a:t>  </a:t>
            </a:r>
            <a:r>
              <a:rPr lang="en-US" sz="2800" dirty="0" smtClean="0">
                <a:solidFill>
                  <a:schemeClr val="accent1">
                    <a:lumMod val="20000"/>
                    <a:lumOff val="80000"/>
                  </a:schemeClr>
                </a:solidFill>
              </a:rPr>
              <a:t>public </a:t>
            </a:r>
            <a:r>
              <a:rPr lang="en-US" sz="2800" dirty="0">
                <a:solidFill>
                  <a:schemeClr val="accent1">
                    <a:lumMod val="20000"/>
                    <a:lumOff val="80000"/>
                  </a:schemeClr>
                </a:solidFill>
              </a:rPr>
              <a:t>sealed override string Draw()</a:t>
            </a:r>
          </a:p>
          <a:p>
            <a:pPr>
              <a:spcAft>
                <a:spcPts val="1200"/>
              </a:spcAft>
            </a:pPr>
            <a:r>
              <a:rPr lang="bg-BG" sz="2800" dirty="0" smtClean="0">
                <a:solidFill>
                  <a:schemeClr val="accent1">
                    <a:lumMod val="20000"/>
                    <a:lumOff val="80000"/>
                  </a:schemeClr>
                </a:solidFill>
              </a:rPr>
              <a:t>  </a:t>
            </a:r>
            <a:r>
              <a:rPr lang="en-US" sz="2800" dirty="0" smtClean="0">
                <a:solidFill>
                  <a:schemeClr val="accent1">
                    <a:lumMod val="20000"/>
                    <a:lumOff val="80000"/>
                  </a:schemeClr>
                </a:solidFill>
              </a:rPr>
              <a:t>{</a:t>
            </a:r>
            <a:r>
              <a:rPr lang="bg-BG" sz="2800" dirty="0" smtClean="0">
                <a:solidFill>
                  <a:schemeClr val="accent1">
                    <a:lumMod val="20000"/>
                    <a:lumOff val="80000"/>
                  </a:schemeClr>
                </a:solidFill>
              </a:rPr>
              <a:t> </a:t>
            </a:r>
            <a:r>
              <a:rPr lang="en-US" sz="2800" dirty="0" smtClean="0">
                <a:solidFill>
                  <a:schemeClr val="tx2">
                    <a:lumMod val="75000"/>
                  </a:schemeClr>
                </a:solidFill>
              </a:rPr>
              <a:t>return </a:t>
            </a:r>
            <a:r>
              <a:rPr lang="en-US" sz="2800" dirty="0" err="1">
                <a:solidFill>
                  <a:schemeClr val="tx2">
                    <a:lumMod val="75000"/>
                  </a:schemeClr>
                </a:solidFill>
              </a:rPr>
              <a:t>base.Draw</a:t>
            </a:r>
            <a:r>
              <a:rPr lang="en-US" sz="2800" dirty="0">
                <a:solidFill>
                  <a:schemeClr val="tx2">
                    <a:lumMod val="75000"/>
                  </a:schemeClr>
                </a:solidFill>
              </a:rPr>
              <a:t>() + "Rectangle</a:t>
            </a:r>
            <a:r>
              <a:rPr lang="en-US" sz="2800" dirty="0" smtClean="0">
                <a:solidFill>
                  <a:schemeClr val="tx2">
                    <a:lumMod val="75000"/>
                  </a:schemeClr>
                </a:solidFill>
              </a:rPr>
              <a:t>";</a:t>
            </a:r>
            <a:r>
              <a:rPr lang="bg-BG" sz="2800" dirty="0" smtClean="0">
                <a:solidFill>
                  <a:schemeClr val="tx2">
                    <a:lumMod val="75000"/>
                  </a:schemeClr>
                </a:solidFill>
              </a:rPr>
              <a:t> </a:t>
            </a:r>
            <a:r>
              <a:rPr lang="en-US" sz="2800" dirty="0" smtClean="0">
                <a:solidFill>
                  <a:schemeClr val="accent1">
                    <a:lumMod val="20000"/>
                    <a:lumOff val="80000"/>
                  </a:schemeClr>
                </a:solidFill>
              </a:rPr>
              <a:t>}</a:t>
            </a:r>
          </a:p>
          <a:p>
            <a:pPr>
              <a:spcAft>
                <a:spcPts val="1200"/>
              </a:spcAft>
            </a:pPr>
            <a:r>
              <a:rPr lang="en-US" sz="2800" dirty="0">
                <a:solidFill>
                  <a:schemeClr val="accent1">
                    <a:lumMod val="20000"/>
                    <a:lumOff val="80000"/>
                  </a:schemeClr>
                </a:solidFill>
              </a:rPr>
              <a:t>}</a:t>
            </a:r>
          </a:p>
        </p:txBody>
      </p:sp>
    </p:spTree>
    <p:extLst>
      <p:ext uri="{BB962C8B-B14F-4D97-AF65-F5344CB8AC3E}">
        <p14:creationId xmlns:p14="http://schemas.microsoft.com/office/powerpoint/2010/main" val="2442729783"/>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Solution: </a:t>
            </a:r>
            <a:r>
              <a:rPr lang="en-US" dirty="0" smtClean="0"/>
              <a:t>Shapes (3)</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28</a:t>
            </a:fld>
            <a:endParaRPr lang="en-US" dirty="0"/>
          </a:p>
        </p:txBody>
      </p:sp>
      <p:sp>
        <p:nvSpPr>
          <p:cNvPr id="11" name="Text Placeholder 5"/>
          <p:cNvSpPr txBox="1">
            <a:spLocks/>
          </p:cNvSpPr>
          <p:nvPr/>
        </p:nvSpPr>
        <p:spPr>
          <a:xfrm>
            <a:off x="379412" y="1024680"/>
            <a:ext cx="11430000" cy="5223720"/>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800" dirty="0">
                <a:solidFill>
                  <a:schemeClr val="accent1">
                    <a:lumMod val="20000"/>
                    <a:lumOff val="80000"/>
                  </a:schemeClr>
                </a:solidFill>
              </a:rPr>
              <a:t>public class </a:t>
            </a:r>
            <a:r>
              <a:rPr lang="en-US" sz="2800" dirty="0" smtClean="0">
                <a:solidFill>
                  <a:schemeClr val="accent1">
                    <a:lumMod val="20000"/>
                    <a:lumOff val="80000"/>
                  </a:schemeClr>
                </a:solidFill>
              </a:rPr>
              <a:t>Circle </a:t>
            </a:r>
            <a:r>
              <a:rPr lang="en-US" sz="2800" dirty="0">
                <a:solidFill>
                  <a:schemeClr val="accent1">
                    <a:lumMod val="20000"/>
                    <a:lumOff val="80000"/>
                  </a:schemeClr>
                </a:solidFill>
              </a:rPr>
              <a:t>: Shape</a:t>
            </a:r>
          </a:p>
          <a:p>
            <a:r>
              <a:rPr lang="en-US" sz="2800" dirty="0">
                <a:solidFill>
                  <a:schemeClr val="accent1">
                    <a:lumMod val="20000"/>
                    <a:lumOff val="80000"/>
                  </a:schemeClr>
                </a:solidFill>
              </a:rPr>
              <a:t>{</a:t>
            </a:r>
          </a:p>
          <a:p>
            <a:r>
              <a:rPr lang="en-US" sz="2800" dirty="0">
                <a:solidFill>
                  <a:schemeClr val="accent1">
                    <a:lumMod val="20000"/>
                    <a:lumOff val="80000"/>
                  </a:schemeClr>
                </a:solidFill>
              </a:rPr>
              <a:t>  //</a:t>
            </a:r>
            <a:r>
              <a:rPr lang="en-US" sz="2800" dirty="0">
                <a:solidFill>
                  <a:schemeClr val="tx2">
                    <a:lumMod val="75000"/>
                  </a:schemeClr>
                </a:solidFill>
              </a:rPr>
              <a:t>TODO:</a:t>
            </a:r>
            <a:r>
              <a:rPr lang="en-US" sz="2800" dirty="0">
                <a:solidFill>
                  <a:schemeClr val="accent1">
                    <a:lumMod val="20000"/>
                    <a:lumOff val="80000"/>
                  </a:schemeClr>
                </a:solidFill>
              </a:rPr>
              <a:t> Add fields and constructor</a:t>
            </a:r>
          </a:p>
          <a:p>
            <a:r>
              <a:rPr lang="en-US" sz="2800" dirty="0">
                <a:solidFill>
                  <a:schemeClr val="accent1">
                    <a:lumMod val="20000"/>
                    <a:lumOff val="80000"/>
                  </a:schemeClr>
                </a:solidFill>
              </a:rPr>
              <a:t>  public override double </a:t>
            </a:r>
            <a:r>
              <a:rPr lang="en-US" sz="2800" dirty="0" smtClean="0">
                <a:solidFill>
                  <a:schemeClr val="accent1">
                    <a:lumMod val="20000"/>
                    <a:lumOff val="80000"/>
                  </a:schemeClr>
                </a:solidFill>
              </a:rPr>
              <a:t>CalculatePerimeter()</a:t>
            </a:r>
            <a:endParaRPr lang="en-US" sz="2800" dirty="0">
              <a:solidFill>
                <a:schemeClr val="accent1">
                  <a:lumMod val="20000"/>
                  <a:lumOff val="80000"/>
                </a:schemeClr>
              </a:solidFill>
            </a:endParaRPr>
          </a:p>
          <a:p>
            <a:pPr>
              <a:spcAft>
                <a:spcPts val="1200"/>
              </a:spcAft>
            </a:pPr>
            <a:r>
              <a:rPr lang="bg-BG" sz="2800" dirty="0">
                <a:solidFill>
                  <a:schemeClr val="accent1">
                    <a:lumMod val="20000"/>
                    <a:lumOff val="80000"/>
                  </a:schemeClr>
                </a:solidFill>
              </a:rPr>
              <a:t>  </a:t>
            </a:r>
            <a:r>
              <a:rPr lang="en-US" sz="2800" dirty="0">
                <a:solidFill>
                  <a:schemeClr val="accent1">
                    <a:lumMod val="20000"/>
                    <a:lumOff val="80000"/>
                  </a:schemeClr>
                </a:solidFill>
              </a:rPr>
              <a:t>{</a:t>
            </a:r>
            <a:r>
              <a:rPr lang="bg-BG" sz="2800" dirty="0">
                <a:solidFill>
                  <a:schemeClr val="accent1">
                    <a:lumMod val="20000"/>
                    <a:lumOff val="80000"/>
                  </a:schemeClr>
                </a:solidFill>
              </a:rPr>
              <a:t> </a:t>
            </a:r>
            <a:r>
              <a:rPr lang="en-US" sz="2800" dirty="0">
                <a:solidFill>
                  <a:schemeClr val="tx2">
                    <a:lumMod val="75000"/>
                  </a:schemeClr>
                </a:solidFill>
              </a:rPr>
              <a:t>return </a:t>
            </a:r>
            <a:r>
              <a:rPr lang="en-US" sz="2800" dirty="0" smtClean="0">
                <a:solidFill>
                  <a:schemeClr val="tx2">
                    <a:lumMod val="75000"/>
                  </a:schemeClr>
                </a:solidFill>
              </a:rPr>
              <a:t>2 </a:t>
            </a:r>
            <a:r>
              <a:rPr lang="en-US" sz="2800" dirty="0">
                <a:solidFill>
                  <a:schemeClr val="tx2">
                    <a:lumMod val="75000"/>
                  </a:schemeClr>
                </a:solidFill>
              </a:rPr>
              <a:t>* </a:t>
            </a:r>
            <a:r>
              <a:rPr lang="en-US" sz="2800" dirty="0" smtClean="0">
                <a:solidFill>
                  <a:schemeClr val="tx2">
                    <a:lumMod val="75000"/>
                  </a:schemeClr>
                </a:solidFill>
              </a:rPr>
              <a:t>Math.PI </a:t>
            </a:r>
            <a:r>
              <a:rPr lang="en-US" sz="2800" dirty="0">
                <a:solidFill>
                  <a:schemeClr val="tx2">
                    <a:lumMod val="75000"/>
                  </a:schemeClr>
                </a:solidFill>
              </a:rPr>
              <a:t>* </a:t>
            </a:r>
            <a:r>
              <a:rPr lang="en-US" sz="2800" dirty="0" smtClean="0">
                <a:solidFill>
                  <a:schemeClr val="tx2">
                    <a:lumMod val="75000"/>
                  </a:schemeClr>
                </a:solidFill>
              </a:rPr>
              <a:t>this.radius; </a:t>
            </a:r>
            <a:r>
              <a:rPr lang="en-US" sz="2800" dirty="0" smtClean="0">
                <a:solidFill>
                  <a:schemeClr val="accent1">
                    <a:lumMod val="20000"/>
                    <a:lumOff val="80000"/>
                  </a:schemeClr>
                </a:solidFill>
              </a:rPr>
              <a:t>}</a:t>
            </a:r>
            <a:endParaRPr lang="en-US" sz="2800" dirty="0">
              <a:solidFill>
                <a:schemeClr val="accent1">
                  <a:lumMod val="20000"/>
                  <a:lumOff val="80000"/>
                </a:schemeClr>
              </a:solidFill>
            </a:endParaRPr>
          </a:p>
          <a:p>
            <a:pPr>
              <a:spcAft>
                <a:spcPts val="1200"/>
              </a:spcAft>
            </a:pPr>
            <a:r>
              <a:rPr lang="bg-BG" sz="2800" dirty="0">
                <a:solidFill>
                  <a:schemeClr val="accent1">
                    <a:lumMod val="20000"/>
                    <a:lumOff val="80000"/>
                  </a:schemeClr>
                </a:solidFill>
              </a:rPr>
              <a:t>  </a:t>
            </a:r>
            <a:r>
              <a:rPr lang="en-US" sz="2800" dirty="0">
                <a:solidFill>
                  <a:schemeClr val="accent1">
                    <a:lumMod val="20000"/>
                    <a:lumOff val="80000"/>
                  </a:schemeClr>
                </a:solidFill>
              </a:rPr>
              <a:t>public override double </a:t>
            </a:r>
            <a:r>
              <a:rPr lang="en-US" sz="2800" dirty="0" smtClean="0">
                <a:solidFill>
                  <a:schemeClr val="accent1">
                    <a:lumMod val="20000"/>
                    <a:lumOff val="80000"/>
                  </a:schemeClr>
                </a:solidFill>
              </a:rPr>
              <a:t>CalculateArea()</a:t>
            </a:r>
            <a:endParaRPr lang="en-US" sz="2800" dirty="0">
              <a:solidFill>
                <a:schemeClr val="accent1">
                  <a:lumMod val="20000"/>
                  <a:lumOff val="80000"/>
                </a:schemeClr>
              </a:solidFill>
            </a:endParaRPr>
          </a:p>
          <a:p>
            <a:pPr>
              <a:spcAft>
                <a:spcPts val="1200"/>
              </a:spcAft>
            </a:pPr>
            <a:r>
              <a:rPr lang="bg-BG" sz="2800" dirty="0">
                <a:solidFill>
                  <a:schemeClr val="accent1">
                    <a:lumMod val="20000"/>
                    <a:lumOff val="80000"/>
                  </a:schemeClr>
                </a:solidFill>
              </a:rPr>
              <a:t>  </a:t>
            </a:r>
            <a:r>
              <a:rPr lang="en-US" sz="2800" dirty="0">
                <a:solidFill>
                  <a:schemeClr val="accent1">
                    <a:lumMod val="20000"/>
                    <a:lumOff val="80000"/>
                  </a:schemeClr>
                </a:solidFill>
              </a:rPr>
              <a:t>{</a:t>
            </a:r>
            <a:r>
              <a:rPr lang="bg-BG" sz="2800" dirty="0">
                <a:solidFill>
                  <a:schemeClr val="accent1">
                    <a:lumMod val="20000"/>
                    <a:lumOff val="80000"/>
                  </a:schemeClr>
                </a:solidFill>
              </a:rPr>
              <a:t> </a:t>
            </a:r>
            <a:r>
              <a:rPr lang="en-US" sz="2800" dirty="0">
                <a:solidFill>
                  <a:schemeClr val="tx2">
                    <a:lumMod val="75000"/>
                  </a:schemeClr>
                </a:solidFill>
              </a:rPr>
              <a:t>return </a:t>
            </a:r>
            <a:r>
              <a:rPr lang="en-US" sz="2800" dirty="0" smtClean="0">
                <a:solidFill>
                  <a:schemeClr val="tx2">
                    <a:lumMod val="75000"/>
                  </a:schemeClr>
                </a:solidFill>
              </a:rPr>
              <a:t>Math.PI </a:t>
            </a:r>
            <a:r>
              <a:rPr lang="en-US" sz="2800" dirty="0">
                <a:solidFill>
                  <a:schemeClr val="tx2">
                    <a:lumMod val="75000"/>
                  </a:schemeClr>
                </a:solidFill>
              </a:rPr>
              <a:t>* </a:t>
            </a:r>
            <a:r>
              <a:rPr lang="en-US" sz="2800" dirty="0" smtClean="0">
                <a:solidFill>
                  <a:schemeClr val="tx2">
                    <a:lumMod val="75000"/>
                  </a:schemeClr>
                </a:solidFill>
              </a:rPr>
              <a:t>this.radius </a:t>
            </a:r>
            <a:r>
              <a:rPr lang="en-US" sz="2800" dirty="0">
                <a:solidFill>
                  <a:schemeClr val="tx2">
                    <a:lumMod val="75000"/>
                  </a:schemeClr>
                </a:solidFill>
              </a:rPr>
              <a:t>* </a:t>
            </a:r>
            <a:r>
              <a:rPr lang="en-US" sz="2800" dirty="0" smtClean="0">
                <a:solidFill>
                  <a:schemeClr val="tx2">
                    <a:lumMod val="75000"/>
                  </a:schemeClr>
                </a:solidFill>
              </a:rPr>
              <a:t>this.radius;</a:t>
            </a:r>
            <a:r>
              <a:rPr lang="bg-BG" sz="2800" dirty="0" smtClean="0">
                <a:solidFill>
                  <a:schemeClr val="tx2">
                    <a:lumMod val="75000"/>
                  </a:schemeClr>
                </a:solidFill>
              </a:rPr>
              <a:t> </a:t>
            </a:r>
            <a:r>
              <a:rPr lang="en-US" sz="2800" dirty="0">
                <a:solidFill>
                  <a:schemeClr val="accent1">
                    <a:lumMod val="20000"/>
                    <a:lumOff val="80000"/>
                  </a:schemeClr>
                </a:solidFill>
              </a:rPr>
              <a:t>}</a:t>
            </a:r>
          </a:p>
          <a:p>
            <a:pPr>
              <a:spcAft>
                <a:spcPts val="1200"/>
              </a:spcAft>
            </a:pPr>
            <a:r>
              <a:rPr lang="bg-BG" sz="2800" dirty="0">
                <a:solidFill>
                  <a:schemeClr val="accent1">
                    <a:lumMod val="20000"/>
                    <a:lumOff val="80000"/>
                  </a:schemeClr>
                </a:solidFill>
              </a:rPr>
              <a:t>  </a:t>
            </a:r>
            <a:r>
              <a:rPr lang="en-US" sz="2800" dirty="0">
                <a:solidFill>
                  <a:schemeClr val="accent1">
                    <a:lumMod val="20000"/>
                    <a:lumOff val="80000"/>
                  </a:schemeClr>
                </a:solidFill>
              </a:rPr>
              <a:t>public sealed override string Draw()</a:t>
            </a:r>
          </a:p>
          <a:p>
            <a:pPr>
              <a:spcAft>
                <a:spcPts val="1200"/>
              </a:spcAft>
            </a:pPr>
            <a:r>
              <a:rPr lang="bg-BG" sz="2800" dirty="0">
                <a:solidFill>
                  <a:schemeClr val="accent1">
                    <a:lumMod val="20000"/>
                    <a:lumOff val="80000"/>
                  </a:schemeClr>
                </a:solidFill>
              </a:rPr>
              <a:t>  </a:t>
            </a:r>
            <a:r>
              <a:rPr lang="en-US" sz="2800" dirty="0">
                <a:solidFill>
                  <a:schemeClr val="accent1">
                    <a:lumMod val="20000"/>
                    <a:lumOff val="80000"/>
                  </a:schemeClr>
                </a:solidFill>
              </a:rPr>
              <a:t>{</a:t>
            </a:r>
            <a:r>
              <a:rPr lang="bg-BG" sz="2800" dirty="0">
                <a:solidFill>
                  <a:schemeClr val="accent1">
                    <a:lumMod val="20000"/>
                    <a:lumOff val="80000"/>
                  </a:schemeClr>
                </a:solidFill>
              </a:rPr>
              <a:t> </a:t>
            </a:r>
            <a:r>
              <a:rPr lang="en-US" sz="2800" dirty="0">
                <a:solidFill>
                  <a:schemeClr val="tx2">
                    <a:lumMod val="75000"/>
                  </a:schemeClr>
                </a:solidFill>
              </a:rPr>
              <a:t>return </a:t>
            </a:r>
            <a:r>
              <a:rPr lang="en-US" sz="2800" dirty="0" smtClean="0">
                <a:solidFill>
                  <a:schemeClr val="tx2">
                    <a:lumMod val="75000"/>
                  </a:schemeClr>
                </a:solidFill>
              </a:rPr>
              <a:t>base.Draw() </a:t>
            </a:r>
            <a:r>
              <a:rPr lang="en-US" sz="2800" dirty="0">
                <a:solidFill>
                  <a:schemeClr val="tx2">
                    <a:lumMod val="75000"/>
                  </a:schemeClr>
                </a:solidFill>
              </a:rPr>
              <a:t>+ </a:t>
            </a:r>
            <a:r>
              <a:rPr lang="en-US" sz="2800" dirty="0" smtClean="0">
                <a:solidFill>
                  <a:schemeClr val="tx2">
                    <a:lumMod val="75000"/>
                  </a:schemeClr>
                </a:solidFill>
              </a:rPr>
              <a:t>"Circle";</a:t>
            </a:r>
            <a:r>
              <a:rPr lang="bg-BG" sz="2800" dirty="0" smtClean="0">
                <a:solidFill>
                  <a:schemeClr val="tx2">
                    <a:lumMod val="75000"/>
                  </a:schemeClr>
                </a:solidFill>
              </a:rPr>
              <a:t> </a:t>
            </a:r>
            <a:r>
              <a:rPr lang="en-US" sz="2800" dirty="0">
                <a:solidFill>
                  <a:schemeClr val="accent1">
                    <a:lumMod val="20000"/>
                    <a:lumOff val="80000"/>
                  </a:schemeClr>
                </a:solidFill>
              </a:rPr>
              <a:t>}</a:t>
            </a:r>
          </a:p>
          <a:p>
            <a:pPr>
              <a:spcAft>
                <a:spcPts val="1200"/>
              </a:spcAft>
            </a:pPr>
            <a:r>
              <a:rPr lang="en-US" sz="2800" dirty="0">
                <a:solidFill>
                  <a:schemeClr val="accent1">
                    <a:lumMod val="20000"/>
                    <a:lumOff val="80000"/>
                  </a:schemeClr>
                </a:solidFill>
              </a:rPr>
              <a:t>}</a:t>
            </a:r>
          </a:p>
        </p:txBody>
      </p:sp>
    </p:spTree>
    <p:extLst>
      <p:ext uri="{BB962C8B-B14F-4D97-AF65-F5344CB8AC3E}">
        <p14:creationId xmlns:p14="http://schemas.microsoft.com/office/powerpoint/2010/main" val="367877502"/>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29</a:t>
            </a:fld>
            <a:endParaRPr lang="en-US" dirty="0"/>
          </a:p>
        </p:txBody>
      </p:sp>
      <p:sp>
        <p:nvSpPr>
          <p:cNvPr id="9" name="Content Placeholder 8"/>
          <p:cNvSpPr>
            <a:spLocks noGrp="1"/>
          </p:cNvSpPr>
          <p:nvPr>
            <p:ph idx="1"/>
          </p:nvPr>
        </p:nvSpPr>
        <p:spPr>
          <a:xfrm>
            <a:off x="177938" y="1302885"/>
            <a:ext cx="11804822" cy="5570355"/>
          </a:xfrm>
        </p:spPr>
        <p:txBody>
          <a:bodyPr/>
          <a:lstStyle/>
          <a:p>
            <a:r>
              <a:rPr lang="en-US" dirty="0"/>
              <a:t>M</a:t>
            </a:r>
            <a:r>
              <a:rPr lang="en-US" dirty="0" smtClean="0"/>
              <a:t>odifier </a:t>
            </a:r>
            <a:r>
              <a:rPr lang="en-US" dirty="0">
                <a:solidFill>
                  <a:schemeClr val="tx2">
                    <a:lumMod val="75000"/>
                  </a:schemeClr>
                </a:solidFill>
              </a:rPr>
              <a:t>prevents</a:t>
            </a:r>
            <a:r>
              <a:rPr lang="en-US" dirty="0"/>
              <a:t> other classes from </a:t>
            </a:r>
            <a:r>
              <a:rPr lang="en-US" dirty="0">
                <a:solidFill>
                  <a:schemeClr val="tx2">
                    <a:lumMod val="75000"/>
                  </a:schemeClr>
                </a:solidFill>
              </a:rPr>
              <a:t>inheriting</a:t>
            </a:r>
            <a:r>
              <a:rPr lang="en-US" dirty="0"/>
              <a:t> from </a:t>
            </a:r>
            <a:r>
              <a:rPr lang="en-US" dirty="0" smtClean="0"/>
              <a:t>it</a:t>
            </a:r>
            <a:endParaRPr lang="en-US" dirty="0" smtClean="0">
              <a:solidFill>
                <a:schemeClr val="tx2">
                  <a:lumMod val="75000"/>
                </a:schemeClr>
              </a:solidFill>
            </a:endParaRPr>
          </a:p>
          <a:p>
            <a:endParaRPr lang="en-US" dirty="0">
              <a:solidFill>
                <a:schemeClr val="tx2">
                  <a:lumMod val="75000"/>
                </a:schemeClr>
              </a:solidFill>
            </a:endParaRPr>
          </a:p>
          <a:p>
            <a:endParaRPr lang="bg-BG" dirty="0">
              <a:solidFill>
                <a:schemeClr val="tx2">
                  <a:lumMod val="75000"/>
                </a:schemeClr>
              </a:solidFill>
            </a:endParaRPr>
          </a:p>
        </p:txBody>
      </p:sp>
      <p:sp>
        <p:nvSpPr>
          <p:cNvPr id="4" name="Title 3"/>
          <p:cNvSpPr>
            <a:spLocks noGrp="1"/>
          </p:cNvSpPr>
          <p:nvPr>
            <p:ph type="title"/>
          </p:nvPr>
        </p:nvSpPr>
        <p:spPr/>
        <p:txBody>
          <a:bodyPr/>
          <a:lstStyle/>
          <a:p>
            <a:r>
              <a:rPr lang="en-US" dirty="0" smtClean="0"/>
              <a:t>Keyword </a:t>
            </a:r>
            <a:r>
              <a:rPr lang="en-US" dirty="0"/>
              <a:t>-</a:t>
            </a:r>
            <a:r>
              <a:rPr lang="en-US" dirty="0" smtClean="0"/>
              <a:t> </a:t>
            </a:r>
            <a:r>
              <a:rPr lang="en-US" dirty="0" smtClean="0">
                <a:latin typeface="Consolas" panose="020B0609020204030204" pitchFamily="49" charset="0"/>
              </a:rPr>
              <a:t>sealed</a:t>
            </a:r>
            <a:endParaRPr lang="en-US" dirty="0">
              <a:latin typeface="Consolas" panose="020B0609020204030204" pitchFamily="49" charset="0"/>
            </a:endParaRPr>
          </a:p>
        </p:txBody>
      </p:sp>
      <p:sp>
        <p:nvSpPr>
          <p:cNvPr id="7" name="Rectangle 6"/>
          <p:cNvSpPr>
            <a:spLocks noChangeArrowheads="1"/>
          </p:cNvSpPr>
          <p:nvPr/>
        </p:nvSpPr>
        <p:spPr bwMode="auto">
          <a:xfrm>
            <a:off x="563049" y="2272180"/>
            <a:ext cx="11034600" cy="1815882"/>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public </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abstract class Shape </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p>
          <a:p>
            <a:pPr fontAlgn="base"/>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p</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ublic </a:t>
            </a:r>
            <a:r>
              <a:rPr lang="en-US" sz="2800" b="1" noProof="1" smtClean="0">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sealed</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class Rectangle : Shape {}</a:t>
            </a:r>
          </a:p>
          <a:p>
            <a:pPr fontAlgn="base"/>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public class Sqaure : Rectangle {}</a:t>
            </a:r>
          </a:p>
          <a:p>
            <a:pPr fontAlgn="base"/>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//Compile time error</a:t>
            </a:r>
            <a:endParaRPr lang="en-US" sz="40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81686" y="4371766"/>
            <a:ext cx="2995114" cy="1869531"/>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4412" y="4371766"/>
            <a:ext cx="2590800" cy="1869531"/>
          </a:xfrm>
          <a:prstGeom prst="rect">
            <a:avLst/>
          </a:prstGeom>
        </p:spPr>
      </p:pic>
    </p:spTree>
    <p:extLst>
      <p:ext uri="{BB962C8B-B14F-4D97-AF65-F5344CB8AC3E}">
        <p14:creationId xmlns:p14="http://schemas.microsoft.com/office/powerpoint/2010/main" val="14342779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3</a:t>
            </a:fld>
            <a:endParaRPr lang="en-US" dirty="0"/>
          </a:p>
        </p:txBody>
      </p:sp>
      <p:sp>
        <p:nvSpPr>
          <p:cNvPr id="3" name="Content Placeholder 2"/>
          <p:cNvSpPr>
            <a:spLocks noGrp="1"/>
          </p:cNvSpPr>
          <p:nvPr>
            <p:ph idx="1"/>
          </p:nvPr>
        </p:nvSpPr>
        <p:spPr>
          <a:xfrm>
            <a:off x="190413" y="1151121"/>
            <a:ext cx="11804822" cy="5373881"/>
          </a:xfrm>
        </p:spPr>
        <p:txBody>
          <a:bodyPr>
            <a:normAutofit/>
          </a:bodyPr>
          <a:lstStyle/>
          <a:p>
            <a:pPr marL="0" indent="0" algn="ctr">
              <a:buNone/>
            </a:pPr>
            <a:endParaRPr lang="bg-BG" b="1" dirty="0"/>
          </a:p>
          <a:p>
            <a:pPr marL="0" indent="0" algn="ctr">
              <a:buNone/>
            </a:pPr>
            <a:r>
              <a:rPr lang="en-US" sz="7200" b="1" dirty="0">
                <a:solidFill>
                  <a:schemeClr val="tx2">
                    <a:lumMod val="75000"/>
                  </a:schemeClr>
                </a:solidFill>
              </a:rPr>
              <a:t>sli.do</a:t>
            </a:r>
            <a:r>
              <a:rPr lang="en-US" sz="6000" b="1" dirty="0"/>
              <a:t/>
            </a:r>
            <a:br>
              <a:rPr lang="en-US" sz="6000" b="1" dirty="0"/>
            </a:br>
            <a:r>
              <a:rPr lang="en-US" sz="11500" b="1" dirty="0" smtClean="0"/>
              <a:t>#</a:t>
            </a:r>
            <a:r>
              <a:rPr lang="en-US" sz="11500" b="1" noProof="1" smtClean="0"/>
              <a:t>CSharp</a:t>
            </a:r>
            <a:r>
              <a:rPr lang="en-US" sz="11500" b="1" dirty="0" smtClean="0"/>
              <a:t>-OOP</a:t>
            </a:r>
            <a:endParaRPr lang="en-US" sz="6000" b="1" dirty="0"/>
          </a:p>
          <a:p>
            <a:endParaRPr lang="en-US" dirty="0"/>
          </a:p>
        </p:txBody>
      </p:sp>
      <p:sp>
        <p:nvSpPr>
          <p:cNvPr id="4" name="Title 3"/>
          <p:cNvSpPr>
            <a:spLocks noGrp="1"/>
          </p:cNvSpPr>
          <p:nvPr>
            <p:ph type="title"/>
          </p:nvPr>
        </p:nvSpPr>
        <p:spPr/>
        <p:txBody>
          <a:bodyPr/>
          <a:lstStyle/>
          <a:p>
            <a:r>
              <a:rPr lang="en-US" dirty="0"/>
              <a:t>Questions</a:t>
            </a:r>
          </a:p>
        </p:txBody>
      </p:sp>
    </p:spTree>
    <p:extLst>
      <p:ext uri="{BB962C8B-B14F-4D97-AF65-F5344CB8AC3E}">
        <p14:creationId xmlns:p14="http://schemas.microsoft.com/office/powerpoint/2010/main" val="354994946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30</a:t>
            </a:fld>
            <a:endParaRPr lang="en-US" dirty="0"/>
          </a:p>
        </p:txBody>
      </p:sp>
      <p:sp>
        <p:nvSpPr>
          <p:cNvPr id="9" name="Content Placeholder 8"/>
          <p:cNvSpPr>
            <a:spLocks noGrp="1"/>
          </p:cNvSpPr>
          <p:nvPr>
            <p:ph idx="1"/>
          </p:nvPr>
        </p:nvSpPr>
        <p:spPr>
          <a:xfrm>
            <a:off x="177938" y="1052885"/>
            <a:ext cx="11804822" cy="5570355"/>
          </a:xfrm>
        </p:spPr>
        <p:txBody>
          <a:bodyPr/>
          <a:lstStyle/>
          <a:p>
            <a:r>
              <a:rPr lang="en-US" dirty="0" smtClean="0">
                <a:solidFill>
                  <a:schemeClr val="tx2">
                    <a:lumMod val="75000"/>
                  </a:schemeClr>
                </a:solidFill>
              </a:rPr>
              <a:t>Allow</a:t>
            </a:r>
            <a:r>
              <a:rPr lang="en-US" dirty="0" smtClean="0"/>
              <a:t> </a:t>
            </a:r>
            <a:r>
              <a:rPr lang="en-US" dirty="0"/>
              <a:t>classes to </a:t>
            </a:r>
            <a:r>
              <a:rPr lang="en-US" dirty="0">
                <a:solidFill>
                  <a:schemeClr val="tx2">
                    <a:lumMod val="75000"/>
                  </a:schemeClr>
                </a:solidFill>
              </a:rPr>
              <a:t>derive</a:t>
            </a:r>
            <a:r>
              <a:rPr lang="en-US" dirty="0"/>
              <a:t> from your class and </a:t>
            </a:r>
            <a:r>
              <a:rPr lang="en-US" dirty="0">
                <a:solidFill>
                  <a:schemeClr val="tx2">
                    <a:lumMod val="75000"/>
                  </a:schemeClr>
                </a:solidFill>
              </a:rPr>
              <a:t>prevent</a:t>
            </a:r>
            <a:r>
              <a:rPr lang="en-US" dirty="0"/>
              <a:t> them from </a:t>
            </a:r>
            <a:r>
              <a:rPr lang="en-US" dirty="0">
                <a:solidFill>
                  <a:schemeClr val="tx2">
                    <a:lumMod val="75000"/>
                  </a:schemeClr>
                </a:solidFill>
              </a:rPr>
              <a:t>overriding</a:t>
            </a:r>
            <a:r>
              <a:rPr lang="en-US" dirty="0"/>
              <a:t> specific </a:t>
            </a:r>
            <a:r>
              <a:rPr lang="en-US" dirty="0">
                <a:solidFill>
                  <a:schemeClr val="tx2">
                    <a:lumMod val="75000"/>
                  </a:schemeClr>
                </a:solidFill>
              </a:rPr>
              <a:t>virtual methods </a:t>
            </a:r>
            <a:r>
              <a:rPr lang="en-US" dirty="0"/>
              <a:t>or properties.</a:t>
            </a:r>
            <a:endParaRPr lang="bg-BG" dirty="0">
              <a:solidFill>
                <a:schemeClr val="tx2">
                  <a:lumMod val="75000"/>
                </a:schemeClr>
              </a:solidFill>
            </a:endParaRPr>
          </a:p>
        </p:txBody>
      </p:sp>
      <p:sp>
        <p:nvSpPr>
          <p:cNvPr id="4" name="Title 3"/>
          <p:cNvSpPr>
            <a:spLocks noGrp="1"/>
          </p:cNvSpPr>
          <p:nvPr>
            <p:ph type="title"/>
          </p:nvPr>
        </p:nvSpPr>
        <p:spPr/>
        <p:txBody>
          <a:bodyPr/>
          <a:lstStyle/>
          <a:p>
            <a:r>
              <a:rPr lang="en-US" dirty="0" smtClean="0"/>
              <a:t>Keyword </a:t>
            </a:r>
            <a:r>
              <a:rPr lang="en-US" dirty="0"/>
              <a:t>-</a:t>
            </a:r>
            <a:r>
              <a:rPr lang="en-US" dirty="0" smtClean="0"/>
              <a:t> </a:t>
            </a:r>
            <a:r>
              <a:rPr lang="en-US" dirty="0" smtClean="0">
                <a:latin typeface="Consolas" panose="020B0609020204030204" pitchFamily="49" charset="0"/>
              </a:rPr>
              <a:t>sealed</a:t>
            </a:r>
            <a:endParaRPr lang="en-US" dirty="0">
              <a:latin typeface="Consolas" panose="020B0609020204030204" pitchFamily="49" charset="0"/>
            </a:endParaRPr>
          </a:p>
        </p:txBody>
      </p:sp>
      <p:sp>
        <p:nvSpPr>
          <p:cNvPr id="7" name="Rectangle 6"/>
          <p:cNvSpPr>
            <a:spLocks noChangeArrowheads="1"/>
          </p:cNvSpPr>
          <p:nvPr/>
        </p:nvSpPr>
        <p:spPr bwMode="auto">
          <a:xfrm>
            <a:off x="563049" y="2419434"/>
            <a:ext cx="11034600" cy="3970318"/>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public class Rectangle : Shape</a:t>
            </a:r>
          </a:p>
          <a:p>
            <a:pPr fontAlgn="base"/>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a:t>
            </a:r>
          </a:p>
          <a:p>
            <a:pPr fontAlgn="base"/>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bg-BG"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public </a:t>
            </a:r>
            <a:r>
              <a:rPr lang="en-US" sz="2800" b="1" noProof="1" smtClean="0">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sealed override </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double GetArea() {}</a:t>
            </a:r>
          </a:p>
          <a:p>
            <a:pPr fontAlgn="base"/>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a:t>
            </a:r>
          </a:p>
          <a:p>
            <a:pPr fontAlgn="base"/>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public class Sqaure : Rectangle </a:t>
            </a:r>
          </a:p>
          <a:p>
            <a:pPr fontAlgn="base"/>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a:t>
            </a:r>
          </a:p>
          <a:p>
            <a:pPr fontAlgn="base"/>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public </a:t>
            </a:r>
            <a:r>
              <a:rPr lang="en-US" sz="2800" b="1" noProof="1" smtClean="0">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override</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double GetArea() {}</a:t>
            </a:r>
          </a:p>
          <a:p>
            <a:pPr fontAlgn="base"/>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//Compile time </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error</a:t>
            </a:r>
          </a:p>
          <a:p>
            <a:pPr fontAlgn="base"/>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a:t>
            </a:r>
          </a:p>
        </p:txBody>
      </p:sp>
    </p:spTree>
    <p:extLst>
      <p:ext uri="{BB962C8B-B14F-4D97-AF65-F5344CB8AC3E}">
        <p14:creationId xmlns:p14="http://schemas.microsoft.com/office/powerpoint/2010/main" val="195194369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2084" y="5011645"/>
            <a:ext cx="9806728" cy="774883"/>
          </a:xfrm>
        </p:spPr>
        <p:txBody>
          <a:bodyPr/>
          <a:lstStyle/>
          <a:p>
            <a:pPr>
              <a:lnSpc>
                <a:spcPts val="5400"/>
              </a:lnSpc>
            </a:pPr>
            <a:r>
              <a:rPr lang="en-GB" dirty="0" smtClean="0"/>
              <a:t>Polymorphism</a:t>
            </a:r>
            <a:endParaRPr lang="en-US" dirty="0"/>
          </a:p>
        </p:txBody>
      </p:sp>
      <p:sp>
        <p:nvSpPr>
          <p:cNvPr id="3" name="Subtitle 2"/>
          <p:cNvSpPr>
            <a:spLocks noGrp="1"/>
          </p:cNvSpPr>
          <p:nvPr>
            <p:ph type="body" idx="1"/>
          </p:nvPr>
        </p:nvSpPr>
        <p:spPr>
          <a:xfrm>
            <a:off x="1012084" y="5831062"/>
            <a:ext cx="9806728" cy="719034"/>
          </a:xfrm>
        </p:spPr>
        <p:txBody>
          <a:bodyPr/>
          <a:lstStyle/>
          <a:p>
            <a:r>
              <a:rPr lang="en-US" dirty="0"/>
              <a:t>Live Exercises in Class (Lab)</a:t>
            </a:r>
          </a:p>
        </p:txBody>
      </p:sp>
      <p:pic>
        <p:nvPicPr>
          <p:cNvPr id="6" name="Picture 5"/>
          <p:cNvPicPr>
            <a:picLocks noChangeAspect="1"/>
          </p:cNvPicPr>
          <p:nvPr/>
        </p:nvPicPr>
        <p:blipFill>
          <a:blip r:embed="rId3"/>
          <a:stretch>
            <a:fillRect/>
          </a:stretch>
        </p:blipFill>
        <p:spPr>
          <a:xfrm>
            <a:off x="4018186" y="941696"/>
            <a:ext cx="3524026" cy="3637568"/>
          </a:xfrm>
          <a:prstGeom prst="rect">
            <a:avLst/>
          </a:prstGeom>
        </p:spPr>
      </p:pic>
    </p:spTree>
    <p:extLst>
      <p:ext uri="{BB962C8B-B14F-4D97-AF65-F5344CB8AC3E}">
        <p14:creationId xmlns:p14="http://schemas.microsoft.com/office/powerpoint/2010/main" val="95266388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6212" y="4956293"/>
            <a:ext cx="8938472" cy="774883"/>
          </a:xfrm>
        </p:spPr>
        <p:txBody>
          <a:bodyPr/>
          <a:lstStyle/>
          <a:p>
            <a:pPr>
              <a:lnSpc>
                <a:spcPts val="5400"/>
              </a:lnSpc>
            </a:pPr>
            <a:r>
              <a:rPr lang="en-US" dirty="0"/>
              <a:t>Static Members</a:t>
            </a:r>
          </a:p>
        </p:txBody>
      </p:sp>
      <p:sp>
        <p:nvSpPr>
          <p:cNvPr id="3" name="Subtitle 2"/>
          <p:cNvSpPr>
            <a:spLocks noGrp="1"/>
          </p:cNvSpPr>
          <p:nvPr>
            <p:ph type="body" idx="1"/>
          </p:nvPr>
        </p:nvSpPr>
        <p:spPr>
          <a:xfrm>
            <a:off x="1446212" y="5712544"/>
            <a:ext cx="8938472" cy="688256"/>
          </a:xfrm>
        </p:spPr>
        <p:txBody>
          <a:bodyPr/>
          <a:lstStyle/>
          <a:p>
            <a:r>
              <a:rPr lang="en-US" dirty="0"/>
              <a:t>Definition and Usages</a:t>
            </a:r>
          </a:p>
        </p:txBody>
      </p:sp>
      <p:pic>
        <p:nvPicPr>
          <p:cNvPr id="5" name="Picture 4"/>
          <p:cNvPicPr>
            <a:picLocks noChangeAspect="1"/>
          </p:cNvPicPr>
          <p:nvPr/>
        </p:nvPicPr>
        <p:blipFill>
          <a:blip r:embed="rId3" cstate="print"/>
          <a:stretch>
            <a:fillRect/>
          </a:stretch>
        </p:blipFill>
        <p:spPr>
          <a:xfrm>
            <a:off x="4337157" y="866750"/>
            <a:ext cx="3524026" cy="3637568"/>
          </a:xfrm>
          <a:prstGeom prst="rect">
            <a:avLst/>
          </a:prstGeom>
        </p:spPr>
      </p:pic>
    </p:spTree>
    <p:extLst>
      <p:ext uri="{BB962C8B-B14F-4D97-AF65-F5344CB8AC3E}">
        <p14:creationId xmlns:p14="http://schemas.microsoft.com/office/powerpoint/2010/main" val="419303749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33</a:t>
            </a:fld>
            <a:endParaRPr lang="en-US" dirty="0"/>
          </a:p>
        </p:txBody>
      </p:sp>
      <p:sp>
        <p:nvSpPr>
          <p:cNvPr id="741379" name="Rectangle 3"/>
          <p:cNvSpPr>
            <a:spLocks noGrp="1" noChangeArrowheads="1"/>
          </p:cNvSpPr>
          <p:nvPr>
            <p:ph idx="1"/>
          </p:nvPr>
        </p:nvSpPr>
        <p:spPr>
          <a:xfrm>
            <a:off x="190413" y="1151121"/>
            <a:ext cx="5827799" cy="1820679"/>
          </a:xfrm>
        </p:spPr>
        <p:txBody>
          <a:bodyPr>
            <a:normAutofit/>
          </a:bodyPr>
          <a:lstStyle/>
          <a:p>
            <a:pPr marL="0" indent="0" algn="ctr">
              <a:lnSpc>
                <a:spcPct val="100000"/>
              </a:lnSpc>
              <a:buNone/>
              <a:tabLst/>
            </a:pPr>
            <a:r>
              <a:rPr lang="en-US" sz="4800" dirty="0">
                <a:solidFill>
                  <a:schemeClr val="tx2">
                    <a:lumMod val="75000"/>
                  </a:schemeClr>
                </a:solidFill>
                <a:effectLst>
                  <a:outerShdw blurRad="38100" dist="38100" dir="2700000" algn="tl">
                    <a:srgbClr val="000000"/>
                  </a:outerShdw>
                </a:effectLst>
              </a:rPr>
              <a:t>Static</a:t>
            </a:r>
            <a:endParaRPr lang="en-US" sz="4800" dirty="0">
              <a:solidFill>
                <a:schemeClr val="tx2">
                  <a:lumMod val="75000"/>
                </a:schemeClr>
              </a:solidFill>
            </a:endParaRPr>
          </a:p>
          <a:p>
            <a:pPr marL="357188" lvl="1" indent="0">
              <a:lnSpc>
                <a:spcPct val="100000"/>
              </a:lnSpc>
              <a:buNone/>
            </a:pPr>
            <a:endParaRPr lang="en-US" sz="4000" dirty="0"/>
          </a:p>
          <a:p>
            <a:pPr marL="357188" lvl="1" indent="0">
              <a:lnSpc>
                <a:spcPct val="100000"/>
              </a:lnSpc>
              <a:buNone/>
            </a:pPr>
            <a:endParaRPr lang="en-US" dirty="0"/>
          </a:p>
        </p:txBody>
      </p:sp>
      <p:sp>
        <p:nvSpPr>
          <p:cNvPr id="741378" name="Rectangle 2"/>
          <p:cNvSpPr>
            <a:spLocks noGrp="1" noChangeArrowheads="1"/>
          </p:cNvSpPr>
          <p:nvPr>
            <p:ph type="title"/>
          </p:nvPr>
        </p:nvSpPr>
        <p:spPr/>
        <p:txBody>
          <a:bodyPr/>
          <a:lstStyle/>
          <a:p>
            <a:r>
              <a:rPr lang="en-US" dirty="0"/>
              <a:t>Association</a:t>
            </a:r>
            <a:endParaRPr lang="bg-BG" dirty="0"/>
          </a:p>
        </p:txBody>
      </p:sp>
      <p:cxnSp>
        <p:nvCxnSpPr>
          <p:cNvPr id="3" name="Straight Connector 2"/>
          <p:cNvCxnSpPr/>
          <p:nvPr/>
        </p:nvCxnSpPr>
        <p:spPr>
          <a:xfrm>
            <a:off x="5942012" y="1604261"/>
            <a:ext cx="0" cy="40386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8" name="Rectangle 3"/>
          <p:cNvSpPr txBox="1">
            <a:spLocks noChangeArrowheads="1"/>
          </p:cNvSpPr>
          <p:nvPr/>
        </p:nvSpPr>
        <p:spPr>
          <a:xfrm>
            <a:off x="6246812" y="1151121"/>
            <a:ext cx="5827799" cy="906280"/>
          </a:xfrm>
          <a:prstGeom prst="rect">
            <a:avLst/>
          </a:prstGeom>
        </p:spPr>
        <p:txBody>
          <a:bodyPr vert="horz" lIns="108000" tIns="36000" rIns="108000" bIns="36000" rtlCol="0">
            <a:normAutofit/>
          </a:bodyPr>
          <a:lst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0" indent="0" algn="ctr">
              <a:lnSpc>
                <a:spcPct val="100000"/>
              </a:lnSpc>
              <a:buFont typeface="Wingdings" panose="05000000000000000000" pitchFamily="2" charset="2"/>
              <a:buNone/>
            </a:pPr>
            <a:r>
              <a:rPr lang="en-US" sz="4800" dirty="0">
                <a:solidFill>
                  <a:schemeClr val="tx2">
                    <a:lumMod val="75000"/>
                  </a:schemeClr>
                </a:solidFill>
                <a:effectLst>
                  <a:outerShdw blurRad="38100" dist="38100" dir="2700000" algn="tl">
                    <a:srgbClr val="000000"/>
                  </a:outerShdw>
                </a:effectLst>
              </a:rPr>
              <a:t>Non-Static</a:t>
            </a:r>
            <a:endParaRPr lang="en-US" sz="4800" dirty="0">
              <a:solidFill>
                <a:schemeClr val="tx2">
                  <a:lumMod val="75000"/>
                </a:schemeClr>
              </a:solidFill>
            </a:endParaRPr>
          </a:p>
          <a:p>
            <a:pPr marL="357188" lvl="1" indent="0">
              <a:lnSpc>
                <a:spcPct val="100000"/>
              </a:lnSpc>
              <a:buFont typeface="Wingdings" panose="05000000000000000000" pitchFamily="2" charset="2"/>
              <a:buNone/>
            </a:pPr>
            <a:endParaRPr lang="en-US" sz="4000" dirty="0"/>
          </a:p>
          <a:p>
            <a:pPr marL="357188" lvl="1" indent="0">
              <a:lnSpc>
                <a:spcPct val="100000"/>
              </a:lnSpc>
              <a:buFont typeface="Wingdings" panose="05000000000000000000" pitchFamily="2" charset="2"/>
              <a:buNone/>
            </a:pPr>
            <a:endParaRPr lang="en-US" dirty="0"/>
          </a:p>
        </p:txBody>
      </p:sp>
      <p:sp>
        <p:nvSpPr>
          <p:cNvPr id="6" name="Rectangle 5"/>
          <p:cNvSpPr/>
          <p:nvPr/>
        </p:nvSpPr>
        <p:spPr>
          <a:xfrm>
            <a:off x="1065212" y="5064204"/>
            <a:ext cx="3605228" cy="1446550"/>
          </a:xfrm>
          <a:prstGeom prst="rect">
            <a:avLst/>
          </a:prstGeom>
        </p:spPr>
        <p:txBody>
          <a:bodyPr wrap="square">
            <a:spAutoFit/>
          </a:bodyPr>
          <a:lstStyle/>
          <a:p>
            <a:pPr marL="357188" lvl="1" indent="0" algn="ctr">
              <a:lnSpc>
                <a:spcPct val="100000"/>
              </a:lnSpc>
              <a:buNone/>
            </a:pPr>
            <a:r>
              <a:rPr lang="en-US" sz="4400" dirty="0"/>
              <a:t>With a type</a:t>
            </a:r>
          </a:p>
          <a:p>
            <a:pPr marL="357188" lvl="1" indent="0" algn="ctr">
              <a:lnSpc>
                <a:spcPct val="100000"/>
              </a:lnSpc>
              <a:buNone/>
            </a:pPr>
            <a:r>
              <a:rPr lang="en-US" sz="4400" dirty="0"/>
              <a:t> </a:t>
            </a:r>
            <a:r>
              <a:rPr lang="en-US" sz="4400" dirty="0">
                <a:solidFill>
                  <a:schemeClr val="tx2">
                    <a:lumMod val="75000"/>
                  </a:schemeClr>
                </a:solidFill>
              </a:rPr>
              <a:t>(class)</a:t>
            </a:r>
          </a:p>
        </p:txBody>
      </p:sp>
      <p:sp>
        <p:nvSpPr>
          <p:cNvPr id="7" name="Rectangle 6"/>
          <p:cNvSpPr/>
          <p:nvPr/>
        </p:nvSpPr>
        <p:spPr>
          <a:xfrm>
            <a:off x="6551612" y="5064204"/>
            <a:ext cx="4746748" cy="1446550"/>
          </a:xfrm>
          <a:prstGeom prst="rect">
            <a:avLst/>
          </a:prstGeom>
        </p:spPr>
        <p:txBody>
          <a:bodyPr wrap="none">
            <a:spAutoFit/>
          </a:bodyPr>
          <a:lstStyle/>
          <a:p>
            <a:pPr marL="357188" lvl="1" indent="0" algn="ctr">
              <a:lnSpc>
                <a:spcPct val="100000"/>
              </a:lnSpc>
              <a:buFont typeface="Wingdings" panose="05000000000000000000" pitchFamily="2" charset="2"/>
              <a:buNone/>
            </a:pPr>
            <a:r>
              <a:rPr lang="en-US" sz="4400" dirty="0"/>
              <a:t>With an instances </a:t>
            </a:r>
          </a:p>
          <a:p>
            <a:pPr marL="357188" lvl="1" indent="0" algn="ctr">
              <a:lnSpc>
                <a:spcPct val="100000"/>
              </a:lnSpc>
              <a:buFont typeface="Wingdings" panose="05000000000000000000" pitchFamily="2" charset="2"/>
              <a:buNone/>
            </a:pPr>
            <a:r>
              <a:rPr lang="en-US" sz="4400" dirty="0">
                <a:solidFill>
                  <a:schemeClr val="tx2">
                    <a:lumMod val="75000"/>
                  </a:schemeClr>
                </a:solidFill>
              </a:rPr>
              <a:t>(objects)</a:t>
            </a: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82773" y="2057401"/>
            <a:ext cx="2643077" cy="2643077"/>
          </a:xfrm>
          <a:prstGeom prst="rect">
            <a:avLst/>
          </a:prstGeom>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40114" y="2059284"/>
            <a:ext cx="2641194" cy="2641194"/>
          </a:xfrm>
          <a:prstGeom prst="rect">
            <a:avLst/>
          </a:prstGeom>
        </p:spPr>
      </p:pic>
    </p:spTree>
    <p:extLst>
      <p:ext uri="{BB962C8B-B14F-4D97-AF65-F5344CB8AC3E}">
        <p14:creationId xmlns:p14="http://schemas.microsoft.com/office/powerpoint/2010/main" val="337736781"/>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34</a:t>
            </a:fld>
            <a:endParaRPr lang="en-US" dirty="0"/>
          </a:p>
        </p:txBody>
      </p:sp>
      <p:sp>
        <p:nvSpPr>
          <p:cNvPr id="741379" name="Rectangle 3"/>
          <p:cNvSpPr>
            <a:spLocks noGrp="1" noChangeArrowheads="1"/>
          </p:cNvSpPr>
          <p:nvPr>
            <p:ph idx="1"/>
          </p:nvPr>
        </p:nvSpPr>
        <p:spPr>
          <a:xfrm>
            <a:off x="190413" y="1151122"/>
            <a:ext cx="5827799" cy="906280"/>
          </a:xfrm>
        </p:spPr>
        <p:txBody>
          <a:bodyPr>
            <a:normAutofit/>
          </a:bodyPr>
          <a:lstStyle/>
          <a:p>
            <a:pPr marL="0" indent="0" algn="ctr">
              <a:lnSpc>
                <a:spcPct val="100000"/>
              </a:lnSpc>
              <a:buNone/>
              <a:tabLst/>
            </a:pPr>
            <a:r>
              <a:rPr lang="en-US" sz="4800" dirty="0">
                <a:solidFill>
                  <a:schemeClr val="tx2">
                    <a:lumMod val="75000"/>
                  </a:schemeClr>
                </a:solidFill>
                <a:effectLst>
                  <a:outerShdw blurRad="38100" dist="38100" dir="2700000" algn="tl">
                    <a:srgbClr val="000000"/>
                  </a:outerShdw>
                </a:effectLst>
              </a:rPr>
              <a:t>Static</a:t>
            </a:r>
            <a:endParaRPr lang="en-US" sz="4800" dirty="0">
              <a:solidFill>
                <a:schemeClr val="tx2">
                  <a:lumMod val="75000"/>
                </a:schemeClr>
              </a:solidFill>
            </a:endParaRPr>
          </a:p>
          <a:p>
            <a:pPr marL="357188" lvl="1" indent="0">
              <a:lnSpc>
                <a:spcPct val="100000"/>
              </a:lnSpc>
              <a:buNone/>
            </a:pPr>
            <a:endParaRPr lang="en-US" sz="4000" dirty="0"/>
          </a:p>
          <a:p>
            <a:pPr marL="357188" lvl="1" indent="0">
              <a:lnSpc>
                <a:spcPct val="100000"/>
              </a:lnSpc>
              <a:buNone/>
            </a:pPr>
            <a:endParaRPr lang="en-US" dirty="0"/>
          </a:p>
        </p:txBody>
      </p:sp>
      <p:sp>
        <p:nvSpPr>
          <p:cNvPr id="741378" name="Rectangle 2"/>
          <p:cNvSpPr>
            <a:spLocks noGrp="1" noChangeArrowheads="1"/>
          </p:cNvSpPr>
          <p:nvPr>
            <p:ph type="title"/>
          </p:nvPr>
        </p:nvSpPr>
        <p:spPr/>
        <p:txBody>
          <a:bodyPr/>
          <a:lstStyle/>
          <a:p>
            <a:r>
              <a:rPr lang="en-US" dirty="0"/>
              <a:t>Initialization</a:t>
            </a:r>
            <a:endParaRPr lang="bg-BG" dirty="0"/>
          </a:p>
        </p:txBody>
      </p:sp>
      <p:cxnSp>
        <p:nvCxnSpPr>
          <p:cNvPr id="3" name="Straight Connector 2"/>
          <p:cNvCxnSpPr/>
          <p:nvPr/>
        </p:nvCxnSpPr>
        <p:spPr>
          <a:xfrm>
            <a:off x="5942012" y="1604261"/>
            <a:ext cx="0" cy="40386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8" name="Rectangle 3"/>
          <p:cNvSpPr txBox="1">
            <a:spLocks noChangeArrowheads="1"/>
          </p:cNvSpPr>
          <p:nvPr/>
        </p:nvSpPr>
        <p:spPr>
          <a:xfrm>
            <a:off x="6246812" y="1151121"/>
            <a:ext cx="5827799" cy="906280"/>
          </a:xfrm>
          <a:prstGeom prst="rect">
            <a:avLst/>
          </a:prstGeom>
        </p:spPr>
        <p:txBody>
          <a:bodyPr vert="horz" lIns="108000" tIns="36000" rIns="108000" bIns="36000" rtlCol="0">
            <a:normAutofit/>
          </a:bodyPr>
          <a:lst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0" indent="0" algn="ctr">
              <a:lnSpc>
                <a:spcPct val="100000"/>
              </a:lnSpc>
              <a:buFont typeface="Wingdings" panose="05000000000000000000" pitchFamily="2" charset="2"/>
              <a:buNone/>
            </a:pPr>
            <a:r>
              <a:rPr lang="en-US" sz="4800" dirty="0">
                <a:solidFill>
                  <a:schemeClr val="tx2">
                    <a:lumMod val="75000"/>
                  </a:schemeClr>
                </a:solidFill>
                <a:effectLst>
                  <a:outerShdw blurRad="38100" dist="38100" dir="2700000" algn="tl">
                    <a:srgbClr val="000000"/>
                  </a:outerShdw>
                </a:effectLst>
              </a:rPr>
              <a:t>Non-Static</a:t>
            </a:r>
            <a:endParaRPr lang="en-US" sz="4800" dirty="0">
              <a:solidFill>
                <a:schemeClr val="tx2">
                  <a:lumMod val="75000"/>
                </a:schemeClr>
              </a:solidFill>
            </a:endParaRPr>
          </a:p>
          <a:p>
            <a:pPr marL="357188" lvl="1" indent="0">
              <a:lnSpc>
                <a:spcPct val="100000"/>
              </a:lnSpc>
              <a:buFont typeface="Wingdings" panose="05000000000000000000" pitchFamily="2" charset="2"/>
              <a:buNone/>
            </a:pPr>
            <a:endParaRPr lang="en-US" sz="4000" dirty="0"/>
          </a:p>
          <a:p>
            <a:pPr marL="357188" lvl="1" indent="0">
              <a:lnSpc>
                <a:spcPct val="100000"/>
              </a:lnSpc>
              <a:buFont typeface="Wingdings" panose="05000000000000000000" pitchFamily="2" charset="2"/>
              <a:buNone/>
            </a:pPr>
            <a:endParaRPr lang="en-US" dirty="0"/>
          </a:p>
        </p:txBody>
      </p:sp>
      <p:sp>
        <p:nvSpPr>
          <p:cNvPr id="6" name="Rectangle 5"/>
          <p:cNvSpPr/>
          <p:nvPr/>
        </p:nvSpPr>
        <p:spPr>
          <a:xfrm>
            <a:off x="188815" y="4953000"/>
            <a:ext cx="5228126" cy="1446550"/>
          </a:xfrm>
          <a:prstGeom prst="rect">
            <a:avLst/>
          </a:prstGeom>
        </p:spPr>
        <p:txBody>
          <a:bodyPr wrap="square">
            <a:spAutoFit/>
          </a:bodyPr>
          <a:lstStyle/>
          <a:p>
            <a:pPr marL="357188" lvl="1" indent="0" algn="ctr">
              <a:lnSpc>
                <a:spcPct val="100000"/>
              </a:lnSpc>
              <a:buNone/>
            </a:pPr>
            <a:r>
              <a:rPr lang="en-US" sz="4400" dirty="0"/>
              <a:t>Just before the</a:t>
            </a:r>
          </a:p>
          <a:p>
            <a:pPr marL="357188" lvl="1" indent="0" algn="ctr">
              <a:lnSpc>
                <a:spcPct val="100000"/>
              </a:lnSpc>
              <a:buNone/>
            </a:pPr>
            <a:r>
              <a:rPr lang="en-US" sz="4400" dirty="0"/>
              <a:t> </a:t>
            </a:r>
            <a:r>
              <a:rPr lang="en-US" sz="4400" dirty="0">
                <a:solidFill>
                  <a:schemeClr val="tx2">
                    <a:lumMod val="75000"/>
                  </a:schemeClr>
                </a:solidFill>
              </a:rPr>
              <a:t>first time</a:t>
            </a:r>
            <a:r>
              <a:rPr lang="en-US" sz="4400" dirty="0"/>
              <a:t> usage</a:t>
            </a:r>
          </a:p>
        </p:txBody>
      </p:sp>
      <p:sp>
        <p:nvSpPr>
          <p:cNvPr id="7" name="Rectangle 6"/>
          <p:cNvSpPr/>
          <p:nvPr/>
        </p:nvSpPr>
        <p:spPr>
          <a:xfrm>
            <a:off x="6212567" y="4953000"/>
            <a:ext cx="5716437" cy="1446550"/>
          </a:xfrm>
          <a:prstGeom prst="rect">
            <a:avLst/>
          </a:prstGeom>
        </p:spPr>
        <p:txBody>
          <a:bodyPr wrap="none">
            <a:spAutoFit/>
          </a:bodyPr>
          <a:lstStyle/>
          <a:p>
            <a:pPr marL="357188" lvl="1" indent="0" algn="ctr">
              <a:lnSpc>
                <a:spcPct val="100000"/>
              </a:lnSpc>
              <a:buNone/>
            </a:pPr>
            <a:r>
              <a:rPr lang="en-US" sz="4400" dirty="0"/>
              <a:t>When the </a:t>
            </a:r>
            <a:r>
              <a:rPr lang="en-US" sz="4400" dirty="0">
                <a:solidFill>
                  <a:schemeClr val="tx2">
                    <a:lumMod val="75000"/>
                  </a:schemeClr>
                </a:solidFill>
              </a:rPr>
              <a:t>constructor</a:t>
            </a:r>
            <a:r>
              <a:rPr lang="en-US" sz="4400" dirty="0"/>
              <a:t> </a:t>
            </a:r>
          </a:p>
          <a:p>
            <a:pPr marL="357188" lvl="1" indent="0" algn="ctr">
              <a:lnSpc>
                <a:spcPct val="100000"/>
              </a:lnSpc>
              <a:buNone/>
            </a:pPr>
            <a:r>
              <a:rPr lang="en-US" sz="4400" dirty="0"/>
              <a:t>is called</a:t>
            </a: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49585" y="1912091"/>
            <a:ext cx="2822251" cy="2822251"/>
          </a:xfrm>
          <a:prstGeom prst="rect">
            <a:avLst/>
          </a:prstGeom>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23438" y="1928504"/>
            <a:ext cx="2885550" cy="2885550"/>
          </a:xfrm>
          <a:prstGeom prst="rect">
            <a:avLst/>
          </a:prstGeom>
        </p:spPr>
      </p:pic>
    </p:spTree>
    <p:extLst>
      <p:ext uri="{BB962C8B-B14F-4D97-AF65-F5344CB8AC3E}">
        <p14:creationId xmlns:p14="http://schemas.microsoft.com/office/powerpoint/2010/main" val="540110821"/>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35</a:t>
            </a:fld>
            <a:endParaRPr lang="en-US" dirty="0"/>
          </a:p>
        </p:txBody>
      </p:sp>
      <p:sp>
        <p:nvSpPr>
          <p:cNvPr id="741379" name="Rectangle 3"/>
          <p:cNvSpPr>
            <a:spLocks noGrp="1" noChangeArrowheads="1"/>
          </p:cNvSpPr>
          <p:nvPr>
            <p:ph idx="1"/>
          </p:nvPr>
        </p:nvSpPr>
        <p:spPr>
          <a:xfrm>
            <a:off x="190413" y="1151121"/>
            <a:ext cx="5827799" cy="1820679"/>
          </a:xfrm>
        </p:spPr>
        <p:txBody>
          <a:bodyPr>
            <a:normAutofit/>
          </a:bodyPr>
          <a:lstStyle/>
          <a:p>
            <a:pPr marL="0" indent="0" algn="ctr">
              <a:lnSpc>
                <a:spcPct val="100000"/>
              </a:lnSpc>
              <a:buNone/>
              <a:tabLst/>
            </a:pPr>
            <a:r>
              <a:rPr lang="en-US" sz="4800" dirty="0">
                <a:solidFill>
                  <a:schemeClr val="tx2">
                    <a:lumMod val="75000"/>
                  </a:schemeClr>
                </a:solidFill>
                <a:effectLst>
                  <a:outerShdw blurRad="38100" dist="38100" dir="2700000" algn="tl">
                    <a:srgbClr val="000000"/>
                  </a:outerShdw>
                </a:effectLst>
              </a:rPr>
              <a:t>Static</a:t>
            </a:r>
            <a:endParaRPr lang="en-US" sz="4800" dirty="0">
              <a:solidFill>
                <a:schemeClr val="tx2">
                  <a:lumMod val="75000"/>
                </a:schemeClr>
              </a:solidFill>
            </a:endParaRPr>
          </a:p>
          <a:p>
            <a:pPr marL="357188" lvl="1" indent="0">
              <a:lnSpc>
                <a:spcPct val="100000"/>
              </a:lnSpc>
              <a:buNone/>
            </a:pPr>
            <a:endParaRPr lang="en-US" sz="4000" dirty="0"/>
          </a:p>
          <a:p>
            <a:pPr marL="357188" lvl="1" indent="0">
              <a:lnSpc>
                <a:spcPct val="100000"/>
              </a:lnSpc>
              <a:buNone/>
            </a:pPr>
            <a:endParaRPr lang="en-US" dirty="0"/>
          </a:p>
        </p:txBody>
      </p:sp>
      <p:sp>
        <p:nvSpPr>
          <p:cNvPr id="741378" name="Rectangle 2"/>
          <p:cNvSpPr>
            <a:spLocks noGrp="1" noChangeArrowheads="1"/>
          </p:cNvSpPr>
          <p:nvPr>
            <p:ph type="title"/>
          </p:nvPr>
        </p:nvSpPr>
        <p:spPr/>
        <p:txBody>
          <a:bodyPr/>
          <a:lstStyle/>
          <a:p>
            <a:r>
              <a:rPr lang="en-US" dirty="0"/>
              <a:t>Memory Clearance</a:t>
            </a:r>
            <a:endParaRPr lang="bg-BG" dirty="0"/>
          </a:p>
        </p:txBody>
      </p:sp>
      <p:cxnSp>
        <p:nvCxnSpPr>
          <p:cNvPr id="3" name="Straight Connector 2"/>
          <p:cNvCxnSpPr/>
          <p:nvPr/>
        </p:nvCxnSpPr>
        <p:spPr>
          <a:xfrm>
            <a:off x="5942012" y="1604261"/>
            <a:ext cx="0" cy="40386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8" name="Rectangle 3"/>
          <p:cNvSpPr txBox="1">
            <a:spLocks noChangeArrowheads="1"/>
          </p:cNvSpPr>
          <p:nvPr/>
        </p:nvSpPr>
        <p:spPr>
          <a:xfrm>
            <a:off x="6246812" y="1151121"/>
            <a:ext cx="5827799" cy="906280"/>
          </a:xfrm>
          <a:prstGeom prst="rect">
            <a:avLst/>
          </a:prstGeom>
        </p:spPr>
        <p:txBody>
          <a:bodyPr vert="horz" lIns="108000" tIns="36000" rIns="108000" bIns="36000" rtlCol="0">
            <a:normAutofit/>
          </a:bodyPr>
          <a:lst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0" indent="0" algn="ctr">
              <a:lnSpc>
                <a:spcPct val="100000"/>
              </a:lnSpc>
              <a:buFont typeface="Wingdings" panose="05000000000000000000" pitchFamily="2" charset="2"/>
              <a:buNone/>
            </a:pPr>
            <a:r>
              <a:rPr lang="en-US" sz="4800" dirty="0">
                <a:solidFill>
                  <a:schemeClr val="tx2">
                    <a:lumMod val="75000"/>
                  </a:schemeClr>
                </a:solidFill>
                <a:effectLst>
                  <a:outerShdw blurRad="38100" dist="38100" dir="2700000" algn="tl">
                    <a:srgbClr val="000000"/>
                  </a:outerShdw>
                </a:effectLst>
              </a:rPr>
              <a:t>Non-Static</a:t>
            </a:r>
            <a:endParaRPr lang="en-US" sz="4800" dirty="0">
              <a:solidFill>
                <a:schemeClr val="tx2">
                  <a:lumMod val="75000"/>
                </a:schemeClr>
              </a:solidFill>
            </a:endParaRPr>
          </a:p>
          <a:p>
            <a:pPr marL="357188" lvl="1" indent="0">
              <a:lnSpc>
                <a:spcPct val="100000"/>
              </a:lnSpc>
              <a:buFont typeface="Wingdings" panose="05000000000000000000" pitchFamily="2" charset="2"/>
              <a:buNone/>
            </a:pPr>
            <a:endParaRPr lang="en-US" sz="4000" dirty="0"/>
          </a:p>
          <a:p>
            <a:pPr marL="357188" lvl="1" indent="0">
              <a:lnSpc>
                <a:spcPct val="100000"/>
              </a:lnSpc>
              <a:buFont typeface="Wingdings" panose="05000000000000000000" pitchFamily="2" charset="2"/>
              <a:buNone/>
            </a:pPr>
            <a:endParaRPr lang="en-US" dirty="0"/>
          </a:p>
        </p:txBody>
      </p:sp>
      <p:sp>
        <p:nvSpPr>
          <p:cNvPr id="6" name="Rectangle 5"/>
          <p:cNvSpPr/>
          <p:nvPr/>
        </p:nvSpPr>
        <p:spPr>
          <a:xfrm>
            <a:off x="875270" y="5258140"/>
            <a:ext cx="4458082" cy="769441"/>
          </a:xfrm>
          <a:prstGeom prst="rect">
            <a:avLst/>
          </a:prstGeom>
        </p:spPr>
        <p:txBody>
          <a:bodyPr wrap="square">
            <a:spAutoFit/>
          </a:bodyPr>
          <a:lstStyle/>
          <a:p>
            <a:pPr marL="357188" lvl="1" indent="0">
              <a:lnSpc>
                <a:spcPct val="100000"/>
              </a:lnSpc>
              <a:buNone/>
            </a:pPr>
            <a:r>
              <a:rPr lang="en-US" sz="4400" dirty="0"/>
              <a:t>On </a:t>
            </a:r>
            <a:r>
              <a:rPr lang="en-US" sz="4400" dirty="0">
                <a:solidFill>
                  <a:schemeClr val="tx2">
                    <a:lumMod val="75000"/>
                  </a:schemeClr>
                </a:solidFill>
              </a:rPr>
              <a:t>program exit</a:t>
            </a:r>
          </a:p>
        </p:txBody>
      </p:sp>
      <p:sp>
        <p:nvSpPr>
          <p:cNvPr id="7" name="Rectangle 6"/>
          <p:cNvSpPr/>
          <p:nvPr/>
        </p:nvSpPr>
        <p:spPr>
          <a:xfrm>
            <a:off x="6474976" y="5261859"/>
            <a:ext cx="5371470" cy="769441"/>
          </a:xfrm>
          <a:prstGeom prst="rect">
            <a:avLst/>
          </a:prstGeom>
        </p:spPr>
        <p:txBody>
          <a:bodyPr wrap="none">
            <a:spAutoFit/>
          </a:bodyPr>
          <a:lstStyle/>
          <a:p>
            <a:r>
              <a:rPr lang="en-US" sz="4000" dirty="0"/>
              <a:t>By the </a:t>
            </a:r>
            <a:r>
              <a:rPr lang="en-US" sz="4400" dirty="0">
                <a:solidFill>
                  <a:schemeClr val="tx2">
                    <a:lumMod val="75000"/>
                  </a:schemeClr>
                </a:solidFill>
              </a:rPr>
              <a:t>garbage</a:t>
            </a:r>
            <a:r>
              <a:rPr lang="en-US" sz="4000" dirty="0">
                <a:solidFill>
                  <a:schemeClr val="tx2">
                    <a:lumMod val="75000"/>
                  </a:schemeClr>
                </a:solidFill>
              </a:rPr>
              <a:t> collector</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27849" y="1999839"/>
            <a:ext cx="3022194" cy="3022194"/>
          </a:xfrm>
          <a:prstGeom prst="rect">
            <a:avLst/>
          </a:prstGeom>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53493" y="2046515"/>
            <a:ext cx="2822264" cy="2822264"/>
          </a:xfrm>
          <a:prstGeom prst="rect">
            <a:avLst/>
          </a:prstGeom>
        </p:spPr>
      </p:pic>
    </p:spTree>
    <p:extLst>
      <p:ext uri="{BB962C8B-B14F-4D97-AF65-F5344CB8AC3E}">
        <p14:creationId xmlns:p14="http://schemas.microsoft.com/office/powerpoint/2010/main" val="4045963282"/>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178" name="Rectangle 2"/>
          <p:cNvSpPr>
            <a:spLocks noGrp="1" noChangeArrowheads="1"/>
          </p:cNvSpPr>
          <p:nvPr>
            <p:ph type="title"/>
          </p:nvPr>
        </p:nvSpPr>
        <p:spPr/>
        <p:txBody>
          <a:bodyPr/>
          <a:lstStyle/>
          <a:p>
            <a:r>
              <a:rPr lang="en-US" dirty="0"/>
              <a:t>Summary</a:t>
            </a:r>
            <a:endParaRPr lang="bg-BG" dirty="0"/>
          </a:p>
        </p:txBody>
      </p:sp>
      <p:sp>
        <p:nvSpPr>
          <p:cNvPr id="434179" name="Rectangle 3"/>
          <p:cNvSpPr>
            <a:spLocks noGrp="1" noChangeArrowheads="1"/>
          </p:cNvSpPr>
          <p:nvPr>
            <p:ph idx="1"/>
          </p:nvPr>
        </p:nvSpPr>
        <p:spPr>
          <a:xfrm>
            <a:off x="190413" y="1151121"/>
            <a:ext cx="8647199" cy="5570355"/>
          </a:xfrm>
        </p:spPr>
        <p:txBody>
          <a:bodyPr>
            <a:normAutofit/>
          </a:bodyPr>
          <a:lstStyle/>
          <a:p>
            <a:pPr>
              <a:lnSpc>
                <a:spcPct val="100000"/>
              </a:lnSpc>
              <a:spcBef>
                <a:spcPts val="0"/>
              </a:spcBef>
            </a:pPr>
            <a:r>
              <a:rPr lang="en-US" sz="3600" dirty="0" smtClean="0"/>
              <a:t>What is Polymorphism?</a:t>
            </a:r>
          </a:p>
          <a:p>
            <a:pPr>
              <a:lnSpc>
                <a:spcPct val="100000"/>
              </a:lnSpc>
              <a:spcBef>
                <a:spcPts val="0"/>
              </a:spcBef>
            </a:pPr>
            <a:r>
              <a:rPr lang="en-US" sz="3600" dirty="0" smtClean="0"/>
              <a:t>Types of Polymorphism</a:t>
            </a:r>
          </a:p>
          <a:p>
            <a:pPr lvl="1">
              <a:lnSpc>
                <a:spcPct val="100000"/>
              </a:lnSpc>
              <a:spcBef>
                <a:spcPts val="0"/>
              </a:spcBef>
            </a:pPr>
            <a:r>
              <a:rPr lang="en-US" dirty="0" smtClean="0"/>
              <a:t>Static polymorphism</a:t>
            </a:r>
          </a:p>
          <a:p>
            <a:pPr lvl="1">
              <a:lnSpc>
                <a:spcPct val="100000"/>
              </a:lnSpc>
              <a:spcBef>
                <a:spcPts val="0"/>
              </a:spcBef>
            </a:pPr>
            <a:r>
              <a:rPr lang="en-US" dirty="0" smtClean="0"/>
              <a:t>Dynamic polymorphism</a:t>
            </a:r>
            <a:endParaRPr lang="en-US" dirty="0"/>
          </a:p>
          <a:p>
            <a:pPr>
              <a:lnSpc>
                <a:spcPct val="100000"/>
              </a:lnSpc>
              <a:spcBef>
                <a:spcPts val="0"/>
              </a:spcBef>
            </a:pPr>
            <a:r>
              <a:rPr lang="en-US" sz="3600" dirty="0"/>
              <a:t>Overload Methods</a:t>
            </a:r>
          </a:p>
          <a:p>
            <a:pPr>
              <a:lnSpc>
                <a:spcPct val="100000"/>
              </a:lnSpc>
              <a:spcBef>
                <a:spcPts val="0"/>
              </a:spcBef>
            </a:pPr>
            <a:r>
              <a:rPr lang="en-US" sz="3600" dirty="0"/>
              <a:t>Override </a:t>
            </a:r>
            <a:r>
              <a:rPr lang="en-US" sz="3600" dirty="0" smtClean="0"/>
              <a:t>Methods</a:t>
            </a:r>
            <a:endParaRPr lang="en-US" sz="3600" dirty="0"/>
          </a:p>
          <a:p>
            <a:pPr>
              <a:lnSpc>
                <a:spcPct val="100000"/>
              </a:lnSpc>
              <a:spcBef>
                <a:spcPts val="0"/>
              </a:spcBef>
            </a:pPr>
            <a:r>
              <a:rPr lang="en-US" sz="3600" dirty="0" smtClean="0"/>
              <a:t>Abstract Classes</a:t>
            </a:r>
            <a:endParaRPr lang="en-US" sz="3600" dirty="0"/>
          </a:p>
          <a:p>
            <a:pPr>
              <a:lnSpc>
                <a:spcPct val="100000"/>
              </a:lnSpc>
              <a:spcBef>
                <a:spcPts val="0"/>
              </a:spcBef>
            </a:pPr>
            <a:r>
              <a:rPr lang="en-US" sz="3600" dirty="0"/>
              <a:t>Abstract </a:t>
            </a:r>
            <a:r>
              <a:rPr lang="en-US" sz="3600" dirty="0" smtClean="0"/>
              <a:t>Methods</a:t>
            </a:r>
          </a:p>
        </p:txBody>
      </p:sp>
      <p:sp>
        <p:nvSpPr>
          <p:cNvPr id="3" name="Slide Number Placeholder 2"/>
          <p:cNvSpPr>
            <a:spLocks noGrp="1"/>
          </p:cNvSpPr>
          <p:nvPr>
            <p:ph type="sldNum" sz="quarter" idx="4"/>
          </p:nvPr>
        </p:nvSpPr>
        <p:spPr/>
        <p:txBody>
          <a:bodyPr/>
          <a:lstStyle/>
          <a:p>
            <a:fld id="{C014DD1E-5D91-48A3-AD6D-45FBA980D106}" type="slidenum">
              <a:rPr lang="en-US" smtClean="0"/>
              <a:pPr/>
              <a:t>36</a:t>
            </a:fld>
            <a:endParaRPr lang="en-US" dirty="0"/>
          </a:p>
        </p:txBody>
      </p:sp>
      <p:pic>
        <p:nvPicPr>
          <p:cNvPr id="6" name="Picture 2" descr="C:\Users\Ivan\Desktop\elements_presentations\summary_pic.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84812" y="1863908"/>
            <a:ext cx="5546558" cy="411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897554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hlinkClick r:id="rId3"/>
          </p:cNvPr>
          <p:cNvPicPr>
            <a:picLocks noChangeAspect="1"/>
          </p:cNvPicPr>
          <p:nvPr/>
        </p:nvPicPr>
        <p:blipFill>
          <a:blip r:embed="rId4" cstate="print"/>
          <a:stretch>
            <a:fillRect/>
          </a:stretch>
        </p:blipFill>
        <p:spPr>
          <a:xfrm>
            <a:off x="9268370" y="2609875"/>
            <a:ext cx="2438400" cy="1118920"/>
          </a:xfrm>
          <a:prstGeom prst="roundRect">
            <a:avLst>
              <a:gd name="adj" fmla="val 3159"/>
            </a:avLst>
          </a:prstGeom>
        </p:spPr>
      </p:pic>
      <p:pic>
        <p:nvPicPr>
          <p:cNvPr id="7" name="Picture 6">
            <a:hlinkClick r:id="rId5"/>
          </p:cNvPr>
          <p:cNvPicPr>
            <a:picLocks noChangeAspect="1"/>
          </p:cNvPicPr>
          <p:nvPr/>
        </p:nvPicPr>
        <p:blipFill>
          <a:blip r:embed="rId6" cstate="print"/>
          <a:stretch>
            <a:fillRect/>
          </a:stretch>
        </p:blipFill>
        <p:spPr>
          <a:xfrm>
            <a:off x="4729730" y="5421095"/>
            <a:ext cx="2040956" cy="804013"/>
          </a:xfrm>
          <a:prstGeom prst="roundRect">
            <a:avLst>
              <a:gd name="adj" fmla="val 3159"/>
            </a:avLst>
          </a:prstGeom>
        </p:spPr>
      </p:pic>
      <p:pic>
        <p:nvPicPr>
          <p:cNvPr id="8" name="Picture 7">
            <a:hlinkClick r:id="rId7"/>
          </p:cNvPr>
          <p:cNvPicPr>
            <a:picLocks noChangeAspect="1"/>
          </p:cNvPicPr>
          <p:nvPr/>
        </p:nvPicPr>
        <p:blipFill>
          <a:blip r:embed="rId8" cstate="print"/>
          <a:stretch>
            <a:fillRect/>
          </a:stretch>
        </p:blipFill>
        <p:spPr>
          <a:xfrm>
            <a:off x="912812" y="1304499"/>
            <a:ext cx="2093874" cy="804013"/>
          </a:xfrm>
          <a:prstGeom prst="roundRect">
            <a:avLst>
              <a:gd name="adj" fmla="val 3159"/>
            </a:avLst>
          </a:prstGeom>
        </p:spPr>
      </p:pic>
      <p:pic>
        <p:nvPicPr>
          <p:cNvPr id="9" name="Picture 8">
            <a:hlinkClick r:id="rId9"/>
          </p:cNvPr>
          <p:cNvPicPr>
            <a:picLocks noChangeAspect="1"/>
          </p:cNvPicPr>
          <p:nvPr/>
        </p:nvPicPr>
        <p:blipFill>
          <a:blip r:embed="rId10" cstate="print"/>
          <a:stretch>
            <a:fillRect/>
          </a:stretch>
        </p:blipFill>
        <p:spPr>
          <a:xfrm>
            <a:off x="512764" y="5373443"/>
            <a:ext cx="3352800" cy="849557"/>
          </a:xfrm>
          <a:prstGeom prst="roundRect">
            <a:avLst>
              <a:gd name="adj" fmla="val 3159"/>
            </a:avLst>
          </a:prstGeom>
        </p:spPr>
      </p:pic>
      <p:sp>
        <p:nvSpPr>
          <p:cNvPr id="11" name="Title 10"/>
          <p:cNvSpPr>
            <a:spLocks noGrp="1"/>
          </p:cNvSpPr>
          <p:nvPr>
            <p:ph type="title"/>
          </p:nvPr>
        </p:nvSpPr>
        <p:spPr/>
        <p:txBody>
          <a:bodyPr/>
          <a:lstStyle/>
          <a:p>
            <a:r>
              <a:rPr lang="en-US" dirty="0" smtClean="0"/>
              <a:t>Polymorphism</a:t>
            </a:r>
            <a:endParaRPr lang="en-US" dirty="0"/>
          </a:p>
        </p:txBody>
      </p:sp>
      <p:pic>
        <p:nvPicPr>
          <p:cNvPr id="13" name="Picture 12">
            <a:hlinkClick r:id="rId11"/>
          </p:cNvPr>
          <p:cNvPicPr>
            <a:picLocks noChangeAspect="1"/>
          </p:cNvPicPr>
          <p:nvPr/>
        </p:nvPicPr>
        <p:blipFill>
          <a:blip r:embed="rId12" cstate="print"/>
          <a:stretch>
            <a:fillRect/>
          </a:stretch>
        </p:blipFill>
        <p:spPr>
          <a:xfrm>
            <a:off x="4418012" y="1292902"/>
            <a:ext cx="2620615" cy="808530"/>
          </a:xfrm>
          <a:prstGeom prst="roundRect">
            <a:avLst>
              <a:gd name="adj" fmla="val 2953"/>
            </a:avLst>
          </a:prstGeom>
        </p:spPr>
      </p:pic>
      <p:sp>
        <p:nvSpPr>
          <p:cNvPr id="3" name="Text Placeholder 2"/>
          <p:cNvSpPr>
            <a:spLocks noGrp="1"/>
          </p:cNvSpPr>
          <p:nvPr>
            <p:ph type="body" sz="quarter" idx="10"/>
          </p:nvPr>
        </p:nvSpPr>
        <p:spPr>
          <a:xfrm>
            <a:off x="1529384" y="6400802"/>
            <a:ext cx="10482604" cy="363552"/>
          </a:xfrm>
        </p:spPr>
        <p:txBody>
          <a:bodyPr/>
          <a:lstStyle/>
          <a:p>
            <a:r>
              <a:rPr lang="en-US" dirty="0" smtClean="0">
                <a:hlinkClick r:id="rId13"/>
              </a:rPr>
              <a:t>https://softuni.bg/courses/advanced-csharp</a:t>
            </a:r>
            <a:endParaRPr lang="en-US" dirty="0"/>
          </a:p>
        </p:txBody>
      </p:sp>
      <p:pic>
        <p:nvPicPr>
          <p:cNvPr id="16" name="Picture 15">
            <a:hlinkClick r:id="rId14"/>
          </p:cNvPr>
          <p:cNvPicPr>
            <a:picLocks noChangeAspect="1"/>
          </p:cNvPicPr>
          <p:nvPr/>
        </p:nvPicPr>
        <p:blipFill>
          <a:blip r:embed="rId15" cstate="print"/>
          <a:stretch>
            <a:fillRect/>
          </a:stretch>
        </p:blipFill>
        <p:spPr>
          <a:xfrm>
            <a:off x="7633728" y="5373443"/>
            <a:ext cx="4073042" cy="849556"/>
          </a:xfrm>
          <a:prstGeom prst="roundRect">
            <a:avLst>
              <a:gd name="adj" fmla="val 3159"/>
            </a:avLst>
          </a:prstGeom>
        </p:spPr>
      </p:pic>
      <p:pic>
        <p:nvPicPr>
          <p:cNvPr id="18" name="Picture 17">
            <a:hlinkClick r:id="rId16"/>
          </p:cNvPr>
          <p:cNvPicPr>
            <a:picLocks noChangeAspect="1"/>
          </p:cNvPicPr>
          <p:nvPr/>
        </p:nvPicPr>
        <p:blipFill>
          <a:blip r:embed="rId17" cstate="print"/>
          <a:stretch>
            <a:fillRect/>
          </a:stretch>
        </p:blipFill>
        <p:spPr>
          <a:xfrm>
            <a:off x="8075612" y="1316222"/>
            <a:ext cx="3631158" cy="783191"/>
          </a:xfrm>
          <a:prstGeom prst="roundRect">
            <a:avLst>
              <a:gd name="adj" fmla="val 3159"/>
            </a:avLst>
          </a:prstGeom>
        </p:spPr>
      </p:pic>
      <p:pic>
        <p:nvPicPr>
          <p:cNvPr id="4" name="Picture 3">
            <a:hlinkClick r:id="rId18"/>
          </p:cNvPr>
          <p:cNvPicPr>
            <a:picLocks noChangeAspect="1"/>
          </p:cNvPicPr>
          <p:nvPr/>
        </p:nvPicPr>
        <p:blipFill>
          <a:blip r:embed="rId19" cstate="print"/>
          <a:stretch>
            <a:fillRect/>
          </a:stretch>
        </p:blipFill>
        <p:spPr>
          <a:xfrm>
            <a:off x="5713413" y="4251041"/>
            <a:ext cx="5993358" cy="550371"/>
          </a:xfrm>
          <a:prstGeom prst="roundRect">
            <a:avLst>
              <a:gd name="adj" fmla="val 3159"/>
            </a:avLst>
          </a:prstGeom>
        </p:spPr>
      </p:pic>
    </p:spTree>
    <p:extLst>
      <p:ext uri="{BB962C8B-B14F-4D97-AF65-F5344CB8AC3E}">
        <p14:creationId xmlns:p14="http://schemas.microsoft.com/office/powerpoint/2010/main" val="8670653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License</a:t>
            </a:r>
          </a:p>
        </p:txBody>
      </p:sp>
      <p:sp>
        <p:nvSpPr>
          <p:cNvPr id="3" name="Content Placeholder 2"/>
          <p:cNvSpPr>
            <a:spLocks noGrp="1"/>
          </p:cNvSpPr>
          <p:nvPr>
            <p:ph idx="4294967295"/>
          </p:nvPr>
        </p:nvSpPr>
        <p:spPr>
          <a:xfrm>
            <a:off x="190413" y="1151121"/>
            <a:ext cx="11804822" cy="1796243"/>
          </a:xfrm>
        </p:spPr>
        <p:txBody>
          <a:bodyPr>
            <a:normAutofit/>
          </a:bodyPr>
          <a:lstStyle/>
          <a:p>
            <a:r>
              <a:rPr lang="en-US" dirty="0"/>
              <a:t>This course (slides, examples, demos, videos, homework, etc.)</a:t>
            </a:r>
            <a:br>
              <a:rPr lang="en-US" dirty="0"/>
            </a:br>
            <a:r>
              <a:rPr lang="en-US" dirty="0"/>
              <a:t>is licensed under the "</a:t>
            </a:r>
            <a:r>
              <a:rPr lang="en-US" dirty="0">
                <a:hlinkClick r:id="rId3"/>
              </a:rPr>
              <a:t>Creative Commons </a:t>
            </a:r>
            <a:r>
              <a:rPr lang="en-US" noProof="1">
                <a:hlinkClick r:id="rId3"/>
              </a:rPr>
              <a:t>Attribution-NonCommercial-ShareAlike</a:t>
            </a:r>
            <a:r>
              <a:rPr lang="en-US" dirty="0">
                <a:hlinkClick r:id="rId3"/>
              </a:rPr>
              <a:t> 4.0 International</a:t>
            </a:r>
            <a:r>
              <a:rPr lang="en-US" dirty="0"/>
              <a:t>" license</a:t>
            </a:r>
            <a:endParaRPr lang="en-US" sz="2000" dirty="0"/>
          </a:p>
        </p:txBody>
      </p:sp>
      <p:sp>
        <p:nvSpPr>
          <p:cNvPr id="4" name="Slide Number Placeholder 3"/>
          <p:cNvSpPr>
            <a:spLocks noGrp="1"/>
          </p:cNvSpPr>
          <p:nvPr>
            <p:ph type="sldNum" sz="quarter" idx="4"/>
          </p:nvPr>
        </p:nvSpPr>
        <p:spPr>
          <a:xfrm>
            <a:off x="11566412" y="6525002"/>
            <a:ext cx="428822" cy="196477"/>
          </a:xfrm>
        </p:spPr>
        <p:txBody>
          <a:bodyPr/>
          <a:lstStyle/>
          <a:p>
            <a:fld id="{C014DD1E-5D91-48A3-AD6D-45FBA980D106}" type="slidenum">
              <a:rPr lang="en-US" smtClean="0"/>
              <a:pPr/>
              <a:t>38</a:t>
            </a:fld>
            <a:endParaRPr lang="en-US" dirty="0"/>
          </a:p>
        </p:txBody>
      </p:sp>
      <p:pic>
        <p:nvPicPr>
          <p:cNvPr id="8" name="Picture 4">
            <a:hlinkClick r:id="rId3" tooltip="This work is licensed under the &quot;Creative Commons Attribution-NonCommercial-ShareAlike 4.0 International&quot; license"/>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07637" y="3281192"/>
            <a:ext cx="3170776" cy="1109380"/>
          </a:xfrm>
          <a:prstGeom prst="roundRect">
            <a:avLst>
              <a:gd name="adj" fmla="val 4326"/>
            </a:avLst>
          </a:prstGeom>
          <a:noFill/>
          <a:ln>
            <a:solidFill>
              <a:schemeClr val="accent2">
                <a:lumMod val="75000"/>
              </a:schemeClr>
            </a:solidFill>
          </a:ln>
          <a:extLst>
            <a:ext uri="{909E8E84-426E-40DD-AFC4-6F175D3DCCD1}">
              <a14:hiddenFill xmlns:a14="http://schemas.microsoft.com/office/drawing/2010/main">
                <a:solidFill>
                  <a:srgbClr val="FFFFFF"/>
                </a:solidFill>
              </a14:hiddenFill>
            </a:ext>
          </a:extLst>
        </p:spPr>
      </p:pic>
      <p:sp>
        <p:nvSpPr>
          <p:cNvPr id="6" name="Content Placeholder 2"/>
          <p:cNvSpPr>
            <a:spLocks noGrp="1"/>
          </p:cNvSpPr>
          <p:nvPr>
            <p:ph idx="4294967295"/>
          </p:nvPr>
        </p:nvSpPr>
        <p:spPr>
          <a:xfrm>
            <a:off x="188815" y="4724400"/>
            <a:ext cx="11804822" cy="1997079"/>
          </a:xfrm>
        </p:spPr>
        <p:txBody>
          <a:bodyPr>
            <a:normAutofit/>
          </a:bodyPr>
          <a:lstStyle/>
          <a:p>
            <a:pPr>
              <a:spcBef>
                <a:spcPts val="1800"/>
              </a:spcBef>
            </a:pPr>
            <a:r>
              <a:rPr lang="en-US" sz="2400" dirty="0"/>
              <a:t>Attribution: this work may contain portions from</a:t>
            </a:r>
          </a:p>
          <a:p>
            <a:pPr lvl="1"/>
            <a:r>
              <a:rPr lang="en-US" sz="2000" dirty="0"/>
              <a:t>"</a:t>
            </a:r>
            <a:r>
              <a:rPr lang="en-GB" sz="2000" dirty="0">
                <a:hlinkClick r:id="rId5"/>
              </a:rPr>
              <a:t>Fundamentals of Computer Programming with Java</a:t>
            </a:r>
            <a:r>
              <a:rPr lang="en-US" sz="2000" dirty="0"/>
              <a:t>" book </a:t>
            </a:r>
            <a:r>
              <a:rPr lang="en-US" sz="2000" noProof="1"/>
              <a:t>by Svetlin Nakov &amp; </a:t>
            </a:r>
            <a:r>
              <a:rPr lang="en-US" sz="2000" dirty="0"/>
              <a:t>Co. under </a:t>
            </a:r>
            <a:r>
              <a:rPr lang="en-US" sz="2000" dirty="0">
                <a:hlinkClick r:id="rId6"/>
              </a:rPr>
              <a:t>CC-BY-SA</a:t>
            </a:r>
            <a:r>
              <a:rPr lang="en-US" sz="2000" dirty="0"/>
              <a:t> </a:t>
            </a:r>
            <a:r>
              <a:rPr lang="en-US" sz="2000" dirty="0" smtClean="0"/>
              <a:t>license</a:t>
            </a:r>
            <a:endParaRPr lang="en-US" sz="2000" dirty="0"/>
          </a:p>
        </p:txBody>
      </p:sp>
    </p:spTree>
    <p:extLst>
      <p:ext uri="{BB962C8B-B14F-4D97-AF65-F5344CB8AC3E}">
        <p14:creationId xmlns:p14="http://schemas.microsoft.com/office/powerpoint/2010/main" val="235442288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259899" y="103056"/>
            <a:ext cx="9074150" cy="936625"/>
          </a:xfrm>
        </p:spPr>
        <p:txBody>
          <a:bodyPr>
            <a:normAutofit/>
          </a:bodyPr>
          <a:lstStyle/>
          <a:p>
            <a:r>
              <a:rPr lang="en-US" dirty="0"/>
              <a:t>Free Trainings @ Software University</a:t>
            </a:r>
          </a:p>
        </p:txBody>
      </p:sp>
      <p:sp>
        <p:nvSpPr>
          <p:cNvPr id="4" name="Content Placeholder 3"/>
          <p:cNvSpPr>
            <a:spLocks noGrp="1"/>
          </p:cNvSpPr>
          <p:nvPr>
            <p:ph idx="4294967295"/>
          </p:nvPr>
        </p:nvSpPr>
        <p:spPr>
          <a:xfrm>
            <a:off x="259899" y="1039681"/>
            <a:ext cx="9434513" cy="5639378"/>
          </a:xfrm>
        </p:spPr>
        <p:txBody>
          <a:bodyPr>
            <a:noAutofit/>
          </a:bodyPr>
          <a:lstStyle/>
          <a:p>
            <a:pPr>
              <a:lnSpc>
                <a:spcPct val="100000"/>
              </a:lnSpc>
            </a:pPr>
            <a:r>
              <a:rPr lang="en-US" sz="3200" dirty="0"/>
              <a:t>Software University Foundation – </a:t>
            </a:r>
            <a:r>
              <a:rPr lang="en-US" sz="3200" noProof="1">
                <a:hlinkClick r:id="rId3"/>
              </a:rPr>
              <a:t>softuni.org</a:t>
            </a:r>
            <a:endParaRPr lang="en-US" sz="3200" noProof="1"/>
          </a:p>
          <a:p>
            <a:pPr>
              <a:lnSpc>
                <a:spcPct val="100000"/>
              </a:lnSpc>
            </a:pPr>
            <a:r>
              <a:rPr lang="en-US" sz="3200" dirty="0"/>
              <a:t>Software University – High-Quality Education, Profession and Job for Software Developers</a:t>
            </a:r>
          </a:p>
          <a:p>
            <a:pPr lvl="1">
              <a:lnSpc>
                <a:spcPct val="100000"/>
              </a:lnSpc>
            </a:pPr>
            <a:r>
              <a:rPr lang="en-US" sz="2900" noProof="1">
                <a:hlinkClick r:id="rId4"/>
              </a:rPr>
              <a:t>softuni.bg</a:t>
            </a:r>
            <a:r>
              <a:rPr lang="en-US" sz="2900" noProof="1"/>
              <a:t> </a:t>
            </a:r>
          </a:p>
          <a:p>
            <a:pPr marL="304747" lvl="1" indent="-304747">
              <a:lnSpc>
                <a:spcPct val="100000"/>
              </a:lnSpc>
              <a:buClr>
                <a:srgbClr val="F2B254"/>
              </a:buClr>
              <a:buSzPct val="100000"/>
              <a:tabLst>
                <a:tab pos="282575" algn="l"/>
              </a:tabLst>
            </a:pPr>
            <a:r>
              <a:rPr lang="en-US" dirty="0"/>
              <a:t>Software University @ Facebook</a:t>
            </a:r>
          </a:p>
          <a:p>
            <a:pPr lvl="1">
              <a:lnSpc>
                <a:spcPct val="100000"/>
              </a:lnSpc>
              <a:tabLst>
                <a:tab pos="282575" algn="l"/>
              </a:tabLst>
            </a:pPr>
            <a:r>
              <a:rPr lang="en-US" sz="2900" noProof="1">
                <a:hlinkClick r:id="rId5"/>
              </a:rPr>
              <a:t>facebook.com/SoftwareUniversity</a:t>
            </a:r>
            <a:endParaRPr lang="en-US" sz="2900" noProof="1"/>
          </a:p>
          <a:p>
            <a:pPr marL="304747" lvl="1" indent="-304747">
              <a:lnSpc>
                <a:spcPct val="100000"/>
              </a:lnSpc>
              <a:buClr>
                <a:srgbClr val="F2B254"/>
              </a:buClr>
              <a:buSzPct val="100000"/>
              <a:tabLst>
                <a:tab pos="282575" algn="l"/>
              </a:tabLst>
            </a:pPr>
            <a:r>
              <a:rPr lang="en-US" dirty="0"/>
              <a:t>Software University @ YouTube</a:t>
            </a:r>
          </a:p>
          <a:p>
            <a:pPr lvl="1">
              <a:lnSpc>
                <a:spcPct val="100000"/>
              </a:lnSpc>
              <a:tabLst>
                <a:tab pos="282575" algn="l"/>
              </a:tabLst>
            </a:pPr>
            <a:r>
              <a:rPr lang="en-US" sz="2900" noProof="1">
                <a:hlinkClick r:id="rId6"/>
              </a:rPr>
              <a:t>youtube.com/SoftwareUniversity</a:t>
            </a:r>
            <a:endParaRPr lang="en-US" sz="2900" noProof="1"/>
          </a:p>
          <a:p>
            <a:pPr marL="304747" lvl="1" indent="-304747">
              <a:lnSpc>
                <a:spcPct val="100000"/>
              </a:lnSpc>
              <a:buClr>
                <a:srgbClr val="F2B254"/>
              </a:buClr>
              <a:buSzPct val="100000"/>
              <a:tabLst>
                <a:tab pos="282575" algn="l"/>
              </a:tabLst>
            </a:pPr>
            <a:r>
              <a:rPr lang="en-US" noProof="1"/>
              <a:t>Software University Forums – </a:t>
            </a:r>
            <a:r>
              <a:rPr lang="en-US" dirty="0">
                <a:hlinkClick r:id="rId7"/>
              </a:rPr>
              <a:t>forum.softuni.bg</a:t>
            </a:r>
            <a:endParaRPr lang="en-US" noProof="1"/>
          </a:p>
        </p:txBody>
      </p:sp>
      <p:pic>
        <p:nvPicPr>
          <p:cNvPr id="9" name="Picture 8">
            <a:hlinkClick r:id="rId4"/>
          </p:cNvPr>
          <p:cNvPicPr>
            <a:picLocks noChangeAspect="1"/>
          </p:cNvPicPr>
          <p:nvPr/>
        </p:nvPicPr>
        <p:blipFill rotWithShape="1">
          <a:blip r:embed="rId8" cstate="print">
            <a:extLst>
              <a:ext uri="{28A0092B-C50C-407E-A947-70E740481C1C}">
                <a14:useLocalDpi xmlns:a14="http://schemas.microsoft.com/office/drawing/2010/main"/>
              </a:ext>
            </a:extLst>
          </a:blip>
          <a:srcRect t="7214" b="7214"/>
          <a:stretch/>
        </p:blipFill>
        <p:spPr>
          <a:xfrm>
            <a:off x="9659438" y="1594686"/>
            <a:ext cx="1834974" cy="1570200"/>
          </a:xfrm>
          <a:prstGeom prst="rect">
            <a:avLst/>
          </a:prstGeom>
          <a:ln w="12700">
            <a:solidFill>
              <a:srgbClr val="55438F">
                <a:alpha val="70000"/>
              </a:srgbClr>
            </a:solidFill>
          </a:ln>
        </p:spPr>
      </p:pic>
      <p:pic>
        <p:nvPicPr>
          <p:cNvPr id="10" name="Picture 9">
            <a:hlinkClick r:id="rId3" tooltip="Software University Foundation"/>
          </p:cNvPr>
          <p:cNvPicPr>
            <a:picLocks noChangeAspect="1"/>
          </p:cNvPicPr>
          <p:nvPr/>
        </p:nvPicPr>
        <p:blipFill rotWithShape="1">
          <a:blip r:embed="rId9" cstate="print">
            <a:extLst>
              <a:ext uri="{28A0092B-C50C-407E-A947-70E740481C1C}">
                <a14:useLocalDpi xmlns:a14="http://schemas.microsoft.com/office/drawing/2010/main"/>
              </a:ext>
            </a:extLst>
          </a:blip>
          <a:srcRect l="-5359" t="-15226" r="-5359" b="-15226"/>
          <a:stretch/>
        </p:blipFill>
        <p:spPr>
          <a:xfrm>
            <a:off x="9457098" y="466964"/>
            <a:ext cx="2269870" cy="874916"/>
          </a:xfrm>
          <a:prstGeom prst="roundRect">
            <a:avLst>
              <a:gd name="adj" fmla="val 3940"/>
            </a:avLst>
          </a:prstGeom>
          <a:solidFill>
            <a:srgbClr val="231F20">
              <a:alpha val="50000"/>
            </a:srgbClr>
          </a:solidFill>
          <a:ln>
            <a:solidFill>
              <a:schemeClr val="accent1">
                <a:lumMod val="75000"/>
                <a:alpha val="40000"/>
              </a:schemeClr>
            </a:solidFill>
          </a:ln>
        </p:spPr>
      </p:pic>
      <p:pic>
        <p:nvPicPr>
          <p:cNvPr id="11" name="Picture 4">
            <a:hlinkClick r:id="rId10"/>
          </p:cNvPr>
          <p:cNvPicPr>
            <a:picLocks noChangeAspect="1" noChangeArrowheads="1"/>
          </p:cNvPicPr>
          <p:nvPr/>
        </p:nvPicPr>
        <p:blipFill rotWithShape="1">
          <a:blip r:embed="rId11" cstate="print">
            <a:extLst>
              <a:ext uri="{28A0092B-C50C-407E-A947-70E740481C1C}">
                <a14:useLocalDpi xmlns:a14="http://schemas.microsoft.com/office/drawing/2010/main"/>
              </a:ext>
            </a:extLst>
          </a:blip>
          <a:srcRect/>
          <a:stretch/>
        </p:blipFill>
        <p:spPr bwMode="auto">
          <a:xfrm>
            <a:off x="10075536" y="3385124"/>
            <a:ext cx="1003954" cy="1017562"/>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6">
            <a:hlinkClick r:id="rId6"/>
          </p:cNvPr>
          <p:cNvPicPr>
            <a:picLocks noChangeAspect="1" noChangeArrowheads="1"/>
          </p:cNvPicPr>
          <p:nvPr/>
        </p:nvPicPr>
        <p:blipFill>
          <a:blip r:embed="rId12" cstate="print">
            <a:extLst>
              <a:ext uri="{28A0092B-C50C-407E-A947-70E740481C1C}">
                <a14:useLocalDpi xmlns:a14="http://schemas.microsoft.com/office/drawing/2010/main"/>
              </a:ext>
            </a:extLst>
          </a:blip>
          <a:srcRect/>
          <a:stretch>
            <a:fillRect/>
          </a:stretch>
        </p:blipFill>
        <p:spPr bwMode="auto">
          <a:xfrm>
            <a:off x="9656544" y="4589658"/>
            <a:ext cx="1837868" cy="675261"/>
          </a:xfrm>
          <a:prstGeom prst="rect">
            <a:avLst/>
          </a:prstGeom>
          <a:ln w="25400">
            <a:solidFill>
              <a:schemeClr val="bg1">
                <a:lumMod val="50000"/>
                <a:lumOff val="50000"/>
                <a:alpha val="25000"/>
              </a:schemeClr>
            </a:solidFill>
          </a:ln>
          <a:extLst>
            <a:ext uri="{909E8E84-426E-40DD-AFC4-6F175D3DCCD1}">
              <a14:hiddenFill xmlns:a14="http://schemas.microsoft.com/office/drawing/2010/main">
                <a:solidFill>
                  <a:srgbClr val="FFFFFF"/>
                </a:solidFill>
              </a14:hiddenFill>
            </a:ext>
          </a:extLst>
        </p:spPr>
      </p:pic>
      <p:pic>
        <p:nvPicPr>
          <p:cNvPr id="13" name="Picture 12">
            <a:hlinkClick r:id="rId7"/>
          </p:cNvPr>
          <p:cNvPicPr>
            <a:picLocks noChangeAspect="1"/>
          </p:cNvPicPr>
          <p:nvPr/>
        </p:nvPicPr>
        <p:blipFill>
          <a:blip r:embed="rId13" cstate="print">
            <a:extLst>
              <a:ext uri="{28A0092B-C50C-407E-A947-70E740481C1C}">
                <a14:useLocalDpi xmlns:a14="http://schemas.microsoft.com/office/drawing/2010/main"/>
              </a:ext>
            </a:extLst>
          </a:blip>
          <a:stretch>
            <a:fillRect/>
          </a:stretch>
        </p:blipFill>
        <p:spPr>
          <a:xfrm>
            <a:off x="10109334" y="5540172"/>
            <a:ext cx="970156" cy="965726"/>
          </a:xfrm>
          <a:prstGeom prst="rect">
            <a:avLst/>
          </a:prstGeom>
        </p:spPr>
      </p:pic>
      <p:pic>
        <p:nvPicPr>
          <p:cNvPr id="14" name="Picture 13">
            <a:hlinkClick r:id="rId4"/>
          </p:cNvPr>
          <p:cNvPicPr>
            <a:picLocks noChangeAspect="1"/>
          </p:cNvPicPr>
          <p:nvPr/>
        </p:nvPicPr>
        <p:blipFill>
          <a:blip r:embed="rId14" cstate="print"/>
          <a:stretch>
            <a:fillRect/>
          </a:stretch>
        </p:blipFill>
        <p:spPr>
          <a:xfrm>
            <a:off x="6762304" y="3069120"/>
            <a:ext cx="2286198" cy="2493480"/>
          </a:xfrm>
          <a:prstGeom prst="rect">
            <a:avLst/>
          </a:prstGeom>
        </p:spPr>
      </p:pic>
    </p:spTree>
    <p:extLst>
      <p:ext uri="{BB962C8B-B14F-4D97-AF65-F5344CB8AC3E}">
        <p14:creationId xmlns:p14="http://schemas.microsoft.com/office/powerpoint/2010/main" val="29312416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625176" y="5486400"/>
            <a:ext cx="8938472" cy="820600"/>
          </a:xfrm>
        </p:spPr>
        <p:txBody>
          <a:bodyPr/>
          <a:lstStyle/>
          <a:p>
            <a:r>
              <a:rPr lang="en-US" noProof="1">
                <a:cs typeface="Consolas" panose="020B0609020204030204" pitchFamily="49" charset="0"/>
              </a:rPr>
              <a:t>Polymorphism</a:t>
            </a:r>
          </a:p>
        </p:txBody>
      </p:sp>
      <p:sp>
        <p:nvSpPr>
          <p:cNvPr id="2" name="Slide Number Placeholder 1"/>
          <p:cNvSpPr>
            <a:spLocks noGrp="1"/>
          </p:cNvSpPr>
          <p:nvPr>
            <p:ph type="sldNum" sz="quarter" idx="4294967295"/>
          </p:nvPr>
        </p:nvSpPr>
        <p:spPr>
          <a:xfrm>
            <a:off x="11760200" y="6524625"/>
            <a:ext cx="428625" cy="196850"/>
          </a:xfrm>
        </p:spPr>
        <p:txBody>
          <a:bodyPr/>
          <a:lstStyle/>
          <a:p>
            <a:fld id="{C014DD1E-5D91-48A3-AD6D-45FBA980D106}" type="slidenum">
              <a:rPr lang="en-US" smtClean="0"/>
              <a:pPr/>
              <a:t>4</a:t>
            </a:fld>
            <a:endParaRPr lang="en-US" dirty="0"/>
          </a:p>
        </p:txBody>
      </p:sp>
      <p:pic>
        <p:nvPicPr>
          <p:cNvPr id="1026" name="Picture 2" descr="C:\Users\tilchev\Desktop\cow.png"/>
          <p:cNvPicPr>
            <a:picLocks noChangeAspect="1" noChangeArrowheads="1"/>
          </p:cNvPicPr>
          <p:nvPr/>
        </p:nvPicPr>
        <p:blipFill>
          <a:blip r:embed="rId3" cstate="print"/>
          <a:srcRect/>
          <a:stretch>
            <a:fillRect/>
          </a:stretch>
        </p:blipFill>
        <p:spPr bwMode="auto">
          <a:xfrm>
            <a:off x="3641725" y="832007"/>
            <a:ext cx="4905374" cy="4349593"/>
          </a:xfrm>
          <a:prstGeom prst="rect">
            <a:avLst/>
          </a:prstGeom>
          <a:noFill/>
        </p:spPr>
      </p:pic>
    </p:spTree>
    <p:extLst>
      <p:ext uri="{BB962C8B-B14F-4D97-AF65-F5344CB8AC3E}">
        <p14:creationId xmlns:p14="http://schemas.microsoft.com/office/powerpoint/2010/main" val="124445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5</a:t>
            </a:fld>
            <a:endParaRPr lang="en-US" dirty="0"/>
          </a:p>
        </p:txBody>
      </p:sp>
      <p:sp>
        <p:nvSpPr>
          <p:cNvPr id="9" name="Content Placeholder 8"/>
          <p:cNvSpPr>
            <a:spLocks noGrp="1"/>
          </p:cNvSpPr>
          <p:nvPr>
            <p:ph idx="1"/>
          </p:nvPr>
        </p:nvSpPr>
        <p:spPr/>
        <p:txBody>
          <a:bodyPr/>
          <a:lstStyle/>
          <a:p>
            <a:r>
              <a:rPr lang="en-US" dirty="0" smtClean="0"/>
              <a:t>From the Greek</a:t>
            </a:r>
            <a:endParaRPr lang="bg-BG" dirty="0"/>
          </a:p>
        </p:txBody>
      </p:sp>
      <p:sp>
        <p:nvSpPr>
          <p:cNvPr id="4" name="Title 3"/>
          <p:cNvSpPr>
            <a:spLocks noGrp="1"/>
          </p:cNvSpPr>
          <p:nvPr>
            <p:ph type="title"/>
          </p:nvPr>
        </p:nvSpPr>
        <p:spPr/>
        <p:txBody>
          <a:bodyPr/>
          <a:lstStyle/>
          <a:p>
            <a:r>
              <a:rPr lang="en-US" noProof="1" smtClean="0"/>
              <a:t>What is Polimorphism?</a:t>
            </a:r>
            <a:endParaRPr lang="en-US" dirty="0"/>
          </a:p>
        </p:txBody>
      </p:sp>
      <p:sp>
        <p:nvSpPr>
          <p:cNvPr id="5" name="Rectangle: Rounded Corners 4"/>
          <p:cNvSpPr>
            <a:spLocks noChangeArrowheads="1"/>
          </p:cNvSpPr>
          <p:nvPr/>
        </p:nvSpPr>
        <p:spPr bwMode="auto">
          <a:xfrm>
            <a:off x="2056592" y="1851848"/>
            <a:ext cx="3124200" cy="1169353"/>
          </a:xfrm>
          <a:prstGeom prst="roundRect">
            <a:avLst/>
          </a:prstGeom>
          <a:solidFill>
            <a:schemeClr val="accent5">
              <a:lumMod val="40000"/>
              <a:lumOff val="60000"/>
              <a:alpha val="14902"/>
            </a:schemeClr>
          </a:solidFill>
          <a:ln w="38100" algn="ctr">
            <a:solidFill>
              <a:schemeClr val="accent1"/>
            </a:solidFill>
            <a:miter lim="800000"/>
            <a:headEnd/>
            <a:tailEnd/>
          </a:ln>
          <a:effectLst/>
        </p:spPr>
        <p:txBody>
          <a:bodyPr wrap="none" anchor="ctr"/>
          <a:lstStyle/>
          <a:p>
            <a:pPr algn="ctr">
              <a:defRPr/>
            </a:pPr>
            <a:r>
              <a:rPr lang="en-GB" sz="4000" b="1" noProof="1" smtClean="0">
                <a:solidFill>
                  <a:schemeClr val="tx2"/>
                </a:solidFill>
                <a:effectLst>
                  <a:outerShdw blurRad="38100" dist="38100" dir="2700000" algn="tl">
                    <a:srgbClr val="000000">
                      <a:alpha val="43137"/>
                    </a:srgbClr>
                  </a:outerShdw>
                </a:effectLst>
                <a:latin typeface="Consolas" pitchFamily="49" charset="0"/>
              </a:rPr>
              <a:t>Polus</a:t>
            </a:r>
          </a:p>
          <a:p>
            <a:pPr algn="ctr">
              <a:defRPr/>
            </a:pPr>
            <a:r>
              <a:rPr lang="en-GB" sz="3200" i="1" noProof="1" smtClean="0">
                <a:solidFill>
                  <a:schemeClr val="tx2"/>
                </a:solidFill>
                <a:effectLst>
                  <a:outerShdw blurRad="38100" dist="38100" dir="2700000" algn="tl">
                    <a:srgbClr val="000000">
                      <a:alpha val="43137"/>
                    </a:srgbClr>
                  </a:outerShdw>
                </a:effectLst>
                <a:latin typeface="Consolas" pitchFamily="49" charset="0"/>
              </a:rPr>
              <a:t>(many)</a:t>
            </a:r>
            <a:endParaRPr lang="en-GB" sz="3200" i="1" noProof="1">
              <a:solidFill>
                <a:schemeClr val="tx2"/>
              </a:solidFill>
              <a:effectLst>
                <a:outerShdw blurRad="38100" dist="38100" dir="2700000" algn="tl">
                  <a:srgbClr val="000000">
                    <a:alpha val="43137"/>
                  </a:srgbClr>
                </a:outerShdw>
              </a:effectLst>
              <a:latin typeface="Consolas" pitchFamily="49" charset="0"/>
            </a:endParaRPr>
          </a:p>
        </p:txBody>
      </p:sp>
      <p:sp>
        <p:nvSpPr>
          <p:cNvPr id="6" name="Rectangle: Rounded Corners 4"/>
          <p:cNvSpPr>
            <a:spLocks noChangeArrowheads="1"/>
          </p:cNvSpPr>
          <p:nvPr/>
        </p:nvSpPr>
        <p:spPr bwMode="auto">
          <a:xfrm>
            <a:off x="7024325" y="1851848"/>
            <a:ext cx="3124200" cy="1169353"/>
          </a:xfrm>
          <a:prstGeom prst="roundRect">
            <a:avLst/>
          </a:prstGeom>
          <a:solidFill>
            <a:schemeClr val="accent5">
              <a:lumMod val="40000"/>
              <a:lumOff val="60000"/>
              <a:alpha val="14902"/>
            </a:schemeClr>
          </a:solidFill>
          <a:ln w="38100" algn="ctr">
            <a:solidFill>
              <a:schemeClr val="accent1"/>
            </a:solidFill>
            <a:miter lim="800000"/>
            <a:headEnd/>
            <a:tailEnd/>
          </a:ln>
          <a:effectLst/>
        </p:spPr>
        <p:txBody>
          <a:bodyPr wrap="none" anchor="ctr"/>
          <a:lstStyle/>
          <a:p>
            <a:pPr algn="ctr">
              <a:defRPr/>
            </a:pPr>
            <a:r>
              <a:rPr lang="en-GB" sz="4000" b="1" noProof="1" smtClean="0">
                <a:solidFill>
                  <a:schemeClr val="tx2"/>
                </a:solidFill>
                <a:effectLst>
                  <a:outerShdw blurRad="38100" dist="38100" dir="2700000" algn="tl">
                    <a:srgbClr val="000000">
                      <a:alpha val="43137"/>
                    </a:srgbClr>
                  </a:outerShdw>
                </a:effectLst>
                <a:latin typeface="Consolas" pitchFamily="49" charset="0"/>
              </a:rPr>
              <a:t>Morphe</a:t>
            </a:r>
          </a:p>
          <a:p>
            <a:pPr algn="ctr">
              <a:defRPr/>
            </a:pPr>
            <a:r>
              <a:rPr lang="en-GB" sz="3200" i="1" noProof="1" smtClean="0">
                <a:solidFill>
                  <a:schemeClr val="tx2"/>
                </a:solidFill>
                <a:effectLst>
                  <a:outerShdw blurRad="38100" dist="38100" dir="2700000" algn="tl">
                    <a:srgbClr val="000000">
                      <a:alpha val="43137"/>
                    </a:srgbClr>
                  </a:outerShdw>
                </a:effectLst>
                <a:latin typeface="Consolas" pitchFamily="49" charset="0"/>
              </a:rPr>
              <a:t>(shape/forms)</a:t>
            </a:r>
            <a:endParaRPr lang="en-GB" sz="3200" i="1" noProof="1">
              <a:solidFill>
                <a:schemeClr val="tx2"/>
              </a:solidFill>
              <a:effectLst>
                <a:outerShdw blurRad="38100" dist="38100" dir="2700000" algn="tl">
                  <a:srgbClr val="000000">
                    <a:alpha val="43137"/>
                  </a:srgbClr>
                </a:outerShdw>
              </a:effectLst>
              <a:latin typeface="Consolas" pitchFamily="49" charset="0"/>
            </a:endParaRPr>
          </a:p>
        </p:txBody>
      </p:sp>
      <p:sp>
        <p:nvSpPr>
          <p:cNvPr id="10" name="Rectangle: Rounded Corners 4"/>
          <p:cNvSpPr>
            <a:spLocks noChangeArrowheads="1"/>
          </p:cNvSpPr>
          <p:nvPr/>
        </p:nvSpPr>
        <p:spPr bwMode="auto">
          <a:xfrm>
            <a:off x="4532312" y="3429000"/>
            <a:ext cx="3124200" cy="1033462"/>
          </a:xfrm>
          <a:prstGeom prst="roundRect">
            <a:avLst/>
          </a:prstGeom>
          <a:solidFill>
            <a:schemeClr val="accent5">
              <a:lumMod val="40000"/>
              <a:lumOff val="60000"/>
              <a:alpha val="14902"/>
            </a:schemeClr>
          </a:solidFill>
          <a:ln w="38100" algn="ctr">
            <a:solidFill>
              <a:schemeClr val="accent1"/>
            </a:solidFill>
            <a:miter lim="800000"/>
            <a:headEnd/>
            <a:tailEnd/>
          </a:ln>
          <a:effectLst/>
        </p:spPr>
        <p:txBody>
          <a:bodyPr wrap="none" anchor="ctr"/>
          <a:lstStyle/>
          <a:p>
            <a:pPr algn="ctr">
              <a:defRPr/>
            </a:pPr>
            <a:r>
              <a:rPr lang="en-GB" sz="3200" b="1" noProof="1" smtClean="0">
                <a:solidFill>
                  <a:schemeClr val="tx2"/>
                </a:solidFill>
                <a:effectLst>
                  <a:outerShdw blurRad="38100" dist="38100" dir="2700000" algn="tl">
                    <a:srgbClr val="000000">
                      <a:alpha val="43137"/>
                    </a:srgbClr>
                  </a:outerShdw>
                </a:effectLst>
                <a:latin typeface="Consolas" pitchFamily="49" charset="0"/>
              </a:rPr>
              <a:t>Polumorphos</a:t>
            </a:r>
            <a:endParaRPr lang="en-GB" sz="3200" b="1" noProof="1">
              <a:solidFill>
                <a:schemeClr val="tx2"/>
              </a:solidFill>
              <a:effectLst>
                <a:outerShdw blurRad="38100" dist="38100" dir="2700000" algn="tl">
                  <a:srgbClr val="000000">
                    <a:alpha val="43137"/>
                  </a:srgbClr>
                </a:outerShdw>
              </a:effectLst>
              <a:latin typeface="Consolas" pitchFamily="49" charset="0"/>
            </a:endParaRPr>
          </a:p>
        </p:txBody>
      </p:sp>
      <p:cxnSp>
        <p:nvCxnSpPr>
          <p:cNvPr id="16" name="Straight Connector 15"/>
          <p:cNvCxnSpPr>
            <a:stCxn id="5" idx="3"/>
            <a:endCxn id="6" idx="1"/>
          </p:cNvCxnSpPr>
          <p:nvPr/>
        </p:nvCxnSpPr>
        <p:spPr>
          <a:xfrm>
            <a:off x="5180792" y="2436525"/>
            <a:ext cx="1843533"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10" idx="0"/>
          </p:cNvCxnSpPr>
          <p:nvPr/>
        </p:nvCxnSpPr>
        <p:spPr>
          <a:xfrm>
            <a:off x="6094412" y="2436524"/>
            <a:ext cx="0" cy="99247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4" name="Rectangle 23"/>
          <p:cNvSpPr>
            <a:spLocks noChangeArrowheads="1"/>
          </p:cNvSpPr>
          <p:nvPr/>
        </p:nvSpPr>
        <p:spPr bwMode="auto">
          <a:xfrm>
            <a:off x="1950996" y="4837093"/>
            <a:ext cx="8286833" cy="1077218"/>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gn="ctr" fontAlgn="base"/>
            <a:r>
              <a:rPr lang="en-US" sz="3200" b="1" noProof="1" smtClean="0">
                <a:solidFill>
                  <a:srgbClr val="FBEEDC"/>
                </a:solidFill>
                <a:effectLst>
                  <a:outerShdw blurRad="38100" dist="38100" dir="2700000" algn="tl">
                    <a:srgbClr val="000000">
                      <a:alpha val="43137"/>
                    </a:srgbClr>
                  </a:outerShdw>
                </a:effectLst>
                <a:cs typeface="Consolas" pitchFamily="49" charset="0"/>
              </a:rPr>
              <a:t>This is something similar to word having </a:t>
            </a:r>
            <a:r>
              <a:rPr lang="en-US" sz="3200" b="1" noProof="1" smtClean="0">
                <a:solidFill>
                  <a:schemeClr val="tx2">
                    <a:lumMod val="75000"/>
                  </a:schemeClr>
                </a:solidFill>
                <a:effectLst>
                  <a:outerShdw blurRad="38100" dist="38100" dir="2700000" algn="tl">
                    <a:srgbClr val="000000">
                      <a:alpha val="43137"/>
                    </a:srgbClr>
                  </a:outerShdw>
                </a:effectLst>
                <a:cs typeface="Consolas" pitchFamily="49" charset="0"/>
              </a:rPr>
              <a:t>several different</a:t>
            </a:r>
            <a:r>
              <a:rPr lang="en-US" sz="3200" b="1" noProof="1" smtClean="0">
                <a:solidFill>
                  <a:srgbClr val="FBEEDC"/>
                </a:solidFill>
                <a:effectLst>
                  <a:outerShdw blurRad="38100" dist="38100" dir="2700000" algn="tl">
                    <a:srgbClr val="000000">
                      <a:alpha val="43137"/>
                    </a:srgbClr>
                  </a:outerShdw>
                </a:effectLst>
                <a:cs typeface="Consolas" pitchFamily="49" charset="0"/>
              </a:rPr>
              <a:t> meanings </a:t>
            </a:r>
            <a:r>
              <a:rPr lang="en-US" sz="3200" b="1" noProof="1" smtClean="0">
                <a:solidFill>
                  <a:schemeClr val="tx2">
                    <a:lumMod val="75000"/>
                  </a:schemeClr>
                </a:solidFill>
                <a:effectLst>
                  <a:outerShdw blurRad="38100" dist="38100" dir="2700000" algn="tl">
                    <a:srgbClr val="000000">
                      <a:alpha val="43137"/>
                    </a:srgbClr>
                  </a:outerShdw>
                </a:effectLst>
                <a:cs typeface="Consolas" pitchFamily="49" charset="0"/>
              </a:rPr>
              <a:t>depending</a:t>
            </a:r>
            <a:r>
              <a:rPr lang="en-US" sz="3200" b="1" noProof="1" smtClean="0">
                <a:solidFill>
                  <a:srgbClr val="FBEEDC"/>
                </a:solidFill>
                <a:effectLst>
                  <a:outerShdw blurRad="38100" dist="38100" dir="2700000" algn="tl">
                    <a:srgbClr val="000000">
                      <a:alpha val="43137"/>
                    </a:srgbClr>
                  </a:outerShdw>
                </a:effectLst>
                <a:cs typeface="Consolas" pitchFamily="49" charset="0"/>
              </a:rPr>
              <a:t> on the </a:t>
            </a:r>
            <a:r>
              <a:rPr lang="en-US" sz="3200" b="1" noProof="1" smtClean="0">
                <a:solidFill>
                  <a:schemeClr val="tx2">
                    <a:lumMod val="75000"/>
                  </a:schemeClr>
                </a:solidFill>
                <a:effectLst>
                  <a:outerShdw blurRad="38100" dist="38100" dir="2700000" algn="tl">
                    <a:srgbClr val="000000">
                      <a:alpha val="43137"/>
                    </a:srgbClr>
                  </a:outerShdw>
                </a:effectLst>
                <a:cs typeface="Consolas" pitchFamily="49" charset="0"/>
              </a:rPr>
              <a:t>context</a:t>
            </a:r>
            <a:endParaRPr lang="en-US" sz="3200" b="1" noProof="1">
              <a:solidFill>
                <a:schemeClr val="tx2">
                  <a:lumMod val="75000"/>
                </a:schemeClr>
              </a:solidFill>
              <a:effectLst>
                <a:outerShdw blurRad="38100" dist="38100" dir="2700000" algn="tl">
                  <a:srgbClr val="000000">
                    <a:alpha val="43137"/>
                  </a:srgbClr>
                </a:outerShdw>
              </a:effectLst>
              <a:cs typeface="Consolas" pitchFamily="49" charset="0"/>
            </a:endParaRPr>
          </a:p>
        </p:txBody>
      </p:sp>
    </p:spTree>
    <p:extLst>
      <p:ext uri="{BB962C8B-B14F-4D97-AF65-F5344CB8AC3E}">
        <p14:creationId xmlns:p14="http://schemas.microsoft.com/office/powerpoint/2010/main" val="3944879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6</a:t>
            </a:fld>
            <a:endParaRPr lang="en-US" dirty="0"/>
          </a:p>
        </p:txBody>
      </p:sp>
      <p:sp>
        <p:nvSpPr>
          <p:cNvPr id="3" name="Content Placeholder 2"/>
          <p:cNvSpPr>
            <a:spLocks noGrp="1"/>
          </p:cNvSpPr>
          <p:nvPr>
            <p:ph idx="1"/>
          </p:nvPr>
        </p:nvSpPr>
        <p:spPr/>
        <p:txBody>
          <a:bodyPr/>
          <a:lstStyle/>
          <a:p>
            <a:r>
              <a:rPr lang="en-US" dirty="0" smtClean="0"/>
              <a:t>Ability </a:t>
            </a:r>
            <a:r>
              <a:rPr lang="en-US" dirty="0"/>
              <a:t>of an </a:t>
            </a:r>
            <a:r>
              <a:rPr lang="en-US" dirty="0">
                <a:solidFill>
                  <a:schemeClr val="tx2">
                    <a:lumMod val="75000"/>
                  </a:schemeClr>
                </a:solidFill>
              </a:rPr>
              <a:t>object</a:t>
            </a:r>
            <a:r>
              <a:rPr lang="en-US" dirty="0"/>
              <a:t> to take on </a:t>
            </a:r>
            <a:r>
              <a:rPr lang="en-US" dirty="0">
                <a:solidFill>
                  <a:schemeClr val="tx2">
                    <a:lumMod val="75000"/>
                  </a:schemeClr>
                </a:solidFill>
              </a:rPr>
              <a:t>many </a:t>
            </a:r>
            <a:r>
              <a:rPr lang="en-US" dirty="0" smtClean="0">
                <a:solidFill>
                  <a:schemeClr val="tx2">
                    <a:lumMod val="75000"/>
                  </a:schemeClr>
                </a:solidFill>
              </a:rPr>
              <a:t>forms</a:t>
            </a:r>
            <a:endParaRPr lang="en-US" dirty="0">
              <a:solidFill>
                <a:schemeClr val="tx2">
                  <a:lumMod val="75000"/>
                </a:schemeClr>
              </a:solidFill>
            </a:endParaRPr>
          </a:p>
        </p:txBody>
      </p:sp>
      <p:sp>
        <p:nvSpPr>
          <p:cNvPr id="4" name="Title 3"/>
          <p:cNvSpPr>
            <a:spLocks noGrp="1"/>
          </p:cNvSpPr>
          <p:nvPr>
            <p:ph type="title"/>
          </p:nvPr>
        </p:nvSpPr>
        <p:spPr/>
        <p:txBody>
          <a:bodyPr/>
          <a:lstStyle/>
          <a:p>
            <a:r>
              <a:rPr lang="en-US" dirty="0" smtClean="0"/>
              <a:t>Polymorphism in OOP</a:t>
            </a:r>
            <a:endParaRPr lang="en-US" dirty="0"/>
          </a:p>
        </p:txBody>
      </p:sp>
      <p:sp>
        <p:nvSpPr>
          <p:cNvPr id="7" name="Rectangle 6"/>
          <p:cNvSpPr>
            <a:spLocks noChangeArrowheads="1"/>
          </p:cNvSpPr>
          <p:nvPr/>
        </p:nvSpPr>
        <p:spPr bwMode="auto">
          <a:xfrm>
            <a:off x="531812" y="2044005"/>
            <a:ext cx="11034600" cy="1384995"/>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public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interface</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IAnimal {}</a:t>
            </a:r>
            <a:endPar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fontAlgn="base"/>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public </a:t>
            </a:r>
            <a:r>
              <a:rPr lang="en-US" sz="2800" b="1" noProof="1" smtClean="0">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abstract</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class Mammal {}</a:t>
            </a:r>
            <a:endPar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fontAlgn="base"/>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public class </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Person </a:t>
            </a:r>
            <a:r>
              <a:rPr lang="en-US" sz="2800" b="1" noProof="1" smtClean="0">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Mammal, IAnimal {}</a:t>
            </a:r>
            <a:endPar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8" name="Rectangle 7"/>
          <p:cNvSpPr>
            <a:spLocks noChangeArrowheads="1"/>
          </p:cNvSpPr>
          <p:nvPr/>
        </p:nvSpPr>
        <p:spPr bwMode="auto">
          <a:xfrm>
            <a:off x="941986" y="3925669"/>
            <a:ext cx="4847626" cy="646331"/>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r>
              <a:rPr lang="en-US" sz="3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Person </a:t>
            </a:r>
            <a:r>
              <a:rPr lang="en-US" sz="3600" b="1" noProof="1" smtClean="0">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IS-A</a:t>
            </a:r>
            <a:r>
              <a:rPr lang="en-US" sz="3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Person</a:t>
            </a:r>
            <a:endParaRPr lang="en-US" sz="36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9" name="Rectangle 8"/>
          <p:cNvSpPr>
            <a:spLocks noChangeArrowheads="1"/>
          </p:cNvSpPr>
          <p:nvPr/>
        </p:nvSpPr>
        <p:spPr bwMode="auto">
          <a:xfrm>
            <a:off x="941986" y="5029200"/>
            <a:ext cx="4847626" cy="646331"/>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r>
              <a:rPr lang="en-US" sz="3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Person </a:t>
            </a:r>
            <a:r>
              <a:rPr lang="en-US" sz="3600" b="1" noProof="1" smtClean="0">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IS-A</a:t>
            </a:r>
            <a:r>
              <a:rPr lang="en-US" sz="3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Mammal</a:t>
            </a:r>
            <a:endParaRPr lang="en-US" sz="36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0" name="Rectangle 9"/>
          <p:cNvSpPr>
            <a:spLocks noChangeArrowheads="1"/>
          </p:cNvSpPr>
          <p:nvPr/>
        </p:nvSpPr>
        <p:spPr bwMode="auto">
          <a:xfrm>
            <a:off x="6233488" y="5029200"/>
            <a:ext cx="4890124" cy="646331"/>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r>
              <a:rPr lang="en-US" sz="3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Person </a:t>
            </a:r>
            <a:r>
              <a:rPr lang="en-US" sz="3600" b="1" noProof="1" smtClean="0">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IS-A</a:t>
            </a:r>
            <a:r>
              <a:rPr lang="en-US" sz="3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Object</a:t>
            </a:r>
            <a:endParaRPr lang="en-US" sz="36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1" name="Rectangle 10"/>
          <p:cNvSpPr>
            <a:spLocks noChangeArrowheads="1"/>
          </p:cNvSpPr>
          <p:nvPr/>
        </p:nvSpPr>
        <p:spPr bwMode="auto">
          <a:xfrm>
            <a:off x="6233488" y="3925669"/>
            <a:ext cx="4890124" cy="646331"/>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r>
              <a:rPr lang="en-US" sz="3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Person </a:t>
            </a:r>
            <a:r>
              <a:rPr lang="en-US" sz="3600" b="1" noProof="1" smtClean="0">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IS-A</a:t>
            </a:r>
            <a:r>
              <a:rPr lang="en-US" sz="3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Animal</a:t>
            </a:r>
            <a:endParaRPr lang="en-US" sz="36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1605738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7</a:t>
            </a:fld>
            <a:endParaRPr lang="en-US" dirty="0"/>
          </a:p>
        </p:txBody>
      </p:sp>
      <p:sp>
        <p:nvSpPr>
          <p:cNvPr id="3" name="Content Placeholder 2"/>
          <p:cNvSpPr>
            <a:spLocks noGrp="1"/>
          </p:cNvSpPr>
          <p:nvPr>
            <p:ph idx="1"/>
          </p:nvPr>
        </p:nvSpPr>
        <p:spPr>
          <a:xfrm>
            <a:off x="190413" y="4267201"/>
            <a:ext cx="11804822" cy="2057399"/>
          </a:xfrm>
        </p:spPr>
        <p:txBody>
          <a:bodyPr>
            <a:normAutofit/>
          </a:bodyPr>
          <a:lstStyle/>
          <a:p>
            <a:r>
              <a:rPr lang="en-US" dirty="0">
                <a:solidFill>
                  <a:schemeClr val="tx2">
                    <a:lumMod val="75000"/>
                  </a:schemeClr>
                </a:solidFill>
              </a:rPr>
              <a:t>Variables</a:t>
            </a:r>
            <a:r>
              <a:rPr lang="en-US" dirty="0"/>
              <a:t> are saved in </a:t>
            </a:r>
            <a:r>
              <a:rPr lang="en-US" dirty="0">
                <a:solidFill>
                  <a:schemeClr val="tx2">
                    <a:lumMod val="75000"/>
                  </a:schemeClr>
                </a:solidFill>
              </a:rPr>
              <a:t>reference</a:t>
            </a:r>
            <a:r>
              <a:rPr lang="en-US" dirty="0"/>
              <a:t> type</a:t>
            </a:r>
          </a:p>
          <a:p>
            <a:r>
              <a:rPr lang="en-US" dirty="0"/>
              <a:t>You can use only </a:t>
            </a:r>
            <a:r>
              <a:rPr lang="en-US" dirty="0">
                <a:solidFill>
                  <a:schemeClr val="tx2">
                    <a:lumMod val="75000"/>
                  </a:schemeClr>
                </a:solidFill>
              </a:rPr>
              <a:t>reference</a:t>
            </a:r>
            <a:r>
              <a:rPr lang="en-US" dirty="0"/>
              <a:t> </a:t>
            </a:r>
            <a:r>
              <a:rPr lang="en-US" dirty="0">
                <a:solidFill>
                  <a:schemeClr val="tx2">
                    <a:lumMod val="75000"/>
                  </a:schemeClr>
                </a:solidFill>
              </a:rPr>
              <a:t>methods</a:t>
            </a:r>
          </a:p>
          <a:p>
            <a:r>
              <a:rPr lang="en-US" dirty="0"/>
              <a:t>If you need </a:t>
            </a:r>
            <a:r>
              <a:rPr lang="en-US" dirty="0">
                <a:solidFill>
                  <a:schemeClr val="tx2">
                    <a:lumMod val="75000"/>
                  </a:schemeClr>
                </a:solidFill>
              </a:rPr>
              <a:t>object</a:t>
            </a:r>
            <a:r>
              <a:rPr lang="en-US" dirty="0"/>
              <a:t> </a:t>
            </a:r>
            <a:r>
              <a:rPr lang="en-US" dirty="0">
                <a:solidFill>
                  <a:schemeClr val="tx2">
                    <a:lumMod val="75000"/>
                  </a:schemeClr>
                </a:solidFill>
              </a:rPr>
              <a:t>method</a:t>
            </a:r>
            <a:r>
              <a:rPr lang="en-US" dirty="0"/>
              <a:t> you need to </a:t>
            </a:r>
            <a:r>
              <a:rPr lang="en-US" dirty="0">
                <a:solidFill>
                  <a:schemeClr val="tx2">
                    <a:lumMod val="75000"/>
                  </a:schemeClr>
                </a:solidFill>
              </a:rPr>
              <a:t>cast</a:t>
            </a:r>
            <a:r>
              <a:rPr lang="en-US" dirty="0"/>
              <a:t> </a:t>
            </a:r>
            <a:r>
              <a:rPr lang="en-US" dirty="0" smtClean="0">
                <a:solidFill>
                  <a:schemeClr val="tx2">
                    <a:lumMod val="75000"/>
                  </a:schemeClr>
                </a:solidFill>
              </a:rPr>
              <a:t>it or override it</a:t>
            </a:r>
            <a:endParaRPr lang="en-US" dirty="0">
              <a:solidFill>
                <a:schemeClr val="tx2">
                  <a:lumMod val="75000"/>
                </a:schemeClr>
              </a:solidFill>
            </a:endParaRPr>
          </a:p>
        </p:txBody>
      </p:sp>
      <p:sp>
        <p:nvSpPr>
          <p:cNvPr id="4" name="Title 3"/>
          <p:cNvSpPr>
            <a:spLocks noGrp="1"/>
          </p:cNvSpPr>
          <p:nvPr>
            <p:ph type="title"/>
          </p:nvPr>
        </p:nvSpPr>
        <p:spPr/>
        <p:txBody>
          <a:bodyPr/>
          <a:lstStyle/>
          <a:p>
            <a:r>
              <a:rPr lang="en-US" dirty="0" smtClean="0"/>
              <a:t>Reference Type and Object Type</a:t>
            </a:r>
            <a:endParaRPr lang="en-US" dirty="0"/>
          </a:p>
        </p:txBody>
      </p:sp>
      <p:sp>
        <p:nvSpPr>
          <p:cNvPr id="7" name="Rectangle 6"/>
          <p:cNvSpPr>
            <a:spLocks noChangeArrowheads="1"/>
          </p:cNvSpPr>
          <p:nvPr/>
        </p:nvSpPr>
        <p:spPr bwMode="auto">
          <a:xfrm>
            <a:off x="575524" y="1274278"/>
            <a:ext cx="11034600" cy="1815882"/>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public class Person </a:t>
            </a:r>
            <a:r>
              <a:rPr lang="en-US" sz="2800" b="1" noProof="1" smtClean="0">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Mammal, </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Animal {}</a:t>
            </a:r>
          </a:p>
          <a:p>
            <a:pPr fontAlgn="base"/>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Animal person    = new Person();</a:t>
            </a:r>
          </a:p>
          <a:p>
            <a:pPr fontAlgn="base"/>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Mammal personOne = new Person();</a:t>
            </a:r>
          </a:p>
          <a:p>
            <a:pPr fontAlgn="base"/>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Person personTwo = new Person();</a:t>
            </a:r>
            <a:endPar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2" name="Rectangle: Rounded Corners 4"/>
          <p:cNvSpPr>
            <a:spLocks noChangeArrowheads="1"/>
          </p:cNvSpPr>
          <p:nvPr/>
        </p:nvSpPr>
        <p:spPr bwMode="auto">
          <a:xfrm>
            <a:off x="591108" y="1676400"/>
            <a:ext cx="1312304" cy="1413760"/>
          </a:xfrm>
          <a:prstGeom prst="roundRect">
            <a:avLst/>
          </a:prstGeom>
          <a:noFill/>
          <a:ln w="38100" algn="ctr">
            <a:solidFill>
              <a:schemeClr val="accent1"/>
            </a:solidFill>
            <a:miter lim="800000"/>
            <a:headEnd/>
            <a:tailEnd/>
          </a:ln>
          <a:effectLst/>
        </p:spPr>
        <p:txBody>
          <a:bodyPr wrap="none" anchor="ctr"/>
          <a:lstStyle/>
          <a:p>
            <a:pPr algn="ctr">
              <a:defRPr/>
            </a:pPr>
            <a:endParaRPr lang="en-GB" sz="3200" i="1" noProof="1">
              <a:solidFill>
                <a:schemeClr val="tx2"/>
              </a:solidFill>
              <a:effectLst>
                <a:outerShdw blurRad="38100" dist="38100" dir="2700000" algn="tl">
                  <a:srgbClr val="000000">
                    <a:alpha val="43137"/>
                  </a:srgbClr>
                </a:outerShdw>
              </a:effectLst>
              <a:latin typeface="Consolas" pitchFamily="49" charset="0"/>
            </a:endParaRPr>
          </a:p>
        </p:txBody>
      </p:sp>
      <p:sp>
        <p:nvSpPr>
          <p:cNvPr id="13" name="AutoShape 6"/>
          <p:cNvSpPr>
            <a:spLocks noChangeArrowheads="1"/>
          </p:cNvSpPr>
          <p:nvPr/>
        </p:nvSpPr>
        <p:spPr bwMode="auto">
          <a:xfrm>
            <a:off x="760412" y="3398492"/>
            <a:ext cx="3276600" cy="675999"/>
          </a:xfrm>
          <a:prstGeom prst="wedgeRoundRectCallout">
            <a:avLst>
              <a:gd name="adj1" fmla="val -39116"/>
              <a:gd name="adj2" fmla="val -95585"/>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dirty="0">
                <a:solidFill>
                  <a:schemeClr val="tx2">
                    <a:lumMod val="75000"/>
                  </a:schemeClr>
                </a:solidFill>
              </a:rPr>
              <a:t>Reference</a:t>
            </a:r>
            <a:r>
              <a:rPr lang="en-US" sz="3600" dirty="0">
                <a:solidFill>
                  <a:srgbClr val="FFFFFF"/>
                </a:solidFill>
              </a:rPr>
              <a:t> Type</a:t>
            </a:r>
            <a:endParaRPr lang="bg-BG" sz="3600" dirty="0">
              <a:solidFill>
                <a:srgbClr val="FFFFFF"/>
              </a:solidFill>
            </a:endParaRPr>
          </a:p>
        </p:txBody>
      </p:sp>
      <p:sp>
        <p:nvSpPr>
          <p:cNvPr id="14" name="Rectangle: Rounded Corners 4"/>
          <p:cNvSpPr>
            <a:spLocks noChangeArrowheads="1"/>
          </p:cNvSpPr>
          <p:nvPr/>
        </p:nvSpPr>
        <p:spPr bwMode="auto">
          <a:xfrm>
            <a:off x="5103812" y="1676400"/>
            <a:ext cx="1600200" cy="1413760"/>
          </a:xfrm>
          <a:prstGeom prst="roundRect">
            <a:avLst/>
          </a:prstGeom>
          <a:noFill/>
          <a:ln w="38100" algn="ctr">
            <a:solidFill>
              <a:schemeClr val="accent1"/>
            </a:solidFill>
            <a:miter lim="800000"/>
            <a:headEnd/>
            <a:tailEnd/>
          </a:ln>
          <a:effectLst/>
        </p:spPr>
        <p:txBody>
          <a:bodyPr wrap="none" anchor="ctr"/>
          <a:lstStyle/>
          <a:p>
            <a:pPr algn="ctr">
              <a:defRPr/>
            </a:pPr>
            <a:endParaRPr lang="en-GB" sz="3200" i="1" noProof="1">
              <a:solidFill>
                <a:schemeClr val="tx2"/>
              </a:solidFill>
              <a:effectLst>
                <a:outerShdw blurRad="38100" dist="38100" dir="2700000" algn="tl">
                  <a:srgbClr val="000000">
                    <a:alpha val="43137"/>
                  </a:srgbClr>
                </a:outerShdw>
              </a:effectLst>
              <a:latin typeface="Consolas" pitchFamily="49" charset="0"/>
            </a:endParaRPr>
          </a:p>
        </p:txBody>
      </p:sp>
      <p:sp>
        <p:nvSpPr>
          <p:cNvPr id="15" name="AutoShape 6"/>
          <p:cNvSpPr>
            <a:spLocks noChangeArrowheads="1"/>
          </p:cNvSpPr>
          <p:nvPr/>
        </p:nvSpPr>
        <p:spPr bwMode="auto">
          <a:xfrm>
            <a:off x="5637212" y="3398491"/>
            <a:ext cx="3276600" cy="675999"/>
          </a:xfrm>
          <a:prstGeom prst="wedgeRoundRectCallout">
            <a:avLst>
              <a:gd name="adj1" fmla="val -39116"/>
              <a:gd name="adj2" fmla="val -95585"/>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dirty="0" smtClean="0">
                <a:solidFill>
                  <a:schemeClr val="tx2">
                    <a:lumMod val="75000"/>
                  </a:schemeClr>
                </a:solidFill>
              </a:rPr>
              <a:t>Object</a:t>
            </a:r>
            <a:r>
              <a:rPr lang="en-US" sz="3600" dirty="0" smtClean="0">
                <a:solidFill>
                  <a:srgbClr val="FFFFFF"/>
                </a:solidFill>
              </a:rPr>
              <a:t> </a:t>
            </a:r>
            <a:r>
              <a:rPr lang="en-US" sz="3600" dirty="0">
                <a:solidFill>
                  <a:srgbClr val="FFFFFF"/>
                </a:solidFill>
              </a:rPr>
              <a:t>Type</a:t>
            </a:r>
            <a:endParaRPr lang="bg-BG" sz="3600" dirty="0">
              <a:solidFill>
                <a:srgbClr val="FFFFFF"/>
              </a:solidFill>
            </a:endParaRPr>
          </a:p>
        </p:txBody>
      </p:sp>
    </p:spTree>
    <p:extLst>
      <p:ext uri="{BB962C8B-B14F-4D97-AF65-F5344CB8AC3E}">
        <p14:creationId xmlns:p14="http://schemas.microsoft.com/office/powerpoint/2010/main" val="1957614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8</a:t>
            </a:fld>
            <a:endParaRPr lang="en-US" dirty="0"/>
          </a:p>
        </p:txBody>
      </p:sp>
      <p:sp>
        <p:nvSpPr>
          <p:cNvPr id="9" name="Content Placeholder 8"/>
          <p:cNvSpPr>
            <a:spLocks noGrp="1"/>
          </p:cNvSpPr>
          <p:nvPr>
            <p:ph idx="1"/>
          </p:nvPr>
        </p:nvSpPr>
        <p:spPr/>
        <p:txBody>
          <a:bodyPr/>
          <a:lstStyle/>
          <a:p>
            <a:r>
              <a:rPr lang="en-US" dirty="0" smtClean="0"/>
              <a:t>Check if </a:t>
            </a:r>
            <a:r>
              <a:rPr lang="en-US" dirty="0" smtClean="0">
                <a:solidFill>
                  <a:schemeClr val="tx2">
                    <a:lumMod val="75000"/>
                  </a:schemeClr>
                </a:solidFill>
              </a:rPr>
              <a:t>object</a:t>
            </a:r>
            <a:r>
              <a:rPr lang="en-US" dirty="0" smtClean="0"/>
              <a:t> </a:t>
            </a:r>
            <a:r>
              <a:rPr lang="en-US" dirty="0"/>
              <a:t>is </a:t>
            </a:r>
            <a:r>
              <a:rPr lang="en-US" dirty="0" smtClean="0"/>
              <a:t>an </a:t>
            </a:r>
            <a:r>
              <a:rPr lang="en-US" dirty="0" smtClean="0">
                <a:solidFill>
                  <a:schemeClr val="tx2">
                    <a:lumMod val="75000"/>
                  </a:schemeClr>
                </a:solidFill>
              </a:rPr>
              <a:t>instance</a:t>
            </a:r>
            <a:r>
              <a:rPr lang="en-US" dirty="0" smtClean="0"/>
              <a:t> </a:t>
            </a:r>
            <a:r>
              <a:rPr lang="en-US" dirty="0"/>
              <a:t>of </a:t>
            </a:r>
            <a:r>
              <a:rPr lang="bg-BG" dirty="0" smtClean="0"/>
              <a:t>а </a:t>
            </a:r>
            <a:r>
              <a:rPr lang="en-US" dirty="0" smtClean="0"/>
              <a:t>specific </a:t>
            </a:r>
            <a:r>
              <a:rPr lang="en-US" dirty="0">
                <a:solidFill>
                  <a:schemeClr val="tx2">
                    <a:lumMod val="75000"/>
                  </a:schemeClr>
                </a:solidFill>
              </a:rPr>
              <a:t>class</a:t>
            </a:r>
          </a:p>
          <a:p>
            <a:endParaRPr lang="en-US" dirty="0">
              <a:solidFill>
                <a:schemeClr val="tx2">
                  <a:lumMod val="75000"/>
                </a:schemeClr>
              </a:solidFill>
            </a:endParaRPr>
          </a:p>
          <a:p>
            <a:endParaRPr lang="en-US" dirty="0" smtClean="0">
              <a:solidFill>
                <a:schemeClr val="tx2">
                  <a:lumMod val="75000"/>
                </a:schemeClr>
              </a:solidFill>
            </a:endParaRPr>
          </a:p>
          <a:p>
            <a:endParaRPr lang="en-US" dirty="0">
              <a:solidFill>
                <a:schemeClr val="tx2">
                  <a:lumMod val="75000"/>
                </a:schemeClr>
              </a:solidFill>
            </a:endParaRPr>
          </a:p>
          <a:p>
            <a:endParaRPr lang="en-US" dirty="0" smtClean="0">
              <a:solidFill>
                <a:schemeClr val="tx2">
                  <a:lumMod val="75000"/>
                </a:schemeClr>
              </a:solidFill>
            </a:endParaRPr>
          </a:p>
          <a:p>
            <a:endParaRPr lang="en-US" dirty="0">
              <a:solidFill>
                <a:schemeClr val="tx2">
                  <a:lumMod val="75000"/>
                </a:schemeClr>
              </a:solidFill>
            </a:endParaRPr>
          </a:p>
          <a:p>
            <a:endParaRPr lang="bg-BG" dirty="0">
              <a:solidFill>
                <a:schemeClr val="tx2">
                  <a:lumMod val="75000"/>
                </a:schemeClr>
              </a:solidFill>
            </a:endParaRPr>
          </a:p>
        </p:txBody>
      </p:sp>
      <p:sp>
        <p:nvSpPr>
          <p:cNvPr id="4" name="Title 3"/>
          <p:cNvSpPr>
            <a:spLocks noGrp="1"/>
          </p:cNvSpPr>
          <p:nvPr>
            <p:ph type="title"/>
          </p:nvPr>
        </p:nvSpPr>
        <p:spPr/>
        <p:txBody>
          <a:bodyPr/>
          <a:lstStyle/>
          <a:p>
            <a:r>
              <a:rPr lang="en-US" dirty="0" smtClean="0"/>
              <a:t>Keyword - is</a:t>
            </a:r>
            <a:endParaRPr lang="en-US" dirty="0"/>
          </a:p>
        </p:txBody>
      </p:sp>
      <p:sp>
        <p:nvSpPr>
          <p:cNvPr id="7" name="Rectangle 6"/>
          <p:cNvSpPr>
            <a:spLocks noChangeArrowheads="1"/>
          </p:cNvSpPr>
          <p:nvPr/>
        </p:nvSpPr>
        <p:spPr bwMode="auto">
          <a:xfrm>
            <a:off x="575524" y="2174985"/>
            <a:ext cx="11034600" cy="3600986"/>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public class Person </a:t>
            </a:r>
            <a:r>
              <a:rPr lang="en-US" sz="2800" b="1" noProof="1" smtClean="0">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Mammal, </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Animal {}</a:t>
            </a:r>
          </a:p>
          <a:p>
            <a:pPr fontAlgn="base"/>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Animal person    = new Person();</a:t>
            </a:r>
          </a:p>
          <a:p>
            <a:pPr fontAlgn="base"/>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Mammal personOne = new Person();</a:t>
            </a:r>
          </a:p>
          <a:p>
            <a:pPr fontAlgn="base"/>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Person personTwo = new Person();</a:t>
            </a:r>
          </a:p>
          <a:p>
            <a:pPr fontAlgn="base"/>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i</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f (person </a:t>
            </a:r>
            <a:r>
              <a:rPr lang="en-US" sz="2800" b="1" noProof="1" smtClean="0">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is</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Person)</a:t>
            </a:r>
          </a:p>
          <a:p>
            <a:pPr fontAlgn="base"/>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a:t>
            </a:r>
          </a:p>
          <a:p>
            <a:pPr fontAlgn="base"/>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smtClean="0">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((Person) person)</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getSalary();</a:t>
            </a:r>
          </a:p>
          <a:p>
            <a:pPr fontAlgn="base"/>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a:t>
            </a:r>
            <a:endParaRPr lang="en-US" sz="40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7" name="AutoShape 6"/>
          <p:cNvSpPr>
            <a:spLocks noChangeArrowheads="1"/>
          </p:cNvSpPr>
          <p:nvPr/>
        </p:nvSpPr>
        <p:spPr bwMode="auto">
          <a:xfrm>
            <a:off x="7161812" y="5187906"/>
            <a:ext cx="3222282" cy="1435334"/>
          </a:xfrm>
          <a:prstGeom prst="wedgeRoundRectCallout">
            <a:avLst>
              <a:gd name="adj1" fmla="val -183324"/>
              <a:gd name="adj2" fmla="val -42499"/>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smtClean="0">
                <a:solidFill>
                  <a:srgbClr val="FFFFFF"/>
                </a:solidFill>
              </a:rPr>
              <a:t>Cast to object type and use its methods</a:t>
            </a:r>
            <a:endParaRPr lang="bg-BG" sz="3200" dirty="0">
              <a:solidFill>
                <a:schemeClr val="tx2">
                  <a:lumMod val="75000"/>
                </a:schemeClr>
              </a:solidFill>
              <a:latin typeface="Consolas" panose="020B0609020204030204" pitchFamily="49" charset="0"/>
            </a:endParaRPr>
          </a:p>
        </p:txBody>
      </p:sp>
      <p:sp>
        <p:nvSpPr>
          <p:cNvPr id="16" name="AutoShape 6"/>
          <p:cNvSpPr>
            <a:spLocks noChangeArrowheads="1"/>
          </p:cNvSpPr>
          <p:nvPr/>
        </p:nvSpPr>
        <p:spPr bwMode="auto">
          <a:xfrm>
            <a:off x="8552599" y="3632628"/>
            <a:ext cx="3222282" cy="1062828"/>
          </a:xfrm>
          <a:prstGeom prst="wedgeRoundRectCallout">
            <a:avLst>
              <a:gd name="adj1" fmla="val -212262"/>
              <a:gd name="adj2" fmla="val 20790"/>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smtClean="0">
                <a:solidFill>
                  <a:srgbClr val="FFFFFF"/>
                </a:solidFill>
              </a:rPr>
              <a:t>Check object </a:t>
            </a:r>
            <a:r>
              <a:rPr lang="en-US" sz="3200" dirty="0">
                <a:solidFill>
                  <a:srgbClr val="FFFFFF"/>
                </a:solidFill>
              </a:rPr>
              <a:t>t</a:t>
            </a:r>
            <a:r>
              <a:rPr lang="en-US" sz="3200" dirty="0" smtClean="0">
                <a:solidFill>
                  <a:srgbClr val="FFFFFF"/>
                </a:solidFill>
              </a:rPr>
              <a:t>ype of </a:t>
            </a:r>
            <a:r>
              <a:rPr lang="en-US" sz="3200" dirty="0" smtClean="0">
                <a:solidFill>
                  <a:srgbClr val="FFFFFF"/>
                </a:solidFill>
                <a:latin typeface="Consolas" panose="020B0609020204030204" pitchFamily="49" charset="0"/>
              </a:rPr>
              <a:t>person</a:t>
            </a:r>
            <a:endParaRPr lang="bg-BG" sz="3200" dirty="0">
              <a:solidFill>
                <a:schemeClr val="tx2">
                  <a:lumMod val="75000"/>
                </a:schemeClr>
              </a:solidFill>
              <a:latin typeface="Consolas" panose="020B0609020204030204" pitchFamily="49" charset="0"/>
            </a:endParaRPr>
          </a:p>
        </p:txBody>
      </p:sp>
    </p:spTree>
    <p:extLst>
      <p:ext uri="{BB962C8B-B14F-4D97-AF65-F5344CB8AC3E}">
        <p14:creationId xmlns:p14="http://schemas.microsoft.com/office/powerpoint/2010/main" val="4070345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9</a:t>
            </a:fld>
            <a:endParaRPr lang="en-US" dirty="0"/>
          </a:p>
        </p:txBody>
      </p:sp>
      <p:sp>
        <p:nvSpPr>
          <p:cNvPr id="4" name="Title 3"/>
          <p:cNvSpPr>
            <a:spLocks noGrp="1"/>
          </p:cNvSpPr>
          <p:nvPr>
            <p:ph type="title"/>
          </p:nvPr>
        </p:nvSpPr>
        <p:spPr/>
        <p:txBody>
          <a:bodyPr/>
          <a:lstStyle/>
          <a:p>
            <a:r>
              <a:rPr lang="en-US" dirty="0" smtClean="0"/>
              <a:t>Keyword - is (2)</a:t>
            </a:r>
            <a:endParaRPr lang="en-US" dirty="0"/>
          </a:p>
        </p:txBody>
      </p:sp>
      <p:sp>
        <p:nvSpPr>
          <p:cNvPr id="7" name="Rectangle 6"/>
          <p:cNvSpPr>
            <a:spLocks noChangeArrowheads="1"/>
          </p:cNvSpPr>
          <p:nvPr/>
        </p:nvSpPr>
        <p:spPr bwMode="auto">
          <a:xfrm>
            <a:off x="684212" y="2209800"/>
            <a:ext cx="10820400" cy="2308324"/>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r>
              <a:rPr lang="en-US" sz="3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Anytime </a:t>
            </a:r>
            <a:r>
              <a:rPr lang="en-US" sz="3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you find yourself writing code of the form "if the object is of type T1, then do something, but if it's of type T2, then do something </a:t>
            </a:r>
            <a:r>
              <a:rPr lang="en-US" sz="3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else", </a:t>
            </a:r>
            <a:r>
              <a:rPr lang="en-US" sz="3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slap yourself</a:t>
            </a:r>
            <a:r>
              <a:rPr lang="en-US" sz="3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a:t>
            </a:r>
            <a:endParaRPr lang="en-US" sz="36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5" name="TextBox 4"/>
          <p:cNvSpPr txBox="1"/>
          <p:nvPr/>
        </p:nvSpPr>
        <p:spPr>
          <a:xfrm>
            <a:off x="5365367" y="4520625"/>
            <a:ext cx="6139245" cy="584775"/>
          </a:xfrm>
          <a:prstGeom prst="rect">
            <a:avLst/>
          </a:prstGeom>
          <a:noFill/>
        </p:spPr>
        <p:txBody>
          <a:bodyPr wrap="none" rtlCol="0">
            <a:spAutoFit/>
          </a:bodyPr>
          <a:lstStyle/>
          <a:p>
            <a:r>
              <a:rPr lang="en-US" sz="3200" dirty="0"/>
              <a:t>From </a:t>
            </a:r>
            <a:r>
              <a:rPr lang="en-US" sz="3200" i="1" dirty="0"/>
              <a:t>Effective C++</a:t>
            </a:r>
            <a:r>
              <a:rPr lang="en-US" sz="3200" dirty="0"/>
              <a:t>, by Scott Meyers</a:t>
            </a:r>
            <a:endParaRPr lang="bg-BG" sz="3200" dirty="0"/>
          </a:p>
        </p:txBody>
      </p:sp>
    </p:spTree>
    <p:extLst>
      <p:ext uri="{BB962C8B-B14F-4D97-AF65-F5344CB8AC3E}">
        <p14:creationId xmlns:p14="http://schemas.microsoft.com/office/powerpoint/2010/main" val="3369771773"/>
      </p:ext>
    </p:extLst>
  </p:cSld>
  <p:clrMapOvr>
    <a:masterClrMapping/>
  </p:clrMapOvr>
  <p:timing>
    <p:tnLst>
      <p:par>
        <p:cTn id="1" dur="indefinite" restart="never" nodeType="tmRoot"/>
      </p:par>
    </p:tnLst>
  </p:timing>
</p:sld>
</file>

<file path=ppt/theme/theme1.xml><?xml version="1.0" encoding="utf-8"?>
<a:theme xmlns:a="http://schemas.openxmlformats.org/drawingml/2006/main" name="SoftUni 16x9">
  <a:themeElements>
    <a:clrScheme name="SoftUni Color Them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F6C781"/>
      </a:hlink>
      <a:folHlink>
        <a:srgbClr val="F2AC44"/>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Wisp</Template>
  <TotalTime>0</TotalTime>
  <Words>3641</Words>
  <Application>Microsoft Office PowerPoint</Application>
  <PresentationFormat>Custom</PresentationFormat>
  <Paragraphs>540</Paragraphs>
  <Slides>39</Slides>
  <Notes>32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39</vt:i4>
      </vt:variant>
    </vt:vector>
  </HeadingPairs>
  <TitlesOfParts>
    <vt:vector size="46" baseType="lpstr">
      <vt:lpstr>Arial</vt:lpstr>
      <vt:lpstr>Calibri</vt:lpstr>
      <vt:lpstr>Consolas</vt:lpstr>
      <vt:lpstr>Noto Sans Symbols</vt:lpstr>
      <vt:lpstr>Wingdings</vt:lpstr>
      <vt:lpstr>Wingdings 2</vt:lpstr>
      <vt:lpstr>SoftUni 16x9</vt:lpstr>
      <vt:lpstr>Polymorphism</vt:lpstr>
      <vt:lpstr>Table of Contents</vt:lpstr>
      <vt:lpstr>Questions</vt:lpstr>
      <vt:lpstr>Polymorphism</vt:lpstr>
      <vt:lpstr>What is Polimorphism?</vt:lpstr>
      <vt:lpstr>Polymorphism in OOP</vt:lpstr>
      <vt:lpstr>Reference Type and Object Type</vt:lpstr>
      <vt:lpstr>Keyword - is</vt:lpstr>
      <vt:lpstr>Keyword - is (2)</vt:lpstr>
      <vt:lpstr>Types of Polymorphism</vt:lpstr>
      <vt:lpstr>Compile Time Polymorphism</vt:lpstr>
      <vt:lpstr>Problem: MathOperation</vt:lpstr>
      <vt:lpstr>Solution: MathOperation</vt:lpstr>
      <vt:lpstr>Rules for Overloading Method</vt:lpstr>
      <vt:lpstr>Runtime Polymorphism</vt:lpstr>
      <vt:lpstr>Runtime Polymorphism (2)</vt:lpstr>
      <vt:lpstr>Problem: Animals</vt:lpstr>
      <vt:lpstr>Solution: Animals</vt:lpstr>
      <vt:lpstr>Solution: Animals (2)</vt:lpstr>
      <vt:lpstr>Rules for Overriding Method</vt:lpstr>
      <vt:lpstr>Polymorphism</vt:lpstr>
      <vt:lpstr>Abstract Classes</vt:lpstr>
      <vt:lpstr>Abstract Classes</vt:lpstr>
      <vt:lpstr>Abstract Classes Elements</vt:lpstr>
      <vt:lpstr>Problem: Shapes</vt:lpstr>
      <vt:lpstr>Solution: Shapes</vt:lpstr>
      <vt:lpstr>Solution: Shapes (2)</vt:lpstr>
      <vt:lpstr>Solution: Shapes (3)</vt:lpstr>
      <vt:lpstr>Keyword - sealed</vt:lpstr>
      <vt:lpstr>Keyword - sealed</vt:lpstr>
      <vt:lpstr>Polymorphism</vt:lpstr>
      <vt:lpstr>Static Members</vt:lpstr>
      <vt:lpstr>Association</vt:lpstr>
      <vt:lpstr>Initialization</vt:lpstr>
      <vt:lpstr>Memory Clearance</vt:lpstr>
      <vt:lpstr>Summary</vt:lpstr>
      <vt:lpstr>Polymorphism</vt:lpstr>
      <vt:lpstr>License</vt:lpstr>
      <vt:lpstr>Free Trainings @ Software University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OOP - Inheritance</dc:title>
  <dc:subject>C# Basics Course</dc:subject>
  <dc:creator/>
  <cp:keywords>Encapsulation, OOP, programming, course, SoftUni, Software University, OOP, Inheritance</cp:keywords>
  <dc:description>Software University Foundation - http://softuni.org</dc:description>
  <cp:lastModifiedBy/>
  <cp:revision>1</cp:revision>
  <dcterms:created xsi:type="dcterms:W3CDTF">2014-01-02T17:00:34Z</dcterms:created>
  <dcterms:modified xsi:type="dcterms:W3CDTF">2017-07-07T06:36:26Z</dcterms:modified>
  <cp:category>programming, OOP, C#</cp:category>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TC027879909991</vt:lpwstr>
  </property>
</Properties>
</file>