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0"/>
  </p:notesMasterIdLst>
  <p:handoutMasterIdLst>
    <p:handoutMasterId r:id="rId41"/>
  </p:handoutMasterIdLst>
  <p:sldIdLst>
    <p:sldId id="394" r:id="rId3"/>
    <p:sldId id="395" r:id="rId4"/>
    <p:sldId id="430" r:id="rId5"/>
    <p:sldId id="438" r:id="rId6"/>
    <p:sldId id="439" r:id="rId7"/>
    <p:sldId id="440" r:id="rId8"/>
    <p:sldId id="441" r:id="rId9"/>
    <p:sldId id="442" r:id="rId10"/>
    <p:sldId id="443" r:id="rId11"/>
    <p:sldId id="444" r:id="rId12"/>
    <p:sldId id="445" r:id="rId13"/>
    <p:sldId id="456" r:id="rId14"/>
    <p:sldId id="457" r:id="rId15"/>
    <p:sldId id="458" r:id="rId16"/>
    <p:sldId id="455" r:id="rId17"/>
    <p:sldId id="452" r:id="rId18"/>
    <p:sldId id="460" r:id="rId19"/>
    <p:sldId id="446" r:id="rId20"/>
    <p:sldId id="447" r:id="rId21"/>
    <p:sldId id="448" r:id="rId22"/>
    <p:sldId id="449" r:id="rId23"/>
    <p:sldId id="464" r:id="rId24"/>
    <p:sldId id="451" r:id="rId25"/>
    <p:sldId id="465" r:id="rId26"/>
    <p:sldId id="459" r:id="rId27"/>
    <p:sldId id="453" r:id="rId28"/>
    <p:sldId id="462" r:id="rId29"/>
    <p:sldId id="463" r:id="rId30"/>
    <p:sldId id="454" r:id="rId31"/>
    <p:sldId id="461" r:id="rId32"/>
    <p:sldId id="466" r:id="rId33"/>
    <p:sldId id="467" r:id="rId34"/>
    <p:sldId id="468" r:id="rId35"/>
    <p:sldId id="436" r:id="rId36"/>
    <p:sldId id="435" r:id="rId37"/>
    <p:sldId id="421" r:id="rId38"/>
    <p:sldId id="437" r:id="rId3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9693E00-1F91-4E2D-9036-0A5E8B9E8DBC}">
          <p14:sldIdLst>
            <p14:sldId id="394"/>
            <p14:sldId id="395"/>
            <p14:sldId id="430"/>
          </p14:sldIdLst>
        </p14:section>
        <p14:section name="Binary Search Trees" id="{ECD6BA2E-8BC4-43FC-9C4F-3F51A48D7E66}">
          <p14:sldIdLst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6"/>
            <p14:sldId id="457"/>
            <p14:sldId id="458"/>
            <p14:sldId id="455"/>
            <p14:sldId id="452"/>
            <p14:sldId id="460"/>
            <p14:sldId id="446"/>
            <p14:sldId id="447"/>
            <p14:sldId id="448"/>
            <p14:sldId id="449"/>
            <p14:sldId id="464"/>
            <p14:sldId id="451"/>
            <p14:sldId id="465"/>
            <p14:sldId id="459"/>
            <p14:sldId id="453"/>
            <p14:sldId id="462"/>
            <p14:sldId id="463"/>
            <p14:sldId id="454"/>
            <p14:sldId id="461"/>
            <p14:sldId id="466"/>
            <p14:sldId id="467"/>
            <p14:sldId id="468"/>
          </p14:sldIdLst>
        </p14:section>
        <p14:section name="Conclusion" id="{4BF49AFF-9EC6-427A-9F8E-A964CAD38ABD}">
          <p14:sldIdLst>
            <p14:sldId id="436"/>
            <p14:sldId id="435"/>
            <p14:sldId id="421"/>
            <p14:sldId id="4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533" autoAdjust="0"/>
  </p:normalViewPr>
  <p:slideViewPr>
    <p:cSldViewPr>
      <p:cViewPr varScale="1">
        <p:scale>
          <a:sx n="37" d="100"/>
          <a:sy n="37" d="100"/>
        </p:scale>
        <p:origin x="72" y="33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1032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2/7/2018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3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872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2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96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92EC80-7FD2-4C71-8A5C-8AF09BC0BF94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23963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3789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8068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7419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92EC80-7FD2-4C71-8A5C-8AF09BC0BF94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65979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55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04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3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opencourses/data-structures" TargetMode="External"/><Relationship Id="rId7" Type="http://schemas.openxmlformats.org/officeDocument/2006/relationships/image" Target="../media/image20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6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1.png"/><Relationship Id="rId14" Type="http://schemas.openxmlformats.org/officeDocument/2006/relationships/hyperlink" Target="http://www.telenor.bg/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86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7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8.png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77198"/>
            <a:ext cx="3187613" cy="525135"/>
          </a:xfrm>
        </p:spPr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147097"/>
            <a:ext cx="3187614" cy="444343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652203"/>
            <a:ext cx="3187613" cy="363552"/>
          </a:xfrm>
        </p:spPr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993365"/>
            <a:ext cx="3187613" cy="331235"/>
          </a:xfrm>
        </p:spPr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419946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2133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84071" y="3550644"/>
            <a:ext cx="2514600" cy="27596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576164">
            <a:off x="5778249" y="3767049"/>
            <a:ext cx="672172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BST</a:t>
            </a:r>
          </a:p>
        </p:txBody>
      </p:sp>
      <p:sp>
        <p:nvSpPr>
          <p:cNvPr id="30" name="Title 4"/>
          <p:cNvSpPr>
            <a:spLocks noGrp="1"/>
          </p:cNvSpPr>
          <p:nvPr>
            <p:ph type="ctrTitle"/>
          </p:nvPr>
        </p:nvSpPr>
        <p:spPr>
          <a:xfrm>
            <a:off x="3503612" y="662935"/>
            <a:ext cx="7940342" cy="1815850"/>
          </a:xfrm>
        </p:spPr>
        <p:txBody>
          <a:bodyPr>
            <a:normAutofit/>
          </a:bodyPr>
          <a:lstStyle/>
          <a:p>
            <a:r>
              <a:rPr lang="en-US" dirty="0"/>
              <a:t>Binary Search Trees</a:t>
            </a:r>
          </a:p>
        </p:txBody>
      </p:sp>
      <p:sp>
        <p:nvSpPr>
          <p:cNvPr id="31" name="Subtitle 5"/>
          <p:cNvSpPr>
            <a:spLocks noGrp="1"/>
          </p:cNvSpPr>
          <p:nvPr>
            <p:ph type="subTitle" idx="1"/>
          </p:nvPr>
        </p:nvSpPr>
        <p:spPr>
          <a:xfrm>
            <a:off x="3503612" y="2049011"/>
            <a:ext cx="7940342" cy="1287673"/>
          </a:xfrm>
        </p:spPr>
        <p:txBody>
          <a:bodyPr>
            <a:normAutofit/>
          </a:bodyPr>
          <a:lstStyle/>
          <a:p>
            <a:r>
              <a:rPr lang="en-US" dirty="0"/>
              <a:t>Implementation and Operations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308" y="3096402"/>
            <a:ext cx="2482271" cy="278315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6335887" y="4157103"/>
            <a:ext cx="2867753" cy="1929285"/>
            <a:chOff x="1939268" y="2057401"/>
            <a:chExt cx="4499280" cy="3082060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3829392" y="2057401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4896896" y="3194073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2695373" y="3145786"/>
              <a:ext cx="762248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939268" y="4400027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3417346" y="4401278"/>
              <a:ext cx="766724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3346100" y="2612572"/>
              <a:ext cx="542611" cy="63304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11"/>
            <p:cNvSpPr>
              <a:spLocks noChangeShapeType="1"/>
            </p:cNvSpPr>
            <p:nvPr/>
          </p:nvSpPr>
          <p:spPr bwMode="auto">
            <a:xfrm flipH="1">
              <a:off x="2481943" y="3862171"/>
              <a:ext cx="413316" cy="56915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2"/>
            <p:cNvSpPr>
              <a:spLocks noChangeShapeType="1"/>
            </p:cNvSpPr>
            <p:nvPr/>
          </p:nvSpPr>
          <p:spPr bwMode="auto">
            <a:xfrm>
              <a:off x="3251769" y="3860719"/>
              <a:ext cx="390820" cy="5594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4495800" y="2667000"/>
              <a:ext cx="508279" cy="62885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5674808" y="4399504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26" name="Line 15"/>
            <p:cNvSpPr>
              <a:spLocks noChangeShapeType="1"/>
            </p:cNvSpPr>
            <p:nvPr/>
          </p:nvSpPr>
          <p:spPr bwMode="auto">
            <a:xfrm>
              <a:off x="5466304" y="3888711"/>
              <a:ext cx="401934" cy="55265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131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Solution: BST Contains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1" y="1137821"/>
            <a:ext cx="10210802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bool Contains(T value)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 current = this.root;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(current != null)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(value.CompareTo(current.Value) &lt; 0)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current = current.Left;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(value.CompareTo(current.Value) &gt;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current = current.Right;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current != null;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891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Solution: BST Insert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0" y="1278553"/>
            <a:ext cx="10210802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Insert(T value)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(this.root == null)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this.root = new Node(value);  return;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 parent = null; 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 current = this.root;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while(current != null) { //TODO: search for node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//TODO: insert node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933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Implement: </a:t>
            </a:r>
          </a:p>
          <a:p>
            <a:pPr lvl="2">
              <a:lnSpc>
                <a:spcPct val="110000"/>
              </a:lnSpc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BST&lt;T&gt; </a:t>
            </a:r>
            <a:r>
              <a:rPr lang="en-US" altLang="ko-KR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Search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(T value)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+mj-lt"/>
                <a:ea typeface="굴림" pitchFamily="50" charset="-127"/>
              </a:rPr>
              <a:t>Make sure the method works for: </a:t>
            </a:r>
          </a:p>
          <a:p>
            <a:pPr lvl="1">
              <a:lnSpc>
                <a:spcPct val="110000"/>
              </a:lnSpc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j-lt"/>
                <a:ea typeface="굴림" pitchFamily="50" charset="-127"/>
              </a:rPr>
              <a:t>empty tree</a:t>
            </a:r>
          </a:p>
          <a:p>
            <a:pPr lvl="1">
              <a:lnSpc>
                <a:spcPct val="110000"/>
              </a:lnSpc>
            </a:pPr>
            <a:r>
              <a:rPr lang="en-US" altLang="ko-KR" dirty="0">
                <a:latin typeface="+mj-lt"/>
                <a:ea typeface="굴림" pitchFamily="50" charset="-127"/>
              </a:rPr>
              <a:t>tree with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j-lt"/>
                <a:ea typeface="굴림" pitchFamily="50" charset="-127"/>
              </a:rPr>
              <a:t>one element</a:t>
            </a:r>
          </a:p>
          <a:p>
            <a:pPr lvl="1">
              <a:lnSpc>
                <a:spcPct val="110000"/>
              </a:lnSpc>
            </a:pPr>
            <a:r>
              <a:rPr lang="en-US" altLang="ko-KR" dirty="0">
                <a:latin typeface="+mj-lt"/>
                <a:ea typeface="굴림" pitchFamily="50" charset="-127"/>
              </a:rPr>
              <a:t>tree with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j-lt"/>
                <a:ea typeface="굴림" pitchFamily="50" charset="-127"/>
              </a:rPr>
              <a:t>two elements - root + left/right</a:t>
            </a:r>
          </a:p>
          <a:p>
            <a:pPr lvl="1">
              <a:lnSpc>
                <a:spcPct val="110000"/>
              </a:lnSpc>
            </a:pPr>
            <a:r>
              <a:rPr lang="en-US" altLang="ko-KR" dirty="0">
                <a:latin typeface="+mj-lt"/>
                <a:ea typeface="굴림" pitchFamily="50" charset="-127"/>
              </a:rPr>
              <a:t>tree with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j-lt"/>
                <a:ea typeface="굴림" pitchFamily="50" charset="-127"/>
              </a:rPr>
              <a:t>multiple elements</a:t>
            </a:r>
          </a:p>
          <a:p>
            <a:pPr marL="377887" lvl="1" indent="0">
              <a:lnSpc>
                <a:spcPct val="110000"/>
              </a:lnSpc>
              <a:buNone/>
            </a:pPr>
            <a:endParaRPr lang="en-US" altLang="ko-KR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Problem: BST Search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31797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Solution: BST Search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1" y="1143000"/>
            <a:ext cx="10210802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BinarySearchTree&lt;T&gt; Search(T item)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 current = this.root;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(current != null)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(item.CompareTo(current.Value) &lt;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current = current.Left;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(item.CompareTo(current.Value) &gt; 0)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 = current.Right;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new BinarySearchTree&lt;T&gt;(current);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773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Solution: BST Search</a:t>
            </a:r>
            <a:r>
              <a:rPr lang="bg-BG" altLang="ko-KR" dirty="0">
                <a:ea typeface="굴림" pitchFamily="50" charset="-127"/>
              </a:rPr>
              <a:t>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1" y="1430953"/>
            <a:ext cx="10210802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BinarySearchTree(Node root)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GB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this.Copy(root);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Copy(Node 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(node == null)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this.Insert(node.Value);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this.Copy(node.Left);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this.Copy(node.Right);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932612" y="4419600"/>
            <a:ext cx="2910000" cy="838200"/>
          </a:xfrm>
          <a:prstGeom prst="wedgeRoundRectCallout">
            <a:avLst>
              <a:gd name="adj1" fmla="val -66566"/>
              <a:gd name="adj2" fmla="val 457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Pre-Order Traversal</a:t>
            </a:r>
            <a:endParaRPr lang="bg-BG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22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US" dirty="0"/>
              <a:t>Lab Exercise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912813" y="5638800"/>
            <a:ext cx="10363200" cy="719034"/>
          </a:xfrm>
        </p:spPr>
        <p:txBody>
          <a:bodyPr/>
          <a:lstStyle/>
          <a:p>
            <a:r>
              <a:rPr lang="en-US" dirty="0"/>
              <a:t>BST - Insert, Contains, Search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58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3212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848142"/>
            <a:ext cx="11804822" cy="4873334"/>
          </a:xfrm>
        </p:spPr>
        <p:txBody>
          <a:bodyPr>
            <a:noAutofit/>
          </a:bodyPr>
          <a:lstStyle/>
          <a:p>
            <a:r>
              <a:rPr lang="en-US" dirty="0"/>
              <a:t>What is the speed of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Search(T)</a:t>
            </a:r>
            <a:r>
              <a:rPr lang="en-US" dirty="0"/>
              <a:t> operation on BST?</a:t>
            </a:r>
          </a:p>
          <a:p>
            <a:pPr lvl="1"/>
            <a:r>
              <a:rPr lang="en-US" dirty="0">
                <a:hlinkClick r:id="rId2" action="ppaction://hlinksldjump"/>
              </a:rPr>
              <a:t>O(n)</a:t>
            </a:r>
          </a:p>
          <a:p>
            <a:pPr lvl="1"/>
            <a:r>
              <a:rPr lang="en-US" dirty="0">
                <a:hlinkClick r:id="rId2" action="ppaction://hlinksldjump"/>
              </a:rPr>
              <a:t>O(log(n))</a:t>
            </a:r>
          </a:p>
          <a:p>
            <a:pPr lvl="1"/>
            <a:r>
              <a:rPr lang="en-US" dirty="0">
                <a:hlinkClick r:id="rId2" action="ppaction://hlinksldjump"/>
              </a:rPr>
              <a:t>O(1)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BST - Search Operation Speed - Quiz</a:t>
            </a:r>
          </a:p>
        </p:txBody>
      </p:sp>
      <p:sp>
        <p:nvSpPr>
          <p:cNvPr id="17" name="Rectangle 16"/>
          <p:cNvSpPr/>
          <p:nvPr/>
        </p:nvSpPr>
        <p:spPr>
          <a:xfrm rot="16200000">
            <a:off x="3094223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3212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TIME: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371940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7" grpId="1" animBg="1"/>
      <p:bldP spid="18" grpId="0"/>
      <p:bldP spid="1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654676"/>
          </a:xfrm>
        </p:spPr>
        <p:txBody>
          <a:bodyPr>
            <a:noAutofit/>
          </a:bodyPr>
          <a:lstStyle/>
          <a:p>
            <a:r>
              <a:rPr lang="en-US" dirty="0"/>
              <a:t>What is the speed of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Search()</a:t>
            </a:r>
            <a:r>
              <a:rPr lang="en-US" dirty="0"/>
              <a:t> operation on BST?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O(n)</a:t>
            </a:r>
          </a:p>
          <a:p>
            <a:pPr lvl="1"/>
            <a:r>
              <a:rPr lang="en-US" dirty="0"/>
              <a:t>O(log(n))</a:t>
            </a:r>
          </a:p>
          <a:p>
            <a:pPr lvl="1"/>
            <a:r>
              <a:rPr lang="en-US" dirty="0"/>
              <a:t>O(1)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- Search Operation Speed - Answer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16" y="3088331"/>
            <a:ext cx="558598" cy="5585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16" y="2463476"/>
            <a:ext cx="558598" cy="5585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16" y="1752600"/>
            <a:ext cx="630764" cy="630764"/>
          </a:xfrm>
          <a:prstGeom prst="rect">
            <a:avLst/>
          </a:prstGeom>
        </p:spPr>
      </p:pic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5930083" y="2493494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6897269" y="3344215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6668243" y="3156643"/>
            <a:ext cx="323121" cy="32745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7847012" y="4351656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7591808" y="4077804"/>
            <a:ext cx="371302" cy="38099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8820164" y="5292373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8564960" y="5018521"/>
            <a:ext cx="371302" cy="38099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136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Remove x from BST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if node is null </a:t>
            </a: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 exit</a:t>
            </a:r>
            <a:endParaRPr lang="en-GB" dirty="0"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if node is leaf </a:t>
            </a: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 remove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if node is non-leaf  </a:t>
            </a:r>
            <a:r>
              <a:rPr lang="en-GB" dirty="0">
                <a:cs typeface="Times New Roman" pitchFamily="18" charset="0"/>
                <a:sym typeface="Symbol" pitchFamily="18" charset="2"/>
              </a:rPr>
              <a:t>find replacement</a:t>
            </a:r>
            <a:endParaRPr lang="en-GB" dirty="0">
              <a:cs typeface="Times New Roman" pitchFamily="18" charset="0"/>
              <a:sym typeface="Wingdings" panose="05000000000000000000" pitchFamily="2" charset="2"/>
            </a:endParaRPr>
          </a:p>
          <a:p>
            <a:pPr lvl="2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3 cases (continues…)</a:t>
            </a:r>
            <a:endParaRPr lang="bg-BG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- Remove</a:t>
            </a:r>
            <a:endParaRPr lang="bg-BG" dirty="0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8797643" y="1905000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9980084" y="314152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541526" y="3088993"/>
            <a:ext cx="844318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9249532" y="4498386"/>
            <a:ext cx="849276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 flipH="1">
            <a:off x="8262316" y="2508939"/>
            <a:ext cx="601033" cy="688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 flipH="1">
            <a:off x="7305116" y="3868308"/>
            <a:ext cx="457817" cy="6191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H="1">
            <a:off x="9766410" y="3868308"/>
            <a:ext cx="332398" cy="6191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3"/>
          <p:cNvSpPr>
            <a:spLocks noChangeShapeType="1"/>
          </p:cNvSpPr>
          <p:nvPr/>
        </p:nvSpPr>
        <p:spPr bwMode="auto">
          <a:xfrm>
            <a:off x="9535803" y="2568149"/>
            <a:ext cx="563005" cy="6841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10841753" y="445284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>
            <a:off x="10610800" y="3897179"/>
            <a:ext cx="445210" cy="6012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6704012" y="4453411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61831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1. Deleted has no right child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promote its left child</a:t>
            </a:r>
          </a:p>
          <a:p>
            <a:pPr lvl="1">
              <a:lnSpc>
                <a:spcPct val="100000"/>
              </a:lnSpc>
            </a:pPr>
            <a:endParaRPr lang="en-GB" dirty="0"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Example: Delete 9</a:t>
            </a:r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– Remove (1)</a:t>
            </a:r>
            <a:endParaRPr lang="bg-BG" dirty="0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8797643" y="1905000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9980084" y="314152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541526" y="3088993"/>
            <a:ext cx="844318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9249532" y="4498386"/>
            <a:ext cx="849276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H="1">
            <a:off x="8262316" y="2508939"/>
            <a:ext cx="601033" cy="688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 flipH="1">
            <a:off x="7305116" y="3868308"/>
            <a:ext cx="457817" cy="6191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 flipH="1">
            <a:off x="9766410" y="3868308"/>
            <a:ext cx="332398" cy="6191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9535803" y="2568149"/>
            <a:ext cx="563005" cy="6841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10841753" y="445284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10610800" y="3897179"/>
            <a:ext cx="445210" cy="6012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6704012" y="4453411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9431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0.00972 L 0.06772 -0.1981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9" y="-10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8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321" y="1676400"/>
            <a:ext cx="3663951" cy="4724400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Binary Search Trees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BST Operations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Search()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DeleteMin()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Range()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29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2. Deleted right's child has no left child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promote right child</a:t>
            </a:r>
          </a:p>
          <a:p>
            <a:pPr lvl="1">
              <a:lnSpc>
                <a:spcPct val="100000"/>
              </a:lnSpc>
            </a:pPr>
            <a:endParaRPr lang="en-GB" dirty="0"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Example: Delete 19</a:t>
            </a:r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– Remove (2)</a:t>
            </a:r>
            <a:endParaRPr lang="bg-BG" dirty="0"/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10742611" y="5203207"/>
            <a:ext cx="329945" cy="73174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60707" y="5822353"/>
            <a:ext cx="726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null</a:t>
            </a: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8797643" y="1905000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9980084" y="314152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7541526" y="3088993"/>
            <a:ext cx="844318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9249532" y="4498386"/>
            <a:ext cx="849276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 flipH="1">
            <a:off x="8262316" y="2508939"/>
            <a:ext cx="601033" cy="688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 flipH="1">
            <a:off x="7305116" y="3868308"/>
            <a:ext cx="457817" cy="6191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 flipH="1">
            <a:off x="9766410" y="3868308"/>
            <a:ext cx="332398" cy="6191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3"/>
          <p:cNvSpPr>
            <a:spLocks noChangeShapeType="1"/>
          </p:cNvSpPr>
          <p:nvPr/>
        </p:nvSpPr>
        <p:spPr bwMode="auto">
          <a:xfrm>
            <a:off x="9535803" y="2568149"/>
            <a:ext cx="563005" cy="6841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10841753" y="445284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39" name="Line 15"/>
          <p:cNvSpPr>
            <a:spLocks noChangeShapeType="1"/>
          </p:cNvSpPr>
          <p:nvPr/>
        </p:nvSpPr>
        <p:spPr bwMode="auto">
          <a:xfrm>
            <a:off x="10610800" y="3897179"/>
            <a:ext cx="445210" cy="6012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6704012" y="4453411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4668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3209E-6 -3.7037E-7 L -0.07176 -0.1856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5" y="-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" grpId="0"/>
      <p:bldP spid="26" grpId="0" animBg="1"/>
      <p:bldP spid="38" grpId="0" animBg="1"/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3. Deleted right's child has left child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find min in deleted right's left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promote min</a:t>
            </a:r>
          </a:p>
          <a:p>
            <a:pPr lvl="1">
              <a:lnSpc>
                <a:spcPct val="100000"/>
              </a:lnSpc>
            </a:pPr>
            <a:endParaRPr lang="en-GB" dirty="0"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Example: Delete 17</a:t>
            </a:r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– Remove (3)</a:t>
            </a:r>
            <a:endParaRPr lang="bg-BG" dirty="0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8797643" y="1905000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9980084" y="314152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7541526" y="3088993"/>
            <a:ext cx="844318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9249532" y="4498386"/>
            <a:ext cx="849276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33" name="Line 10"/>
          <p:cNvSpPr>
            <a:spLocks noChangeShapeType="1"/>
          </p:cNvSpPr>
          <p:nvPr/>
        </p:nvSpPr>
        <p:spPr bwMode="auto">
          <a:xfrm flipH="1">
            <a:off x="8262316" y="2508939"/>
            <a:ext cx="601033" cy="688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1"/>
          <p:cNvSpPr>
            <a:spLocks noChangeShapeType="1"/>
          </p:cNvSpPr>
          <p:nvPr/>
        </p:nvSpPr>
        <p:spPr bwMode="auto">
          <a:xfrm flipH="1">
            <a:off x="7305116" y="3868308"/>
            <a:ext cx="457817" cy="6191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 flipH="1">
            <a:off x="9766410" y="3868308"/>
            <a:ext cx="332398" cy="6191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3"/>
          <p:cNvSpPr>
            <a:spLocks noChangeShapeType="1"/>
          </p:cNvSpPr>
          <p:nvPr/>
        </p:nvSpPr>
        <p:spPr bwMode="auto">
          <a:xfrm>
            <a:off x="9535803" y="2568149"/>
            <a:ext cx="563005" cy="6841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10841753" y="445284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>
            <a:off x="10610800" y="3897179"/>
            <a:ext cx="445210" cy="6012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6704012" y="4453411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86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6718E-6 -1.85185E-6 L -0.03647 -0.3844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-1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0" grpId="0" animBg="1"/>
      <p:bldP spid="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Implement: </a:t>
            </a:r>
          </a:p>
          <a:p>
            <a:pPr lvl="2">
              <a:lnSpc>
                <a:spcPct val="110000"/>
              </a:lnSpc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void </a:t>
            </a:r>
            <a:r>
              <a:rPr lang="en-US" altLang="ko-KR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DeleteMin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()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+mj-lt"/>
                <a:ea typeface="굴림" pitchFamily="50" charset="-127"/>
              </a:rPr>
              <a:t>Make sure the method works for: </a:t>
            </a:r>
          </a:p>
          <a:p>
            <a:pPr lvl="1">
              <a:lnSpc>
                <a:spcPct val="110000"/>
              </a:lnSpc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j-lt"/>
                <a:ea typeface="굴림" pitchFamily="50" charset="-127"/>
              </a:rPr>
              <a:t>empty tree</a:t>
            </a:r>
          </a:p>
          <a:p>
            <a:pPr lvl="1">
              <a:lnSpc>
                <a:spcPct val="110000"/>
              </a:lnSpc>
            </a:pPr>
            <a:r>
              <a:rPr lang="en-US" altLang="ko-KR" dirty="0">
                <a:latin typeface="+mj-lt"/>
                <a:ea typeface="굴림" pitchFamily="50" charset="-127"/>
              </a:rPr>
              <a:t>tree with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j-lt"/>
                <a:ea typeface="굴림" pitchFamily="50" charset="-127"/>
              </a:rPr>
              <a:t>one element</a:t>
            </a:r>
          </a:p>
          <a:p>
            <a:pPr lvl="1">
              <a:lnSpc>
                <a:spcPct val="110000"/>
              </a:lnSpc>
            </a:pPr>
            <a:r>
              <a:rPr lang="en-US" altLang="ko-KR" dirty="0">
                <a:latin typeface="+mj-lt"/>
                <a:ea typeface="굴림" pitchFamily="50" charset="-127"/>
              </a:rPr>
              <a:t>tree with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j-lt"/>
                <a:ea typeface="굴림" pitchFamily="50" charset="-127"/>
              </a:rPr>
              <a:t>two elements - root + left/right</a:t>
            </a:r>
          </a:p>
          <a:p>
            <a:pPr lvl="1">
              <a:lnSpc>
                <a:spcPct val="110000"/>
              </a:lnSpc>
            </a:pPr>
            <a:r>
              <a:rPr lang="en-US" altLang="ko-KR" dirty="0">
                <a:latin typeface="+mj-lt"/>
                <a:ea typeface="굴림" pitchFamily="50" charset="-127"/>
              </a:rPr>
              <a:t>tree with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j-lt"/>
                <a:ea typeface="굴림" pitchFamily="50" charset="-127"/>
              </a:rPr>
              <a:t>multiple elements</a:t>
            </a:r>
          </a:p>
          <a:p>
            <a:pPr marL="377887" lvl="1" indent="0">
              <a:lnSpc>
                <a:spcPct val="110000"/>
              </a:lnSpc>
              <a:buNone/>
            </a:pPr>
            <a:endParaRPr lang="en-US" altLang="ko-KR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Problem: BST Delete Min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84508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Solution: BST Delete Min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1" y="1143000"/>
            <a:ext cx="10210802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DeleteMin()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(this.root == null) { return;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Node&lt;T&gt; parent = null;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Node&lt;T&gt; current = this.root;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(current.Left != null)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parent = current;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current = parent.Left;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(parent == null) { this.root = current.Right;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{ parent.Left = current.Right;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438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US" dirty="0"/>
              <a:t>Lab Exercise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912813" y="5638800"/>
            <a:ext cx="10363200" cy="719034"/>
          </a:xfrm>
        </p:spPr>
        <p:txBody>
          <a:bodyPr/>
          <a:lstStyle/>
          <a:p>
            <a:r>
              <a:rPr lang="en-US" dirty="0"/>
              <a:t>BST - </a:t>
            </a:r>
            <a:r>
              <a:rPr lang="en-US" noProof="1"/>
              <a:t>DeleteMin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28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Insert – height of tree</a:t>
            </a:r>
          </a:p>
          <a:p>
            <a:r>
              <a:rPr lang="en-US" dirty="0"/>
              <a:t>Search – height of tree</a:t>
            </a:r>
          </a:p>
          <a:p>
            <a:r>
              <a:rPr lang="en-US" dirty="0"/>
              <a:t>Delete – height of tree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 – Operation Speed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00131" y="2819400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8882572" y="405592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6444014" y="4003393"/>
            <a:ext cx="844318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8152020" y="5412786"/>
            <a:ext cx="849276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7164804" y="3423339"/>
            <a:ext cx="601033" cy="688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1"/>
          <p:cNvSpPr>
            <a:spLocks noChangeShapeType="1"/>
          </p:cNvSpPr>
          <p:nvPr/>
        </p:nvSpPr>
        <p:spPr bwMode="auto">
          <a:xfrm flipH="1">
            <a:off x="6207604" y="4782708"/>
            <a:ext cx="457817" cy="6191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 flipH="1">
            <a:off x="8668898" y="4782708"/>
            <a:ext cx="332398" cy="6191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3"/>
          <p:cNvSpPr>
            <a:spLocks noChangeShapeType="1"/>
          </p:cNvSpPr>
          <p:nvPr/>
        </p:nvSpPr>
        <p:spPr bwMode="auto">
          <a:xfrm>
            <a:off x="8438291" y="3482549"/>
            <a:ext cx="563005" cy="6841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9744241" y="536724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>
            <a:off x="9513288" y="4811579"/>
            <a:ext cx="445210" cy="6012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5606500" y="5367811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>
            <a:off x="5037997" y="1526781"/>
            <a:ext cx="1202584" cy="568301"/>
          </a:xfrm>
          <a:prstGeom prst="wedgeRoundRectCallout">
            <a:avLst>
              <a:gd name="adj1" fmla="val -66566"/>
              <a:gd name="adj2" fmla="val 457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O(n)</a:t>
            </a:r>
            <a:endParaRPr lang="bg-BG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34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Example: Insert 17, 10, 25, 5, 15, 19, 34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 – Best Case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772316" y="2473697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427953" y="444599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6535541" y="3132980"/>
            <a:ext cx="701872" cy="3313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7090011" y="338797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7155098" y="4191000"/>
            <a:ext cx="234714" cy="36433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7935982" y="442694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7694612" y="4171950"/>
            <a:ext cx="357468" cy="36213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99492" y="442694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4261550" y="336892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H="1">
            <a:off x="4326637" y="4171950"/>
            <a:ext cx="234714" cy="36433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5107521" y="440789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>
            <a:off x="4866151" y="4152900"/>
            <a:ext cx="357468" cy="36213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 flipH="1">
            <a:off x="4951409" y="3132980"/>
            <a:ext cx="902040" cy="32404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94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3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You can insert values in ever random order</a:t>
            </a:r>
          </a:p>
          <a:p>
            <a:r>
              <a:rPr lang="en-US" dirty="0"/>
              <a:t>Example: Insert 17, 19, 9, 6, 25, 28, 18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 – Average Case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337931" y="2514600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6235911" y="3584688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4223513" y="3584688"/>
            <a:ext cx="844318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5471443" y="4695468"/>
            <a:ext cx="849276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>
            <a:off x="4926131" y="3118539"/>
            <a:ext cx="477505" cy="5489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4111998" y="4321071"/>
            <a:ext cx="271161" cy="38540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H="1">
            <a:off x="6076091" y="4321071"/>
            <a:ext cx="332740" cy="38540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3"/>
          <p:cNvSpPr>
            <a:spLocks noChangeShapeType="1"/>
          </p:cNvSpPr>
          <p:nvPr/>
        </p:nvSpPr>
        <p:spPr bwMode="auto">
          <a:xfrm>
            <a:off x="6076091" y="3177749"/>
            <a:ext cx="323121" cy="48969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6952851" y="4695468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28" name="Line 15"/>
          <p:cNvSpPr>
            <a:spLocks noChangeShapeType="1"/>
          </p:cNvSpPr>
          <p:nvPr/>
        </p:nvSpPr>
        <p:spPr bwMode="auto">
          <a:xfrm>
            <a:off x="6924424" y="4321071"/>
            <a:ext cx="335005" cy="38540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3579812" y="470010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7727741" y="5753143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28</a:t>
            </a:r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7559839" y="5435876"/>
            <a:ext cx="335805" cy="37439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71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You can insert values in ever increasing/decreasing order</a:t>
            </a:r>
          </a:p>
          <a:p>
            <a:r>
              <a:rPr lang="en-US" dirty="0"/>
              <a:t>Example: Insert 17, 19, 25, 34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 – Worst Case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037012" y="2743200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004198" y="3593921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775172" y="3406349"/>
            <a:ext cx="323121" cy="32745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5953941" y="460136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5698737" y="4327510"/>
            <a:ext cx="371302" cy="38099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927093" y="5542079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6671889" y="5268227"/>
            <a:ext cx="371302" cy="38099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6671889" y="3477671"/>
            <a:ext cx="2563852" cy="568301"/>
          </a:xfrm>
          <a:prstGeom prst="wedgeRoundRectCallout">
            <a:avLst>
              <a:gd name="adj1" fmla="val -57943"/>
              <a:gd name="adj2" fmla="val 524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Linked List</a:t>
            </a:r>
            <a:endParaRPr lang="bg-BG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1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8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Binary search trees can be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balanced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Balanced trees have for each node</a:t>
            </a:r>
          </a:p>
          <a:p>
            <a:pPr lvl="2">
              <a:lnSpc>
                <a:spcPct val="11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Nearly equal number of nodes in its subtrees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Balanced trees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have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height of ~ log(n)</a:t>
            </a:r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Binary Search Trees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8404" y="2171700"/>
            <a:ext cx="2595009" cy="3467100"/>
          </a:xfrm>
          <a:prstGeom prst="roundRect">
            <a:avLst>
              <a:gd name="adj" fmla="val 3641"/>
            </a:avLst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334288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#DsAlgo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All elements between 2 values</a:t>
            </a:r>
            <a:endParaRPr lang="bg-BG" dirty="0"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Return enumerator</a:t>
            </a:r>
            <a:r>
              <a:rPr lang="bg-BG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with the elements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Find the</a:t>
            </a:r>
          </a:p>
          <a:p>
            <a:pPr lvl="1">
              <a:lnSpc>
                <a:spcPct val="100000"/>
              </a:lnSpc>
            </a:pPr>
            <a:endParaRPr lang="en-US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- Range</a:t>
            </a:r>
            <a:endParaRPr lang="bg-BG" dirty="0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8797643" y="1371600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9980084" y="260812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37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541526" y="2555593"/>
            <a:ext cx="844318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912604" y="5274098"/>
            <a:ext cx="849276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 flipH="1">
            <a:off x="8262316" y="1975539"/>
            <a:ext cx="601033" cy="688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 flipH="1">
            <a:off x="7305116" y="3334908"/>
            <a:ext cx="457817" cy="6191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3"/>
          <p:cNvSpPr>
            <a:spLocks noChangeShapeType="1"/>
          </p:cNvSpPr>
          <p:nvPr/>
        </p:nvSpPr>
        <p:spPr bwMode="auto">
          <a:xfrm>
            <a:off x="9535803" y="2034749"/>
            <a:ext cx="563005" cy="6841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10841753" y="391944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>
            <a:off x="10610800" y="3363779"/>
            <a:ext cx="445210" cy="6012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6704012" y="3920011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 flipH="1">
            <a:off x="6519065" y="4688995"/>
            <a:ext cx="457817" cy="6191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8649982" y="3885967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8205701" y="3312594"/>
            <a:ext cx="563005" cy="6841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9523727" y="5262368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6" name="Line 13"/>
          <p:cNvSpPr>
            <a:spLocks noChangeShapeType="1"/>
          </p:cNvSpPr>
          <p:nvPr/>
        </p:nvSpPr>
        <p:spPr bwMode="auto">
          <a:xfrm>
            <a:off x="9079446" y="4688995"/>
            <a:ext cx="563005" cy="6841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7717625" y="5262368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7273344" y="4688995"/>
            <a:ext cx="563005" cy="6841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38546" y="5029200"/>
            <a:ext cx="4881217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/>
            </a:r>
            <a:b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4 5 8 9 10 37</a:t>
            </a:r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55612" y="5029200"/>
            <a:ext cx="4881217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Range 4, 37 </a:t>
            </a:r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11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417"/>
                                      </p:to>
                                    </p:animClr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417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9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417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417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9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417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417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417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417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9" presetClass="emph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417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417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9" presetClass="emph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417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417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17" grpId="0" animBg="1"/>
      <p:bldP spid="25" grpId="0" animBg="1"/>
      <p:bldP spid="30" grpId="0" animBg="1"/>
      <p:bldP spid="3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US" dirty="0"/>
              <a:t>Lab Exercise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912813" y="5638800"/>
            <a:ext cx="10363200" cy="719034"/>
          </a:xfrm>
        </p:spPr>
        <p:txBody>
          <a:bodyPr/>
          <a:lstStyle/>
          <a:p>
            <a:r>
              <a:rPr lang="en-US" dirty="0"/>
              <a:t>BST - Range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44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3212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848142"/>
            <a:ext cx="11804822" cy="4873334"/>
          </a:xfrm>
        </p:spPr>
        <p:txBody>
          <a:bodyPr>
            <a:noAutofit/>
          </a:bodyPr>
          <a:lstStyle/>
          <a:p>
            <a:r>
              <a:rPr lang="en-US" dirty="0"/>
              <a:t>What is the speed of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Range(T, T)</a:t>
            </a:r>
            <a:r>
              <a:rPr lang="en-US" dirty="0"/>
              <a:t> operation on BST?</a:t>
            </a:r>
          </a:p>
          <a:p>
            <a:pPr lvl="1"/>
            <a:r>
              <a:rPr lang="en-US" dirty="0">
                <a:hlinkClick r:id="rId2" action="ppaction://hlinksldjump"/>
              </a:rPr>
              <a:t>O(n)</a:t>
            </a:r>
          </a:p>
          <a:p>
            <a:pPr lvl="1"/>
            <a:r>
              <a:rPr lang="en-US" dirty="0">
                <a:hlinkClick r:id="rId2" action="ppaction://hlinksldjump"/>
              </a:rPr>
              <a:t>O(log(n))</a:t>
            </a:r>
          </a:p>
          <a:p>
            <a:pPr lvl="1"/>
            <a:r>
              <a:rPr lang="en-US" dirty="0">
                <a:hlinkClick r:id="rId2" action="ppaction://hlinksldjump"/>
              </a:rPr>
              <a:t>O(1)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BST - Range Operation Speed - Quiz</a:t>
            </a:r>
          </a:p>
        </p:txBody>
      </p:sp>
      <p:sp>
        <p:nvSpPr>
          <p:cNvPr id="17" name="Rectangle 16"/>
          <p:cNvSpPr/>
          <p:nvPr/>
        </p:nvSpPr>
        <p:spPr>
          <a:xfrm rot="16200000">
            <a:off x="3094223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3212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TIME: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312249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7" grpId="1" animBg="1"/>
      <p:bldP spid="18" grpId="0"/>
      <p:bldP spid="18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654676"/>
          </a:xfrm>
        </p:spPr>
        <p:txBody>
          <a:bodyPr>
            <a:noAutofit/>
          </a:bodyPr>
          <a:lstStyle/>
          <a:p>
            <a:r>
              <a:rPr lang="en-US" dirty="0"/>
              <a:t>What is the speed of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Range(T, T)</a:t>
            </a:r>
            <a:r>
              <a:rPr lang="en-US" dirty="0"/>
              <a:t> operation on BST?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O(n)</a:t>
            </a:r>
          </a:p>
          <a:p>
            <a:pPr lvl="1"/>
            <a:r>
              <a:rPr lang="en-US" dirty="0"/>
              <a:t>O(log(n))</a:t>
            </a:r>
          </a:p>
          <a:p>
            <a:pPr lvl="1"/>
            <a:r>
              <a:rPr lang="en-US" dirty="0"/>
              <a:t>O(1)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- Range Operation Speed - Answer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16" y="3088331"/>
            <a:ext cx="558598" cy="5585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16" y="2463476"/>
            <a:ext cx="558598" cy="5585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16" y="1752600"/>
            <a:ext cx="630764" cy="63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113800" cy="557035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Binary search trees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are ordered binary trees</a:t>
            </a: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Balanced trees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have roughly the same height of their left and right children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118" y="1676400"/>
            <a:ext cx="3091494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40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Search Trees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https://softuni.bg/opencourses/data-structures</a:t>
            </a:r>
            <a:r>
              <a:rPr lang="en-US" dirty="0"/>
              <a:t>  </a:t>
            </a:r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labs,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Data Structures and Algorithms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44103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softuni.org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3" tooltip="Software University (SoftUni)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914400"/>
            <a:ext cx="1701050" cy="1570200"/>
          </a:xfrm>
          <a:prstGeom prst="roundRect">
            <a:avLst>
              <a:gd name="adj" fmla="val 785"/>
            </a:avLst>
          </a:prstGeom>
          <a:ln w="12700">
            <a:solidFill>
              <a:srgbClr val="00B0F0">
                <a:alpha val="50196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4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2865600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0212" y="31453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2813" y="4634350"/>
            <a:ext cx="10363200" cy="834450"/>
          </a:xfrm>
        </p:spPr>
        <p:txBody>
          <a:bodyPr/>
          <a:lstStyle/>
          <a:p>
            <a:r>
              <a:rPr lang="en-US" dirty="0"/>
              <a:t>Binary Search Trees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12813" y="5529366"/>
            <a:ext cx="10363200" cy="719034"/>
          </a:xfrm>
        </p:spPr>
        <p:txBody>
          <a:bodyPr/>
          <a:lstStyle/>
          <a:p>
            <a:r>
              <a:rPr lang="en-US" dirty="0"/>
              <a:t>Two Children at Most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406" y="1485296"/>
            <a:ext cx="3505198" cy="2781904"/>
          </a:xfrm>
          <a:prstGeom prst="roundRect">
            <a:avLst>
              <a:gd name="adj" fmla="val 1949"/>
            </a:avLst>
          </a:prstGeom>
        </p:spPr>
      </p:pic>
    </p:spTree>
    <p:extLst>
      <p:ext uri="{BB962C8B-B14F-4D97-AF65-F5344CB8AC3E}">
        <p14:creationId xmlns:p14="http://schemas.microsoft.com/office/powerpoint/2010/main" val="579291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8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Binary search trees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ordered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For each node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  <a:endParaRPr lang="en-US" dirty="0">
              <a:cs typeface="Times New Roman" pitchFamily="18" charset="0"/>
              <a:sym typeface="Symbol" pitchFamily="18" charset="2"/>
            </a:endParaRPr>
          </a:p>
          <a:p>
            <a:pPr lvl="2">
              <a:lnSpc>
                <a:spcPct val="11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Elements in left subtree of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are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&lt;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</a:p>
          <a:p>
            <a:pPr lvl="2">
              <a:lnSpc>
                <a:spcPct val="11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Elements in right subtree of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&gt;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  <a:endParaRPr lang="bg-BG" dirty="0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10319488" y="5322860"/>
            <a:ext cx="804124" cy="77632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31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8089102" y="3603597"/>
            <a:ext cx="804124" cy="77632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9392630" y="4425923"/>
            <a:ext cx="804124" cy="77839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6389861" y="4425923"/>
            <a:ext cx="804124" cy="77839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5720553" y="5452995"/>
            <a:ext cx="804124" cy="77632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6988657" y="5454586"/>
            <a:ext cx="806239" cy="77632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H="1">
            <a:off x="7147195" y="4126164"/>
            <a:ext cx="969202" cy="501140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6254428" y="5069455"/>
            <a:ext cx="266631" cy="421200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6985039" y="5130131"/>
            <a:ext cx="218434" cy="373946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8838419" y="4191804"/>
            <a:ext cx="626157" cy="417672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8624113" y="5359681"/>
            <a:ext cx="804124" cy="77632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H="1">
            <a:off x="9244502" y="5130131"/>
            <a:ext cx="300914" cy="308305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10063437" y="5080558"/>
            <a:ext cx="381516" cy="344230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6" name="AutoShape 17"/>
          <p:cNvSpPr>
            <a:spLocks noChangeArrowheads="1"/>
          </p:cNvSpPr>
          <p:nvPr/>
        </p:nvSpPr>
        <p:spPr bwMode="auto">
          <a:xfrm>
            <a:off x="5146240" y="3847288"/>
            <a:ext cx="3255823" cy="2534056"/>
          </a:xfrm>
          <a:prstGeom prst="triangle">
            <a:avLst>
              <a:gd name="adj" fmla="val 50569"/>
            </a:avLst>
          </a:prstGeom>
          <a:noFill/>
          <a:ln w="22225">
            <a:solidFill>
              <a:schemeClr val="accent5">
                <a:lumMod val="20000"/>
                <a:lumOff val="8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2707558" y="4884694"/>
            <a:ext cx="2563852" cy="568301"/>
          </a:xfrm>
          <a:prstGeom prst="wedgeRoundRectCallout">
            <a:avLst>
              <a:gd name="adj1" fmla="val 76750"/>
              <a:gd name="adj2" fmla="val -6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nodes are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&lt;</a:t>
            </a:r>
            <a:r>
              <a:rPr lang="en-US" sz="2800" noProof="1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 17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7202560" y="2080582"/>
            <a:ext cx="2563852" cy="568301"/>
          </a:xfrm>
          <a:prstGeom prst="wedgeRoundRectCallout">
            <a:avLst>
              <a:gd name="adj1" fmla="val -64393"/>
              <a:gd name="adj2" fmla="val 558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what about == </a:t>
            </a:r>
            <a:endParaRPr lang="bg-BG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17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Search for x in BST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if node is not null</a:t>
            </a:r>
          </a:p>
          <a:p>
            <a:pPr lvl="2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if x &lt; </a:t>
            </a:r>
            <a:r>
              <a:rPr lang="en-GB" noProof="1">
                <a:cs typeface="Times New Roman" pitchFamily="18" charset="0"/>
                <a:sym typeface="Symbol" pitchFamily="18" charset="2"/>
              </a:rPr>
              <a:t>node.value</a:t>
            </a:r>
            <a:r>
              <a:rPr lang="en-GB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 go left</a:t>
            </a:r>
          </a:p>
          <a:p>
            <a:pPr lvl="2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else if x &gt; </a:t>
            </a:r>
            <a:r>
              <a:rPr lang="en-GB" noProof="1">
                <a:cs typeface="Times New Roman" pitchFamily="18" charset="0"/>
                <a:sym typeface="Wingdings" panose="05000000000000000000" pitchFamily="2" charset="2"/>
              </a:rPr>
              <a:t>node.value</a:t>
            </a: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  go right</a:t>
            </a:r>
          </a:p>
          <a:p>
            <a:pPr lvl="2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else if x == </a:t>
            </a:r>
            <a:r>
              <a:rPr lang="en-GB" noProof="1">
                <a:cs typeface="Times New Roman" pitchFamily="18" charset="0"/>
                <a:sym typeface="Wingdings" panose="05000000000000000000" pitchFamily="2" charset="2"/>
              </a:rPr>
              <a:t>node.value</a:t>
            </a: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  return node</a:t>
            </a:r>
            <a:endParaRPr lang="bg-BG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- Search</a:t>
            </a:r>
            <a:endParaRPr lang="bg-BG" dirty="0"/>
          </a:p>
        </p:txBody>
      </p:sp>
      <p:grpSp>
        <p:nvGrpSpPr>
          <p:cNvPr id="24" name="Group 23"/>
          <p:cNvGrpSpPr/>
          <p:nvPr/>
        </p:nvGrpSpPr>
        <p:grpSpPr>
          <a:xfrm>
            <a:off x="6673300" y="1828800"/>
            <a:ext cx="4983712" cy="3352800"/>
            <a:chOff x="1939268" y="2057401"/>
            <a:chExt cx="4499280" cy="3082060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3829392" y="2057401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4896896" y="3194073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2695373" y="3145786"/>
              <a:ext cx="762248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939268" y="4400027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3417346" y="4401278"/>
              <a:ext cx="766724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 flipH="1">
              <a:off x="3346100" y="2612572"/>
              <a:ext cx="542611" cy="63304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 flipH="1">
              <a:off x="2481943" y="3862171"/>
              <a:ext cx="413316" cy="56915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12"/>
            <p:cNvSpPr>
              <a:spLocks noChangeShapeType="1"/>
            </p:cNvSpPr>
            <p:nvPr/>
          </p:nvSpPr>
          <p:spPr bwMode="auto">
            <a:xfrm>
              <a:off x="3251769" y="3860719"/>
              <a:ext cx="390820" cy="5594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4495800" y="2667000"/>
              <a:ext cx="508279" cy="62885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5674808" y="4399504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40" name="Line 15"/>
            <p:cNvSpPr>
              <a:spLocks noChangeShapeType="1"/>
            </p:cNvSpPr>
            <p:nvPr/>
          </p:nvSpPr>
          <p:spPr bwMode="auto">
            <a:xfrm>
              <a:off x="5466304" y="3888711"/>
              <a:ext cx="401934" cy="55265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438546" y="5029200"/>
            <a:ext cx="6276739" cy="1280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Search 12 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17 9 12</a:t>
            </a:r>
          </a:p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Search 27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17 19 25 null</a:t>
            </a:r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151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Insert x in BST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if node is null </a:t>
            </a: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 insert x</a:t>
            </a:r>
            <a:endParaRPr lang="en-GB" dirty="0"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else if x &lt; </a:t>
            </a:r>
            <a:r>
              <a:rPr lang="en-GB" noProof="1">
                <a:cs typeface="Times New Roman" pitchFamily="18" charset="0"/>
                <a:sym typeface="Symbol" pitchFamily="18" charset="2"/>
              </a:rPr>
              <a:t>node.value </a:t>
            </a: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 go left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else if x &gt; </a:t>
            </a:r>
            <a:r>
              <a:rPr lang="en-GB" noProof="1">
                <a:cs typeface="Times New Roman" pitchFamily="18" charset="0"/>
                <a:sym typeface="Wingdings" panose="05000000000000000000" pitchFamily="2" charset="2"/>
              </a:rPr>
              <a:t>node.value</a:t>
            </a: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  go right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else  node exists</a:t>
            </a:r>
            <a:endParaRPr lang="bg-BG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- Insert</a:t>
            </a:r>
            <a:endParaRPr lang="bg-BG" dirty="0"/>
          </a:p>
        </p:txBody>
      </p:sp>
      <p:grpSp>
        <p:nvGrpSpPr>
          <p:cNvPr id="24" name="Group 23"/>
          <p:cNvGrpSpPr/>
          <p:nvPr/>
        </p:nvGrpSpPr>
        <p:grpSpPr>
          <a:xfrm>
            <a:off x="6323012" y="1295400"/>
            <a:ext cx="4983712" cy="3352800"/>
            <a:chOff x="1939268" y="2057401"/>
            <a:chExt cx="4499280" cy="3082060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3829392" y="2057401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4896896" y="3194073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2695373" y="3145786"/>
              <a:ext cx="762248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939268" y="4400027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3417346" y="4401278"/>
              <a:ext cx="766724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 flipH="1">
              <a:off x="3346100" y="2612572"/>
              <a:ext cx="542611" cy="63304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 flipH="1">
              <a:off x="2481943" y="3862171"/>
              <a:ext cx="413316" cy="56915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12"/>
            <p:cNvSpPr>
              <a:spLocks noChangeShapeType="1"/>
            </p:cNvSpPr>
            <p:nvPr/>
          </p:nvSpPr>
          <p:spPr bwMode="auto">
            <a:xfrm>
              <a:off x="3251769" y="3860719"/>
              <a:ext cx="390820" cy="5594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4495800" y="2667000"/>
              <a:ext cx="508279" cy="62885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5674808" y="4399504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40" name="Line 15"/>
            <p:cNvSpPr>
              <a:spLocks noChangeShapeType="1"/>
            </p:cNvSpPr>
            <p:nvPr/>
          </p:nvSpPr>
          <p:spPr bwMode="auto">
            <a:xfrm>
              <a:off x="5466304" y="3888711"/>
              <a:ext cx="401934" cy="55265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438546" y="5029200"/>
            <a:ext cx="8170466" cy="1280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Insert 12 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17 9 12 return</a:t>
            </a:r>
          </a:p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Insert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 27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17 19 25 null(insert)</a:t>
            </a:r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934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You are given a skeleton</a:t>
            </a:r>
          </a:p>
          <a:p>
            <a:pPr lvl="1"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Implement </a:t>
            </a:r>
            <a:r>
              <a:rPr lang="en-US" altLang="ko-KR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BinarySearchTree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&lt;T&gt;</a:t>
            </a:r>
          </a:p>
          <a:p>
            <a:pPr lvl="2">
              <a:lnSpc>
                <a:spcPct val="110000"/>
              </a:lnSpc>
            </a:pPr>
            <a:r>
              <a:rPr lang="en-US" altLang="ko-KR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bool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 Contains(T value)</a:t>
            </a:r>
          </a:p>
          <a:p>
            <a:pPr lvl="2">
              <a:lnSpc>
                <a:spcPct val="110000"/>
              </a:lnSpc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void Insert(T value)</a:t>
            </a:r>
          </a:p>
          <a:p>
            <a:pPr lvl="2">
              <a:lnSpc>
                <a:spcPct val="110000"/>
              </a:lnSpc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void EachInOrder(Action&lt;T&gt;)</a:t>
            </a:r>
          </a:p>
          <a:p>
            <a:pPr lvl="1">
              <a:lnSpc>
                <a:spcPct val="110000"/>
              </a:lnSpc>
            </a:pPr>
            <a:endParaRPr lang="en-US" altLang="ko-KR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굴림" pitchFamily="50" charset="-127"/>
            </a:endParaRPr>
          </a:p>
          <a:p>
            <a:pPr marL="377887" lvl="1" indent="0">
              <a:lnSpc>
                <a:spcPct val="110000"/>
              </a:lnSpc>
              <a:buNone/>
            </a:pPr>
            <a:endParaRPr lang="en-US" altLang="ko-KR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Problem: BST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78" y="4626662"/>
            <a:ext cx="6057900" cy="1790700"/>
          </a:xfrm>
          <a:prstGeom prst="roundRect">
            <a:avLst>
              <a:gd name="adj" fmla="val 5259"/>
            </a:avLst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8532812" y="4671872"/>
            <a:ext cx="2779718" cy="1745490"/>
            <a:chOff x="2695373" y="2057401"/>
            <a:chExt cx="2965263" cy="1874855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829392" y="2057401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4896896" y="3194073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695373" y="3145786"/>
              <a:ext cx="762248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3346100" y="2612572"/>
              <a:ext cx="542611" cy="63304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4495800" y="2667000"/>
              <a:ext cx="508279" cy="62885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" name="Arrow: Right 6"/>
          <p:cNvSpPr/>
          <p:nvPr/>
        </p:nvSpPr>
        <p:spPr>
          <a:xfrm>
            <a:off x="7521897" y="5179962"/>
            <a:ext cx="586721" cy="684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7121390" y="3444347"/>
            <a:ext cx="2563852" cy="568301"/>
          </a:xfrm>
          <a:prstGeom prst="wedgeRoundRectCallout">
            <a:avLst>
              <a:gd name="adj1" fmla="val -57943"/>
              <a:gd name="adj2" fmla="val 524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Same as before</a:t>
            </a:r>
            <a:endParaRPr lang="bg-BG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18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Solution: BST Node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1" y="1295400"/>
            <a:ext cx="10210802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Node root;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class Node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Node(T value)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this.Value = value;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T Value { get; set;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Node Left { get; set;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Node Right { get; set;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323012" y="762000"/>
            <a:ext cx="2563852" cy="568301"/>
          </a:xfrm>
          <a:prstGeom prst="wedgeRoundRectCallout">
            <a:avLst>
              <a:gd name="adj1" fmla="val -57943"/>
              <a:gd name="adj2" fmla="val 524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Inside BST</a:t>
            </a:r>
            <a:endParaRPr lang="bg-BG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24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1511</Words>
  <Application>Microsoft Office PowerPoint</Application>
  <PresentationFormat>По избор</PresentationFormat>
  <Paragraphs>396</Paragraphs>
  <Slides>37</Slides>
  <Notes>11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37</vt:i4>
      </vt:variant>
    </vt:vector>
  </HeadingPairs>
  <TitlesOfParts>
    <vt:vector size="46" baseType="lpstr">
      <vt:lpstr>Arial</vt:lpstr>
      <vt:lpstr>Calibri</vt:lpstr>
      <vt:lpstr>Consolas</vt:lpstr>
      <vt:lpstr>굴림</vt:lpstr>
      <vt:lpstr>Symbol</vt:lpstr>
      <vt:lpstr>Times New Roman</vt:lpstr>
      <vt:lpstr>Wingdings</vt:lpstr>
      <vt:lpstr>Wingdings 2</vt:lpstr>
      <vt:lpstr>SoftUni 16x9</vt:lpstr>
      <vt:lpstr>Binary Search Trees</vt:lpstr>
      <vt:lpstr>Table of Contents</vt:lpstr>
      <vt:lpstr>Have a Question?</vt:lpstr>
      <vt:lpstr>Binary Search Trees</vt:lpstr>
      <vt:lpstr>Binary Search Trees</vt:lpstr>
      <vt:lpstr>BST - Search</vt:lpstr>
      <vt:lpstr>BST - Insert</vt:lpstr>
      <vt:lpstr>Problem: BST</vt:lpstr>
      <vt:lpstr>Solution: BST Node</vt:lpstr>
      <vt:lpstr>Solution: BST Contains</vt:lpstr>
      <vt:lpstr>Solution: BST Insert</vt:lpstr>
      <vt:lpstr>Problem: BST Search</vt:lpstr>
      <vt:lpstr>Solution: BST Search</vt:lpstr>
      <vt:lpstr>Solution: BST Search (2)</vt:lpstr>
      <vt:lpstr>Lab Exercise</vt:lpstr>
      <vt:lpstr>BST - Search Operation Speed - Quiz</vt:lpstr>
      <vt:lpstr>BST - Search Operation Speed - Answer</vt:lpstr>
      <vt:lpstr>BST - Remove</vt:lpstr>
      <vt:lpstr>BST – Remove (1)</vt:lpstr>
      <vt:lpstr>BST – Remove (2)</vt:lpstr>
      <vt:lpstr>BST – Remove (3)</vt:lpstr>
      <vt:lpstr>Problem: BST Delete Min</vt:lpstr>
      <vt:lpstr>Solution: BST Delete Min</vt:lpstr>
      <vt:lpstr>Lab Exercise</vt:lpstr>
      <vt:lpstr>Binary Search Trees – Operation Speed</vt:lpstr>
      <vt:lpstr>Binary Search Trees – Best Case</vt:lpstr>
      <vt:lpstr>Binary Search Trees – Average Case</vt:lpstr>
      <vt:lpstr>Binary Search Trees – Worst Case</vt:lpstr>
      <vt:lpstr>Balanced Binary Search Trees</vt:lpstr>
      <vt:lpstr>BST - Range</vt:lpstr>
      <vt:lpstr>Lab Exercise</vt:lpstr>
      <vt:lpstr>BST - Range Operation Speed - Quiz</vt:lpstr>
      <vt:lpstr>BST - Range Operation Speed - Answer</vt:lpstr>
      <vt:lpstr>Summary</vt:lpstr>
      <vt:lpstr>Binary Search Trees</vt:lpstr>
      <vt:lpstr>License</vt:lpstr>
      <vt:lpstr>Trainings @ Software University (SoftUni)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subject>Software Development Course</dc:subject>
  <dc:creator/>
  <cp:keywords>data structures, algorithms, complexity, asymptotic notation, trees, lists, graphs, programming, SoftUni, Software University, programming, software development, software engineering, course</cp:keywords>
  <dc:description>Course Instances - https://softuni.bg/opencourses/data-structures</dc:description>
  <cp:lastModifiedBy/>
  <cp:revision>1</cp:revision>
  <dcterms:created xsi:type="dcterms:W3CDTF">2014-01-02T17:00:34Z</dcterms:created>
  <dcterms:modified xsi:type="dcterms:W3CDTF">2018-02-07T10:14:33Z</dcterms:modified>
  <cp:category>Data Structures, Algorithms, COmplexity, Asymptotic Notation, Trees, Lists, Graphs,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