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3"/>
  </p:notesMasterIdLst>
  <p:handoutMasterIdLst>
    <p:handoutMasterId r:id="rId34"/>
  </p:handoutMasterIdLst>
  <p:sldIdLst>
    <p:sldId id="274" r:id="rId3"/>
    <p:sldId id="276" r:id="rId4"/>
    <p:sldId id="408" r:id="rId5"/>
    <p:sldId id="427" r:id="rId6"/>
    <p:sldId id="419" r:id="rId7"/>
    <p:sldId id="409" r:id="rId8"/>
    <p:sldId id="410" r:id="rId9"/>
    <p:sldId id="421" r:id="rId10"/>
    <p:sldId id="422" r:id="rId11"/>
    <p:sldId id="423" r:id="rId12"/>
    <p:sldId id="424" r:id="rId13"/>
    <p:sldId id="425" r:id="rId14"/>
    <p:sldId id="420" r:id="rId15"/>
    <p:sldId id="428" r:id="rId16"/>
    <p:sldId id="429" r:id="rId17"/>
    <p:sldId id="430" r:id="rId18"/>
    <p:sldId id="431" r:id="rId19"/>
    <p:sldId id="432" r:id="rId20"/>
    <p:sldId id="413" r:id="rId21"/>
    <p:sldId id="414" r:id="rId22"/>
    <p:sldId id="415" r:id="rId23"/>
    <p:sldId id="436" r:id="rId24"/>
    <p:sldId id="433" r:id="rId25"/>
    <p:sldId id="416" r:id="rId26"/>
    <p:sldId id="417" r:id="rId27"/>
    <p:sldId id="418" r:id="rId28"/>
    <p:sldId id="349" r:id="rId29"/>
    <p:sldId id="434" r:id="rId30"/>
    <p:sldId id="404" r:id="rId31"/>
    <p:sldId id="435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709A2BE3-2D0E-4BDF-9E7B-B5B14B6C6981}">
          <p14:sldIdLst>
            <p14:sldId id="274"/>
            <p14:sldId id="276"/>
            <p14:sldId id="408"/>
          </p14:sldIdLst>
        </p14:section>
        <p14:section name="Project Structure" id="{C3B03A4F-E8B2-4FB2-AA8D-760AE3F532D7}">
          <p14:sldIdLst>
            <p14:sldId id="427"/>
            <p14:sldId id="419"/>
            <p14:sldId id="409"/>
            <p14:sldId id="410"/>
            <p14:sldId id="421"/>
            <p14:sldId id="422"/>
            <p14:sldId id="423"/>
            <p14:sldId id="424"/>
            <p14:sldId id="425"/>
          </p14:sldIdLst>
        </p14:section>
        <p14:section name="Usage Optimization" id="{2AC349EE-AB49-4657-9173-DF37D268602F}">
          <p14:sldIdLst>
            <p14:sldId id="420"/>
            <p14:sldId id="428"/>
            <p14:sldId id="429"/>
            <p14:sldId id="430"/>
            <p14:sldId id="431"/>
            <p14:sldId id="432"/>
            <p14:sldId id="413"/>
            <p14:sldId id="414"/>
            <p14:sldId id="415"/>
          </p14:sldIdLst>
        </p14:section>
        <p14:section name="Useful Patterns" id="{5A731C5D-F4D1-49D9-BCBA-01F1E2F793E5}">
          <p14:sldIdLst>
            <p14:sldId id="436"/>
            <p14:sldId id="433"/>
            <p14:sldId id="416"/>
            <p14:sldId id="417"/>
            <p14:sldId id="418"/>
          </p14:sldIdLst>
        </p14:section>
        <p14:section name="Conclusion" id="{10E03AB1-9AA8-4E86-9A64-D741901E50A2}">
          <p14:sldIdLst>
            <p14:sldId id="349"/>
            <p14:sldId id="434"/>
            <p14:sldId id="404"/>
            <p14:sldId id="43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384" autoAdjust="0"/>
  </p:normalViewPr>
  <p:slideViewPr>
    <p:cSldViewPr>
      <p:cViewPr varScale="1">
        <p:scale>
          <a:sx n="73" d="100"/>
          <a:sy n="73" d="100"/>
        </p:scale>
        <p:origin x="-396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88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496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3309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8766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3623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12/2/2017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D3873EC-90B1-42EC-A66B-33749D9C68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219E494-6300-4841-A612-89820ABE9F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B50910D3-E2F9-41AD-9477-EB337F8BED79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BD5F69A5-9EB8-4B76-B649-462287AA1C7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A477CCCA-35FA-42F2-95E3-C7C1C1C5B0F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11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EntityFrameworkCore/milestone/3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databases-advanced-entity-framework" TargetMode="External"/><Relationship Id="rId7" Type="http://schemas.openxmlformats.org/officeDocument/2006/relationships/image" Target="../media/image27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8.png"/><Relationship Id="rId14" Type="http://schemas.openxmlformats.org/officeDocument/2006/relationships/hyperlink" Target="http://www.telenor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8473B791-68AC-469D-8836-7DEEC69C1C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37038" y="3610403"/>
            <a:ext cx="1973095" cy="1973095"/>
          </a:xfrm>
          <a:prstGeom prst="roundRect">
            <a:avLst>
              <a:gd name="adj" fmla="val 9022"/>
            </a:avLst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/>
              <a:t>Best Practices</a:t>
            </a:r>
            <a:br>
              <a:rPr lang="en-US" dirty="0"/>
            </a:br>
            <a:r>
              <a:rPr lang="en-US" dirty="0"/>
              <a:t>and Architecture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Useful Patterns and Code Structure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576249" y="3344206"/>
            <a:ext cx="1378583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Best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Practices</a:t>
            </a:r>
          </a:p>
        </p:txBody>
      </p:sp>
      <p:pic>
        <p:nvPicPr>
          <p:cNvPr id="19" name="Picture 15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48032">
            <a:off x="9546793" y="4919460"/>
            <a:ext cx="1524000" cy="1524000"/>
          </a:xfrm>
          <a:prstGeom prst="rect">
            <a:avLst/>
          </a:prstGeom>
          <a:noFill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06936" y="4833682"/>
            <a:ext cx="1629896" cy="16298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0015057B-2B4A-4EF8-A3F7-86B0498058C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74B18A10-383B-45A1-B755-C013250FF4CA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3925730" y="3716474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 </a:t>
            </a:r>
            <a:r>
              <a:rPr lang="en-US" dirty="0">
                <a:solidFill>
                  <a:schemeClr val="accent1"/>
                </a:solidFill>
              </a:rPr>
              <a:t>reference</a:t>
            </a:r>
            <a:r>
              <a:rPr lang="en-US" dirty="0"/>
              <a:t> to the </a:t>
            </a:r>
            <a:r>
              <a:rPr lang="en-US" dirty="0">
                <a:solidFill>
                  <a:schemeClr val="accent1"/>
                </a:solidFill>
              </a:rPr>
              <a:t>Models</a:t>
            </a:r>
            <a:r>
              <a:rPr lang="en-US" dirty="0"/>
              <a:t> project:</a:t>
            </a:r>
          </a:p>
          <a:p>
            <a:pPr lvl="1"/>
            <a:r>
              <a:rPr lang="en-US" dirty="0"/>
              <a:t>From the </a:t>
            </a:r>
            <a:r>
              <a:rPr lang="en-US" dirty="0">
                <a:solidFill>
                  <a:schemeClr val="accent1"/>
                </a:solidFill>
              </a:rPr>
              <a:t>context menu </a:t>
            </a:r>
            <a:r>
              <a:rPr lang="en-US" dirty="0"/>
              <a:t>under </a:t>
            </a:r>
            <a:r>
              <a:rPr lang="en-US" dirty="0">
                <a:solidFill>
                  <a:schemeClr val="accent1"/>
                </a:solidFill>
              </a:rPr>
              <a:t>References</a:t>
            </a:r>
            <a:r>
              <a:rPr lang="en-US" dirty="0"/>
              <a:t> in the Solution Explorer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Data Layer Project (2)</a:t>
            </a:r>
          </a:p>
        </p:txBody>
      </p:sp>
      <p:sp>
        <p:nvSpPr>
          <p:cNvPr id="8" name="Arrow: Right 7"/>
          <p:cNvSpPr/>
          <p:nvPr/>
        </p:nvSpPr>
        <p:spPr>
          <a:xfrm>
            <a:off x="4875212" y="4322312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5064" y="3150737"/>
            <a:ext cx="4105275" cy="2952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7286" y="3407912"/>
            <a:ext cx="6086475" cy="2438400"/>
          </a:xfrm>
          <a:prstGeom prst="rect">
            <a:avLst/>
          </a:prstGeom>
        </p:spPr>
      </p:pic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065208" y="2971641"/>
            <a:ext cx="4067176" cy="578882"/>
          </a:xfrm>
          <a:prstGeom prst="wedgeRoundRectCallout">
            <a:avLst>
              <a:gd name="adj1" fmla="val -42782"/>
              <a:gd name="adj2" fmla="val 1134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Select Project </a:t>
            </a:r>
            <a:r>
              <a:rPr lang="en-US" sz="2800" dirty="0">
                <a:solidFill>
                  <a:srgbClr val="FFFFFF"/>
                </a:solidFill>
                <a:sym typeface="Wingdings" panose="05000000000000000000" pitchFamily="2" charset="2"/>
              </a:rPr>
              <a:t> Solution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856412" y="4678918"/>
            <a:ext cx="4067176" cy="578882"/>
          </a:xfrm>
          <a:prstGeom prst="wedgeRoundRectCallout">
            <a:avLst>
              <a:gd name="adj1" fmla="val -37399"/>
              <a:gd name="adj2" fmla="val -934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Mark Models project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527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Place the </a:t>
            </a:r>
            <a:r>
              <a:rPr lang="en-US" dirty="0">
                <a:solidFill>
                  <a:schemeClr val="accent1"/>
                </a:solidFill>
              </a:rPr>
              <a:t>client code </a:t>
            </a:r>
            <a:r>
              <a:rPr lang="en-US" dirty="0"/>
              <a:t>in a project of your choice (Console, WPF, ASP.NET, etc.)</a:t>
            </a:r>
          </a:p>
          <a:p>
            <a:r>
              <a:rPr lang="en-US" dirty="0"/>
              <a:t>You may affix the name of the project with </a:t>
            </a:r>
            <a:r>
              <a:rPr lang="en-US" dirty="0">
                <a:solidFill>
                  <a:schemeClr val="accent1"/>
                </a:solidFill>
              </a:rPr>
              <a:t>.Client</a:t>
            </a:r>
          </a:p>
          <a:p>
            <a:r>
              <a:rPr lang="en-US" dirty="0"/>
              <a:t>Add a </a:t>
            </a:r>
            <a:r>
              <a:rPr lang="en-US" dirty="0">
                <a:solidFill>
                  <a:schemeClr val="accent1"/>
                </a:solidFill>
              </a:rPr>
              <a:t>reference</a:t>
            </a:r>
            <a:r>
              <a:rPr lang="en-US" dirty="0"/>
              <a:t> to both of the </a:t>
            </a:r>
            <a:r>
              <a:rPr lang="en-US" dirty="0">
                <a:solidFill>
                  <a:schemeClr val="accent1"/>
                </a:solidFill>
              </a:rPr>
              <a:t>Client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Data</a:t>
            </a:r>
            <a:r>
              <a:rPr lang="en-US" dirty="0"/>
              <a:t> projects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Client Project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25035" y="3810001"/>
            <a:ext cx="6535578" cy="265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635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</a:t>
            </a:r>
            <a:r>
              <a:rPr lang="en-US">
                <a:solidFill>
                  <a:schemeClr val="accent1"/>
                </a:solidFill>
              </a:rPr>
              <a:t>Entity Framework Core </a:t>
            </a:r>
            <a:r>
              <a:rPr lang="en-US" dirty="0"/>
              <a:t>from the </a:t>
            </a:r>
            <a:r>
              <a:rPr lang="en-US" noProof="1">
                <a:solidFill>
                  <a:schemeClr val="accent1"/>
                </a:solidFill>
              </a:rPr>
              <a:t>NuGet</a:t>
            </a:r>
            <a:r>
              <a:rPr lang="en-US" dirty="0">
                <a:solidFill>
                  <a:schemeClr val="accent1"/>
                </a:solidFill>
              </a:rPr>
              <a:t> Package Manager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Client Project (2)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5612" y="2667000"/>
            <a:ext cx="4248150" cy="2971800"/>
          </a:xfrm>
          <a:prstGeom prst="rect">
            <a:avLst/>
          </a:prstGeom>
        </p:spPr>
      </p:pic>
      <p:sp>
        <p:nvSpPr>
          <p:cNvPr id="7" name="Arrow: Right 6"/>
          <p:cNvSpPr/>
          <p:nvPr/>
        </p:nvSpPr>
        <p:spPr>
          <a:xfrm>
            <a:off x="4824304" y="3848100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E32669-B1DC-4935-9FAF-FB33384B663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r="32345" b="1639"/>
          <a:stretch/>
        </p:blipFill>
        <p:spPr>
          <a:xfrm>
            <a:off x="5426567" y="3200400"/>
            <a:ext cx="5778582" cy="2064218"/>
          </a:xfrm>
          <a:prstGeom prst="rect">
            <a:avLst/>
          </a:prstGeom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942012" y="2429338"/>
            <a:ext cx="2920940" cy="578882"/>
          </a:xfrm>
          <a:prstGeom prst="wedgeRoundRectCallout">
            <a:avLst>
              <a:gd name="adj1" fmla="val -40577"/>
              <a:gd name="adj2" fmla="val 1045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</a:t>
            </a:r>
            <a:r>
              <a:rPr lang="en-US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708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Optimization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Entity Framework Performance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79688" y="994166"/>
            <a:ext cx="7029450" cy="35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25162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fetch </a:t>
            </a:r>
            <a:r>
              <a:rPr lang="en-US" dirty="0">
                <a:solidFill>
                  <a:schemeClr val="accent1"/>
                </a:solidFill>
              </a:rPr>
              <a:t>required data </a:t>
            </a:r>
            <a:r>
              <a:rPr lang="en-US" dirty="0"/>
              <a:t>by filtering and projecting your queries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Optimization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94012" y="1844767"/>
            <a:ext cx="6400800" cy="28772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context.Employees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 =&gt; e.Salary &gt;= 15000)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 =&gt; new 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e.FirstName,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e.LastName,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e.Salary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89162" y="4800600"/>
            <a:ext cx="78105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2330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LINQ queries are </a:t>
            </a:r>
            <a:r>
              <a:rPr lang="en-US" dirty="0">
                <a:solidFill>
                  <a:schemeClr val="accent1"/>
                </a:solidFill>
              </a:rPr>
              <a:t>executed</a:t>
            </a:r>
            <a:r>
              <a:rPr lang="en-US" dirty="0"/>
              <a:t> each time the data is </a:t>
            </a:r>
            <a:r>
              <a:rPr lang="en-US" dirty="0">
                <a:solidFill>
                  <a:schemeClr val="accent1"/>
                </a:solidFill>
              </a:rPr>
              <a:t>accessed</a:t>
            </a:r>
          </a:p>
          <a:p>
            <a:pPr lvl="1"/>
            <a:r>
              <a:rPr lang="en-US" dirty="0"/>
              <a:t>If materialized in a collection –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ToList()</a:t>
            </a:r>
          </a:p>
          <a:p>
            <a:pPr lvl="1"/>
            <a:r>
              <a:rPr lang="en-US" dirty="0"/>
              <a:t>If the elements are aggregated –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Count()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Average()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First()</a:t>
            </a:r>
          </a:p>
          <a:p>
            <a:pPr lvl="1"/>
            <a:r>
              <a:rPr lang="en-US" dirty="0"/>
              <a:t>When a property is accessed</a:t>
            </a:r>
          </a:p>
          <a:p>
            <a:r>
              <a:rPr lang="en-US" dirty="0"/>
              <a:t>Try to delay execution (materialization) until you actually need the results</a:t>
            </a:r>
          </a:p>
          <a:p>
            <a:r>
              <a:rPr lang="en-US" dirty="0"/>
              <a:t>Execute your query </a:t>
            </a:r>
            <a:r>
              <a:rPr lang="en-US" dirty="0">
                <a:solidFill>
                  <a:schemeClr val="accent1"/>
                </a:solidFill>
              </a:rPr>
              <a:t>before</a:t>
            </a:r>
            <a:r>
              <a:rPr lang="en-US" dirty="0"/>
              <a:t> using it in a loop!</a:t>
            </a:r>
          </a:p>
          <a:p>
            <a:r>
              <a:rPr lang="en-US" dirty="0"/>
              <a:t>You can monitor query execution using </a:t>
            </a:r>
            <a:r>
              <a:rPr lang="en-US" dirty="0">
                <a:solidFill>
                  <a:schemeClr val="accent1"/>
                </a:solidFill>
              </a:rPr>
              <a:t>Express Profiler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Optimization (2)</a:t>
            </a:r>
          </a:p>
        </p:txBody>
      </p:sp>
    </p:spTree>
    <p:extLst>
      <p:ext uri="{BB962C8B-B14F-4D97-AF65-F5344CB8AC3E}">
        <p14:creationId xmlns:p14="http://schemas.microsoft.com/office/powerpoint/2010/main" xmlns="" val="78148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 will cache entities and compare the cache for changes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Find()</a:t>
            </a:r>
            <a:r>
              <a:rPr lang="en-US" dirty="0"/>
              <a:t> with change detection disabled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Optimization 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590800"/>
            <a:ext cx="10363200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context.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ChangeTracker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AutoDetectChangesEnabled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product = context.Products.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(productId);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...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context.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ChangeTracker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AutoDetectChangesEnabled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94329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adding or updating a record, Entity framework makes a call to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DetectChanges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Use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AddRange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and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RemoveRange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to reduce calls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Optimization (4)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2412" y="3429000"/>
            <a:ext cx="9144000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List&lt;Product&gt; products = new List&lt;Product&gt;()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product1, product2, product3 };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context.Products.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AddRange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(products);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256212" y="5334000"/>
            <a:ext cx="2920940" cy="1055608"/>
          </a:xfrm>
          <a:prstGeom prst="wedgeRoundRectCallout">
            <a:avLst>
              <a:gd name="adj1" fmla="val -41459"/>
              <a:gd name="adj2" fmla="val -791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with any collection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883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Framework builds </a:t>
            </a:r>
            <a:r>
              <a:rPr lang="en-US" dirty="0">
                <a:solidFill>
                  <a:schemeClr val="accent1"/>
                </a:solidFill>
              </a:rPr>
              <a:t>associations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tracks changes </a:t>
            </a:r>
            <a:r>
              <a:rPr lang="en-US" dirty="0"/>
              <a:t>for every loaded entity</a:t>
            </a:r>
          </a:p>
          <a:p>
            <a:r>
              <a:rPr lang="en-US" dirty="0"/>
              <a:t>If we </a:t>
            </a:r>
            <a:r>
              <a:rPr lang="en-US" dirty="0">
                <a:solidFill>
                  <a:schemeClr val="accent1"/>
                </a:solidFill>
              </a:rPr>
              <a:t>only</a:t>
            </a:r>
            <a:r>
              <a:rPr lang="en-US" dirty="0"/>
              <a:t> want to </a:t>
            </a:r>
            <a:r>
              <a:rPr lang="en-US" dirty="0">
                <a:solidFill>
                  <a:schemeClr val="accent1"/>
                </a:solidFill>
              </a:rPr>
              <a:t>display</a:t>
            </a:r>
            <a:r>
              <a:rPr lang="en-US" dirty="0"/>
              <a:t> data, this process is redundant</a:t>
            </a:r>
          </a:p>
          <a:p>
            <a:r>
              <a:rPr lang="en-US" dirty="0"/>
              <a:t>Disable tracking:</a:t>
            </a:r>
          </a:p>
          <a:p>
            <a:pPr>
              <a:spcBef>
                <a:spcPts val="17400"/>
              </a:spcBef>
            </a:pPr>
            <a:r>
              <a:rPr lang="en-US" dirty="0"/>
              <a:t>Note this also </a:t>
            </a:r>
            <a:r>
              <a:rPr lang="en-US" dirty="0">
                <a:solidFill>
                  <a:schemeClr val="accent1"/>
                </a:solidFill>
              </a:rPr>
              <a:t>disables caching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Optimization (5)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55812" y="3962400"/>
            <a:ext cx="8077200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context.Products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AsNoTracking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.Where(p =&gt; p.Price &lt; 150)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.ToList();</a:t>
            </a:r>
          </a:p>
        </p:txBody>
      </p:sp>
    </p:spTree>
    <p:extLst>
      <p:ext uri="{BB962C8B-B14F-4D97-AF65-F5344CB8AC3E}">
        <p14:creationId xmlns:p14="http://schemas.microsoft.com/office/powerpoint/2010/main" xmlns="" val="236863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Payload size and number of roundtrips to the database are inversely proportional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Lazy</a:t>
            </a:r>
            <a:r>
              <a:rPr lang="en-US" dirty="0"/>
              <a:t> – less data, more queries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Eager</a:t>
            </a:r>
            <a:r>
              <a:rPr lang="en-US" dirty="0"/>
              <a:t> – more data, less queries</a:t>
            </a:r>
          </a:p>
          <a:p>
            <a:r>
              <a:rPr lang="en-US" dirty="0"/>
              <a:t>There is no best approach – performance depends on usage scenario</a:t>
            </a:r>
          </a:p>
          <a:p>
            <a:endParaRPr lang="en-US" dirty="0"/>
          </a:p>
          <a:p>
            <a:r>
              <a:rPr lang="en-US" dirty="0"/>
              <a:t>Lazy Loading will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likely</a:t>
            </a:r>
            <a:r>
              <a:rPr lang="en-US" dirty="0"/>
              <a:t> be implemented in </a:t>
            </a:r>
            <a:r>
              <a:rPr lang="en-US" dirty="0">
                <a:hlinkClick r:id="rId2"/>
              </a:rPr>
              <a:t>EF Core 2.1.0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Methods</a:t>
            </a:r>
          </a:p>
        </p:txBody>
      </p:sp>
    </p:spTree>
    <p:extLst>
      <p:ext uri="{BB962C8B-B14F-4D97-AF65-F5344CB8AC3E}">
        <p14:creationId xmlns:p14="http://schemas.microsoft.com/office/powerpoint/2010/main" xmlns="" val="86191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Project Structure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EF Core Optimizations</a:t>
            </a:r>
            <a:endParaRPr lang="en-US" sz="3000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Useful Patterns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08813" y="1079295"/>
            <a:ext cx="2438400" cy="2438400"/>
          </a:xfrm>
          <a:prstGeom prst="rect">
            <a:avLst/>
          </a:prstGeom>
        </p:spPr>
      </p:pic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0416A205-7498-417E-A83F-FFADF898E4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77706A6-8102-4388-B5B0-34337D72F21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49977" y="3733496"/>
            <a:ext cx="1973095" cy="1973095"/>
          </a:xfrm>
          <a:prstGeom prst="roundRect">
            <a:avLst>
              <a:gd name="adj" fmla="val 9022"/>
            </a:avLst>
          </a:prstGeom>
        </p:spPr>
      </p:pic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you need to access many </a:t>
            </a:r>
            <a:r>
              <a:rPr lang="en-US" dirty="0">
                <a:solidFill>
                  <a:schemeClr val="accent1"/>
                </a:solidFill>
              </a:rPr>
              <a:t>navigation properties </a:t>
            </a:r>
            <a:r>
              <a:rPr lang="en-US" dirty="0"/>
              <a:t>from the fetched entities?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</a:t>
            </a:r>
            <a:r>
              <a:rPr lang="en-US" dirty="0"/>
              <a:t> – </a:t>
            </a:r>
            <a:r>
              <a:rPr lang="en-US" dirty="0">
                <a:solidFill>
                  <a:schemeClr val="accent1"/>
                </a:solidFill>
              </a:rPr>
              <a:t>Lazy</a:t>
            </a:r>
            <a:r>
              <a:rPr lang="en-US" dirty="0"/>
              <a:t> for large payloads, </a:t>
            </a:r>
            <a:r>
              <a:rPr lang="en-US" dirty="0">
                <a:solidFill>
                  <a:schemeClr val="accent1"/>
                </a:solidFill>
              </a:rPr>
              <a:t>Eager</a:t>
            </a:r>
            <a:r>
              <a:rPr lang="en-US" dirty="0"/>
              <a:t> for small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</a:t>
            </a:r>
            <a:r>
              <a:rPr lang="en-US" dirty="0"/>
              <a:t> – </a:t>
            </a:r>
            <a:r>
              <a:rPr lang="en-US" dirty="0">
                <a:solidFill>
                  <a:schemeClr val="accent1"/>
                </a:solidFill>
              </a:rPr>
              <a:t>Eager</a:t>
            </a:r>
            <a:r>
              <a:rPr lang="en-US" dirty="0"/>
              <a:t> loading for up three entities, </a:t>
            </a:r>
            <a:r>
              <a:rPr lang="en-US" dirty="0">
                <a:solidFill>
                  <a:schemeClr val="accent1"/>
                </a:solidFill>
              </a:rPr>
              <a:t>Lazy</a:t>
            </a:r>
            <a:r>
              <a:rPr lang="en-US" dirty="0"/>
              <a:t> for more</a:t>
            </a:r>
          </a:p>
          <a:p>
            <a:r>
              <a:rPr lang="en-US" dirty="0"/>
              <a:t>Do you know exactly what data will be needed at run time?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</a:t>
            </a:r>
            <a:r>
              <a:rPr lang="en-US" dirty="0"/>
              <a:t> – </a:t>
            </a:r>
            <a:r>
              <a:rPr lang="en-US" dirty="0">
                <a:solidFill>
                  <a:schemeClr val="accent1"/>
                </a:solidFill>
              </a:rPr>
              <a:t>Lazy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</a:t>
            </a:r>
            <a:r>
              <a:rPr lang="en-US" dirty="0"/>
              <a:t> – </a:t>
            </a:r>
            <a:r>
              <a:rPr lang="en-US" dirty="0">
                <a:solidFill>
                  <a:schemeClr val="accent1"/>
                </a:solidFill>
              </a:rPr>
              <a:t>Eager</a:t>
            </a:r>
            <a:r>
              <a:rPr lang="en-US" dirty="0"/>
              <a:t> at first unless, </a:t>
            </a:r>
            <a:r>
              <a:rPr lang="en-US" dirty="0">
                <a:solidFill>
                  <a:schemeClr val="accent1"/>
                </a:solidFill>
              </a:rPr>
              <a:t>Lazy</a:t>
            </a:r>
            <a:r>
              <a:rPr lang="en-US" dirty="0"/>
              <a:t> if loading lots of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Methods (2)</a:t>
            </a:r>
          </a:p>
        </p:txBody>
      </p:sp>
    </p:spTree>
    <p:extLst>
      <p:ext uri="{BB962C8B-B14F-4D97-AF65-F5344CB8AC3E}">
        <p14:creationId xmlns:p14="http://schemas.microsoft.com/office/powerpoint/2010/main" xmlns="" val="409455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your code executing far from your database? (increased network latency)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</a:t>
            </a:r>
            <a:r>
              <a:rPr lang="en-US" dirty="0"/>
              <a:t> – </a:t>
            </a:r>
            <a:r>
              <a:rPr lang="en-US" dirty="0">
                <a:solidFill>
                  <a:schemeClr val="accent1"/>
                </a:solidFill>
              </a:rPr>
              <a:t>Lazy</a:t>
            </a:r>
            <a:r>
              <a:rPr lang="en-US" dirty="0"/>
              <a:t> will simplify your code; don’t take database proximity for granted</a:t>
            </a:r>
          </a:p>
          <a:p>
            <a:pPr lvl="1"/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</a:t>
            </a:r>
            <a:r>
              <a:rPr lang="en-US" dirty="0"/>
              <a:t> – Depending on scenario </a:t>
            </a:r>
            <a:r>
              <a:rPr lang="en-US" dirty="0">
                <a:solidFill>
                  <a:schemeClr val="accent1"/>
                </a:solidFill>
              </a:rPr>
              <a:t>Eager</a:t>
            </a:r>
            <a:r>
              <a:rPr lang="en-US" dirty="0"/>
              <a:t> will require fewer round trips</a:t>
            </a:r>
          </a:p>
          <a:p>
            <a:pPr>
              <a:spcBef>
                <a:spcPts val="4800"/>
              </a:spcBef>
            </a:pPr>
            <a:r>
              <a:rPr lang="en-US" dirty="0"/>
              <a:t>Always test application-wide performance, only optimize if results aren't satisfactory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Methods (3)</a:t>
            </a:r>
          </a:p>
        </p:txBody>
      </p:sp>
    </p:spTree>
    <p:extLst>
      <p:ext uri="{BB962C8B-B14F-4D97-AF65-F5344CB8AC3E}">
        <p14:creationId xmlns:p14="http://schemas.microsoft.com/office/powerpoint/2010/main" xmlns="" val="314170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6CB4E957-1267-48FF-82FE-9B1984578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7803771C-6838-4F88-8775-A5F37E44B4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Solving Problems More Easily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F6D2FC8-A3DC-417B-8B6F-38292FC6CC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2894012" y="815037"/>
            <a:ext cx="6400800" cy="3927764"/>
          </a:xfrm>
          <a:prstGeom prst="roundRect">
            <a:avLst>
              <a:gd name="adj" fmla="val 12414"/>
            </a:avLst>
          </a:prstGeom>
        </p:spPr>
      </p:pic>
    </p:spTree>
    <p:extLst>
      <p:ext uri="{BB962C8B-B14F-4D97-AF65-F5344CB8AC3E}">
        <p14:creationId xmlns:p14="http://schemas.microsoft.com/office/powerpoint/2010/main" xmlns="" val="809152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Singleton</a:t>
            </a:r>
            <a:r>
              <a:rPr lang="en-US" sz="3600" dirty="0"/>
              <a:t> – Ensure a class has only one instance and provide a global point of access to it</a:t>
            </a:r>
          </a:p>
          <a:p>
            <a:pPr>
              <a:spcBef>
                <a:spcPts val="1800"/>
              </a:spcBef>
            </a:pPr>
            <a:r>
              <a:rPr lang="en-US" sz="3600" dirty="0">
                <a:solidFill>
                  <a:schemeClr val="accent1"/>
                </a:solidFill>
              </a:rPr>
              <a:t>Service Locator </a:t>
            </a:r>
            <a:r>
              <a:rPr lang="en-US" sz="3600" dirty="0"/>
              <a:t>– Make a service available globally and decouple the calling class from the dependent object</a:t>
            </a:r>
          </a:p>
          <a:p>
            <a:pPr>
              <a:spcBef>
                <a:spcPts val="1800"/>
              </a:spcBef>
            </a:pPr>
            <a:r>
              <a:rPr lang="en-US" sz="3600" dirty="0">
                <a:solidFill>
                  <a:schemeClr val="accent1"/>
                </a:solidFill>
              </a:rPr>
              <a:t>Command</a:t>
            </a:r>
            <a:r>
              <a:rPr lang="en-US" sz="3600" dirty="0"/>
              <a:t> – Encapsulate a request as an object, allowing delayed execution, undo and replay</a:t>
            </a: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</p:spTree>
    <p:extLst>
      <p:ext uri="{BB962C8B-B14F-4D97-AF65-F5344CB8AC3E}">
        <p14:creationId xmlns:p14="http://schemas.microsoft.com/office/powerpoint/2010/main" xmlns="" val="8042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Pattern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8962" y="1185168"/>
            <a:ext cx="11010900" cy="50440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Authenticator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static Authenticator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Authenticator() { … }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static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Authenticator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 null)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Authenticator();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526604" y="1805474"/>
            <a:ext cx="3178696" cy="578882"/>
          </a:xfrm>
          <a:prstGeom prst="wedgeRoundRectCallout">
            <a:avLst>
              <a:gd name="adj1" fmla="val -61822"/>
              <a:gd name="adj2" fmla="val 796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Constructor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088993" y="3004661"/>
            <a:ext cx="2875223" cy="1055608"/>
          </a:xfrm>
          <a:prstGeom prst="wedgeRoundRectCallout">
            <a:avLst>
              <a:gd name="adj1" fmla="val -48457"/>
              <a:gd name="adj2" fmla="val 781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Instantiate when first accessed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092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Locator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1381813" y="2751321"/>
            <a:ext cx="3048000" cy="1905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128070" y="3018021"/>
            <a:ext cx="1752600" cy="13716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Locator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985012" y="2438401"/>
            <a:ext cx="2681400" cy="2530842"/>
            <a:chOff x="8532812" y="2605288"/>
            <a:chExt cx="2681400" cy="3869957"/>
          </a:xfrm>
        </p:grpSpPr>
        <p:sp>
          <p:nvSpPr>
            <p:cNvPr id="9" name="Rectangle 8"/>
            <p:cNvSpPr/>
            <p:nvPr/>
          </p:nvSpPr>
          <p:spPr>
            <a:xfrm>
              <a:off x="8532812" y="2605288"/>
              <a:ext cx="2681400" cy="96162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Service A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532812" y="4059455"/>
              <a:ext cx="2681400" cy="96162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Service B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532812" y="5513622"/>
              <a:ext cx="2681400" cy="96162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Service C</a:t>
              </a:r>
            </a:p>
          </p:txBody>
        </p:sp>
      </p:grp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>
            <a:off x="4429813" y="3703821"/>
            <a:ext cx="6982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8" idx="3"/>
            <a:endCxn id="9" idx="1"/>
          </p:cNvCxnSpPr>
          <p:nvPr/>
        </p:nvCxnSpPr>
        <p:spPr>
          <a:xfrm flipV="1">
            <a:off x="6880670" y="2752838"/>
            <a:ext cx="1104342" cy="9509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8" idx="3"/>
            <a:endCxn id="12" idx="1"/>
          </p:cNvCxnSpPr>
          <p:nvPr/>
        </p:nvCxnSpPr>
        <p:spPr>
          <a:xfrm>
            <a:off x="6880670" y="3703821"/>
            <a:ext cx="1104342" cy="9509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8" idx="3"/>
            <a:endCxn id="11" idx="1"/>
          </p:cNvCxnSpPr>
          <p:nvPr/>
        </p:nvCxnSpPr>
        <p:spPr>
          <a:xfrm>
            <a:off x="6880670" y="3703821"/>
            <a:ext cx="110434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429813" y="4038600"/>
            <a:ext cx="6982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429813" y="3352800"/>
            <a:ext cx="6982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128070" y="4396984"/>
            <a:ext cx="1752600" cy="60299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AddService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128070" y="4993485"/>
            <a:ext cx="1752600" cy="60299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GetService</a:t>
            </a:r>
          </a:p>
        </p:txBody>
      </p:sp>
      <p:cxnSp>
        <p:nvCxnSpPr>
          <p:cNvPr id="34" name="Connector: Elbow 33"/>
          <p:cNvCxnSpPr>
            <a:cxnSpLocks/>
            <a:stCxn id="33" idx="2"/>
            <a:endCxn id="7" idx="2"/>
          </p:cNvCxnSpPr>
          <p:nvPr/>
        </p:nvCxnSpPr>
        <p:spPr>
          <a:xfrm rot="5400000" flipH="1">
            <a:off x="3985013" y="3577122"/>
            <a:ext cx="940158" cy="3098557"/>
          </a:xfrm>
          <a:prstGeom prst="bentConnector3">
            <a:avLst>
              <a:gd name="adj1" fmla="val -4676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8660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2" grpId="0" animBg="1"/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Pattern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254262" y="2209800"/>
            <a:ext cx="2667000" cy="5334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267562" y="2362200"/>
            <a:ext cx="2667000" cy="1524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760912" y="2362200"/>
            <a:ext cx="2667000" cy="1524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 Parser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54262" y="2743200"/>
            <a:ext cx="2667000" cy="762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</a:t>
            </a:r>
          </a:p>
        </p:txBody>
      </p:sp>
      <p:cxnSp>
        <p:nvCxnSpPr>
          <p:cNvPr id="14" name="Straight Arrow Connector 13"/>
          <p:cNvCxnSpPr>
            <a:cxnSpLocks/>
            <a:stCxn id="7" idx="3"/>
            <a:endCxn id="8" idx="1"/>
          </p:cNvCxnSpPr>
          <p:nvPr/>
        </p:nvCxnSpPr>
        <p:spPr>
          <a:xfrm>
            <a:off x="3934562" y="3124200"/>
            <a:ext cx="826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8" idx="3"/>
            <a:endCxn id="12" idx="1"/>
          </p:cNvCxnSpPr>
          <p:nvPr/>
        </p:nvCxnSpPr>
        <p:spPr>
          <a:xfrm>
            <a:off x="7427912" y="3124200"/>
            <a:ext cx="826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267562" y="4282189"/>
            <a:ext cx="4293450" cy="163017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648562" y="4563879"/>
            <a:ext cx="1905000" cy="1066800"/>
            <a:chOff x="1648562" y="4563879"/>
            <a:chExt cx="1905000" cy="1066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Rectangle 8"/>
            <p:cNvSpPr/>
            <p:nvPr/>
          </p:nvSpPr>
          <p:spPr>
            <a:xfrm>
              <a:off x="1648562" y="4563879"/>
              <a:ext cx="1905000" cy="533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48562" y="5097279"/>
              <a:ext cx="1905000" cy="533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Action</a:t>
              </a:r>
            </a:p>
          </p:txBody>
        </p:sp>
      </p:grpSp>
      <p:cxnSp>
        <p:nvCxnSpPr>
          <p:cNvPr id="29" name="Connector: Elbow 28"/>
          <p:cNvCxnSpPr>
            <a:stCxn id="12" idx="2"/>
            <a:endCxn id="25" idx="3"/>
          </p:cNvCxnSpPr>
          <p:nvPr/>
        </p:nvCxnSpPr>
        <p:spPr>
          <a:xfrm rot="5400000">
            <a:off x="6778348" y="2287864"/>
            <a:ext cx="1592079" cy="402675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6346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 animBg="1"/>
      <p:bldP spid="12" grpId="0" animBg="1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037600" cy="5570355"/>
          </a:xfrm>
        </p:spPr>
        <p:txBody>
          <a:bodyPr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Project structure is important as an application is scaled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Entity Framework performance can be improved by following certain guidelines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Design Patterns define a common approach to solving certain development problems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4931F49-C139-43D4-8ABF-FE1440B0E5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17557" y="1377953"/>
            <a:ext cx="3791856" cy="324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Practices and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https://softuni.bg/courses/databases-advanced-entity-framework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 cstate="print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 cstate="print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 cstate="print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xmlns="" val="3538928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xmlns="" val="400776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#CSharpDB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976110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Organizing Large Solutions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70211" y="1928434"/>
            <a:ext cx="6248402" cy="21863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5883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Scalability</a:t>
            </a:r>
          </a:p>
          <a:p>
            <a:r>
              <a:rPr lang="en-US" sz="4000" dirty="0"/>
              <a:t>Maintainability</a:t>
            </a:r>
          </a:p>
          <a:p>
            <a:r>
              <a:rPr lang="en-US" sz="4000" dirty="0"/>
              <a:t>Manageability</a:t>
            </a:r>
          </a:p>
          <a:p>
            <a:r>
              <a:rPr lang="en-US" sz="4000" dirty="0"/>
              <a:t>Testability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Organized Code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094412" y="1861284"/>
            <a:ext cx="5334000" cy="3929916"/>
            <a:chOff x="5942012" y="1676400"/>
            <a:chExt cx="5334000" cy="3929916"/>
          </a:xfrm>
        </p:grpSpPr>
        <p:sp>
          <p:nvSpPr>
            <p:cNvPr id="5" name="Arrow: Pentagon 4"/>
            <p:cNvSpPr/>
            <p:nvPr/>
          </p:nvSpPr>
          <p:spPr>
            <a:xfrm>
              <a:off x="5942012" y="1676400"/>
              <a:ext cx="1447800" cy="609600"/>
            </a:xfrm>
            <a:prstGeom prst="homePlate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466012" y="1676400"/>
              <a:ext cx="3810000" cy="6096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Single Responsibility</a:t>
              </a:r>
            </a:p>
          </p:txBody>
        </p:sp>
        <p:sp>
          <p:nvSpPr>
            <p:cNvPr id="7" name="Arrow: Pentagon 6"/>
            <p:cNvSpPr/>
            <p:nvPr/>
          </p:nvSpPr>
          <p:spPr>
            <a:xfrm>
              <a:off x="5942012" y="2506479"/>
              <a:ext cx="1447800" cy="609600"/>
            </a:xfrm>
            <a:prstGeom prst="homePlat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466012" y="2506479"/>
              <a:ext cx="3810000" cy="6096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Open / Closed</a:t>
              </a:r>
            </a:p>
          </p:txBody>
        </p:sp>
        <p:sp>
          <p:nvSpPr>
            <p:cNvPr id="9" name="Arrow: Pentagon 8"/>
            <p:cNvSpPr/>
            <p:nvPr/>
          </p:nvSpPr>
          <p:spPr>
            <a:xfrm>
              <a:off x="5942012" y="3336558"/>
              <a:ext cx="1447800" cy="609600"/>
            </a:xfrm>
            <a:prstGeom prst="homePlat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66012" y="3336558"/>
              <a:ext cx="3810000" cy="6096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Liskov</a:t>
              </a: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Substitution</a:t>
              </a:r>
            </a:p>
          </p:txBody>
        </p:sp>
        <p:sp>
          <p:nvSpPr>
            <p:cNvPr id="11" name="Arrow: Pentagon 10"/>
            <p:cNvSpPr/>
            <p:nvPr/>
          </p:nvSpPr>
          <p:spPr>
            <a:xfrm>
              <a:off x="5942012" y="4166637"/>
              <a:ext cx="1447800" cy="609600"/>
            </a:xfrm>
            <a:prstGeom prst="homePlat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466012" y="4166637"/>
              <a:ext cx="3810000" cy="6096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Interface Segregation</a:t>
              </a:r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Arrow: Pentagon 12"/>
            <p:cNvSpPr/>
            <p:nvPr/>
          </p:nvSpPr>
          <p:spPr>
            <a:xfrm>
              <a:off x="5942012" y="4996716"/>
              <a:ext cx="1447800" cy="609600"/>
            </a:xfrm>
            <a:prstGeom prst="homePlat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66012" y="4996716"/>
              <a:ext cx="3810000" cy="6096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Dependency Inversion</a:t>
              </a:r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06527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code can be split into sections: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Data Layer </a:t>
            </a:r>
            <a:r>
              <a:rPr lang="en-US" dirty="0"/>
              <a:t>– database connection (context)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Domain Models </a:t>
            </a:r>
            <a:r>
              <a:rPr lang="en-US" dirty="0"/>
              <a:t>– entity classes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Client</a:t>
            </a:r>
            <a:r>
              <a:rPr lang="en-US" dirty="0"/>
              <a:t> – user-interaction and app logic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Business Logic </a:t>
            </a:r>
            <a:r>
              <a:rPr lang="en-US" dirty="0"/>
              <a:t>(optional) – data validation, transformations</a:t>
            </a:r>
          </a:p>
          <a:p>
            <a:r>
              <a:rPr lang="en-US" dirty="0"/>
              <a:t>Reasons:</a:t>
            </a:r>
          </a:p>
          <a:p>
            <a:pPr lvl="1"/>
            <a:r>
              <a:rPr lang="en-US" dirty="0"/>
              <a:t>Easier to locate files when maintaining</a:t>
            </a:r>
          </a:p>
          <a:p>
            <a:pPr lvl="1"/>
            <a:r>
              <a:rPr lang="en-US" dirty="0"/>
              <a:t>Don't have to rebuild entire codebase after changes (DLLs)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Organization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442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separate projects for each layer of your app</a:t>
            </a:r>
          </a:p>
          <a:p>
            <a:r>
              <a:rPr lang="en-US" dirty="0"/>
              <a:t>From an Empty Solution, </a:t>
            </a:r>
            <a:r>
              <a:rPr lang="en-US" dirty="0">
                <a:solidFill>
                  <a:schemeClr val="accent1"/>
                </a:solidFill>
              </a:rPr>
              <a:t>right click </a:t>
            </a:r>
            <a:r>
              <a:rPr lang="en-US" dirty="0"/>
              <a:t>and select </a:t>
            </a:r>
            <a:r>
              <a:rPr lang="en-US" dirty="0">
                <a:solidFill>
                  <a:schemeClr val="accent1"/>
                </a:solidFill>
              </a:rPr>
              <a:t>New Project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Organization in Visual Studio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06611" y="2743200"/>
            <a:ext cx="79724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225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Place the </a:t>
            </a:r>
            <a:r>
              <a:rPr lang="en-US" dirty="0">
                <a:solidFill>
                  <a:schemeClr val="accent1"/>
                </a:solidFill>
              </a:rPr>
              <a:t>domain models </a:t>
            </a:r>
            <a:r>
              <a:rPr lang="en-US" dirty="0"/>
              <a:t>in a </a:t>
            </a:r>
            <a:r>
              <a:rPr lang="en-US" dirty="0">
                <a:solidFill>
                  <a:schemeClr val="accent1"/>
                </a:solidFill>
              </a:rPr>
              <a:t>Class Library </a:t>
            </a:r>
            <a:r>
              <a:rPr lang="en-US" dirty="0"/>
              <a:t>project</a:t>
            </a:r>
          </a:p>
          <a:p>
            <a:pPr>
              <a:spcBef>
                <a:spcPts val="27000"/>
              </a:spcBef>
            </a:pPr>
            <a:r>
              <a:rPr lang="en-US" dirty="0"/>
              <a:t>Affix the name of the project with </a:t>
            </a:r>
            <a:r>
              <a:rPr lang="en-US" dirty="0">
                <a:solidFill>
                  <a:schemeClr val="accent1"/>
                </a:solidFill>
              </a:rPr>
              <a:t>.Models</a:t>
            </a:r>
          </a:p>
          <a:p>
            <a:r>
              <a:rPr lang="en-US" dirty="0"/>
              <a:t>Create POCO classes as usual inside the new project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Models Project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70886" y="1976437"/>
            <a:ext cx="7447052" cy="305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1241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Place the </a:t>
            </a:r>
            <a:r>
              <a:rPr lang="en-US" dirty="0">
                <a:solidFill>
                  <a:schemeClr val="accent1"/>
                </a:solidFill>
              </a:rPr>
              <a:t>data connection </a:t>
            </a:r>
            <a:r>
              <a:rPr lang="en-US" dirty="0"/>
              <a:t>in a </a:t>
            </a:r>
            <a:r>
              <a:rPr lang="en-US" dirty="0">
                <a:solidFill>
                  <a:schemeClr val="accent1"/>
                </a:solidFill>
              </a:rPr>
              <a:t>Class Library </a:t>
            </a:r>
            <a:r>
              <a:rPr lang="en-US" dirty="0"/>
              <a:t>project</a:t>
            </a:r>
          </a:p>
          <a:p>
            <a:pPr>
              <a:spcBef>
                <a:spcPts val="27000"/>
              </a:spcBef>
            </a:pPr>
            <a:r>
              <a:rPr lang="en-US" dirty="0"/>
              <a:t>Affix the name of the project with </a:t>
            </a:r>
            <a:r>
              <a:rPr lang="en-US" dirty="0">
                <a:solidFill>
                  <a:schemeClr val="accent1"/>
                </a:solidFill>
              </a:rPr>
              <a:t>.Data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Data Layer Project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76694" y="1904999"/>
            <a:ext cx="7435436" cy="30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490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11359</TotalTime>
  <Words>1141</Words>
  <Application>Microsoft Office PowerPoint</Application>
  <PresentationFormat>Custom</PresentationFormat>
  <Paragraphs>234</Paragraphs>
  <Slides>30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SoftUni 16x9</vt:lpstr>
      <vt:lpstr>Best Practices and Architecture</vt:lpstr>
      <vt:lpstr>Table of Contents</vt:lpstr>
      <vt:lpstr>Questions</vt:lpstr>
      <vt:lpstr>Project Structure</vt:lpstr>
      <vt:lpstr>Importance of Organized Code</vt:lpstr>
      <vt:lpstr>Project Organization</vt:lpstr>
      <vt:lpstr>Project Organization in Visual Studio</vt:lpstr>
      <vt:lpstr>Create the Models Project</vt:lpstr>
      <vt:lpstr>Create the Data Layer Project</vt:lpstr>
      <vt:lpstr>Create the Data Layer Project (2)</vt:lpstr>
      <vt:lpstr>Create the Client Project</vt:lpstr>
      <vt:lpstr>Create the Client Project (2)</vt:lpstr>
      <vt:lpstr>Usage Optimization</vt:lpstr>
      <vt:lpstr>Usage Optimization</vt:lpstr>
      <vt:lpstr>Usage Optimization (2)</vt:lpstr>
      <vt:lpstr>Usage Optimization (3)</vt:lpstr>
      <vt:lpstr>Usage Optimization (4)</vt:lpstr>
      <vt:lpstr>Usage Optimization (5)</vt:lpstr>
      <vt:lpstr>Loading Methods</vt:lpstr>
      <vt:lpstr>Loading Methods (2)</vt:lpstr>
      <vt:lpstr>Loading Methods (3)</vt:lpstr>
      <vt:lpstr>Design Patterns</vt:lpstr>
      <vt:lpstr>Design Patterns</vt:lpstr>
      <vt:lpstr>Singleton Pattern</vt:lpstr>
      <vt:lpstr>Service Locator</vt:lpstr>
      <vt:lpstr>Command Pattern</vt:lpstr>
      <vt:lpstr>Summary</vt:lpstr>
      <vt:lpstr>Best Practices and Architecture</vt:lpstr>
      <vt:lpstr>License</vt:lpstr>
      <vt:lpstr>Trainings @ Software University (SoftUni)</vt:lpstr>
    </vt:vector>
  </TitlesOfParts>
  <Company>Software University (SoftUni)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Потребител на Windows</cp:lastModifiedBy>
  <cp:revision>248</cp:revision>
  <dcterms:created xsi:type="dcterms:W3CDTF">2014-01-02T17:00:34Z</dcterms:created>
  <dcterms:modified xsi:type="dcterms:W3CDTF">2017-12-02T10:20:47Z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